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drawings/drawing4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drawings/drawing5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drawings/drawing6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drawings/drawing7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notesSlides/notesSlide20.xml" ContentType="application/vnd.openxmlformats-officedocument.presentationml.notesSl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drawings/drawing8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drawings/drawing9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drawings/drawing10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notesSlides/notesSlide24.xml" ContentType="application/vnd.openxmlformats-officedocument.presentationml.notesSl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drawings/drawing11.xml" ContentType="application/vnd.openxmlformats-officedocument.drawingml.chartshapes+xml"/>
  <Override PartName="/ppt/notesSlides/notesSlide25.xml" ContentType="application/vnd.openxmlformats-officedocument.presentationml.notesSl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drawings/drawing12.xml" ContentType="application/vnd.openxmlformats-officedocument.drawingml.chartshapes+xml"/>
  <Override PartName="/ppt/notesSlides/notesSlide26.xml" ContentType="application/vnd.openxmlformats-officedocument.presentationml.notesSl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drawings/drawing13.xml" ContentType="application/vnd.openxmlformats-officedocument.drawingml.chartshapes+xml"/>
  <Override PartName="/ppt/notesSlides/notesSlide27.xml" ContentType="application/vnd.openxmlformats-officedocument.presentationml.notesSlide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drawings/drawing14.xml" ContentType="application/vnd.openxmlformats-officedocument.drawingml.chartshapes+xml"/>
  <Override PartName="/ppt/notesSlides/notesSlide28.xml" ContentType="application/vnd.openxmlformats-officedocument.presentationml.notesSlide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notesSlides/notesSlide29.xml" ContentType="application/vnd.openxmlformats-officedocument.presentationml.notesSlide+xml"/>
  <Override PartName="/ppt/charts/chart28.xml" ContentType="application/vnd.openxmlformats-officedocument.drawingml.chart+xml"/>
  <Override PartName="/ppt/theme/themeOverride28.xml" ContentType="application/vnd.openxmlformats-officedocument.themeOverride+xml"/>
  <Override PartName="/ppt/notesSlides/notesSlide30.xml" ContentType="application/vnd.openxmlformats-officedocument.presentationml.notesSlide+xml"/>
  <Override PartName="/ppt/charts/chart29.xml" ContentType="application/vnd.openxmlformats-officedocument.drawingml.chart+xml"/>
  <Override PartName="/ppt/theme/themeOverride29.xml" ContentType="application/vnd.openxmlformats-officedocument.themeOverride+xml"/>
  <Override PartName="/ppt/drawings/drawing15.xml" ContentType="application/vnd.openxmlformats-officedocument.drawingml.chartshapes+xml"/>
  <Override PartName="/ppt/notesSlides/notesSlide31.xml" ContentType="application/vnd.openxmlformats-officedocument.presentationml.notesSlide+xml"/>
  <Override PartName="/ppt/charts/chart30.xml" ContentType="application/vnd.openxmlformats-officedocument.drawingml.chart+xml"/>
  <Override PartName="/ppt/theme/themeOverride30.xml" ContentType="application/vnd.openxmlformats-officedocument.themeOverride+xml"/>
  <Override PartName="/ppt/drawings/drawing16.xml" ContentType="application/vnd.openxmlformats-officedocument.drawingml.chartshapes+xml"/>
  <Override PartName="/ppt/notesSlides/notesSlide32.xml" ContentType="application/vnd.openxmlformats-officedocument.presentationml.notesSlide+xml"/>
  <Override PartName="/ppt/charts/chart31.xml" ContentType="application/vnd.openxmlformats-officedocument.drawingml.chart+xml"/>
  <Override PartName="/ppt/theme/themeOverride31.xml" ContentType="application/vnd.openxmlformats-officedocument.themeOverride+xml"/>
  <Override PartName="/ppt/drawings/drawing17.xml" ContentType="application/vnd.openxmlformats-officedocument.drawingml.chartshapes+xml"/>
  <Override PartName="/ppt/notesSlides/notesSlide33.xml" ContentType="application/vnd.openxmlformats-officedocument.presentationml.notesSlide+xml"/>
  <Override PartName="/ppt/charts/chart32.xml" ContentType="application/vnd.openxmlformats-officedocument.drawingml.chart+xml"/>
  <Override PartName="/ppt/theme/themeOverride32.xml" ContentType="application/vnd.openxmlformats-officedocument.themeOverride+xml"/>
  <Override PartName="/ppt/drawings/drawing18.xml" ContentType="application/vnd.openxmlformats-officedocument.drawingml.chartshapes+xml"/>
  <Override PartName="/ppt/notesSlides/notesSlide34.xml" ContentType="application/vnd.openxmlformats-officedocument.presentationml.notesSlide+xml"/>
  <Override PartName="/ppt/charts/chart33.xml" ContentType="application/vnd.openxmlformats-officedocument.drawingml.chart+xml"/>
  <Override PartName="/ppt/theme/themeOverride33.xml" ContentType="application/vnd.openxmlformats-officedocument.themeOverride+xml"/>
  <Override PartName="/ppt/notesSlides/notesSlide35.xml" ContentType="application/vnd.openxmlformats-officedocument.presentationml.notesSlide+xml"/>
  <Override PartName="/ppt/charts/chart34.xml" ContentType="application/vnd.openxmlformats-officedocument.drawingml.chart+xml"/>
  <Override PartName="/ppt/theme/themeOverride34.xml" ContentType="application/vnd.openxmlformats-officedocument.themeOverride+xml"/>
  <Override PartName="/ppt/notesSlides/notesSlide36.xml" ContentType="application/vnd.openxmlformats-officedocument.presentationml.notesSlide+xml"/>
  <Override PartName="/ppt/charts/chart35.xml" ContentType="application/vnd.openxmlformats-officedocument.drawingml.chart+xml"/>
  <Override PartName="/ppt/theme/themeOverride35.xml" ContentType="application/vnd.openxmlformats-officedocument.themeOverride+xml"/>
  <Override PartName="/ppt/notesSlides/notesSlide37.xml" ContentType="application/vnd.openxmlformats-officedocument.presentationml.notesSlide+xml"/>
  <Override PartName="/ppt/charts/chart36.xml" ContentType="application/vnd.openxmlformats-officedocument.drawingml.chart+xml"/>
  <Override PartName="/ppt/theme/themeOverride36.xml" ContentType="application/vnd.openxmlformats-officedocument.themeOverride+xml"/>
  <Override PartName="/ppt/drawings/drawing19.xml" ContentType="application/vnd.openxmlformats-officedocument.drawingml.chartshapes+xml"/>
  <Override PartName="/ppt/notesSlides/notesSlide38.xml" ContentType="application/vnd.openxmlformats-officedocument.presentationml.notesSlide+xml"/>
  <Override PartName="/ppt/charts/chart37.xml" ContentType="application/vnd.openxmlformats-officedocument.drawingml.chart+xml"/>
  <Override PartName="/ppt/theme/themeOverride37.xml" ContentType="application/vnd.openxmlformats-officedocument.themeOverride+xml"/>
  <Override PartName="/ppt/drawings/drawing20.xml" ContentType="application/vnd.openxmlformats-officedocument.drawingml.chartshapes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6" r:id="rId2"/>
  </p:sldMasterIdLst>
  <p:notesMasterIdLst>
    <p:notesMasterId r:id="rId51"/>
  </p:notesMasterIdLst>
  <p:sldIdLst>
    <p:sldId id="256" r:id="rId3"/>
    <p:sldId id="899" r:id="rId4"/>
    <p:sldId id="746" r:id="rId5"/>
    <p:sldId id="962" r:id="rId6"/>
    <p:sldId id="963" r:id="rId7"/>
    <p:sldId id="741" r:id="rId8"/>
    <p:sldId id="964" r:id="rId9"/>
    <p:sldId id="965" r:id="rId10"/>
    <p:sldId id="966" r:id="rId11"/>
    <p:sldId id="967" r:id="rId12"/>
    <p:sldId id="968" r:id="rId13"/>
    <p:sldId id="969" r:id="rId14"/>
    <p:sldId id="970" r:id="rId15"/>
    <p:sldId id="971" r:id="rId16"/>
    <p:sldId id="972" r:id="rId17"/>
    <p:sldId id="973" r:id="rId18"/>
    <p:sldId id="974" r:id="rId19"/>
    <p:sldId id="975" r:id="rId20"/>
    <p:sldId id="976" r:id="rId21"/>
    <p:sldId id="977" r:id="rId22"/>
    <p:sldId id="978" r:id="rId23"/>
    <p:sldId id="979" r:id="rId24"/>
    <p:sldId id="980" r:id="rId25"/>
    <p:sldId id="981" r:id="rId26"/>
    <p:sldId id="982" r:id="rId27"/>
    <p:sldId id="983" r:id="rId28"/>
    <p:sldId id="984" r:id="rId29"/>
    <p:sldId id="985" r:id="rId30"/>
    <p:sldId id="986" r:id="rId31"/>
    <p:sldId id="987" r:id="rId32"/>
    <p:sldId id="988" r:id="rId33"/>
    <p:sldId id="989" r:id="rId34"/>
    <p:sldId id="990" r:id="rId35"/>
    <p:sldId id="991" r:id="rId36"/>
    <p:sldId id="992" r:id="rId37"/>
    <p:sldId id="993" r:id="rId38"/>
    <p:sldId id="1003" r:id="rId39"/>
    <p:sldId id="994" r:id="rId40"/>
    <p:sldId id="995" r:id="rId41"/>
    <p:sldId id="996" r:id="rId42"/>
    <p:sldId id="997" r:id="rId43"/>
    <p:sldId id="1004" r:id="rId44"/>
    <p:sldId id="998" r:id="rId45"/>
    <p:sldId id="999" r:id="rId46"/>
    <p:sldId id="1000" r:id="rId47"/>
    <p:sldId id="1001" r:id="rId48"/>
    <p:sldId id="1002" r:id="rId49"/>
    <p:sldId id="402" r:id="rId50"/>
  </p:sldIdLst>
  <p:sldSz cx="9144000" cy="6858000" type="screen4x3"/>
  <p:notesSz cx="6799263" cy="9929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ārtiņš Krontāls" initials="MK" lastIdx="1" clrIdx="0">
    <p:extLst>
      <p:ext uri="{19B8F6BF-5375-455C-9EA6-DF929625EA0E}">
        <p15:presenceInfo xmlns:p15="http://schemas.microsoft.com/office/powerpoint/2012/main" userId="efdf839d8980743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0C56"/>
    <a:srgbClr val="26605A"/>
    <a:srgbClr val="1F4E79"/>
    <a:srgbClr val="8F3F38"/>
    <a:srgbClr val="E9CBC9"/>
    <a:srgbClr val="DCACA8"/>
    <a:srgbClr val="D1908B"/>
    <a:srgbClr val="C5736D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3842" autoAdjust="0"/>
  </p:normalViewPr>
  <p:slideViewPr>
    <p:cSldViewPr snapToGrid="0">
      <p:cViewPr varScale="1">
        <p:scale>
          <a:sx n="111" d="100"/>
          <a:sy n="111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6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7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7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32.xm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33.xm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34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9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0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37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-1\SKDS\SKDS\Mara%20Alksne\2022%20darbi\Patentu%20valde%2006\Grafiki_Patentu_valde_2022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420624631471451"/>
          <c:y val="1.4379801960905067E-2"/>
          <c:w val="0.58388599823622023"/>
          <c:h val="0.923428391177173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Dati!$C$4</c:f>
              <c:strCache>
                <c:ptCount val="1"/>
                <c:pt idx="0">
                  <c:v>06.2022, n=2808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FAD-4F6E-9AA9-6EC015E7216D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FAD-4F6E-9AA9-6EC015E7216D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FAD-4F6E-9AA9-6EC015E7216D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FAD-4F6E-9AA9-6EC015E7216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FAD-4F6E-9AA9-6EC015E7216D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FAD-4F6E-9AA9-6EC015E7216D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FAD-4F6E-9AA9-6EC015E7216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FAD-4F6E-9AA9-6EC015E7216D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FAD-4F6E-9AA9-6EC015E7216D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BFAD-4F6E-9AA9-6EC015E7216D}"/>
              </c:ext>
            </c:extLst>
          </c:dPt>
          <c:dLbls>
            <c:numFmt formatCode="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Dati!$B$5:$B$10</c:f>
              <c:strCache>
                <c:ptCount val="6"/>
                <c:pt idx="0">
                  <c:v>Tiesības, kas saistītas ar izgudrojumu un produktu aizsardzību</c:v>
                </c:pt>
                <c:pt idx="1">
                  <c:v>Ekskluzīvas tiesības, kas palīdz cīnīties pret savu ideju kopēšanu</c:v>
                </c:pt>
                <c:pt idx="2">
                  <c:v>Ideju un inovāciju attīstības instruments</c:v>
                </c:pt>
                <c:pt idx="3">
                  <c:v>Mākslas un literāro darbu aizsardzības forma</c:v>
                </c:pt>
                <c:pt idx="4">
                  <c:v>Cits</c:v>
                </c:pt>
                <c:pt idx="5">
                  <c:v>Nezina</c:v>
                </c:pt>
              </c:strCache>
            </c:strRef>
          </c:cat>
          <c:val>
            <c:numRef>
              <c:f>Dati!$C$5:$C$10</c:f>
              <c:numCache>
                <c:formatCode>0</c:formatCode>
                <c:ptCount val="6"/>
                <c:pt idx="0">
                  <c:v>51.5</c:v>
                </c:pt>
                <c:pt idx="1">
                  <c:v>19.7</c:v>
                </c:pt>
                <c:pt idx="2">
                  <c:v>19.399999999999999</c:v>
                </c:pt>
                <c:pt idx="3">
                  <c:v>5.0999999999999996</c:v>
                </c:pt>
                <c:pt idx="4">
                  <c:v>1.4</c:v>
                </c:pt>
                <c:pt idx="5">
                  <c:v>33.1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AD-4F6E-9AA9-6EC015E7216D}"/>
            </c:ext>
          </c:extLst>
        </c:ser>
        <c:ser>
          <c:idx val="1"/>
          <c:order val="1"/>
          <c:tx>
            <c:strRef>
              <c:f>Dati!$D$4</c:f>
              <c:strCache>
                <c:ptCount val="1"/>
                <c:pt idx="0">
                  <c:v>11.2019, n=3622</c:v>
                </c:pt>
              </c:strCache>
            </c:strRef>
          </c:tx>
          <c:spPr>
            <a:solidFill>
              <a:srgbClr val="F7C5A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Dati!$B$5:$B$10</c:f>
              <c:strCache>
                <c:ptCount val="6"/>
                <c:pt idx="0">
                  <c:v>Tiesības, kas saistītas ar izgudrojumu un produktu aizsardzību</c:v>
                </c:pt>
                <c:pt idx="1">
                  <c:v>Ekskluzīvas tiesības, kas palīdz cīnīties pret savu ideju kopēšanu</c:v>
                </c:pt>
                <c:pt idx="2">
                  <c:v>Ideju un inovāciju attīstības instruments</c:v>
                </c:pt>
                <c:pt idx="3">
                  <c:v>Mākslas un literāro darbu aizsardzības forma</c:v>
                </c:pt>
                <c:pt idx="4">
                  <c:v>Cits</c:v>
                </c:pt>
                <c:pt idx="5">
                  <c:v>Nezina</c:v>
                </c:pt>
              </c:strCache>
            </c:strRef>
          </c:cat>
          <c:val>
            <c:numRef>
              <c:f>Dati!$D$5:$D$10</c:f>
              <c:numCache>
                <c:formatCode>0</c:formatCode>
                <c:ptCount val="6"/>
                <c:pt idx="0">
                  <c:v>53.6</c:v>
                </c:pt>
                <c:pt idx="1">
                  <c:v>18.100000000000001</c:v>
                </c:pt>
                <c:pt idx="2">
                  <c:v>16.5</c:v>
                </c:pt>
                <c:pt idx="3">
                  <c:v>4</c:v>
                </c:pt>
                <c:pt idx="4">
                  <c:v>1.2</c:v>
                </c:pt>
                <c:pt idx="5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FAD-4F6E-9AA9-6EC015E721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412012472"/>
        <c:axId val="412013256"/>
      </c:barChart>
      <c:catAx>
        <c:axId val="4120124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412013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2013256"/>
        <c:scaling>
          <c:orientation val="minMax"/>
          <c:max val="6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0.89157960940947756"/>
              <c:y val="0.94367223454387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lv-LV"/>
          </a:p>
        </c:txPr>
        <c:crossAx val="412012472"/>
        <c:crosses val="max"/>
        <c:crossBetween val="between"/>
        <c:majorUnit val="15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1684036368932034"/>
          <c:y val="0.67126966288935452"/>
          <c:w val="0.15820836619034134"/>
          <c:h val="0.10949475640464668"/>
        </c:manualLayout>
      </c:layout>
      <c:overlay val="0"/>
      <c:txPr>
        <a:bodyPr/>
        <a:lstStyle/>
        <a:p>
          <a:pPr>
            <a:defRPr sz="105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9470490175214586"/>
          <c:y val="4.8498845265588918E-2"/>
          <c:w val="0.68376356671632266"/>
          <c:h val="0.886836027713625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Dati!$C$437</c:f>
              <c:strCache>
                <c:ptCount val="1"/>
                <c:pt idx="0">
                  <c:v>Pieder kādas no tiesībām</c:v>
                </c:pt>
              </c:strCache>
            </c:strRef>
          </c:tx>
          <c:spPr>
            <a:solidFill>
              <a:srgbClr val="26605A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Dati!$B$438:$B$479</c:f>
              <c:strCache>
                <c:ptCount val="42"/>
                <c:pt idx="0">
                  <c:v>Visi respondenti</c:v>
                </c:pt>
                <c:pt idx="2">
                  <c:v> Rīga</c:v>
                </c:pt>
                <c:pt idx="3">
                  <c:v> Pierīga</c:v>
                </c:pt>
                <c:pt idx="4">
                  <c:v> Vidzeme</c:v>
                </c:pt>
                <c:pt idx="5">
                  <c:v> Kurzeme</c:v>
                </c:pt>
                <c:pt idx="6">
                  <c:v> Zemgale</c:v>
                </c:pt>
                <c:pt idx="7">
                  <c:v> Latgale</c:v>
                </c:pt>
                <c:pt idx="9">
                  <c:v>Pārstāvēts tikai vietējais kapitāls</c:v>
                </c:pt>
                <c:pt idx="10">
                  <c:v>Pārstāvēts gan vietējais kapitāls, gan ārvalstu</c:v>
                </c:pt>
                <c:pt idx="11">
                  <c:v>Pārstāvēts tikai ārvalstu kapitāls</c:v>
                </c:pt>
                <c:pt idx="13">
                  <c:v>Individuālais komersants*</c:v>
                </c:pt>
                <c:pt idx="14">
                  <c:v>Sabiedrība ar ierobežotu atbildību</c:v>
                </c:pt>
                <c:pt idx="15">
                  <c:v>Akciju sabiedrība</c:v>
                </c:pt>
                <c:pt idx="17">
                  <c:v>Saimnieciskās darbības veicējs</c:v>
                </c:pt>
                <c:pt idx="18">
                  <c:v>Individuālais komersants*</c:v>
                </c:pt>
                <c:pt idx="19">
                  <c:v>Zemnieku saimniecības īpašnieks*</c:v>
                </c:pt>
                <c:pt idx="20">
                  <c:v>Mikrouzņēmuma īpašnieks</c:v>
                </c:pt>
                <c:pt idx="21">
                  <c:v>Maza uzņēmuma pārstāvis</c:v>
                </c:pt>
                <c:pt idx="22">
                  <c:v>Vidēja lieluma nodokļu maksātāja pārstāvis</c:v>
                </c:pt>
                <c:pt idx="23">
                  <c:v>Liela nodokļu maksātāja pārstāvis</c:v>
                </c:pt>
                <c:pt idx="25">
                  <c:v>0-9 darbinieki</c:v>
                </c:pt>
                <c:pt idx="26">
                  <c:v>10-49 darbinieki</c:v>
                </c:pt>
                <c:pt idx="27">
                  <c:v>50-249 darbinieki</c:v>
                </c:pt>
                <c:pt idx="28">
                  <c:v>250 un vairāk darbinieki</c:v>
                </c:pt>
                <c:pt idx="30">
                  <c:v>Zaudējumi</c:v>
                </c:pt>
                <c:pt idx="31">
                  <c:v>Nav ne peļņas, ne zaudējumu</c:v>
                </c:pt>
                <c:pt idx="32">
                  <c:v>Peļņa līdz 10 tūkst. EUR</c:v>
                </c:pt>
                <c:pt idx="33">
                  <c:v>Peļņa no 10 tūkst. līdz 100 tūkst. EUR</c:v>
                </c:pt>
                <c:pt idx="34">
                  <c:v>Peļņa 100 tūkst. EUR un vairāk</c:v>
                </c:pt>
                <c:pt idx="36">
                  <c:v>Rūpniecība</c:v>
                </c:pt>
                <c:pt idx="37">
                  <c:v>Vairumtirdzniecība</c:v>
                </c:pt>
                <c:pt idx="38">
                  <c:v>Mazumtirdzniecība</c:v>
                </c:pt>
                <c:pt idx="39">
                  <c:v>Pakalpojumi</c:v>
                </c:pt>
                <c:pt idx="40">
                  <c:v>Būvniecība</c:v>
                </c:pt>
                <c:pt idx="41">
                  <c:v>Cits</c:v>
                </c:pt>
              </c:strCache>
            </c:strRef>
          </c:cat>
          <c:val>
            <c:numRef>
              <c:f>Dati!$C$438:$C$479</c:f>
              <c:numCache>
                <c:formatCode>General</c:formatCode>
                <c:ptCount val="42"/>
                <c:pt idx="0" formatCode="0">
                  <c:v>13.9</c:v>
                </c:pt>
                <c:pt idx="2" formatCode="0">
                  <c:v>16.3</c:v>
                </c:pt>
                <c:pt idx="3" formatCode="0">
                  <c:v>12.9</c:v>
                </c:pt>
                <c:pt idx="4" formatCode="0">
                  <c:v>8.5</c:v>
                </c:pt>
                <c:pt idx="5" formatCode="0">
                  <c:v>10.1</c:v>
                </c:pt>
                <c:pt idx="6" formatCode="0">
                  <c:v>12.9</c:v>
                </c:pt>
                <c:pt idx="7" formatCode="0">
                  <c:v>9.5</c:v>
                </c:pt>
                <c:pt idx="9" formatCode="0">
                  <c:v>13</c:v>
                </c:pt>
                <c:pt idx="10" formatCode="0">
                  <c:v>29.2</c:v>
                </c:pt>
                <c:pt idx="11" formatCode="0">
                  <c:v>27</c:v>
                </c:pt>
                <c:pt idx="13" formatCode="0">
                  <c:v>18.3</c:v>
                </c:pt>
                <c:pt idx="14" formatCode="0">
                  <c:v>13.6</c:v>
                </c:pt>
                <c:pt idx="15" formatCode="0">
                  <c:v>50.7</c:v>
                </c:pt>
                <c:pt idx="17" formatCode="0">
                  <c:v>9.5</c:v>
                </c:pt>
                <c:pt idx="18" formatCode="0">
                  <c:v>23.1</c:v>
                </c:pt>
                <c:pt idx="19" formatCode="0">
                  <c:v>10.8</c:v>
                </c:pt>
                <c:pt idx="20" formatCode="0">
                  <c:v>10.3</c:v>
                </c:pt>
                <c:pt idx="21" formatCode="0">
                  <c:v>11.4</c:v>
                </c:pt>
                <c:pt idx="22" formatCode="0">
                  <c:v>19.399999999999999</c:v>
                </c:pt>
                <c:pt idx="23" formatCode="0">
                  <c:v>52.5</c:v>
                </c:pt>
                <c:pt idx="25" formatCode="0">
                  <c:v>11.8</c:v>
                </c:pt>
                <c:pt idx="26" formatCode="0">
                  <c:v>29.2</c:v>
                </c:pt>
                <c:pt idx="27" formatCode="0">
                  <c:v>45.2</c:v>
                </c:pt>
                <c:pt idx="28" formatCode="0">
                  <c:v>73.5</c:v>
                </c:pt>
                <c:pt idx="30" formatCode="0">
                  <c:v>12.3</c:v>
                </c:pt>
                <c:pt idx="31" formatCode="0">
                  <c:v>10.5</c:v>
                </c:pt>
                <c:pt idx="32" formatCode="0">
                  <c:v>12.1</c:v>
                </c:pt>
                <c:pt idx="33" formatCode="0">
                  <c:v>14.7</c:v>
                </c:pt>
                <c:pt idx="34" formatCode="0">
                  <c:v>31.3</c:v>
                </c:pt>
                <c:pt idx="36" formatCode="0">
                  <c:v>25.2</c:v>
                </c:pt>
                <c:pt idx="37" formatCode="0">
                  <c:v>21.4</c:v>
                </c:pt>
                <c:pt idx="38" formatCode="0">
                  <c:v>12.7</c:v>
                </c:pt>
                <c:pt idx="39" formatCode="0">
                  <c:v>13.3</c:v>
                </c:pt>
                <c:pt idx="40" formatCode="0">
                  <c:v>7.6</c:v>
                </c:pt>
                <c:pt idx="41" formatCode="0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91-4254-997F-A1241C0D22BE}"/>
            </c:ext>
          </c:extLst>
        </c:ser>
        <c:ser>
          <c:idx val="1"/>
          <c:order val="1"/>
          <c:tx>
            <c:strRef>
              <c:f>Dati!$D$437</c:f>
              <c:strCache>
                <c:ptCount val="1"/>
                <c:pt idx="0">
                  <c:v>Nepieder neviens no rūpnieciskā īpašuma objektiem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A91-4254-997F-A1241C0D22BE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A91-4254-997F-A1241C0D22BE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A91-4254-997F-A1241C0D22BE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A91-4254-997F-A1241C0D22BE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A91-4254-997F-A1241C0D22BE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A91-4254-997F-A1241C0D22BE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A91-4254-997F-A1241C0D22BE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A91-4254-997F-A1241C0D22BE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A91-4254-997F-A1241C0D22BE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A91-4254-997F-A1241C0D22BE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A91-4254-997F-A1241C0D22BE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7A91-4254-997F-A1241C0D22BE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A91-4254-997F-A1241C0D22BE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7A91-4254-997F-A1241C0D22BE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7A91-4254-997F-A1241C0D22BE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7A91-4254-997F-A1241C0D22BE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A91-4254-997F-A1241C0D22BE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7A91-4254-997F-A1241C0D22BE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7A91-4254-997F-A1241C0D22BE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7A91-4254-997F-A1241C0D22BE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7A91-4254-997F-A1241C0D22BE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7A91-4254-997F-A1241C0D22BE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7A91-4254-997F-A1241C0D22BE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7A91-4254-997F-A1241C0D22BE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7A91-4254-997F-A1241C0D22BE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7A91-4254-997F-A1241C0D22BE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7A91-4254-997F-A1241C0D22BE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A91-4254-997F-A1241C0D22BE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7A91-4254-997F-A1241C0D22BE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7A91-4254-997F-A1241C0D22BE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7A91-4254-997F-A1241C0D22BE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Dati!$B$438:$B$479</c:f>
              <c:strCache>
                <c:ptCount val="42"/>
                <c:pt idx="0">
                  <c:v>Visi respondenti</c:v>
                </c:pt>
                <c:pt idx="2">
                  <c:v> Rīga</c:v>
                </c:pt>
                <c:pt idx="3">
                  <c:v> Pierīga</c:v>
                </c:pt>
                <c:pt idx="4">
                  <c:v> Vidzeme</c:v>
                </c:pt>
                <c:pt idx="5">
                  <c:v> Kurzeme</c:v>
                </c:pt>
                <c:pt idx="6">
                  <c:v> Zemgale</c:v>
                </c:pt>
                <c:pt idx="7">
                  <c:v> Latgale</c:v>
                </c:pt>
                <c:pt idx="9">
                  <c:v>Pārstāvēts tikai vietējais kapitāls</c:v>
                </c:pt>
                <c:pt idx="10">
                  <c:v>Pārstāvēts gan vietējais kapitāls, gan ārvalstu</c:v>
                </c:pt>
                <c:pt idx="11">
                  <c:v>Pārstāvēts tikai ārvalstu kapitāls</c:v>
                </c:pt>
                <c:pt idx="13">
                  <c:v>Individuālais komersants*</c:v>
                </c:pt>
                <c:pt idx="14">
                  <c:v>Sabiedrība ar ierobežotu atbildību</c:v>
                </c:pt>
                <c:pt idx="15">
                  <c:v>Akciju sabiedrība</c:v>
                </c:pt>
                <c:pt idx="17">
                  <c:v>Saimnieciskās darbības veicējs</c:v>
                </c:pt>
                <c:pt idx="18">
                  <c:v>Individuālais komersants*</c:v>
                </c:pt>
                <c:pt idx="19">
                  <c:v>Zemnieku saimniecības īpašnieks*</c:v>
                </c:pt>
                <c:pt idx="20">
                  <c:v>Mikrouzņēmuma īpašnieks</c:v>
                </c:pt>
                <c:pt idx="21">
                  <c:v>Maza uzņēmuma pārstāvis</c:v>
                </c:pt>
                <c:pt idx="22">
                  <c:v>Vidēja lieluma nodokļu maksātāja pārstāvis</c:v>
                </c:pt>
                <c:pt idx="23">
                  <c:v>Liela nodokļu maksātāja pārstāvis</c:v>
                </c:pt>
                <c:pt idx="25">
                  <c:v>0-9 darbinieki</c:v>
                </c:pt>
                <c:pt idx="26">
                  <c:v>10-49 darbinieki</c:v>
                </c:pt>
                <c:pt idx="27">
                  <c:v>50-249 darbinieki</c:v>
                </c:pt>
                <c:pt idx="28">
                  <c:v>250 un vairāk darbinieki</c:v>
                </c:pt>
                <c:pt idx="30">
                  <c:v>Zaudējumi</c:v>
                </c:pt>
                <c:pt idx="31">
                  <c:v>Nav ne peļņas, ne zaudējumu</c:v>
                </c:pt>
                <c:pt idx="32">
                  <c:v>Peļņa līdz 10 tūkst. EUR</c:v>
                </c:pt>
                <c:pt idx="33">
                  <c:v>Peļņa no 10 tūkst. līdz 100 tūkst. EUR</c:v>
                </c:pt>
                <c:pt idx="34">
                  <c:v>Peļņa 100 tūkst. EUR un vairāk</c:v>
                </c:pt>
                <c:pt idx="36">
                  <c:v>Rūpniecība</c:v>
                </c:pt>
                <c:pt idx="37">
                  <c:v>Vairumtirdzniecība</c:v>
                </c:pt>
                <c:pt idx="38">
                  <c:v>Mazumtirdzniecība</c:v>
                </c:pt>
                <c:pt idx="39">
                  <c:v>Pakalpojumi</c:v>
                </c:pt>
                <c:pt idx="40">
                  <c:v>Būvniecība</c:v>
                </c:pt>
                <c:pt idx="41">
                  <c:v>Cits</c:v>
                </c:pt>
              </c:strCache>
            </c:strRef>
          </c:cat>
          <c:val>
            <c:numRef>
              <c:f>Dati!$D$438:$D$479</c:f>
              <c:numCache>
                <c:formatCode>General</c:formatCode>
                <c:ptCount val="42"/>
                <c:pt idx="0" formatCode="0">
                  <c:v>86.1</c:v>
                </c:pt>
                <c:pt idx="2" formatCode="0">
                  <c:v>83.7</c:v>
                </c:pt>
                <c:pt idx="3" formatCode="0">
                  <c:v>87.1</c:v>
                </c:pt>
                <c:pt idx="4" formatCode="0">
                  <c:v>91.5</c:v>
                </c:pt>
                <c:pt idx="5" formatCode="0">
                  <c:v>89.9</c:v>
                </c:pt>
                <c:pt idx="6" formatCode="0">
                  <c:v>87.1</c:v>
                </c:pt>
                <c:pt idx="7" formatCode="0">
                  <c:v>90.5</c:v>
                </c:pt>
                <c:pt idx="9" formatCode="0">
                  <c:v>87</c:v>
                </c:pt>
                <c:pt idx="10" formatCode="0">
                  <c:v>70.8</c:v>
                </c:pt>
                <c:pt idx="11" formatCode="0">
                  <c:v>73</c:v>
                </c:pt>
                <c:pt idx="13" formatCode="0">
                  <c:v>81.7</c:v>
                </c:pt>
                <c:pt idx="14" formatCode="0">
                  <c:v>86.4</c:v>
                </c:pt>
                <c:pt idx="15" formatCode="0">
                  <c:v>49.3</c:v>
                </c:pt>
                <c:pt idx="17" formatCode="0">
                  <c:v>90.5</c:v>
                </c:pt>
                <c:pt idx="18" formatCode="0">
                  <c:v>76.900000000000006</c:v>
                </c:pt>
                <c:pt idx="19" formatCode="0">
                  <c:v>89.2</c:v>
                </c:pt>
                <c:pt idx="20" formatCode="0">
                  <c:v>89.7</c:v>
                </c:pt>
                <c:pt idx="21" formatCode="0">
                  <c:v>88.6</c:v>
                </c:pt>
                <c:pt idx="22" formatCode="0">
                  <c:v>80.599999999999994</c:v>
                </c:pt>
                <c:pt idx="23" formatCode="0">
                  <c:v>47.5</c:v>
                </c:pt>
                <c:pt idx="25" formatCode="0">
                  <c:v>88.2</c:v>
                </c:pt>
                <c:pt idx="26" formatCode="0">
                  <c:v>70.8</c:v>
                </c:pt>
                <c:pt idx="27" formatCode="0">
                  <c:v>54.8</c:v>
                </c:pt>
                <c:pt idx="28" formatCode="0">
                  <c:v>26.5</c:v>
                </c:pt>
                <c:pt idx="30" formatCode="0">
                  <c:v>87.7</c:v>
                </c:pt>
                <c:pt idx="31" formatCode="0">
                  <c:v>89.5</c:v>
                </c:pt>
                <c:pt idx="32" formatCode="0">
                  <c:v>87.9</c:v>
                </c:pt>
                <c:pt idx="33" formatCode="0">
                  <c:v>85.3</c:v>
                </c:pt>
                <c:pt idx="34" formatCode="0">
                  <c:v>68.7</c:v>
                </c:pt>
                <c:pt idx="36" formatCode="0">
                  <c:v>74.8</c:v>
                </c:pt>
                <c:pt idx="37" formatCode="0">
                  <c:v>78.599999999999994</c:v>
                </c:pt>
                <c:pt idx="38" formatCode="0">
                  <c:v>87.3</c:v>
                </c:pt>
                <c:pt idx="39" formatCode="0">
                  <c:v>86.7</c:v>
                </c:pt>
                <c:pt idx="40" formatCode="0">
                  <c:v>92.4</c:v>
                </c:pt>
                <c:pt idx="41" formatCode="0">
                  <c:v>86.4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A91-4254-997F-A1241C0D22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13041352"/>
        <c:axId val="413042920"/>
      </c:barChart>
      <c:catAx>
        <c:axId val="41304135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9891690903501931"/>
              <c:y val="0.9399538641957807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04292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3042920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041352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2722658808315769"/>
          <c:y val="6.9284465464730166E-3"/>
          <c:w val="0.63189182593706639"/>
          <c:h val="3.2332563510392612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419092142807793"/>
          <c:y val="0.10335130846583224"/>
          <c:w val="0.83226190802695832"/>
          <c:h val="0.7813508028010242"/>
        </c:manualLayout>
      </c:layout>
      <c:barChart>
        <c:barDir val="bar"/>
        <c:grouping val="stacked"/>
        <c:varyColors val="0"/>
        <c:ser>
          <c:idx val="2"/>
          <c:order val="0"/>
          <c:tx>
            <c:strRef>
              <c:f>Dati!$D$132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38572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Dati!$A$133:$A$134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Dati!$D$133:$D$134</c:f>
              <c:numCache>
                <c:formatCode>0</c:formatCode>
                <c:ptCount val="2"/>
                <c:pt idx="0">
                  <c:v>3.6</c:v>
                </c:pt>
                <c:pt idx="1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67-4CB4-9F20-545EC92DA50B}"/>
            </c:ext>
          </c:extLst>
        </c:ser>
        <c:ser>
          <c:idx val="1"/>
          <c:order val="1"/>
          <c:tx>
            <c:strRef>
              <c:f>Dati!$C$132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567-4CB4-9F20-545EC92DA50B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567-4CB4-9F20-545EC92DA50B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567-4CB4-9F20-545EC92DA50B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567-4CB4-9F20-545EC92DA50B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567-4CB4-9F20-545EC92DA50B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567-4CB4-9F20-545EC92DA50B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567-4CB4-9F20-545EC92DA50B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8567-4CB4-9F20-545EC92DA50B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567-4CB4-9F20-545EC92DA50B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8567-4CB4-9F20-545EC92DA50B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8567-4CB4-9F20-545EC92DA50B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8567-4CB4-9F20-545EC92DA50B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567-4CB4-9F20-545EC92DA50B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8567-4CB4-9F20-545EC92DA50B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8567-4CB4-9F20-545EC92DA50B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8567-4CB4-9F20-545EC92DA50B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8567-4CB4-9F20-545EC92DA50B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8567-4CB4-9F20-545EC92DA50B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8567-4CB4-9F20-545EC92DA50B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8567-4CB4-9F20-545EC92DA50B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8567-4CB4-9F20-545EC92DA50B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8567-4CB4-9F20-545EC92DA50B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8567-4CB4-9F20-545EC92DA50B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8567-4CB4-9F20-545EC92DA50B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8567-4CB4-9F20-545EC92DA50B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8567-4CB4-9F20-545EC92DA50B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8567-4CB4-9F20-545EC92DA50B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8567-4CB4-9F20-545EC92DA50B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8567-4CB4-9F20-545EC92DA50B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8567-4CB4-9F20-545EC92DA50B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8567-4CB4-9F20-545EC92DA50B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Dati!$A$133:$A$134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Dati!$C$133:$C$134</c:f>
              <c:numCache>
                <c:formatCode>0</c:formatCode>
                <c:ptCount val="2"/>
                <c:pt idx="0">
                  <c:v>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8567-4CB4-9F20-545EC92DA50B}"/>
            </c:ext>
          </c:extLst>
        </c:ser>
        <c:ser>
          <c:idx val="0"/>
          <c:order val="2"/>
          <c:tx>
            <c:strRef>
              <c:f>Dati!$B$132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FFD966"/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Dati!$A$133:$A$134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Dati!$B$133:$B$134</c:f>
              <c:numCache>
                <c:formatCode>0</c:formatCode>
                <c:ptCount val="2"/>
                <c:pt idx="0">
                  <c:v>93.4</c:v>
                </c:pt>
                <c:pt idx="1">
                  <c:v>95.3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567-4CB4-9F20-545EC92DA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13045272"/>
        <c:axId val="413046056"/>
      </c:barChart>
      <c:catAx>
        <c:axId val="41304527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8290653367145122"/>
              <c:y val="0.897759580687753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04605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3046056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045272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5973624549011359"/>
          <c:y val="1.9851340506489693E-2"/>
          <c:w val="0.56978000861676603"/>
          <c:h val="7.8257887656730474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lv-LV" sz="1000"/>
              <a:t>%</a:t>
            </a:r>
          </a:p>
        </c:rich>
      </c:tx>
      <c:layout>
        <c:manualLayout>
          <c:xMode val="edge"/>
          <c:yMode val="edge"/>
          <c:x val="3.2701242198100748E-3"/>
          <c:y val="8.7803114594431422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28383699284816438"/>
          <c:y val="7.015533472455289E-2"/>
          <c:w val="0.70619204240337607"/>
          <c:h val="0.9145615007138927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Dati!$C$141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Dati!$B$142:$B$149</c:f>
              <c:strCache>
                <c:ptCount val="8"/>
                <c:pt idx="0">
                  <c:v>06.2022, n=112</c:v>
                </c:pt>
                <c:pt idx="1">
                  <c:v>11.2019, n=119</c:v>
                </c:pt>
                <c:pt idx="3">
                  <c:v>06.2022, n=112</c:v>
                </c:pt>
                <c:pt idx="4">
                  <c:v>11.2019, n=119</c:v>
                </c:pt>
                <c:pt idx="6">
                  <c:v>06.2022, n=112</c:v>
                </c:pt>
                <c:pt idx="7">
                  <c:v>11.2019, n=119</c:v>
                </c:pt>
              </c:strCache>
            </c:strRef>
          </c:cat>
          <c:val>
            <c:numRef>
              <c:f>Dati!$C$142:$C$149</c:f>
              <c:numCache>
                <c:formatCode>0</c:formatCode>
                <c:ptCount val="8"/>
                <c:pt idx="0">
                  <c:v>4.3000000000000043</c:v>
                </c:pt>
                <c:pt idx="1">
                  <c:v>12.100000000000005</c:v>
                </c:pt>
                <c:pt idx="2">
                  <c:v>72.7</c:v>
                </c:pt>
                <c:pt idx="3">
                  <c:v>0.80000000000000426</c:v>
                </c:pt>
                <c:pt idx="4">
                  <c:v>12.600000000000001</c:v>
                </c:pt>
                <c:pt idx="5">
                  <c:v>72.7</c:v>
                </c:pt>
                <c:pt idx="6">
                  <c:v>1.6000000000000014</c:v>
                </c:pt>
                <c:pt idx="7">
                  <c:v>15.700000000000001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9-4CF9-AEC4-6A620146C8B7}"/>
            </c:ext>
          </c:extLst>
        </c:ser>
        <c:ser>
          <c:idx val="1"/>
          <c:order val="1"/>
          <c:tx>
            <c:strRef>
              <c:f>Dati!$D$141</c:f>
              <c:strCache>
                <c:ptCount val="1"/>
                <c:pt idx="0">
                  <c:v>Pilnīgi apmierināts/-a</c:v>
                </c:pt>
              </c:strCache>
            </c:strRef>
          </c:tx>
          <c:spPr>
            <a:solidFill>
              <a:srgbClr val="7F6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Dati!$B$142:$B$149</c:f>
              <c:strCache>
                <c:ptCount val="8"/>
                <c:pt idx="0">
                  <c:v>06.2022, n=112</c:v>
                </c:pt>
                <c:pt idx="1">
                  <c:v>11.2019, n=119</c:v>
                </c:pt>
                <c:pt idx="3">
                  <c:v>06.2022, n=112</c:v>
                </c:pt>
                <c:pt idx="4">
                  <c:v>11.2019, n=119</c:v>
                </c:pt>
                <c:pt idx="6">
                  <c:v>06.2022, n=112</c:v>
                </c:pt>
                <c:pt idx="7">
                  <c:v>11.2019, n=119</c:v>
                </c:pt>
              </c:strCache>
            </c:strRef>
          </c:cat>
          <c:val>
            <c:numRef>
              <c:f>Dati!$D$142:$D$149</c:f>
              <c:numCache>
                <c:formatCode>0</c:formatCode>
                <c:ptCount val="8"/>
                <c:pt idx="0">
                  <c:v>22</c:v>
                </c:pt>
                <c:pt idx="1">
                  <c:v>16.7</c:v>
                </c:pt>
                <c:pt idx="3">
                  <c:v>25.6</c:v>
                </c:pt>
                <c:pt idx="4">
                  <c:v>25.4</c:v>
                </c:pt>
                <c:pt idx="6">
                  <c:v>24</c:v>
                </c:pt>
                <c:pt idx="7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D9-4CF9-AEC4-6A620146C8B7}"/>
            </c:ext>
          </c:extLst>
        </c:ser>
        <c:ser>
          <c:idx val="2"/>
          <c:order val="2"/>
          <c:tx>
            <c:strRef>
              <c:f>Dati!$E$141</c:f>
              <c:strCache>
                <c:ptCount val="1"/>
                <c:pt idx="0">
                  <c:v>Drīzāk apmierināts/-a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Dati!$B$142:$B$149</c:f>
              <c:strCache>
                <c:ptCount val="8"/>
                <c:pt idx="0">
                  <c:v>06.2022, n=112</c:v>
                </c:pt>
                <c:pt idx="1">
                  <c:v>11.2019, n=119</c:v>
                </c:pt>
                <c:pt idx="3">
                  <c:v>06.2022, n=112</c:v>
                </c:pt>
                <c:pt idx="4">
                  <c:v>11.2019, n=119</c:v>
                </c:pt>
                <c:pt idx="6">
                  <c:v>06.2022, n=112</c:v>
                </c:pt>
                <c:pt idx="7">
                  <c:v>11.2019, n=119</c:v>
                </c:pt>
              </c:strCache>
            </c:strRef>
          </c:cat>
          <c:val>
            <c:numRef>
              <c:f>Dati!$E$142:$E$149</c:f>
              <c:numCache>
                <c:formatCode>0</c:formatCode>
                <c:ptCount val="8"/>
                <c:pt idx="0">
                  <c:v>46.4</c:v>
                </c:pt>
                <c:pt idx="1">
                  <c:v>43.9</c:v>
                </c:pt>
                <c:pt idx="3">
                  <c:v>46.3</c:v>
                </c:pt>
                <c:pt idx="4">
                  <c:v>34.700000000000003</c:v>
                </c:pt>
                <c:pt idx="6">
                  <c:v>47.1</c:v>
                </c:pt>
                <c:pt idx="7">
                  <c:v>42.1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D9-4CF9-AEC4-6A620146C8B7}"/>
            </c:ext>
          </c:extLst>
        </c:ser>
        <c:ser>
          <c:idx val="3"/>
          <c:order val="3"/>
          <c:tx>
            <c:strRef>
              <c:f>Dati!$F$141</c:f>
              <c:strCache>
                <c:ptCount val="1"/>
                <c:pt idx="0">
                  <c:v>Drīzāk neapmierināts/-a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Dati!$B$142:$B$149</c:f>
              <c:strCache>
                <c:ptCount val="8"/>
                <c:pt idx="0">
                  <c:v>06.2022, n=112</c:v>
                </c:pt>
                <c:pt idx="1">
                  <c:v>11.2019, n=119</c:v>
                </c:pt>
                <c:pt idx="3">
                  <c:v>06.2022, n=112</c:v>
                </c:pt>
                <c:pt idx="4">
                  <c:v>11.2019, n=119</c:v>
                </c:pt>
                <c:pt idx="6">
                  <c:v>06.2022, n=112</c:v>
                </c:pt>
                <c:pt idx="7">
                  <c:v>11.2019, n=119</c:v>
                </c:pt>
              </c:strCache>
            </c:strRef>
          </c:cat>
          <c:val>
            <c:numRef>
              <c:f>Dati!$F$142:$F$149</c:f>
              <c:numCache>
                <c:formatCode>0</c:formatCode>
                <c:ptCount val="8"/>
                <c:pt idx="0">
                  <c:v>17.8</c:v>
                </c:pt>
                <c:pt idx="1">
                  <c:v>20.3</c:v>
                </c:pt>
                <c:pt idx="3">
                  <c:v>14</c:v>
                </c:pt>
                <c:pt idx="4">
                  <c:v>22.4</c:v>
                </c:pt>
                <c:pt idx="6">
                  <c:v>18.100000000000001</c:v>
                </c:pt>
                <c:pt idx="7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D9-4CF9-AEC4-6A620146C8B7}"/>
            </c:ext>
          </c:extLst>
        </c:ser>
        <c:ser>
          <c:idx val="4"/>
          <c:order val="4"/>
          <c:tx>
            <c:strRef>
              <c:f>Dati!$G$141</c:f>
              <c:strCache>
                <c:ptCount val="1"/>
                <c:pt idx="0">
                  <c:v>Pilnīgi neapmierināts/-a</c:v>
                </c:pt>
              </c:strCache>
            </c:strRef>
          </c:tx>
          <c:spPr>
            <a:solidFill>
              <a:srgbClr val="00808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Dati!$B$142:$B$149</c:f>
              <c:strCache>
                <c:ptCount val="8"/>
                <c:pt idx="0">
                  <c:v>06.2022, n=112</c:v>
                </c:pt>
                <c:pt idx="1">
                  <c:v>11.2019, n=119</c:v>
                </c:pt>
                <c:pt idx="3">
                  <c:v>06.2022, n=112</c:v>
                </c:pt>
                <c:pt idx="4">
                  <c:v>11.2019, n=119</c:v>
                </c:pt>
                <c:pt idx="6">
                  <c:v>06.2022, n=112</c:v>
                </c:pt>
                <c:pt idx="7">
                  <c:v>11.2019, n=119</c:v>
                </c:pt>
              </c:strCache>
            </c:strRef>
          </c:cat>
          <c:val>
            <c:numRef>
              <c:f>Dati!$G$142:$G$149</c:f>
              <c:numCache>
                <c:formatCode>0</c:formatCode>
                <c:ptCount val="8"/>
                <c:pt idx="0">
                  <c:v>5.0999999999999996</c:v>
                </c:pt>
                <c:pt idx="1">
                  <c:v>8.3000000000000007</c:v>
                </c:pt>
                <c:pt idx="3">
                  <c:v>3.7</c:v>
                </c:pt>
                <c:pt idx="4">
                  <c:v>5.5</c:v>
                </c:pt>
                <c:pt idx="6">
                  <c:v>2.4</c:v>
                </c:pt>
                <c:pt idx="7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D9-4CF9-AEC4-6A620146C8B7}"/>
            </c:ext>
          </c:extLst>
        </c:ser>
        <c:ser>
          <c:idx val="5"/>
          <c:order val="5"/>
          <c:tx>
            <c:strRef>
              <c:f>Dati!$H$141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Dati!$B$142:$B$149</c:f>
              <c:strCache>
                <c:ptCount val="8"/>
                <c:pt idx="0">
                  <c:v>06.2022, n=112</c:v>
                </c:pt>
                <c:pt idx="1">
                  <c:v>11.2019, n=119</c:v>
                </c:pt>
                <c:pt idx="3">
                  <c:v>06.2022, n=112</c:v>
                </c:pt>
                <c:pt idx="4">
                  <c:v>11.2019, n=119</c:v>
                </c:pt>
                <c:pt idx="6">
                  <c:v>06.2022, n=112</c:v>
                </c:pt>
                <c:pt idx="7">
                  <c:v>11.2019, n=119</c:v>
                </c:pt>
              </c:strCache>
            </c:strRef>
          </c:cat>
          <c:val>
            <c:numRef>
              <c:f>Dati!$H$142:$H$149</c:f>
              <c:numCache>
                <c:formatCode>0</c:formatCode>
                <c:ptCount val="8"/>
                <c:pt idx="0">
                  <c:v>11.699999999999992</c:v>
                </c:pt>
                <c:pt idx="1">
                  <c:v>5.9999999999999929</c:v>
                </c:pt>
                <c:pt idx="2">
                  <c:v>34.599999999999994</c:v>
                </c:pt>
                <c:pt idx="3">
                  <c:v>16.899999999999995</c:v>
                </c:pt>
                <c:pt idx="4">
                  <c:v>6.6999999999999957</c:v>
                </c:pt>
                <c:pt idx="5">
                  <c:v>34.599999999999994</c:v>
                </c:pt>
                <c:pt idx="6">
                  <c:v>14.099999999999994</c:v>
                </c:pt>
                <c:pt idx="7">
                  <c:v>2.0999999999999943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5D9-4CF9-AEC4-6A620146C8B7}"/>
            </c:ext>
          </c:extLst>
        </c:ser>
        <c:ser>
          <c:idx val="6"/>
          <c:order val="6"/>
          <c:tx>
            <c:strRef>
              <c:f>Dati!$I$141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Dati!$B$142:$B$149</c:f>
              <c:strCache>
                <c:ptCount val="8"/>
                <c:pt idx="0">
                  <c:v>06.2022, n=112</c:v>
                </c:pt>
                <c:pt idx="1">
                  <c:v>11.2019, n=119</c:v>
                </c:pt>
                <c:pt idx="3">
                  <c:v>06.2022, n=112</c:v>
                </c:pt>
                <c:pt idx="4">
                  <c:v>11.2019, n=119</c:v>
                </c:pt>
                <c:pt idx="6">
                  <c:v>06.2022, n=112</c:v>
                </c:pt>
                <c:pt idx="7">
                  <c:v>11.2019, n=119</c:v>
                </c:pt>
              </c:strCache>
            </c:strRef>
          </c:cat>
          <c:val>
            <c:numRef>
              <c:f>Dati!$I$142:$I$149</c:f>
              <c:numCache>
                <c:formatCode>0</c:formatCode>
                <c:ptCount val="8"/>
                <c:pt idx="0">
                  <c:v>8.6999999999999993</c:v>
                </c:pt>
                <c:pt idx="1">
                  <c:v>10.8</c:v>
                </c:pt>
                <c:pt idx="3">
                  <c:v>10.4</c:v>
                </c:pt>
                <c:pt idx="4">
                  <c:v>11.9</c:v>
                </c:pt>
                <c:pt idx="6">
                  <c:v>8.4</c:v>
                </c:pt>
                <c:pt idx="7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D9-4CF9-AEC4-6A620146C8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0967600"/>
        <c:axId val="410964856"/>
      </c:barChart>
      <c:catAx>
        <c:axId val="410967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100"/>
            </a:pPr>
            <a:endParaRPr lang="lv-LV"/>
          </a:p>
        </c:txPr>
        <c:crossAx val="410964856"/>
        <c:crossesAt val="72.7"/>
        <c:auto val="1"/>
        <c:lblAlgn val="ctr"/>
        <c:lblOffset val="100"/>
        <c:tickLblSkip val="1"/>
        <c:tickMarkSkip val="1"/>
        <c:noMultiLvlLbl val="0"/>
      </c:catAx>
      <c:valAx>
        <c:axId val="410964856"/>
        <c:scaling>
          <c:orientation val="minMax"/>
          <c:max val="120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10967600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6.3643666717295849E-2"/>
          <c:y val="3.2102094707834239E-3"/>
          <c:w val="0.93635639616339317"/>
          <c:h val="5.7577255728154454E-2"/>
        </c:manualLayout>
      </c:layout>
      <c:overlay val="0"/>
      <c:txPr>
        <a:bodyPr/>
        <a:lstStyle/>
        <a:p>
          <a:pPr>
            <a:defRPr sz="11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/>
            </a:pPr>
            <a:r>
              <a:rPr lang="lv-LV" sz="1050"/>
              <a:t>%</a:t>
            </a:r>
          </a:p>
        </c:rich>
      </c:tx>
      <c:layout>
        <c:manualLayout>
          <c:xMode val="edge"/>
          <c:yMode val="edge"/>
          <c:x val="1.1573286649015041E-3"/>
          <c:y val="7.5741597749214894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14252530328662621"/>
          <c:y val="0.12286910213302726"/>
          <c:w val="0.84750361222610515"/>
          <c:h val="0.861847379784845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Dati!$B$156:$B$157</c:f>
              <c:strCache>
                <c:ptCount val="2"/>
                <c:pt idx="1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Dati!$A$158:$A$159</c:f>
              <c:strCache>
                <c:ptCount val="2"/>
                <c:pt idx="0">
                  <c:v>06.2022, n=112</c:v>
                </c:pt>
                <c:pt idx="1">
                  <c:v>11.2019, n=119</c:v>
                </c:pt>
              </c:strCache>
            </c:strRef>
          </c:cat>
          <c:val>
            <c:numRef>
              <c:f>Dati!$B$158:$B$159</c:f>
              <c:numCache>
                <c:formatCode>0</c:formatCode>
                <c:ptCount val="2"/>
                <c:pt idx="0">
                  <c:v>7.0000000000000036</c:v>
                </c:pt>
                <c:pt idx="1">
                  <c:v>18.200000000000003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A3-461D-A2C8-72C9FA3CD8EB}"/>
            </c:ext>
          </c:extLst>
        </c:ser>
        <c:ser>
          <c:idx val="1"/>
          <c:order val="1"/>
          <c:tx>
            <c:strRef>
              <c:f>Dati!$C$156:$C$157</c:f>
              <c:strCache>
                <c:ptCount val="2"/>
                <c:pt idx="1">
                  <c:v>Ievērojami uzlaboja</c:v>
                </c:pt>
              </c:strCache>
            </c:strRef>
          </c:tx>
          <c:spPr>
            <a:solidFill>
              <a:srgbClr val="38572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Dati!$A$158:$A$159</c:f>
              <c:strCache>
                <c:ptCount val="2"/>
                <c:pt idx="0">
                  <c:v>06.2022, n=112</c:v>
                </c:pt>
                <c:pt idx="1">
                  <c:v>11.2019, n=119</c:v>
                </c:pt>
              </c:strCache>
            </c:strRef>
          </c:cat>
          <c:val>
            <c:numRef>
              <c:f>Dati!$C$158:$C$159</c:f>
              <c:numCache>
                <c:formatCode>0</c:formatCode>
                <c:ptCount val="2"/>
                <c:pt idx="0">
                  <c:v>11.8</c:v>
                </c:pt>
                <c:pt idx="1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A3-461D-A2C8-72C9FA3CD8EB}"/>
            </c:ext>
          </c:extLst>
        </c:ser>
        <c:ser>
          <c:idx val="2"/>
          <c:order val="2"/>
          <c:tx>
            <c:strRef>
              <c:f>Dati!$D$156:$D$157</c:f>
              <c:strCache>
                <c:ptCount val="2"/>
                <c:pt idx="1">
                  <c:v>Nedaudz uzlaboja</c:v>
                </c:pt>
              </c:strCache>
            </c:strRef>
          </c:tx>
          <c:spPr>
            <a:solidFill>
              <a:srgbClr val="BDDCA8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Dati!$A$158:$A$159</c:f>
              <c:strCache>
                <c:ptCount val="2"/>
                <c:pt idx="0">
                  <c:v>06.2022, n=112</c:v>
                </c:pt>
                <c:pt idx="1">
                  <c:v>11.2019, n=119</c:v>
                </c:pt>
              </c:strCache>
            </c:strRef>
          </c:cat>
          <c:val>
            <c:numRef>
              <c:f>Dati!$D$158:$D$159</c:f>
              <c:numCache>
                <c:formatCode>0</c:formatCode>
                <c:ptCount val="2"/>
                <c:pt idx="0">
                  <c:v>25.1</c:v>
                </c:pt>
                <c:pt idx="1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A3-461D-A2C8-72C9FA3CD8EB}"/>
            </c:ext>
          </c:extLst>
        </c:ser>
        <c:ser>
          <c:idx val="3"/>
          <c:order val="3"/>
          <c:tx>
            <c:strRef>
              <c:f>Dati!$E$156:$E$157</c:f>
              <c:strCache>
                <c:ptCount val="2"/>
                <c:pt idx="1">
                  <c:v>Neko nemainīja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Dati!$A$158:$A$159</c:f>
              <c:strCache>
                <c:ptCount val="2"/>
                <c:pt idx="0">
                  <c:v>06.2022, n=112</c:v>
                </c:pt>
                <c:pt idx="1">
                  <c:v>11.2019, n=119</c:v>
                </c:pt>
              </c:strCache>
            </c:strRef>
          </c:cat>
          <c:val>
            <c:numRef>
              <c:f>Dati!$E$158:$E$159</c:f>
              <c:numCache>
                <c:formatCode>0</c:formatCode>
                <c:ptCount val="2"/>
                <c:pt idx="0">
                  <c:v>47.2</c:v>
                </c:pt>
                <c:pt idx="1">
                  <c:v>46.5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A3-461D-A2C8-72C9FA3CD8EB}"/>
            </c:ext>
          </c:extLst>
        </c:ser>
        <c:ser>
          <c:idx val="4"/>
          <c:order val="4"/>
          <c:tx>
            <c:strRef>
              <c:f>Dati!$F$156:$F$157</c:f>
              <c:strCache>
                <c:ptCount val="2"/>
                <c:pt idx="1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Dati!$A$158:$A$159</c:f>
              <c:strCache>
                <c:ptCount val="2"/>
                <c:pt idx="0">
                  <c:v>06.2022, n=112</c:v>
                </c:pt>
                <c:pt idx="1">
                  <c:v>11.2019, n=119</c:v>
                </c:pt>
              </c:strCache>
            </c:strRef>
          </c:cat>
          <c:val>
            <c:numRef>
              <c:f>Dati!$F$158:$F$159</c:f>
              <c:numCache>
                <c:formatCode>0</c:formatCode>
                <c:ptCount val="2"/>
                <c:pt idx="0">
                  <c:v>7</c:v>
                </c:pt>
                <c:pt idx="1">
                  <c:v>7.7000000000000028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A3-461D-A2C8-72C9FA3CD8EB}"/>
            </c:ext>
          </c:extLst>
        </c:ser>
        <c:ser>
          <c:idx val="5"/>
          <c:order val="5"/>
          <c:tx>
            <c:strRef>
              <c:f>Dati!$G$156:$G$157</c:f>
              <c:strCache>
                <c:ptCount val="2"/>
                <c:pt idx="1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Dati!$A$158:$A$159</c:f>
              <c:strCache>
                <c:ptCount val="2"/>
                <c:pt idx="0">
                  <c:v>06.2022, n=112</c:v>
                </c:pt>
                <c:pt idx="1">
                  <c:v>11.2019, n=119</c:v>
                </c:pt>
              </c:strCache>
            </c:strRef>
          </c:cat>
          <c:val>
            <c:numRef>
              <c:f>Dati!$G$158:$G$159</c:f>
              <c:numCache>
                <c:formatCode>0</c:formatCode>
                <c:ptCount val="2"/>
                <c:pt idx="0">
                  <c:v>15.9</c:v>
                </c:pt>
                <c:pt idx="1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BA3-461D-A2C8-72C9FA3CD8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0971520"/>
        <c:axId val="410966816"/>
      </c:barChart>
      <c:catAx>
        <c:axId val="410971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100"/>
            </a:pPr>
            <a:endParaRPr lang="lv-LV"/>
          </a:p>
        </c:txPr>
        <c:crossAx val="410966816"/>
        <c:crossesAt val="43.9"/>
        <c:auto val="1"/>
        <c:lblAlgn val="ctr"/>
        <c:lblOffset val="100"/>
        <c:tickLblSkip val="1"/>
        <c:tickMarkSkip val="1"/>
        <c:noMultiLvlLbl val="0"/>
      </c:catAx>
      <c:valAx>
        <c:axId val="410966816"/>
        <c:scaling>
          <c:orientation val="minMax"/>
          <c:max val="127"/>
          <c:min val="0"/>
        </c:scaling>
        <c:delete val="1"/>
        <c:axPos val="t"/>
        <c:numFmt formatCode="0" sourceLinked="1"/>
        <c:majorTickMark val="out"/>
        <c:minorTickMark val="none"/>
        <c:tickLblPos val="nextTo"/>
        <c:crossAx val="410971520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236961273749454"/>
          <c:y val="2.2727887266055839E-2"/>
          <c:w val="0.69768823083277276"/>
          <c:h val="7.7636785786392076E-2"/>
        </c:manualLayout>
      </c:layout>
      <c:overlay val="0"/>
      <c:txPr>
        <a:bodyPr/>
        <a:lstStyle/>
        <a:p>
          <a:pPr>
            <a:defRPr sz="11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28827416873422"/>
          <c:y val="0.10335130846583224"/>
          <c:w val="0.8256274096990468"/>
          <c:h val="0.78135080280102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Dati!$B$166</c:f>
              <c:strCache>
                <c:ptCount val="1"/>
                <c:pt idx="0">
                  <c:v>...ļoti labas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Dati!$A$167:$A$168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Dati!$B$167:$B$168</c:f>
              <c:numCache>
                <c:formatCode>0</c:formatCode>
                <c:ptCount val="2"/>
                <c:pt idx="0">
                  <c:v>1.5</c:v>
                </c:pt>
                <c:pt idx="1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DF-4B60-B2DD-F70902E34C8B}"/>
            </c:ext>
          </c:extLst>
        </c:ser>
        <c:ser>
          <c:idx val="1"/>
          <c:order val="1"/>
          <c:tx>
            <c:strRef>
              <c:f>Dati!$C$166</c:f>
              <c:strCache>
                <c:ptCount val="1"/>
                <c:pt idx="0">
                  <c:v>...drīzāk labas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4DF-4B60-B2DD-F70902E34C8B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4DF-4B60-B2DD-F70902E34C8B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4DF-4B60-B2DD-F70902E34C8B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4DF-4B60-B2DD-F70902E34C8B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4DF-4B60-B2DD-F70902E34C8B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4DF-4B60-B2DD-F70902E34C8B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4DF-4B60-B2DD-F70902E34C8B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4DF-4B60-B2DD-F70902E34C8B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4DF-4B60-B2DD-F70902E34C8B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34DF-4B60-B2DD-F70902E34C8B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4DF-4B60-B2DD-F70902E34C8B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34DF-4B60-B2DD-F70902E34C8B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34DF-4B60-B2DD-F70902E34C8B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34DF-4B60-B2DD-F70902E34C8B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34DF-4B60-B2DD-F70902E34C8B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34DF-4B60-B2DD-F70902E34C8B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34DF-4B60-B2DD-F70902E34C8B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34DF-4B60-B2DD-F70902E34C8B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34DF-4B60-B2DD-F70902E34C8B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34DF-4B60-B2DD-F70902E34C8B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34DF-4B60-B2DD-F70902E34C8B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34DF-4B60-B2DD-F70902E34C8B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34DF-4B60-B2DD-F70902E34C8B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34DF-4B60-B2DD-F70902E34C8B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34DF-4B60-B2DD-F70902E34C8B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34DF-4B60-B2DD-F70902E34C8B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34DF-4B60-B2DD-F70902E34C8B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34DF-4B60-B2DD-F70902E34C8B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34DF-4B60-B2DD-F70902E34C8B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34DF-4B60-B2DD-F70902E34C8B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34DF-4B60-B2DD-F70902E34C8B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Dati!$A$167:$A$168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Dati!$C$167:$C$168</c:f>
              <c:numCache>
                <c:formatCode>0</c:formatCode>
                <c:ptCount val="2"/>
                <c:pt idx="0">
                  <c:v>6.3</c:v>
                </c:pt>
                <c:pt idx="1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4DF-4B60-B2DD-F70902E34C8B}"/>
            </c:ext>
          </c:extLst>
        </c:ser>
        <c:ser>
          <c:idx val="2"/>
          <c:order val="2"/>
          <c:tx>
            <c:strRef>
              <c:f>Dati!$D$166</c:f>
              <c:strCache>
                <c:ptCount val="1"/>
                <c:pt idx="0">
                  <c:v>...vidējas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Dati!$A$167:$A$168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Dati!$D$167:$D$168</c:f>
              <c:numCache>
                <c:formatCode>0</c:formatCode>
                <c:ptCount val="2"/>
                <c:pt idx="0">
                  <c:v>24.4</c:v>
                </c:pt>
                <c:pt idx="1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34DF-4B60-B2DD-F70902E34C8B}"/>
            </c:ext>
          </c:extLst>
        </c:ser>
        <c:ser>
          <c:idx val="5"/>
          <c:order val="3"/>
          <c:tx>
            <c:strRef>
              <c:f>Dati!$G$166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Dati!$A$167:$A$168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Dati!$G$167:$G$168</c:f>
              <c:numCache>
                <c:formatCode>0</c:formatCode>
                <c:ptCount val="2"/>
                <c:pt idx="0">
                  <c:v>23.6</c:v>
                </c:pt>
                <c:pt idx="1">
                  <c:v>21.1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4DF-4B60-B2DD-F70902E34C8B}"/>
            </c:ext>
          </c:extLst>
        </c:ser>
        <c:ser>
          <c:idx val="3"/>
          <c:order val="4"/>
          <c:tx>
            <c:strRef>
              <c:f>Dati!$E$166</c:f>
              <c:strCache>
                <c:ptCount val="1"/>
                <c:pt idx="0">
                  <c:v>...drīzāk sliktas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Dati!$A$167:$A$168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Dati!$E$167:$E$168</c:f>
              <c:numCache>
                <c:formatCode>0</c:formatCode>
                <c:ptCount val="2"/>
                <c:pt idx="0">
                  <c:v>27.8</c:v>
                </c:pt>
                <c:pt idx="1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34DF-4B60-B2DD-F70902E34C8B}"/>
            </c:ext>
          </c:extLst>
        </c:ser>
        <c:ser>
          <c:idx val="4"/>
          <c:order val="5"/>
          <c:tx>
            <c:strRef>
              <c:f>Dati!$F$166</c:f>
              <c:strCache>
                <c:ptCount val="1"/>
                <c:pt idx="0">
                  <c:v>...ļoti sliktas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Dati!$A$167:$A$168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Dati!$F$167:$F$168</c:f>
              <c:numCache>
                <c:formatCode>0</c:formatCode>
                <c:ptCount val="2"/>
                <c:pt idx="0">
                  <c:v>16.399999999999999</c:v>
                </c:pt>
                <c:pt idx="1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34DF-4B60-B2DD-F70902E34C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413047232"/>
        <c:axId val="413042136"/>
      </c:barChart>
      <c:catAx>
        <c:axId val="41304723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8887860981383682"/>
              <c:y val="0.8977596309643424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04213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3042136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047232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9575918927676403"/>
          <c:y val="6.9283300238985853E-3"/>
          <c:w val="0.76377873942586516"/>
          <c:h val="7.665406712982726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078834661080781"/>
          <c:y val="0.10335130846583224"/>
          <c:w val="0.66856941456169494"/>
          <c:h val="0.8227052830725246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Dati!$C$171</c:f>
              <c:strCache>
                <c:ptCount val="1"/>
                <c:pt idx="0">
                  <c:v>...ļoti labas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Dati!$B$172:$B$179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n=377</c:v>
                </c:pt>
                <c:pt idx="4">
                  <c:v>11.2019, n=448</c:v>
                </c:pt>
                <c:pt idx="6">
                  <c:v>06.2022, n=2431</c:v>
                </c:pt>
                <c:pt idx="7">
                  <c:v>11.2019, n=3174</c:v>
                </c:pt>
              </c:strCache>
            </c:strRef>
          </c:cat>
          <c:val>
            <c:numRef>
              <c:f>Dati!$C$172:$C$179</c:f>
              <c:numCache>
                <c:formatCode>0</c:formatCode>
                <c:ptCount val="8"/>
                <c:pt idx="0">
                  <c:v>1.5</c:v>
                </c:pt>
                <c:pt idx="1">
                  <c:v>0.9</c:v>
                </c:pt>
                <c:pt idx="3">
                  <c:v>4.4000000000000004</c:v>
                </c:pt>
                <c:pt idx="4">
                  <c:v>3.2</c:v>
                </c:pt>
                <c:pt idx="6">
                  <c:v>1.1000000000000001</c:v>
                </c:pt>
                <c:pt idx="7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7E-4ECE-BD5A-F6E739DFA2FC}"/>
            </c:ext>
          </c:extLst>
        </c:ser>
        <c:ser>
          <c:idx val="1"/>
          <c:order val="1"/>
          <c:tx>
            <c:strRef>
              <c:f>Dati!$D$171</c:f>
              <c:strCache>
                <c:ptCount val="1"/>
                <c:pt idx="0">
                  <c:v>...drīzāk labas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C7E-4ECE-BD5A-F6E739DFA2FC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C7E-4ECE-BD5A-F6E739DFA2FC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C7E-4ECE-BD5A-F6E739DFA2FC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C7E-4ECE-BD5A-F6E739DFA2FC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C7E-4ECE-BD5A-F6E739DFA2FC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C7E-4ECE-BD5A-F6E739DFA2FC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C7E-4ECE-BD5A-F6E739DFA2FC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C7E-4ECE-BD5A-F6E739DFA2FC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C7E-4ECE-BD5A-F6E739DFA2FC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C7E-4ECE-BD5A-F6E739DFA2FC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C7E-4ECE-BD5A-F6E739DFA2FC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4C7E-4ECE-BD5A-F6E739DFA2FC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4C7E-4ECE-BD5A-F6E739DFA2FC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4C7E-4ECE-BD5A-F6E739DFA2FC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4C7E-4ECE-BD5A-F6E739DFA2FC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4C7E-4ECE-BD5A-F6E739DFA2FC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4C7E-4ECE-BD5A-F6E739DFA2FC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4C7E-4ECE-BD5A-F6E739DFA2FC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4C7E-4ECE-BD5A-F6E739DFA2FC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4C7E-4ECE-BD5A-F6E739DFA2FC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4C7E-4ECE-BD5A-F6E739DFA2FC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4C7E-4ECE-BD5A-F6E739DFA2FC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4C7E-4ECE-BD5A-F6E739DFA2FC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4C7E-4ECE-BD5A-F6E739DFA2FC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4C7E-4ECE-BD5A-F6E739DFA2FC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4C7E-4ECE-BD5A-F6E739DFA2FC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4C7E-4ECE-BD5A-F6E739DFA2FC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4C7E-4ECE-BD5A-F6E739DFA2FC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4C7E-4ECE-BD5A-F6E739DFA2FC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4C7E-4ECE-BD5A-F6E739DFA2FC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4C7E-4ECE-BD5A-F6E739DFA2FC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Dati!$B$172:$B$179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n=377</c:v>
                </c:pt>
                <c:pt idx="4">
                  <c:v>11.2019, n=448</c:v>
                </c:pt>
                <c:pt idx="6">
                  <c:v>06.2022, n=2431</c:v>
                </c:pt>
                <c:pt idx="7">
                  <c:v>11.2019, n=3174</c:v>
                </c:pt>
              </c:strCache>
            </c:strRef>
          </c:cat>
          <c:val>
            <c:numRef>
              <c:f>Dati!$D$172:$D$179</c:f>
              <c:numCache>
                <c:formatCode>0</c:formatCode>
                <c:ptCount val="8"/>
                <c:pt idx="0">
                  <c:v>6.3</c:v>
                </c:pt>
                <c:pt idx="1">
                  <c:v>6.6</c:v>
                </c:pt>
                <c:pt idx="3">
                  <c:v>17.2</c:v>
                </c:pt>
                <c:pt idx="4">
                  <c:v>17.5</c:v>
                </c:pt>
                <c:pt idx="6">
                  <c:v>4.9000000000000004</c:v>
                </c:pt>
                <c:pt idx="7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4C7E-4ECE-BD5A-F6E739DFA2FC}"/>
            </c:ext>
          </c:extLst>
        </c:ser>
        <c:ser>
          <c:idx val="2"/>
          <c:order val="2"/>
          <c:tx>
            <c:strRef>
              <c:f>Dati!$E$171</c:f>
              <c:strCache>
                <c:ptCount val="1"/>
                <c:pt idx="0">
                  <c:v>...vidējas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Dati!$B$172:$B$179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n=377</c:v>
                </c:pt>
                <c:pt idx="4">
                  <c:v>11.2019, n=448</c:v>
                </c:pt>
                <c:pt idx="6">
                  <c:v>06.2022, n=2431</c:v>
                </c:pt>
                <c:pt idx="7">
                  <c:v>11.2019, n=3174</c:v>
                </c:pt>
              </c:strCache>
            </c:strRef>
          </c:cat>
          <c:val>
            <c:numRef>
              <c:f>Dati!$E$172:$E$179</c:f>
              <c:numCache>
                <c:formatCode>0</c:formatCode>
                <c:ptCount val="8"/>
                <c:pt idx="0">
                  <c:v>24.4</c:v>
                </c:pt>
                <c:pt idx="1">
                  <c:v>23.9</c:v>
                </c:pt>
                <c:pt idx="3">
                  <c:v>43.3</c:v>
                </c:pt>
                <c:pt idx="4">
                  <c:v>41.6</c:v>
                </c:pt>
                <c:pt idx="6">
                  <c:v>22.1</c:v>
                </c:pt>
                <c:pt idx="7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4C7E-4ECE-BD5A-F6E739DFA2FC}"/>
            </c:ext>
          </c:extLst>
        </c:ser>
        <c:ser>
          <c:idx val="5"/>
          <c:order val="3"/>
          <c:tx>
            <c:strRef>
              <c:f>Dati!$H$171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Dati!$B$172:$B$179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n=377</c:v>
                </c:pt>
                <c:pt idx="4">
                  <c:v>11.2019, n=448</c:v>
                </c:pt>
                <c:pt idx="6">
                  <c:v>06.2022, n=2431</c:v>
                </c:pt>
                <c:pt idx="7">
                  <c:v>11.2019, n=3174</c:v>
                </c:pt>
              </c:strCache>
            </c:strRef>
          </c:cat>
          <c:val>
            <c:numRef>
              <c:f>Dati!$H$172:$H$179</c:f>
              <c:numCache>
                <c:formatCode>0</c:formatCode>
                <c:ptCount val="8"/>
                <c:pt idx="0">
                  <c:v>23.6</c:v>
                </c:pt>
                <c:pt idx="1">
                  <c:v>21.1</c:v>
                </c:pt>
                <c:pt idx="3">
                  <c:v>8.6</c:v>
                </c:pt>
                <c:pt idx="4">
                  <c:v>9</c:v>
                </c:pt>
                <c:pt idx="6">
                  <c:v>25.5</c:v>
                </c:pt>
                <c:pt idx="7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4C7E-4ECE-BD5A-F6E739DFA2FC}"/>
            </c:ext>
          </c:extLst>
        </c:ser>
        <c:ser>
          <c:idx val="3"/>
          <c:order val="4"/>
          <c:tx>
            <c:strRef>
              <c:f>Dati!$F$171</c:f>
              <c:strCache>
                <c:ptCount val="1"/>
                <c:pt idx="0">
                  <c:v>...drīzāk sliktas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Dati!$B$172:$B$179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n=377</c:v>
                </c:pt>
                <c:pt idx="4">
                  <c:v>11.2019, n=448</c:v>
                </c:pt>
                <c:pt idx="6">
                  <c:v>06.2022, n=2431</c:v>
                </c:pt>
                <c:pt idx="7">
                  <c:v>11.2019, n=3174</c:v>
                </c:pt>
              </c:strCache>
            </c:strRef>
          </c:cat>
          <c:val>
            <c:numRef>
              <c:f>Dati!$F$172:$F$179</c:f>
              <c:numCache>
                <c:formatCode>0</c:formatCode>
                <c:ptCount val="8"/>
                <c:pt idx="0">
                  <c:v>27.8</c:v>
                </c:pt>
                <c:pt idx="1">
                  <c:v>28.7</c:v>
                </c:pt>
                <c:pt idx="3">
                  <c:v>22.3</c:v>
                </c:pt>
                <c:pt idx="4">
                  <c:v>20.7</c:v>
                </c:pt>
                <c:pt idx="6">
                  <c:v>28.5</c:v>
                </c:pt>
                <c:pt idx="7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4C7E-4ECE-BD5A-F6E739DFA2FC}"/>
            </c:ext>
          </c:extLst>
        </c:ser>
        <c:ser>
          <c:idx val="4"/>
          <c:order val="5"/>
          <c:tx>
            <c:strRef>
              <c:f>Dati!$G$171</c:f>
              <c:strCache>
                <c:ptCount val="1"/>
                <c:pt idx="0">
                  <c:v>...ļoti sliktas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Dati!$B$172:$B$179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n=377</c:v>
                </c:pt>
                <c:pt idx="4">
                  <c:v>11.2019, n=448</c:v>
                </c:pt>
                <c:pt idx="6">
                  <c:v>06.2022, n=2431</c:v>
                </c:pt>
                <c:pt idx="7">
                  <c:v>11.2019, n=3174</c:v>
                </c:pt>
              </c:strCache>
            </c:strRef>
          </c:cat>
          <c:val>
            <c:numRef>
              <c:f>Dati!$G$172:$G$179</c:f>
              <c:numCache>
                <c:formatCode>0</c:formatCode>
                <c:ptCount val="8"/>
                <c:pt idx="0">
                  <c:v>16.399999999999999</c:v>
                </c:pt>
                <c:pt idx="1">
                  <c:v>18.8</c:v>
                </c:pt>
                <c:pt idx="3">
                  <c:v>4.3</c:v>
                </c:pt>
                <c:pt idx="4">
                  <c:v>7.9</c:v>
                </c:pt>
                <c:pt idx="6">
                  <c:v>17.899999999999999</c:v>
                </c:pt>
                <c:pt idx="7">
                  <c:v>19.8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4C7E-4ECE-BD5A-F6E739DFA2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13040960"/>
        <c:axId val="413041744"/>
      </c:barChart>
      <c:catAx>
        <c:axId val="41304096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90073085135541164"/>
              <c:y val="0.9280864777092394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04174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3041744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040960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3622126057413484"/>
          <c:y val="6.9284064665127024E-3"/>
          <c:w val="0.76377873942586516"/>
          <c:h val="7.665406712982726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lv-LV" sz="1000"/>
              <a:t>%</a:t>
            </a:r>
          </a:p>
        </c:rich>
      </c:tx>
      <c:layout>
        <c:manualLayout>
          <c:xMode val="edge"/>
          <c:yMode val="edge"/>
          <c:x val="1.4407759307908441E-2"/>
          <c:y val="1.947086614173228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6672397931883552"/>
          <c:y val="9.7418749999999998E-2"/>
          <c:w val="0.52330502236984977"/>
          <c:h val="0.887298090277777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Dati!$C$188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Dati!$B$189:$B$196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Dati!$C$189:$C$196</c:f>
              <c:numCache>
                <c:formatCode>0.0</c:formatCode>
                <c:ptCount val="8"/>
                <c:pt idx="0">
                  <c:v>6.8999999999999773</c:v>
                </c:pt>
                <c:pt idx="1">
                  <c:v>5</c:v>
                </c:pt>
                <c:pt idx="2">
                  <c:v>82.699999999999989</c:v>
                </c:pt>
                <c:pt idx="3">
                  <c:v>11.399999999999991</c:v>
                </c:pt>
                <c:pt idx="4">
                  <c:v>10.899999999999991</c:v>
                </c:pt>
                <c:pt idx="5">
                  <c:v>82.699999999999989</c:v>
                </c:pt>
                <c:pt idx="6">
                  <c:v>13.399999999999991</c:v>
                </c:pt>
                <c:pt idx="7">
                  <c:v>12.199999999999989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DC-4D89-975C-478A3450C520}"/>
            </c:ext>
          </c:extLst>
        </c:ser>
        <c:ser>
          <c:idx val="1"/>
          <c:order val="1"/>
          <c:tx>
            <c:strRef>
              <c:f>Dati!$D$188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ED7D31">
                <a:lumMod val="75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Dati!$B$189:$B$196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Dati!$D$189:$D$196</c:f>
              <c:numCache>
                <c:formatCode>0</c:formatCode>
                <c:ptCount val="8"/>
                <c:pt idx="0">
                  <c:v>46.2</c:v>
                </c:pt>
                <c:pt idx="1">
                  <c:v>50.3</c:v>
                </c:pt>
                <c:pt idx="3">
                  <c:v>36</c:v>
                </c:pt>
                <c:pt idx="4">
                  <c:v>38.4</c:v>
                </c:pt>
                <c:pt idx="6">
                  <c:v>38.6</c:v>
                </c:pt>
                <c:pt idx="7">
                  <c:v>39.799999999999997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DC-4D89-975C-478A3450C520}"/>
            </c:ext>
          </c:extLst>
        </c:ser>
        <c:ser>
          <c:idx val="2"/>
          <c:order val="2"/>
          <c:tx>
            <c:strRef>
              <c:f>Dati!$E$188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ED7D31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Dati!$B$189:$B$196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Dati!$E$189:$E$196</c:f>
              <c:numCache>
                <c:formatCode>0</c:formatCode>
                <c:ptCount val="8"/>
                <c:pt idx="0">
                  <c:v>29.6</c:v>
                </c:pt>
                <c:pt idx="1">
                  <c:v>27.4</c:v>
                </c:pt>
                <c:pt idx="3">
                  <c:v>35.299999999999997</c:v>
                </c:pt>
                <c:pt idx="4">
                  <c:v>33.4</c:v>
                </c:pt>
                <c:pt idx="6">
                  <c:v>30.7</c:v>
                </c:pt>
                <c:pt idx="7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DC-4D89-975C-478A3450C520}"/>
            </c:ext>
          </c:extLst>
        </c:ser>
        <c:ser>
          <c:idx val="3"/>
          <c:order val="3"/>
          <c:tx>
            <c:strRef>
              <c:f>Dati!$F$188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BDDCA8"/>
            </a:solidFill>
          </c:spPr>
          <c:invertIfNegative val="0"/>
          <c:dLbls>
            <c:dLbl>
              <c:idx val="3"/>
              <c:layout>
                <c:manualLayout>
                  <c:x val="-1.5910900959151706E-3"/>
                  <c:y val="3.149606299945923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DC-4D89-975C-478A3450C5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Dati!$B$189:$B$196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Dati!$F$189:$F$196</c:f>
              <c:numCache>
                <c:formatCode>0</c:formatCode>
                <c:ptCount val="8"/>
                <c:pt idx="0">
                  <c:v>1.9</c:v>
                </c:pt>
                <c:pt idx="1">
                  <c:v>1.9</c:v>
                </c:pt>
                <c:pt idx="3">
                  <c:v>4</c:v>
                </c:pt>
                <c:pt idx="4">
                  <c:v>3.8</c:v>
                </c:pt>
                <c:pt idx="6">
                  <c:v>3.5</c:v>
                </c:pt>
                <c:pt idx="7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DC-4D89-975C-478A3450C520}"/>
            </c:ext>
          </c:extLst>
        </c:ser>
        <c:ser>
          <c:idx val="4"/>
          <c:order val="4"/>
          <c:tx>
            <c:strRef>
              <c:f>Dati!$G$188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4846"/>
            </a:solidFill>
          </c:spPr>
          <c:invertIfNegative val="0"/>
          <c:dLbls>
            <c:dLbl>
              <c:idx val="0"/>
              <c:layout>
                <c:manualLayout>
                  <c:x val="9.63597511642205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DC-4D89-975C-478A3450C520}"/>
                </c:ext>
              </c:extLst>
            </c:dLbl>
            <c:dLbl>
              <c:idx val="1"/>
              <c:layout>
                <c:manualLayout>
                  <c:x val="1.2847966821895955E-2"/>
                  <c:y val="3.611069568054268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DC-4D89-975C-478A3450C520}"/>
                </c:ext>
              </c:extLst>
            </c:dLbl>
            <c:dLbl>
              <c:idx val="3"/>
              <c:layout>
                <c:manualLayout>
                  <c:x val="1.1137630671406194E-2"/>
                  <c:y val="4.000314960629921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DC-4D89-975C-478A3450C520}"/>
                </c:ext>
              </c:extLst>
            </c:dLbl>
            <c:dLbl>
              <c:idx val="4"/>
              <c:layout>
                <c:manualLayout>
                  <c:x val="9.63597511642205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DC-4D89-975C-478A3450C520}"/>
                </c:ext>
              </c:extLst>
            </c:dLbl>
            <c:dLbl>
              <c:idx val="6"/>
              <c:layout>
                <c:manualLayout>
                  <c:x val="9.6359751164219361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ADC-4D89-975C-478A3450C520}"/>
                </c:ext>
              </c:extLst>
            </c:dLbl>
            <c:dLbl>
              <c:idx val="7"/>
              <c:layout>
                <c:manualLayout>
                  <c:x val="9.6359751164219361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ADC-4D89-975C-478A3450C5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Dati!$B$189:$B$196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Dati!$G$189:$G$196</c:f>
              <c:numCache>
                <c:formatCode>0</c:formatCode>
                <c:ptCount val="8"/>
                <c:pt idx="0">
                  <c:v>0.7</c:v>
                </c:pt>
                <c:pt idx="1">
                  <c:v>0.6</c:v>
                </c:pt>
                <c:pt idx="3">
                  <c:v>0.8</c:v>
                </c:pt>
                <c:pt idx="4">
                  <c:v>1</c:v>
                </c:pt>
                <c:pt idx="6">
                  <c:v>1.2</c:v>
                </c:pt>
                <c:pt idx="7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ADC-4D89-975C-478A3450C520}"/>
            </c:ext>
          </c:extLst>
        </c:ser>
        <c:ser>
          <c:idx val="5"/>
          <c:order val="5"/>
          <c:tx>
            <c:strRef>
              <c:f>Dati!$H$188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Dati!$B$189:$B$196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Dati!$H$189:$H$196</c:f>
              <c:numCache>
                <c:formatCode>0.0</c:formatCode>
                <c:ptCount val="8"/>
                <c:pt idx="0">
                  <c:v>9.2000000000000011</c:v>
                </c:pt>
                <c:pt idx="1">
                  <c:v>9.3000000000000007</c:v>
                </c:pt>
                <c:pt idx="2">
                  <c:v>11.8</c:v>
                </c:pt>
                <c:pt idx="3">
                  <c:v>7</c:v>
                </c:pt>
                <c:pt idx="4">
                  <c:v>7.0000000000000009</c:v>
                </c:pt>
                <c:pt idx="5">
                  <c:v>11.8</c:v>
                </c:pt>
                <c:pt idx="6">
                  <c:v>7.1000000000000014</c:v>
                </c:pt>
                <c:pt idx="7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ADC-4D89-975C-478A3450C520}"/>
            </c:ext>
          </c:extLst>
        </c:ser>
        <c:ser>
          <c:idx val="6"/>
          <c:order val="6"/>
          <c:tx>
            <c:strRef>
              <c:f>Dati!$I$188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Dati!$B$189:$B$196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Dati!$I$189:$I$196</c:f>
              <c:numCache>
                <c:formatCode>0</c:formatCode>
                <c:ptCount val="8"/>
                <c:pt idx="0">
                  <c:v>21.6</c:v>
                </c:pt>
                <c:pt idx="1">
                  <c:v>19.899999999999999</c:v>
                </c:pt>
                <c:pt idx="3">
                  <c:v>24</c:v>
                </c:pt>
                <c:pt idx="4">
                  <c:v>23.5</c:v>
                </c:pt>
                <c:pt idx="6">
                  <c:v>26</c:v>
                </c:pt>
                <c:pt idx="7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ADC-4D89-975C-478A3450C5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0966032"/>
        <c:axId val="410968776"/>
      </c:barChart>
      <c:catAx>
        <c:axId val="4109660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100"/>
            </a:pPr>
            <a:endParaRPr lang="lv-LV"/>
          </a:p>
        </c:txPr>
        <c:crossAx val="410968776"/>
        <c:crossesAt val="82.7"/>
        <c:auto val="1"/>
        <c:lblAlgn val="ctr"/>
        <c:lblOffset val="100"/>
        <c:tickLblSkip val="1"/>
        <c:tickMarkSkip val="1"/>
        <c:noMultiLvlLbl val="0"/>
      </c:catAx>
      <c:valAx>
        <c:axId val="410968776"/>
        <c:scaling>
          <c:orientation val="minMax"/>
          <c:max val="122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410966032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9862455939440552"/>
          <c:y val="1.4115497076023394E-2"/>
          <c:w val="0.70137544060559454"/>
          <c:h val="7.6661682615629972E-2"/>
        </c:manualLayout>
      </c:layout>
      <c:overlay val="0"/>
      <c:txPr>
        <a:bodyPr/>
        <a:lstStyle/>
        <a:p>
          <a:pPr>
            <a:defRPr sz="11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lv-LV" sz="1000"/>
              <a:t>%</a:t>
            </a:r>
          </a:p>
        </c:rich>
      </c:tx>
      <c:layout>
        <c:manualLayout>
          <c:xMode val="edge"/>
          <c:yMode val="edge"/>
          <c:x val="1.455512776771887E-3"/>
          <c:y val="3.369558907733116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0879252410395162"/>
          <c:y val="7.3190885621135016E-2"/>
          <c:w val="0.59120741297336099"/>
          <c:h val="0.911525913635839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Dati!$C$201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Dati!$B$202:$B$221</c:f>
              <c:strCache>
                <c:ptCount val="20"/>
                <c:pt idx="0">
                  <c:v>PIEDER TIESĪBAS</c:v>
                </c:pt>
                <c:pt idx="1">
                  <c:v>06.2022, n=377</c:v>
                </c:pt>
                <c:pt idx="2">
                  <c:v>11.2019, n=448</c:v>
                </c:pt>
                <c:pt idx="3">
                  <c:v>NEPIEDER TIESĪBAS</c:v>
                </c:pt>
                <c:pt idx="4">
                  <c:v>06.2022, n=2431</c:v>
                </c:pt>
                <c:pt idx="5">
                  <c:v>11.2019, n=3174</c:v>
                </c:pt>
                <c:pt idx="7">
                  <c:v>PIEDER TIESĪBAS</c:v>
                </c:pt>
                <c:pt idx="8">
                  <c:v>06.2022, n=377</c:v>
                </c:pt>
                <c:pt idx="9">
                  <c:v>11.2019, n=448</c:v>
                </c:pt>
                <c:pt idx="10">
                  <c:v>NEPIEDER TIESĪBAS</c:v>
                </c:pt>
                <c:pt idx="11">
                  <c:v>06.2022, n=2431</c:v>
                </c:pt>
                <c:pt idx="12">
                  <c:v>11.2019, n=3174</c:v>
                </c:pt>
                <c:pt idx="14">
                  <c:v>PIEDER TIESĪBAS</c:v>
                </c:pt>
                <c:pt idx="15">
                  <c:v>06.2022, n=377</c:v>
                </c:pt>
                <c:pt idx="16">
                  <c:v>11.2019, n=448</c:v>
                </c:pt>
                <c:pt idx="17">
                  <c:v>NEPIEDER TIESĪBAS</c:v>
                </c:pt>
                <c:pt idx="18">
                  <c:v>06.2022, n=2431</c:v>
                </c:pt>
                <c:pt idx="19">
                  <c:v>11.2019, n=3174</c:v>
                </c:pt>
              </c:strCache>
            </c:strRef>
          </c:cat>
          <c:val>
            <c:numRef>
              <c:f>Dati!$C$202:$C$221</c:f>
              <c:numCache>
                <c:formatCode>0.0</c:formatCode>
                <c:ptCount val="20"/>
                <c:pt idx="0">
                  <c:v>98.7</c:v>
                </c:pt>
                <c:pt idx="1">
                  <c:v>6.1000000000000085</c:v>
                </c:pt>
                <c:pt idx="2">
                  <c:v>5</c:v>
                </c:pt>
                <c:pt idx="3">
                  <c:v>98.7</c:v>
                </c:pt>
                <c:pt idx="4">
                  <c:v>24.900000000000006</c:v>
                </c:pt>
                <c:pt idx="5">
                  <c:v>22.600000000000009</c:v>
                </c:pt>
                <c:pt idx="6">
                  <c:v>98.7</c:v>
                </c:pt>
                <c:pt idx="7">
                  <c:v>98.7</c:v>
                </c:pt>
                <c:pt idx="8">
                  <c:v>12.299999999999997</c:v>
                </c:pt>
                <c:pt idx="9">
                  <c:v>11.600000000000009</c:v>
                </c:pt>
                <c:pt idx="10">
                  <c:v>98.7</c:v>
                </c:pt>
                <c:pt idx="11">
                  <c:v>29.299999999999997</c:v>
                </c:pt>
                <c:pt idx="12">
                  <c:v>28.400000000000006</c:v>
                </c:pt>
                <c:pt idx="13">
                  <c:v>98.7</c:v>
                </c:pt>
                <c:pt idx="14">
                  <c:v>98.7</c:v>
                </c:pt>
                <c:pt idx="15">
                  <c:v>13.200000000000003</c:v>
                </c:pt>
                <c:pt idx="16">
                  <c:v>13.799999999999997</c:v>
                </c:pt>
                <c:pt idx="17">
                  <c:v>98.7</c:v>
                </c:pt>
                <c:pt idx="18">
                  <c:v>31.400000000000006</c:v>
                </c:pt>
                <c:pt idx="19">
                  <c:v>29.600000000000009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1E-4E4F-B909-116FD7264055}"/>
            </c:ext>
          </c:extLst>
        </c:ser>
        <c:ser>
          <c:idx val="1"/>
          <c:order val="1"/>
          <c:tx>
            <c:strRef>
              <c:f>Dati!$D$201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ED7D31">
                <a:lumMod val="75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Dati!$B$202:$B$221</c:f>
              <c:strCache>
                <c:ptCount val="20"/>
                <c:pt idx="0">
                  <c:v>PIEDER TIESĪBAS</c:v>
                </c:pt>
                <c:pt idx="1">
                  <c:v>06.2022, n=377</c:v>
                </c:pt>
                <c:pt idx="2">
                  <c:v>11.2019, n=448</c:v>
                </c:pt>
                <c:pt idx="3">
                  <c:v>NEPIEDER TIESĪBAS</c:v>
                </c:pt>
                <c:pt idx="4">
                  <c:v>06.2022, n=2431</c:v>
                </c:pt>
                <c:pt idx="5">
                  <c:v>11.2019, n=3174</c:v>
                </c:pt>
                <c:pt idx="7">
                  <c:v>PIEDER TIESĪBAS</c:v>
                </c:pt>
                <c:pt idx="8">
                  <c:v>06.2022, n=377</c:v>
                </c:pt>
                <c:pt idx="9">
                  <c:v>11.2019, n=448</c:v>
                </c:pt>
                <c:pt idx="10">
                  <c:v>NEPIEDER TIESĪBAS</c:v>
                </c:pt>
                <c:pt idx="11">
                  <c:v>06.2022, n=2431</c:v>
                </c:pt>
                <c:pt idx="12">
                  <c:v>11.2019, n=3174</c:v>
                </c:pt>
                <c:pt idx="14">
                  <c:v>PIEDER TIESĪBAS</c:v>
                </c:pt>
                <c:pt idx="15">
                  <c:v>06.2022, n=377</c:v>
                </c:pt>
                <c:pt idx="16">
                  <c:v>11.2019, n=448</c:v>
                </c:pt>
                <c:pt idx="17">
                  <c:v>NEPIEDER TIESĪBAS</c:v>
                </c:pt>
                <c:pt idx="18">
                  <c:v>06.2022, n=2431</c:v>
                </c:pt>
                <c:pt idx="19">
                  <c:v>11.2019, n=3174</c:v>
                </c:pt>
              </c:strCache>
            </c:strRef>
          </c:cat>
          <c:val>
            <c:numRef>
              <c:f>Dati!$D$202:$D$221</c:f>
              <c:numCache>
                <c:formatCode>0</c:formatCode>
                <c:ptCount val="20"/>
                <c:pt idx="1">
                  <c:v>60.5</c:v>
                </c:pt>
                <c:pt idx="2">
                  <c:v>67.7</c:v>
                </c:pt>
                <c:pt idx="4">
                  <c:v>44.5</c:v>
                </c:pt>
                <c:pt idx="5">
                  <c:v>48.6</c:v>
                </c:pt>
                <c:pt idx="8">
                  <c:v>48.1</c:v>
                </c:pt>
                <c:pt idx="9">
                  <c:v>53.2</c:v>
                </c:pt>
                <c:pt idx="11">
                  <c:v>34.5</c:v>
                </c:pt>
                <c:pt idx="12">
                  <c:v>37</c:v>
                </c:pt>
                <c:pt idx="15">
                  <c:v>52.3</c:v>
                </c:pt>
                <c:pt idx="16">
                  <c:v>55.1</c:v>
                </c:pt>
                <c:pt idx="18">
                  <c:v>36.9</c:v>
                </c:pt>
                <c:pt idx="19">
                  <c:v>38.299999999999997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1E-4E4F-B909-116FD7264055}"/>
            </c:ext>
          </c:extLst>
        </c:ser>
        <c:ser>
          <c:idx val="2"/>
          <c:order val="2"/>
          <c:tx>
            <c:strRef>
              <c:f>Dati!$E$201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ED7D31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Dati!$B$202:$B$221</c:f>
              <c:strCache>
                <c:ptCount val="20"/>
                <c:pt idx="0">
                  <c:v>PIEDER TIESĪBAS</c:v>
                </c:pt>
                <c:pt idx="1">
                  <c:v>06.2022, n=377</c:v>
                </c:pt>
                <c:pt idx="2">
                  <c:v>11.2019, n=448</c:v>
                </c:pt>
                <c:pt idx="3">
                  <c:v>NEPIEDER TIESĪBAS</c:v>
                </c:pt>
                <c:pt idx="4">
                  <c:v>06.2022, n=2431</c:v>
                </c:pt>
                <c:pt idx="5">
                  <c:v>11.2019, n=3174</c:v>
                </c:pt>
                <c:pt idx="7">
                  <c:v>PIEDER TIESĪBAS</c:v>
                </c:pt>
                <c:pt idx="8">
                  <c:v>06.2022, n=377</c:v>
                </c:pt>
                <c:pt idx="9">
                  <c:v>11.2019, n=448</c:v>
                </c:pt>
                <c:pt idx="10">
                  <c:v>NEPIEDER TIESĪBAS</c:v>
                </c:pt>
                <c:pt idx="11">
                  <c:v>06.2022, n=2431</c:v>
                </c:pt>
                <c:pt idx="12">
                  <c:v>11.2019, n=3174</c:v>
                </c:pt>
                <c:pt idx="14">
                  <c:v>PIEDER TIESĪBAS</c:v>
                </c:pt>
                <c:pt idx="15">
                  <c:v>06.2022, n=377</c:v>
                </c:pt>
                <c:pt idx="16">
                  <c:v>11.2019, n=448</c:v>
                </c:pt>
                <c:pt idx="17">
                  <c:v>NEPIEDER TIESĪBAS</c:v>
                </c:pt>
                <c:pt idx="18">
                  <c:v>06.2022, n=2431</c:v>
                </c:pt>
                <c:pt idx="19">
                  <c:v>11.2019, n=3174</c:v>
                </c:pt>
              </c:strCache>
            </c:strRef>
          </c:cat>
          <c:val>
            <c:numRef>
              <c:f>Dati!$E$202:$E$221</c:f>
              <c:numCache>
                <c:formatCode>0</c:formatCode>
                <c:ptCount val="20"/>
                <c:pt idx="1">
                  <c:v>32.1</c:v>
                </c:pt>
                <c:pt idx="2">
                  <c:v>26</c:v>
                </c:pt>
                <c:pt idx="4">
                  <c:v>29.3</c:v>
                </c:pt>
                <c:pt idx="5">
                  <c:v>27.5</c:v>
                </c:pt>
                <c:pt idx="8">
                  <c:v>38.299999999999997</c:v>
                </c:pt>
                <c:pt idx="9">
                  <c:v>33.9</c:v>
                </c:pt>
                <c:pt idx="11">
                  <c:v>34.9</c:v>
                </c:pt>
                <c:pt idx="12">
                  <c:v>33.299999999999997</c:v>
                </c:pt>
                <c:pt idx="15">
                  <c:v>33.200000000000003</c:v>
                </c:pt>
                <c:pt idx="16">
                  <c:v>29.8</c:v>
                </c:pt>
                <c:pt idx="18">
                  <c:v>30.4</c:v>
                </c:pt>
                <c:pt idx="19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1E-4E4F-B909-116FD7264055}"/>
            </c:ext>
          </c:extLst>
        </c:ser>
        <c:ser>
          <c:idx val="3"/>
          <c:order val="3"/>
          <c:tx>
            <c:strRef>
              <c:f>Dati!$F$201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BDDCA8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Dati!$B$202:$B$221</c:f>
              <c:strCache>
                <c:ptCount val="20"/>
                <c:pt idx="0">
                  <c:v>PIEDER TIESĪBAS</c:v>
                </c:pt>
                <c:pt idx="1">
                  <c:v>06.2022, n=377</c:v>
                </c:pt>
                <c:pt idx="2">
                  <c:v>11.2019, n=448</c:v>
                </c:pt>
                <c:pt idx="3">
                  <c:v>NEPIEDER TIESĪBAS</c:v>
                </c:pt>
                <c:pt idx="4">
                  <c:v>06.2022, n=2431</c:v>
                </c:pt>
                <c:pt idx="5">
                  <c:v>11.2019, n=3174</c:v>
                </c:pt>
                <c:pt idx="7">
                  <c:v>PIEDER TIESĪBAS</c:v>
                </c:pt>
                <c:pt idx="8">
                  <c:v>06.2022, n=377</c:v>
                </c:pt>
                <c:pt idx="9">
                  <c:v>11.2019, n=448</c:v>
                </c:pt>
                <c:pt idx="10">
                  <c:v>NEPIEDER TIESĪBAS</c:v>
                </c:pt>
                <c:pt idx="11">
                  <c:v>06.2022, n=2431</c:v>
                </c:pt>
                <c:pt idx="12">
                  <c:v>11.2019, n=3174</c:v>
                </c:pt>
                <c:pt idx="14">
                  <c:v>PIEDER TIESĪBAS</c:v>
                </c:pt>
                <c:pt idx="15">
                  <c:v>06.2022, n=377</c:v>
                </c:pt>
                <c:pt idx="16">
                  <c:v>11.2019, n=448</c:v>
                </c:pt>
                <c:pt idx="17">
                  <c:v>NEPIEDER TIESĪBAS</c:v>
                </c:pt>
                <c:pt idx="18">
                  <c:v>06.2022, n=2431</c:v>
                </c:pt>
                <c:pt idx="19">
                  <c:v>11.2019, n=3174</c:v>
                </c:pt>
              </c:strCache>
            </c:strRef>
          </c:cat>
          <c:val>
            <c:numRef>
              <c:f>Dati!$F$202:$F$221</c:f>
              <c:numCache>
                <c:formatCode>0</c:formatCode>
                <c:ptCount val="20"/>
                <c:pt idx="1">
                  <c:v>1.7</c:v>
                </c:pt>
                <c:pt idx="2">
                  <c:v>1.3</c:v>
                </c:pt>
                <c:pt idx="4">
                  <c:v>2</c:v>
                </c:pt>
                <c:pt idx="5">
                  <c:v>1.9</c:v>
                </c:pt>
                <c:pt idx="8">
                  <c:v>5.0999999999999996</c:v>
                </c:pt>
                <c:pt idx="9">
                  <c:v>3.8</c:v>
                </c:pt>
                <c:pt idx="11">
                  <c:v>3.8</c:v>
                </c:pt>
                <c:pt idx="12">
                  <c:v>3.8</c:v>
                </c:pt>
                <c:pt idx="15">
                  <c:v>3.9</c:v>
                </c:pt>
                <c:pt idx="16">
                  <c:v>5.9</c:v>
                </c:pt>
                <c:pt idx="18">
                  <c:v>3.4</c:v>
                </c:pt>
                <c:pt idx="19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1E-4E4F-B909-116FD7264055}"/>
            </c:ext>
          </c:extLst>
        </c:ser>
        <c:ser>
          <c:idx val="4"/>
          <c:order val="4"/>
          <c:tx>
            <c:strRef>
              <c:f>Dati!$G$201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4846"/>
            </a:solidFill>
          </c:spPr>
          <c:invertIfNegative val="0"/>
          <c:dLbls>
            <c:dLbl>
              <c:idx val="1"/>
              <c:layout>
                <c:manualLayout>
                  <c:x val="9.6505048151206436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1E-4E4F-B909-116FD7264055}"/>
                </c:ext>
              </c:extLst>
            </c:dLbl>
            <c:dLbl>
              <c:idx val="2"/>
              <c:layout>
                <c:manualLayout>
                  <c:x val="1.6084174691867622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1E-4E4F-B909-116FD7264055}"/>
                </c:ext>
              </c:extLst>
            </c:dLbl>
            <c:dLbl>
              <c:idx val="4"/>
              <c:layout>
                <c:manualLayout>
                  <c:x val="9.6505048151206436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1E-4E4F-B909-116FD7264055}"/>
                </c:ext>
              </c:extLst>
            </c:dLbl>
            <c:dLbl>
              <c:idx val="5"/>
              <c:layout>
                <c:manualLayout>
                  <c:x val="8.0420873459338699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1E-4E4F-B909-116FD7264055}"/>
                </c:ext>
              </c:extLst>
            </c:dLbl>
            <c:dLbl>
              <c:idx val="8"/>
              <c:layout>
                <c:manualLayout>
                  <c:x val="0"/>
                  <c:y val="3.51549202219669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81E-4E4F-B909-116FD7264055}"/>
                </c:ext>
              </c:extLst>
            </c:dLbl>
            <c:dLbl>
              <c:idx val="9"/>
              <c:layout>
                <c:manualLayout>
                  <c:x val="8.042087345933752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1E-4E4F-B909-116FD7264055}"/>
                </c:ext>
              </c:extLst>
            </c:dLbl>
            <c:dLbl>
              <c:idx val="11"/>
              <c:layout>
                <c:manualLayout>
                  <c:x val="8.0420873459338699E-3"/>
                  <c:y val="6.3635950688046847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81E-4E4F-B909-116FD7264055}"/>
                </c:ext>
              </c:extLst>
            </c:dLbl>
            <c:dLbl>
              <c:idx val="12"/>
              <c:layout>
                <c:manualLayout>
                  <c:x val="8.042087345933752E-3"/>
                  <c:y val="1.2727190137609369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1E-4E4F-B909-116FD7264055}"/>
                </c:ext>
              </c:extLst>
            </c:dLbl>
            <c:dLbl>
              <c:idx val="16"/>
              <c:layout>
                <c:manualLayout>
                  <c:x val="9.6505048151206436E-3"/>
                  <c:y val="2.7331432718230185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81E-4E4F-B909-116FD7264055}"/>
                </c:ext>
              </c:extLst>
            </c:dLbl>
            <c:dLbl>
              <c:idx val="18"/>
              <c:layout>
                <c:manualLayout>
                  <c:x val="8.042087345933752E-3"/>
                  <c:y val="1.2727190137609369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81E-4E4F-B909-116FD7264055}"/>
                </c:ext>
              </c:extLst>
            </c:dLbl>
            <c:dLbl>
              <c:idx val="19"/>
              <c:layout>
                <c:manualLayout>
                  <c:x val="8.042087345933752E-3"/>
                  <c:y val="1.2727190137609369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81E-4E4F-B909-116FD72640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Dati!$B$202:$B$221</c:f>
              <c:strCache>
                <c:ptCount val="20"/>
                <c:pt idx="0">
                  <c:v>PIEDER TIESĪBAS</c:v>
                </c:pt>
                <c:pt idx="1">
                  <c:v>06.2022, n=377</c:v>
                </c:pt>
                <c:pt idx="2">
                  <c:v>11.2019, n=448</c:v>
                </c:pt>
                <c:pt idx="3">
                  <c:v>NEPIEDER TIESĪBAS</c:v>
                </c:pt>
                <c:pt idx="4">
                  <c:v>06.2022, n=2431</c:v>
                </c:pt>
                <c:pt idx="5">
                  <c:v>11.2019, n=3174</c:v>
                </c:pt>
                <c:pt idx="7">
                  <c:v>PIEDER TIESĪBAS</c:v>
                </c:pt>
                <c:pt idx="8">
                  <c:v>06.2022, n=377</c:v>
                </c:pt>
                <c:pt idx="9">
                  <c:v>11.2019, n=448</c:v>
                </c:pt>
                <c:pt idx="10">
                  <c:v>NEPIEDER TIESĪBAS</c:v>
                </c:pt>
                <c:pt idx="11">
                  <c:v>06.2022, n=2431</c:v>
                </c:pt>
                <c:pt idx="12">
                  <c:v>11.2019, n=3174</c:v>
                </c:pt>
                <c:pt idx="14">
                  <c:v>PIEDER TIESĪBAS</c:v>
                </c:pt>
                <c:pt idx="15">
                  <c:v>06.2022, n=377</c:v>
                </c:pt>
                <c:pt idx="16">
                  <c:v>11.2019, n=448</c:v>
                </c:pt>
                <c:pt idx="17">
                  <c:v>NEPIEDER TIESĪBAS</c:v>
                </c:pt>
                <c:pt idx="18">
                  <c:v>06.2022, n=2431</c:v>
                </c:pt>
                <c:pt idx="19">
                  <c:v>11.2019, n=3174</c:v>
                </c:pt>
              </c:strCache>
            </c:strRef>
          </c:cat>
          <c:val>
            <c:numRef>
              <c:f>Dati!$G$202:$G$221</c:f>
              <c:numCache>
                <c:formatCode>0</c:formatCode>
                <c:ptCount val="20"/>
                <c:pt idx="1">
                  <c:v>0.6</c:v>
                </c:pt>
                <c:pt idx="2" formatCode="0.0">
                  <c:v>0.3</c:v>
                </c:pt>
                <c:pt idx="4">
                  <c:v>0.7</c:v>
                </c:pt>
                <c:pt idx="5">
                  <c:v>0.6</c:v>
                </c:pt>
                <c:pt idx="8">
                  <c:v>2.2999999999999998</c:v>
                </c:pt>
                <c:pt idx="9">
                  <c:v>1</c:v>
                </c:pt>
                <c:pt idx="11">
                  <c:v>0.6</c:v>
                </c:pt>
                <c:pt idx="12">
                  <c:v>1</c:v>
                </c:pt>
                <c:pt idx="15">
                  <c:v>4.2</c:v>
                </c:pt>
                <c:pt idx="16">
                  <c:v>1</c:v>
                </c:pt>
                <c:pt idx="18">
                  <c:v>0.8</c:v>
                </c:pt>
                <c:pt idx="19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81E-4E4F-B909-116FD7264055}"/>
            </c:ext>
          </c:extLst>
        </c:ser>
        <c:ser>
          <c:idx val="5"/>
          <c:order val="5"/>
          <c:tx>
            <c:strRef>
              <c:f>Dati!$H$201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Dati!$B$202:$B$221</c:f>
              <c:strCache>
                <c:ptCount val="20"/>
                <c:pt idx="0">
                  <c:v>PIEDER TIESĪBAS</c:v>
                </c:pt>
                <c:pt idx="1">
                  <c:v>06.2022, n=377</c:v>
                </c:pt>
                <c:pt idx="2">
                  <c:v>11.2019, n=448</c:v>
                </c:pt>
                <c:pt idx="3">
                  <c:v>NEPIEDER TIESĪBAS</c:v>
                </c:pt>
                <c:pt idx="4">
                  <c:v>06.2022, n=2431</c:v>
                </c:pt>
                <c:pt idx="5">
                  <c:v>11.2019, n=3174</c:v>
                </c:pt>
                <c:pt idx="7">
                  <c:v>PIEDER TIESĪBAS</c:v>
                </c:pt>
                <c:pt idx="8">
                  <c:v>06.2022, n=377</c:v>
                </c:pt>
                <c:pt idx="9">
                  <c:v>11.2019, n=448</c:v>
                </c:pt>
                <c:pt idx="10">
                  <c:v>NEPIEDER TIESĪBAS</c:v>
                </c:pt>
                <c:pt idx="11">
                  <c:v>06.2022, n=2431</c:v>
                </c:pt>
                <c:pt idx="12">
                  <c:v>11.2019, n=3174</c:v>
                </c:pt>
                <c:pt idx="14">
                  <c:v>PIEDER TIESĪBAS</c:v>
                </c:pt>
                <c:pt idx="15">
                  <c:v>06.2022, n=377</c:v>
                </c:pt>
                <c:pt idx="16">
                  <c:v>11.2019, n=448</c:v>
                </c:pt>
                <c:pt idx="17">
                  <c:v>NEPIEDER TIESĪBAS</c:v>
                </c:pt>
                <c:pt idx="18">
                  <c:v>06.2022, n=2431</c:v>
                </c:pt>
                <c:pt idx="19">
                  <c:v>11.2019, n=3174</c:v>
                </c:pt>
              </c:strCache>
            </c:strRef>
          </c:cat>
          <c:val>
            <c:numRef>
              <c:f>Dati!$H$202:$H$221</c:f>
              <c:numCache>
                <c:formatCode>0.0</c:formatCode>
                <c:ptCount val="20"/>
                <c:pt idx="0">
                  <c:v>13.1</c:v>
                </c:pt>
                <c:pt idx="1">
                  <c:v>10.8</c:v>
                </c:pt>
                <c:pt idx="2">
                  <c:v>11.5</c:v>
                </c:pt>
                <c:pt idx="3">
                  <c:v>13.1</c:v>
                </c:pt>
                <c:pt idx="4">
                  <c:v>10.399999999999999</c:v>
                </c:pt>
                <c:pt idx="5">
                  <c:v>10.6</c:v>
                </c:pt>
                <c:pt idx="6">
                  <c:v>13.1</c:v>
                </c:pt>
                <c:pt idx="7">
                  <c:v>13.1</c:v>
                </c:pt>
                <c:pt idx="8">
                  <c:v>5.7</c:v>
                </c:pt>
                <c:pt idx="9">
                  <c:v>8.3000000000000007</c:v>
                </c:pt>
                <c:pt idx="10">
                  <c:v>13.1</c:v>
                </c:pt>
                <c:pt idx="11">
                  <c:v>8.6999999999999993</c:v>
                </c:pt>
                <c:pt idx="12">
                  <c:v>8.3000000000000007</c:v>
                </c:pt>
                <c:pt idx="13">
                  <c:v>13.1</c:v>
                </c:pt>
                <c:pt idx="14">
                  <c:v>13.1</c:v>
                </c:pt>
                <c:pt idx="15">
                  <c:v>5</c:v>
                </c:pt>
                <c:pt idx="16">
                  <c:v>6.1999999999999993</c:v>
                </c:pt>
                <c:pt idx="17">
                  <c:v>13.1</c:v>
                </c:pt>
                <c:pt idx="18">
                  <c:v>8.8999999999999986</c:v>
                </c:pt>
                <c:pt idx="19">
                  <c:v>7.8999999999999995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81E-4E4F-B909-116FD7264055}"/>
            </c:ext>
          </c:extLst>
        </c:ser>
        <c:ser>
          <c:idx val="6"/>
          <c:order val="6"/>
          <c:tx>
            <c:strRef>
              <c:f>Dati!$I$201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Dati!$B$202:$B$221</c:f>
              <c:strCache>
                <c:ptCount val="20"/>
                <c:pt idx="0">
                  <c:v>PIEDER TIESĪBAS</c:v>
                </c:pt>
                <c:pt idx="1">
                  <c:v>06.2022, n=377</c:v>
                </c:pt>
                <c:pt idx="2">
                  <c:v>11.2019, n=448</c:v>
                </c:pt>
                <c:pt idx="3">
                  <c:v>NEPIEDER TIESĪBAS</c:v>
                </c:pt>
                <c:pt idx="4">
                  <c:v>06.2022, n=2431</c:v>
                </c:pt>
                <c:pt idx="5">
                  <c:v>11.2019, n=3174</c:v>
                </c:pt>
                <c:pt idx="7">
                  <c:v>PIEDER TIESĪBAS</c:v>
                </c:pt>
                <c:pt idx="8">
                  <c:v>06.2022, n=377</c:v>
                </c:pt>
                <c:pt idx="9">
                  <c:v>11.2019, n=448</c:v>
                </c:pt>
                <c:pt idx="10">
                  <c:v>NEPIEDER TIESĪBAS</c:v>
                </c:pt>
                <c:pt idx="11">
                  <c:v>06.2022, n=2431</c:v>
                </c:pt>
                <c:pt idx="12">
                  <c:v>11.2019, n=3174</c:v>
                </c:pt>
                <c:pt idx="14">
                  <c:v>PIEDER TIESĪBAS</c:v>
                </c:pt>
                <c:pt idx="15">
                  <c:v>06.2022, n=377</c:v>
                </c:pt>
                <c:pt idx="16">
                  <c:v>11.2019, n=448</c:v>
                </c:pt>
                <c:pt idx="17">
                  <c:v>NEPIEDER TIESĪBAS</c:v>
                </c:pt>
                <c:pt idx="18">
                  <c:v>06.2022, n=2431</c:v>
                </c:pt>
                <c:pt idx="19">
                  <c:v>11.2019, n=3174</c:v>
                </c:pt>
              </c:strCache>
            </c:strRef>
          </c:cat>
          <c:val>
            <c:numRef>
              <c:f>Dati!$I$202:$I$221</c:f>
              <c:numCache>
                <c:formatCode>0</c:formatCode>
                <c:ptCount val="20"/>
                <c:pt idx="1">
                  <c:v>5.2</c:v>
                </c:pt>
                <c:pt idx="2">
                  <c:v>4.7</c:v>
                </c:pt>
                <c:pt idx="4">
                  <c:v>23.6</c:v>
                </c:pt>
                <c:pt idx="5">
                  <c:v>21.4</c:v>
                </c:pt>
                <c:pt idx="8">
                  <c:v>6.1</c:v>
                </c:pt>
                <c:pt idx="9">
                  <c:v>8.1999999999999993</c:v>
                </c:pt>
                <c:pt idx="11">
                  <c:v>26.2</c:v>
                </c:pt>
                <c:pt idx="12">
                  <c:v>25</c:v>
                </c:pt>
                <c:pt idx="15">
                  <c:v>6.3</c:v>
                </c:pt>
                <c:pt idx="16">
                  <c:v>8.3000000000000007</c:v>
                </c:pt>
                <c:pt idx="18">
                  <c:v>28.5</c:v>
                </c:pt>
                <c:pt idx="19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81E-4E4F-B909-116FD72640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0660256"/>
        <c:axId val="410662216"/>
      </c:barChart>
      <c:catAx>
        <c:axId val="4106602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lv-LV"/>
          </a:p>
        </c:txPr>
        <c:crossAx val="410662216"/>
        <c:crossesAt val="98.7"/>
        <c:auto val="1"/>
        <c:lblAlgn val="ctr"/>
        <c:lblOffset val="100"/>
        <c:tickLblSkip val="1"/>
        <c:tickMarkSkip val="1"/>
        <c:noMultiLvlLbl val="0"/>
      </c:catAx>
      <c:valAx>
        <c:axId val="410662216"/>
        <c:scaling>
          <c:orientation val="minMax"/>
          <c:max val="145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410660256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050485428053536"/>
          <c:y val="2.7089465822441907E-4"/>
          <c:w val="0.67407351110906533"/>
          <c:h val="5.2433650567148216E-2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040902762985062"/>
          <c:y val="0.10335130846583224"/>
          <c:w val="0.82604385303992234"/>
          <c:h val="0.78135080280102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Dati!$B$229</c:f>
              <c:strCache>
                <c:ptCount val="1"/>
                <c:pt idx="0">
                  <c:v>...ļoti labas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Dati!$A$230:$A$231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Dati!$B$230:$B$231</c:f>
              <c:numCache>
                <c:formatCode>0</c:formatCode>
                <c:ptCount val="2"/>
                <c:pt idx="0">
                  <c:v>1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62-4E65-AB8A-42463800D126}"/>
            </c:ext>
          </c:extLst>
        </c:ser>
        <c:ser>
          <c:idx val="1"/>
          <c:order val="1"/>
          <c:tx>
            <c:strRef>
              <c:f>Dati!$C$229</c:f>
              <c:strCache>
                <c:ptCount val="1"/>
                <c:pt idx="0">
                  <c:v>...drīzāk labas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A62-4E65-AB8A-42463800D126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A62-4E65-AB8A-42463800D126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A62-4E65-AB8A-42463800D126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A62-4E65-AB8A-42463800D126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A62-4E65-AB8A-42463800D126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A62-4E65-AB8A-42463800D126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A62-4E65-AB8A-42463800D126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8A62-4E65-AB8A-42463800D126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A62-4E65-AB8A-42463800D126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8A62-4E65-AB8A-42463800D126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8A62-4E65-AB8A-42463800D126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8A62-4E65-AB8A-42463800D126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A62-4E65-AB8A-42463800D126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8A62-4E65-AB8A-42463800D126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8A62-4E65-AB8A-42463800D126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8A62-4E65-AB8A-42463800D126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8A62-4E65-AB8A-42463800D126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8A62-4E65-AB8A-42463800D126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8A62-4E65-AB8A-42463800D126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8A62-4E65-AB8A-42463800D126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8A62-4E65-AB8A-42463800D126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8A62-4E65-AB8A-42463800D126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8A62-4E65-AB8A-42463800D126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8A62-4E65-AB8A-42463800D126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8A62-4E65-AB8A-42463800D126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8A62-4E65-AB8A-42463800D126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8A62-4E65-AB8A-42463800D126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8A62-4E65-AB8A-42463800D126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8A62-4E65-AB8A-42463800D126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8A62-4E65-AB8A-42463800D126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8A62-4E65-AB8A-42463800D126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Dati!$A$230:$A$231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Dati!$C$230:$C$231</c:f>
              <c:numCache>
                <c:formatCode>0</c:formatCode>
                <c:ptCount val="2"/>
                <c:pt idx="0">
                  <c:v>4.2</c:v>
                </c:pt>
                <c:pt idx="1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8A62-4E65-AB8A-42463800D126}"/>
            </c:ext>
          </c:extLst>
        </c:ser>
        <c:ser>
          <c:idx val="2"/>
          <c:order val="2"/>
          <c:tx>
            <c:strRef>
              <c:f>Dati!$D$229</c:f>
              <c:strCache>
                <c:ptCount val="1"/>
                <c:pt idx="0">
                  <c:v>...vidējas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Dati!$A$230:$A$231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Dati!$D$230:$D$231</c:f>
              <c:numCache>
                <c:formatCode>0</c:formatCode>
                <c:ptCount val="2"/>
                <c:pt idx="0">
                  <c:v>23.4</c:v>
                </c:pt>
                <c:pt idx="1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8A62-4E65-AB8A-42463800D126}"/>
            </c:ext>
          </c:extLst>
        </c:ser>
        <c:ser>
          <c:idx val="5"/>
          <c:order val="3"/>
          <c:tx>
            <c:strRef>
              <c:f>Dati!$G$229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Dati!$A$230:$A$231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Dati!$G$230:$G$231</c:f>
              <c:numCache>
                <c:formatCode>0</c:formatCode>
                <c:ptCount val="2"/>
                <c:pt idx="0">
                  <c:v>21.8</c:v>
                </c:pt>
                <c:pt idx="1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8A62-4E65-AB8A-42463800D126}"/>
            </c:ext>
          </c:extLst>
        </c:ser>
        <c:ser>
          <c:idx val="3"/>
          <c:order val="4"/>
          <c:tx>
            <c:strRef>
              <c:f>Dati!$E$229</c:f>
              <c:strCache>
                <c:ptCount val="1"/>
                <c:pt idx="0">
                  <c:v>...drīzāk sliktas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Dati!$A$230:$A$231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Dati!$E$230:$E$231</c:f>
              <c:numCache>
                <c:formatCode>0</c:formatCode>
                <c:ptCount val="2"/>
                <c:pt idx="0">
                  <c:v>30.7</c:v>
                </c:pt>
                <c:pt idx="1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8A62-4E65-AB8A-42463800D126}"/>
            </c:ext>
          </c:extLst>
        </c:ser>
        <c:ser>
          <c:idx val="4"/>
          <c:order val="5"/>
          <c:tx>
            <c:strRef>
              <c:f>Dati!$F$229</c:f>
              <c:strCache>
                <c:ptCount val="1"/>
                <c:pt idx="0">
                  <c:v>...ļoti sliktas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Dati!$A$230:$A$231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Dati!$F$230:$F$231</c:f>
              <c:numCache>
                <c:formatCode>0</c:formatCode>
                <c:ptCount val="2"/>
                <c:pt idx="0">
                  <c:v>18.899999999999999</c:v>
                </c:pt>
                <c:pt idx="1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8A62-4E65-AB8A-42463800D1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413565120"/>
        <c:axId val="413560416"/>
      </c:barChart>
      <c:catAx>
        <c:axId val="41356512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8288426447610868"/>
              <c:y val="0.897759547025090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56041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3560416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565120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7976814924487253"/>
          <c:y val="2.7441317162549456E-2"/>
          <c:w val="0.76377873942586516"/>
          <c:h val="7.665406712982726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9703841774604794"/>
          <c:y val="8.3833214848863136E-2"/>
          <c:w val="0.67941441170898853"/>
          <c:h val="0.831540112225797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Dati!$C$250</c:f>
              <c:strCache>
                <c:ptCount val="1"/>
                <c:pt idx="0">
                  <c:v>...ļoti labas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Dati!$B$251:$B$258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n=77</c:v>
                </c:pt>
                <c:pt idx="4">
                  <c:v>11.2019, n=80</c:v>
                </c:pt>
                <c:pt idx="6">
                  <c:v>06.2022, n=2731</c:v>
                </c:pt>
                <c:pt idx="7">
                  <c:v>11.2019, n=3542</c:v>
                </c:pt>
              </c:strCache>
            </c:strRef>
          </c:cat>
          <c:val>
            <c:numRef>
              <c:f>Dati!$C$251:$C$258</c:f>
              <c:numCache>
                <c:formatCode>0</c:formatCode>
                <c:ptCount val="8"/>
                <c:pt idx="0">
                  <c:v>1</c:v>
                </c:pt>
                <c:pt idx="1">
                  <c:v>0.8</c:v>
                </c:pt>
                <c:pt idx="3">
                  <c:v>5</c:v>
                </c:pt>
                <c:pt idx="4">
                  <c:v>4.2</c:v>
                </c:pt>
                <c:pt idx="6">
                  <c:v>0.9</c:v>
                </c:pt>
                <c:pt idx="7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97-443F-A2F3-497DB121FC15}"/>
            </c:ext>
          </c:extLst>
        </c:ser>
        <c:ser>
          <c:idx val="1"/>
          <c:order val="1"/>
          <c:tx>
            <c:strRef>
              <c:f>Dati!$D$250</c:f>
              <c:strCache>
                <c:ptCount val="1"/>
                <c:pt idx="0">
                  <c:v>...drīzāk labas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C97-443F-A2F3-497DB121FC15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C97-443F-A2F3-497DB121FC15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C97-443F-A2F3-497DB121FC15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C97-443F-A2F3-497DB121FC15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C97-443F-A2F3-497DB121FC15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C97-443F-A2F3-497DB121FC15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C97-443F-A2F3-497DB121FC15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C97-443F-A2F3-497DB121FC15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C97-443F-A2F3-497DB121FC15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C97-443F-A2F3-497DB121FC15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C97-443F-A2F3-497DB121FC15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7C97-443F-A2F3-497DB121FC15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C97-443F-A2F3-497DB121FC15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7C97-443F-A2F3-497DB121FC15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7C97-443F-A2F3-497DB121FC15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7C97-443F-A2F3-497DB121FC15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C97-443F-A2F3-497DB121FC15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7C97-443F-A2F3-497DB121FC15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7C97-443F-A2F3-497DB121FC15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7C97-443F-A2F3-497DB121FC15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7C97-443F-A2F3-497DB121FC15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7C97-443F-A2F3-497DB121FC15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7C97-443F-A2F3-497DB121FC15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7C97-443F-A2F3-497DB121FC15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7C97-443F-A2F3-497DB121FC15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7C97-443F-A2F3-497DB121FC15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7C97-443F-A2F3-497DB121FC15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C97-443F-A2F3-497DB121FC15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7C97-443F-A2F3-497DB121FC15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7C97-443F-A2F3-497DB121FC15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7C97-443F-A2F3-497DB121FC15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Dati!$B$251:$B$258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n=77</c:v>
                </c:pt>
                <c:pt idx="4">
                  <c:v>11.2019, n=80</c:v>
                </c:pt>
                <c:pt idx="6">
                  <c:v>06.2022, n=2731</c:v>
                </c:pt>
                <c:pt idx="7">
                  <c:v>11.2019, n=3542</c:v>
                </c:pt>
              </c:strCache>
            </c:strRef>
          </c:cat>
          <c:val>
            <c:numRef>
              <c:f>Dati!$D$251:$D$258</c:f>
              <c:numCache>
                <c:formatCode>0</c:formatCode>
                <c:ptCount val="8"/>
                <c:pt idx="0">
                  <c:v>4.2</c:v>
                </c:pt>
                <c:pt idx="1">
                  <c:v>4.8</c:v>
                </c:pt>
                <c:pt idx="3">
                  <c:v>21.8</c:v>
                </c:pt>
                <c:pt idx="4">
                  <c:v>21</c:v>
                </c:pt>
                <c:pt idx="6">
                  <c:v>3.7</c:v>
                </c:pt>
                <c:pt idx="7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C97-443F-A2F3-497DB121FC15}"/>
            </c:ext>
          </c:extLst>
        </c:ser>
        <c:ser>
          <c:idx val="2"/>
          <c:order val="2"/>
          <c:tx>
            <c:strRef>
              <c:f>Dati!$E$250</c:f>
              <c:strCache>
                <c:ptCount val="1"/>
                <c:pt idx="0">
                  <c:v>...vidējas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Dati!$B$251:$B$258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n=77</c:v>
                </c:pt>
                <c:pt idx="4">
                  <c:v>11.2019, n=80</c:v>
                </c:pt>
                <c:pt idx="6">
                  <c:v>06.2022, n=2731</c:v>
                </c:pt>
                <c:pt idx="7">
                  <c:v>11.2019, n=3542</c:v>
                </c:pt>
              </c:strCache>
            </c:strRef>
          </c:cat>
          <c:val>
            <c:numRef>
              <c:f>Dati!$E$251:$E$258</c:f>
              <c:numCache>
                <c:formatCode>0</c:formatCode>
                <c:ptCount val="8"/>
                <c:pt idx="0">
                  <c:v>23.4</c:v>
                </c:pt>
                <c:pt idx="1">
                  <c:v>23.7</c:v>
                </c:pt>
                <c:pt idx="3">
                  <c:v>38.4</c:v>
                </c:pt>
                <c:pt idx="4">
                  <c:v>44.7</c:v>
                </c:pt>
                <c:pt idx="6">
                  <c:v>23</c:v>
                </c:pt>
                <c:pt idx="7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7C97-443F-A2F3-497DB121FC15}"/>
            </c:ext>
          </c:extLst>
        </c:ser>
        <c:ser>
          <c:idx val="5"/>
          <c:order val="3"/>
          <c:tx>
            <c:strRef>
              <c:f>Dati!$H$250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Dati!$B$251:$B$258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n=77</c:v>
                </c:pt>
                <c:pt idx="4">
                  <c:v>11.2019, n=80</c:v>
                </c:pt>
                <c:pt idx="6">
                  <c:v>06.2022, n=2731</c:v>
                </c:pt>
                <c:pt idx="7">
                  <c:v>11.2019, n=3542</c:v>
                </c:pt>
              </c:strCache>
            </c:strRef>
          </c:cat>
          <c:val>
            <c:numRef>
              <c:f>Dati!$H$251:$H$258</c:f>
              <c:numCache>
                <c:formatCode>0</c:formatCode>
                <c:ptCount val="8"/>
                <c:pt idx="0">
                  <c:v>21.8</c:v>
                </c:pt>
                <c:pt idx="1">
                  <c:v>18.3</c:v>
                </c:pt>
                <c:pt idx="3">
                  <c:v>7.9</c:v>
                </c:pt>
                <c:pt idx="4">
                  <c:v>4.2</c:v>
                </c:pt>
                <c:pt idx="6">
                  <c:v>22.2</c:v>
                </c:pt>
                <c:pt idx="7">
                  <c:v>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7C97-443F-A2F3-497DB121FC15}"/>
            </c:ext>
          </c:extLst>
        </c:ser>
        <c:ser>
          <c:idx val="3"/>
          <c:order val="4"/>
          <c:tx>
            <c:strRef>
              <c:f>Dati!$F$250</c:f>
              <c:strCache>
                <c:ptCount val="1"/>
                <c:pt idx="0">
                  <c:v>...drīzāk sliktas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Dati!$B$251:$B$258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n=77</c:v>
                </c:pt>
                <c:pt idx="4">
                  <c:v>11.2019, n=80</c:v>
                </c:pt>
                <c:pt idx="6">
                  <c:v>06.2022, n=2731</c:v>
                </c:pt>
                <c:pt idx="7">
                  <c:v>11.2019, n=3542</c:v>
                </c:pt>
              </c:strCache>
            </c:strRef>
          </c:cat>
          <c:val>
            <c:numRef>
              <c:f>Dati!$F$251:$F$258</c:f>
              <c:numCache>
                <c:formatCode>0</c:formatCode>
                <c:ptCount val="8"/>
                <c:pt idx="0">
                  <c:v>30.7</c:v>
                </c:pt>
                <c:pt idx="1">
                  <c:v>30.7</c:v>
                </c:pt>
                <c:pt idx="3">
                  <c:v>22.5</c:v>
                </c:pt>
                <c:pt idx="4">
                  <c:v>17.3</c:v>
                </c:pt>
                <c:pt idx="6">
                  <c:v>30.9</c:v>
                </c:pt>
                <c:pt idx="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7C97-443F-A2F3-497DB121FC15}"/>
            </c:ext>
          </c:extLst>
        </c:ser>
        <c:ser>
          <c:idx val="4"/>
          <c:order val="5"/>
          <c:tx>
            <c:strRef>
              <c:f>Dati!$G$250</c:f>
              <c:strCache>
                <c:ptCount val="1"/>
                <c:pt idx="0">
                  <c:v>...ļoti sliktas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Dati!$B$251:$B$258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n=77</c:v>
                </c:pt>
                <c:pt idx="4">
                  <c:v>11.2019, n=80</c:v>
                </c:pt>
                <c:pt idx="6">
                  <c:v>06.2022, n=2731</c:v>
                </c:pt>
                <c:pt idx="7">
                  <c:v>11.2019, n=3542</c:v>
                </c:pt>
              </c:strCache>
            </c:strRef>
          </c:cat>
          <c:val>
            <c:numRef>
              <c:f>Dati!$G$251:$G$258</c:f>
              <c:numCache>
                <c:formatCode>0</c:formatCode>
                <c:ptCount val="8"/>
                <c:pt idx="0">
                  <c:v>18.899999999999999</c:v>
                </c:pt>
                <c:pt idx="1">
                  <c:v>21.8</c:v>
                </c:pt>
                <c:pt idx="3">
                  <c:v>4.4000000000000004</c:v>
                </c:pt>
                <c:pt idx="4">
                  <c:v>8.4</c:v>
                </c:pt>
                <c:pt idx="6">
                  <c:v>19.3</c:v>
                </c:pt>
                <c:pt idx="7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7C97-443F-A2F3-497DB121F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316131672"/>
        <c:axId val="316126968"/>
      </c:barChart>
      <c:catAx>
        <c:axId val="31613167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9771995563751505"/>
              <c:y val="0.9200660146581169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31612696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16126968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316131672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3622126057413484"/>
          <c:y val="6.9284064665127024E-3"/>
          <c:w val="0.76377873942586516"/>
          <c:h val="5.3828953756367065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272123396348205"/>
          <c:y val="0.1112284052133576"/>
          <c:w val="0.83373159549155418"/>
          <c:h val="0.7734738009460506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Dati!$B$17</c:f>
              <c:strCache>
                <c:ptCount val="1"/>
                <c:pt idx="0">
                  <c:v>...ļoti labas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Dati!$A$18:$A$19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Dati!$B$18:$B$19</c:f>
              <c:numCache>
                <c:formatCode>0</c:formatCode>
                <c:ptCount val="2"/>
                <c:pt idx="0">
                  <c:v>1.6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AA-4FDA-BFE9-4D9372B71441}"/>
            </c:ext>
          </c:extLst>
        </c:ser>
        <c:ser>
          <c:idx val="1"/>
          <c:order val="1"/>
          <c:tx>
            <c:strRef>
              <c:f>Dati!$C$17</c:f>
              <c:strCache>
                <c:ptCount val="1"/>
                <c:pt idx="0">
                  <c:v>...drīzāk labas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EAA-4FDA-BFE9-4D9372B71441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EAA-4FDA-BFE9-4D9372B71441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EAA-4FDA-BFE9-4D9372B71441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EAA-4FDA-BFE9-4D9372B71441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EAA-4FDA-BFE9-4D9372B71441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EAA-4FDA-BFE9-4D9372B71441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EAA-4FDA-BFE9-4D9372B71441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AEAA-4FDA-BFE9-4D9372B71441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EAA-4FDA-BFE9-4D9372B71441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EAA-4FDA-BFE9-4D9372B71441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EAA-4FDA-BFE9-4D9372B71441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AEAA-4FDA-BFE9-4D9372B71441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EAA-4FDA-BFE9-4D9372B71441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AEAA-4FDA-BFE9-4D9372B71441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AEAA-4FDA-BFE9-4D9372B71441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AEAA-4FDA-BFE9-4D9372B71441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AEAA-4FDA-BFE9-4D9372B71441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AEAA-4FDA-BFE9-4D9372B71441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AEAA-4FDA-BFE9-4D9372B71441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AEAA-4FDA-BFE9-4D9372B71441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AEAA-4FDA-BFE9-4D9372B71441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AEAA-4FDA-BFE9-4D9372B71441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AEAA-4FDA-BFE9-4D9372B71441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AEAA-4FDA-BFE9-4D9372B71441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AEAA-4FDA-BFE9-4D9372B71441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AEAA-4FDA-BFE9-4D9372B71441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AEAA-4FDA-BFE9-4D9372B71441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AEAA-4FDA-BFE9-4D9372B71441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AEAA-4FDA-BFE9-4D9372B71441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AEAA-4FDA-BFE9-4D9372B71441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AEAA-4FDA-BFE9-4D9372B71441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Dati!$A$18:$A$19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Dati!$C$18:$C$19</c:f>
              <c:numCache>
                <c:formatCode>0</c:formatCode>
                <c:ptCount val="2"/>
                <c:pt idx="0">
                  <c:v>5.3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AEAA-4FDA-BFE9-4D9372B71441}"/>
            </c:ext>
          </c:extLst>
        </c:ser>
        <c:ser>
          <c:idx val="2"/>
          <c:order val="2"/>
          <c:tx>
            <c:strRef>
              <c:f>Dati!$D$17</c:f>
              <c:strCache>
                <c:ptCount val="1"/>
                <c:pt idx="0">
                  <c:v>...vidējas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Dati!$A$18:$A$19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Dati!$D$18:$D$19</c:f>
              <c:numCache>
                <c:formatCode>0</c:formatCode>
                <c:ptCount val="2"/>
                <c:pt idx="0">
                  <c:v>21.8</c:v>
                </c:pt>
                <c:pt idx="1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AEAA-4FDA-BFE9-4D9372B71441}"/>
            </c:ext>
          </c:extLst>
        </c:ser>
        <c:ser>
          <c:idx val="5"/>
          <c:order val="3"/>
          <c:tx>
            <c:strRef>
              <c:f>Dati!$G$17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Dati!$A$18:$A$19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Dati!$G$18:$G$19</c:f>
              <c:numCache>
                <c:formatCode>0</c:formatCode>
                <c:ptCount val="2"/>
                <c:pt idx="0">
                  <c:v>25.2</c:v>
                </c:pt>
                <c:pt idx="1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AEAA-4FDA-BFE9-4D9372B71441}"/>
            </c:ext>
          </c:extLst>
        </c:ser>
        <c:ser>
          <c:idx val="3"/>
          <c:order val="4"/>
          <c:tx>
            <c:strRef>
              <c:f>Dati!$E$17</c:f>
              <c:strCache>
                <c:ptCount val="1"/>
                <c:pt idx="0">
                  <c:v>...drīzāk sliktas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Dati!$A$18:$A$19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Dati!$E$18:$E$19</c:f>
              <c:numCache>
                <c:formatCode>0</c:formatCode>
                <c:ptCount val="2"/>
                <c:pt idx="0">
                  <c:v>29.7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AEAA-4FDA-BFE9-4D9372B71441}"/>
            </c:ext>
          </c:extLst>
        </c:ser>
        <c:ser>
          <c:idx val="4"/>
          <c:order val="5"/>
          <c:tx>
            <c:strRef>
              <c:f>Dati!$F$17</c:f>
              <c:strCache>
                <c:ptCount val="1"/>
                <c:pt idx="0">
                  <c:v>...ļoti sliktas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Dati!$A$18:$A$19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Dati!$F$18:$F$19</c:f>
              <c:numCache>
                <c:formatCode>0</c:formatCode>
                <c:ptCount val="2"/>
                <c:pt idx="0">
                  <c:v>16.399999999999999</c:v>
                </c:pt>
                <c:pt idx="1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AEAA-4FDA-BFE9-4D9372B714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412009336"/>
        <c:axId val="412010904"/>
      </c:barChart>
      <c:catAx>
        <c:axId val="412009336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8451311626628104"/>
              <c:y val="0.893452103544722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201090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2010904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2009336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818428098665327"/>
          <c:y val="2.8466725956799607E-2"/>
          <c:w val="0.76377873942586516"/>
          <c:h val="7.665406712982726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lv-LV" sz="1000"/>
              <a:t>%</a:t>
            </a:r>
          </a:p>
        </c:rich>
      </c:tx>
      <c:layout>
        <c:manualLayout>
          <c:xMode val="edge"/>
          <c:yMode val="edge"/>
          <c:x val="1.4407759307908441E-2"/>
          <c:y val="1.9470866141732285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3012890711278662"/>
          <c:y val="9.7418749999999998E-2"/>
          <c:w val="0.55990009457589873"/>
          <c:h val="0.887298090277777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Dati!$C$265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Dati!$B$266:$B$276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Dati!$C$266:$C$276</c:f>
              <c:numCache>
                <c:formatCode>0.0</c:formatCode>
                <c:ptCount val="11"/>
                <c:pt idx="0">
                  <c:v>4.6999999999999957</c:v>
                </c:pt>
                <c:pt idx="1">
                  <c:v>2.5999999999999943</c:v>
                </c:pt>
                <c:pt idx="2">
                  <c:v>72.599999999999994</c:v>
                </c:pt>
                <c:pt idx="3">
                  <c:v>11.399999999999995</c:v>
                </c:pt>
                <c:pt idx="4">
                  <c:v>8.5999999999999943</c:v>
                </c:pt>
                <c:pt idx="5">
                  <c:v>72.599999999999994</c:v>
                </c:pt>
                <c:pt idx="6">
                  <c:v>15.999999999999996</c:v>
                </c:pt>
                <c:pt idx="7">
                  <c:v>14.599999999999994</c:v>
                </c:pt>
                <c:pt idx="8">
                  <c:v>72.599999999999994</c:v>
                </c:pt>
                <c:pt idx="9">
                  <c:v>20.899999999999991</c:v>
                </c:pt>
                <c:pt idx="10">
                  <c:v>19.499999999999993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8B-4989-B094-5A550F57F70D}"/>
            </c:ext>
          </c:extLst>
        </c:ser>
        <c:ser>
          <c:idx val="1"/>
          <c:order val="1"/>
          <c:tx>
            <c:strRef>
              <c:f>Dati!$D$265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ED7D31">
                <a:lumMod val="75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Dati!$B$266:$B$276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Dati!$D$266:$D$276</c:f>
              <c:numCache>
                <c:formatCode>0</c:formatCode>
                <c:ptCount val="11"/>
                <c:pt idx="0">
                  <c:v>32.299999999999997</c:v>
                </c:pt>
                <c:pt idx="1">
                  <c:v>34.5</c:v>
                </c:pt>
                <c:pt idx="3">
                  <c:v>24.8</c:v>
                </c:pt>
                <c:pt idx="4">
                  <c:v>25.9</c:v>
                </c:pt>
                <c:pt idx="6">
                  <c:v>18.7</c:v>
                </c:pt>
                <c:pt idx="7">
                  <c:v>19.899999999999999</c:v>
                </c:pt>
                <c:pt idx="9">
                  <c:v>17</c:v>
                </c:pt>
                <c:pt idx="10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8B-4989-B094-5A550F57F70D}"/>
            </c:ext>
          </c:extLst>
        </c:ser>
        <c:ser>
          <c:idx val="2"/>
          <c:order val="2"/>
          <c:tx>
            <c:strRef>
              <c:f>Dati!$E$265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ED7D31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Dati!$B$266:$B$276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Dati!$E$266:$E$276</c:f>
              <c:numCache>
                <c:formatCode>0</c:formatCode>
                <c:ptCount val="11"/>
                <c:pt idx="0">
                  <c:v>35.6</c:v>
                </c:pt>
                <c:pt idx="1">
                  <c:v>35.5</c:v>
                </c:pt>
                <c:pt idx="3">
                  <c:v>36.4</c:v>
                </c:pt>
                <c:pt idx="4">
                  <c:v>38.1</c:v>
                </c:pt>
                <c:pt idx="6">
                  <c:v>37.9</c:v>
                </c:pt>
                <c:pt idx="7">
                  <c:v>38.1</c:v>
                </c:pt>
                <c:pt idx="9">
                  <c:v>34.700000000000003</c:v>
                </c:pt>
                <c:pt idx="1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8B-4989-B094-5A550F57F70D}"/>
            </c:ext>
          </c:extLst>
        </c:ser>
        <c:ser>
          <c:idx val="3"/>
          <c:order val="3"/>
          <c:tx>
            <c:strRef>
              <c:f>Dati!$F$265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Dati!$B$266:$B$276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Dati!$F$266:$F$276</c:f>
              <c:numCache>
                <c:formatCode>0</c:formatCode>
                <c:ptCount val="11"/>
                <c:pt idx="0">
                  <c:v>4.5999999999999996</c:v>
                </c:pt>
                <c:pt idx="1">
                  <c:v>4.5999999999999996</c:v>
                </c:pt>
                <c:pt idx="3">
                  <c:v>7.5</c:v>
                </c:pt>
                <c:pt idx="4">
                  <c:v>8.9</c:v>
                </c:pt>
                <c:pt idx="6">
                  <c:v>7.5</c:v>
                </c:pt>
                <c:pt idx="7">
                  <c:v>7.7</c:v>
                </c:pt>
                <c:pt idx="9">
                  <c:v>13.1</c:v>
                </c:pt>
                <c:pt idx="10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8B-4989-B094-5A550F57F70D}"/>
            </c:ext>
          </c:extLst>
        </c:ser>
        <c:ser>
          <c:idx val="4"/>
          <c:order val="4"/>
          <c:tx>
            <c:strRef>
              <c:f>Dati!$G$265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8080"/>
            </a:solidFill>
          </c:spPr>
          <c:invertIfNegative val="0"/>
          <c:dLbls>
            <c:dLbl>
              <c:idx val="0"/>
              <c:layout>
                <c:manualLayout>
                  <c:x val="9.5921510524616393E-3"/>
                  <c:y val="3.0446191989978567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18B-4989-B094-5A550F57F70D}"/>
                </c:ext>
              </c:extLst>
            </c:dLbl>
            <c:dLbl>
              <c:idx val="9"/>
              <c:layout>
                <c:manualLayout>
                  <c:x val="0"/>
                  <c:y val="-3.9990551181102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8B-4989-B094-5A550F57F7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Dati!$B$266:$B$276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Dati!$G$266:$G$276</c:f>
              <c:numCache>
                <c:formatCode>0</c:formatCode>
                <c:ptCount val="11"/>
                <c:pt idx="0">
                  <c:v>1.1000000000000001</c:v>
                </c:pt>
                <c:pt idx="1">
                  <c:v>1.5</c:v>
                </c:pt>
                <c:pt idx="3">
                  <c:v>1.7</c:v>
                </c:pt>
                <c:pt idx="4">
                  <c:v>1.7</c:v>
                </c:pt>
                <c:pt idx="6">
                  <c:v>2</c:v>
                </c:pt>
                <c:pt idx="7">
                  <c:v>1.9</c:v>
                </c:pt>
                <c:pt idx="9">
                  <c:v>2.7</c:v>
                </c:pt>
                <c:pt idx="1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8B-4989-B094-5A550F57F70D}"/>
            </c:ext>
          </c:extLst>
        </c:ser>
        <c:ser>
          <c:idx val="5"/>
          <c:order val="5"/>
          <c:tx>
            <c:strRef>
              <c:f>Dati!$H$265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Dati!$B$266:$B$276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Dati!$H$266:$H$276</c:f>
              <c:numCache>
                <c:formatCode>0.0</c:formatCode>
                <c:ptCount val="11"/>
                <c:pt idx="0">
                  <c:v>17.5</c:v>
                </c:pt>
                <c:pt idx="1">
                  <c:v>17.100000000000001</c:v>
                </c:pt>
                <c:pt idx="2">
                  <c:v>23.2</c:v>
                </c:pt>
                <c:pt idx="3">
                  <c:v>14</c:v>
                </c:pt>
                <c:pt idx="4">
                  <c:v>12.6</c:v>
                </c:pt>
                <c:pt idx="5">
                  <c:v>23.2</c:v>
                </c:pt>
                <c:pt idx="6">
                  <c:v>13.7</c:v>
                </c:pt>
                <c:pt idx="7">
                  <c:v>13.600000000000001</c:v>
                </c:pt>
                <c:pt idx="8">
                  <c:v>23.2</c:v>
                </c:pt>
                <c:pt idx="9">
                  <c:v>7.4</c:v>
                </c:pt>
                <c:pt idx="10">
                  <c:v>5.9999999999999982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18B-4989-B094-5A550F57F70D}"/>
            </c:ext>
          </c:extLst>
        </c:ser>
        <c:ser>
          <c:idx val="6"/>
          <c:order val="6"/>
          <c:tx>
            <c:strRef>
              <c:f>Dati!$I$265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Dati!$B$266:$B$276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Dati!$I$266:$I$276</c:f>
              <c:numCache>
                <c:formatCode>0</c:formatCode>
                <c:ptCount val="11"/>
                <c:pt idx="0">
                  <c:v>26.5</c:v>
                </c:pt>
                <c:pt idx="1">
                  <c:v>23.9</c:v>
                </c:pt>
                <c:pt idx="3">
                  <c:v>29.6</c:v>
                </c:pt>
                <c:pt idx="4">
                  <c:v>25.3</c:v>
                </c:pt>
                <c:pt idx="6">
                  <c:v>33.799999999999997</c:v>
                </c:pt>
                <c:pt idx="7">
                  <c:v>32.299999999999997</c:v>
                </c:pt>
                <c:pt idx="9">
                  <c:v>32.4</c:v>
                </c:pt>
                <c:pt idx="10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8B-4989-B094-5A550F57F7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3563944"/>
        <c:axId val="413564728"/>
      </c:barChart>
      <c:catAx>
        <c:axId val="413563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100"/>
            </a:pPr>
            <a:endParaRPr lang="lv-LV"/>
          </a:p>
        </c:txPr>
        <c:crossAx val="413564728"/>
        <c:crossesAt val="72.7"/>
        <c:auto val="1"/>
        <c:lblAlgn val="ctr"/>
        <c:lblOffset val="100"/>
        <c:tickLblSkip val="1"/>
        <c:tickMarkSkip val="1"/>
        <c:noMultiLvlLbl val="0"/>
      </c:catAx>
      <c:valAx>
        <c:axId val="413564728"/>
        <c:scaling>
          <c:orientation val="minMax"/>
          <c:max val="132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413563944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279607857582949"/>
          <c:y val="1.4115497076023394E-2"/>
          <c:w val="0.75352072532660885"/>
          <c:h val="7.2668031496062976E-2"/>
        </c:manualLayout>
      </c:layout>
      <c:overlay val="0"/>
      <c:txPr>
        <a:bodyPr/>
        <a:lstStyle/>
        <a:p>
          <a:pPr>
            <a:defRPr sz="11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lv-LV" sz="1000"/>
              <a:t>%</a:t>
            </a:r>
          </a:p>
        </c:rich>
      </c:tx>
      <c:layout>
        <c:manualLayout>
          <c:xMode val="edge"/>
          <c:yMode val="edge"/>
          <c:x val="7.9992017071960873E-3"/>
          <c:y val="4.3582771566778328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317199972087018"/>
          <c:y val="5.9637097813820747E-2"/>
          <c:w val="0.55830900447998355"/>
          <c:h val="0.925079678627881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Dati!$C$281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Dati!$B$282:$B$308</c:f>
              <c:strCache>
                <c:ptCount val="27"/>
                <c:pt idx="0">
                  <c:v>PIEDER TIESĪBAS</c:v>
                </c:pt>
                <c:pt idx="1">
                  <c:v>06.2022, n=77</c:v>
                </c:pt>
                <c:pt idx="2">
                  <c:v>11.2019, n=80</c:v>
                </c:pt>
                <c:pt idx="3">
                  <c:v>NEPIEDER TIESĪBAS</c:v>
                </c:pt>
                <c:pt idx="4">
                  <c:v>06.2022, n=2731</c:v>
                </c:pt>
                <c:pt idx="5">
                  <c:v>11.2019, n=3542</c:v>
                </c:pt>
                <c:pt idx="7">
                  <c:v>PIEDER TIESĪBAS</c:v>
                </c:pt>
                <c:pt idx="8">
                  <c:v>06.2022, n=77</c:v>
                </c:pt>
                <c:pt idx="9">
                  <c:v>11.2019, n=80</c:v>
                </c:pt>
                <c:pt idx="10">
                  <c:v>NEPIEDER TIESĪBAS</c:v>
                </c:pt>
                <c:pt idx="11">
                  <c:v>06.2022, n=2731</c:v>
                </c:pt>
                <c:pt idx="12">
                  <c:v>11.2019, n=3542</c:v>
                </c:pt>
                <c:pt idx="14">
                  <c:v>PIEDER TIESĪBAS</c:v>
                </c:pt>
                <c:pt idx="15">
                  <c:v>06.2022, n=77</c:v>
                </c:pt>
                <c:pt idx="16">
                  <c:v>11.2019, n=80</c:v>
                </c:pt>
                <c:pt idx="17">
                  <c:v>NEPIEDER TIESĪBAS</c:v>
                </c:pt>
                <c:pt idx="18">
                  <c:v>06.2022, n=2731</c:v>
                </c:pt>
                <c:pt idx="19">
                  <c:v>11.2019, n=3542</c:v>
                </c:pt>
                <c:pt idx="21">
                  <c:v>PIEDER TIESĪBAS</c:v>
                </c:pt>
                <c:pt idx="22">
                  <c:v>06.2022, n=77</c:v>
                </c:pt>
                <c:pt idx="23">
                  <c:v>11.2019, n=80</c:v>
                </c:pt>
                <c:pt idx="24">
                  <c:v>NEPIEDER TIESĪBAS</c:v>
                </c:pt>
                <c:pt idx="25">
                  <c:v>06.2022, n=2731</c:v>
                </c:pt>
                <c:pt idx="26">
                  <c:v>11.2019, n=3542</c:v>
                </c:pt>
              </c:strCache>
            </c:strRef>
          </c:cat>
          <c:val>
            <c:numRef>
              <c:f>Dati!$C$282:$C$308</c:f>
              <c:numCache>
                <c:formatCode>0.0</c:formatCode>
                <c:ptCount val="27"/>
                <c:pt idx="0">
                  <c:v>106.5</c:v>
                </c:pt>
                <c:pt idx="1">
                  <c:v>20.5</c:v>
                </c:pt>
                <c:pt idx="2">
                  <c:v>22</c:v>
                </c:pt>
                <c:pt idx="3">
                  <c:v>106.5</c:v>
                </c:pt>
                <c:pt idx="4">
                  <c:v>39.199999999999996</c:v>
                </c:pt>
                <c:pt idx="5">
                  <c:v>36.799999999999997</c:v>
                </c:pt>
                <c:pt idx="6">
                  <c:v>106.5</c:v>
                </c:pt>
                <c:pt idx="7">
                  <c:v>106.5</c:v>
                </c:pt>
                <c:pt idx="8">
                  <c:v>24</c:v>
                </c:pt>
                <c:pt idx="9">
                  <c:v>32.099999999999994</c:v>
                </c:pt>
                <c:pt idx="10">
                  <c:v>106.5</c:v>
                </c:pt>
                <c:pt idx="11">
                  <c:v>45.900000000000006</c:v>
                </c:pt>
                <c:pt idx="12">
                  <c:v>42.699999999999996</c:v>
                </c:pt>
                <c:pt idx="13">
                  <c:v>106.5</c:v>
                </c:pt>
                <c:pt idx="14">
                  <c:v>106.5</c:v>
                </c:pt>
                <c:pt idx="15">
                  <c:v>36.5</c:v>
                </c:pt>
                <c:pt idx="16">
                  <c:v>33.200000000000003</c:v>
                </c:pt>
                <c:pt idx="17">
                  <c:v>106.5</c:v>
                </c:pt>
                <c:pt idx="18">
                  <c:v>50.2</c:v>
                </c:pt>
                <c:pt idx="19">
                  <c:v>48.699999999999996</c:v>
                </c:pt>
                <c:pt idx="20">
                  <c:v>106.5</c:v>
                </c:pt>
                <c:pt idx="21">
                  <c:v>106.5</c:v>
                </c:pt>
                <c:pt idx="22">
                  <c:v>27.5</c:v>
                </c:pt>
                <c:pt idx="23">
                  <c:v>34.799999999999997</c:v>
                </c:pt>
                <c:pt idx="24">
                  <c:v>106.5</c:v>
                </c:pt>
                <c:pt idx="25">
                  <c:v>55.499999999999993</c:v>
                </c:pt>
                <c:pt idx="26">
                  <c:v>53.800000000000004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4F-40C3-B5FB-915F70D90680}"/>
            </c:ext>
          </c:extLst>
        </c:ser>
        <c:ser>
          <c:idx val="1"/>
          <c:order val="1"/>
          <c:tx>
            <c:strRef>
              <c:f>Dati!$D$281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ED7D31">
                <a:lumMod val="75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Dati!$B$282:$B$308</c:f>
              <c:strCache>
                <c:ptCount val="27"/>
                <c:pt idx="0">
                  <c:v>PIEDER TIESĪBAS</c:v>
                </c:pt>
                <c:pt idx="1">
                  <c:v>06.2022, n=77</c:v>
                </c:pt>
                <c:pt idx="2">
                  <c:v>11.2019, n=80</c:v>
                </c:pt>
                <c:pt idx="3">
                  <c:v>NEPIEDER TIESĪBAS</c:v>
                </c:pt>
                <c:pt idx="4">
                  <c:v>06.2022, n=2731</c:v>
                </c:pt>
                <c:pt idx="5">
                  <c:v>11.2019, n=3542</c:v>
                </c:pt>
                <c:pt idx="7">
                  <c:v>PIEDER TIESĪBAS</c:v>
                </c:pt>
                <c:pt idx="8">
                  <c:v>06.2022, n=77</c:v>
                </c:pt>
                <c:pt idx="9">
                  <c:v>11.2019, n=80</c:v>
                </c:pt>
                <c:pt idx="10">
                  <c:v>NEPIEDER TIESĪBAS</c:v>
                </c:pt>
                <c:pt idx="11">
                  <c:v>06.2022, n=2731</c:v>
                </c:pt>
                <c:pt idx="12">
                  <c:v>11.2019, n=3542</c:v>
                </c:pt>
                <c:pt idx="14">
                  <c:v>PIEDER TIESĪBAS</c:v>
                </c:pt>
                <c:pt idx="15">
                  <c:v>06.2022, n=77</c:v>
                </c:pt>
                <c:pt idx="16">
                  <c:v>11.2019, n=80</c:v>
                </c:pt>
                <c:pt idx="17">
                  <c:v>NEPIEDER TIESĪBAS</c:v>
                </c:pt>
                <c:pt idx="18">
                  <c:v>06.2022, n=2731</c:v>
                </c:pt>
                <c:pt idx="19">
                  <c:v>11.2019, n=3542</c:v>
                </c:pt>
                <c:pt idx="21">
                  <c:v>PIEDER TIESĪBAS</c:v>
                </c:pt>
                <c:pt idx="22">
                  <c:v>06.2022, n=77</c:v>
                </c:pt>
                <c:pt idx="23">
                  <c:v>11.2019, n=80</c:v>
                </c:pt>
                <c:pt idx="24">
                  <c:v>NEPIEDER TIESĪBAS</c:v>
                </c:pt>
                <c:pt idx="25">
                  <c:v>06.2022, n=2731</c:v>
                </c:pt>
                <c:pt idx="26">
                  <c:v>11.2019, n=3542</c:v>
                </c:pt>
              </c:strCache>
            </c:strRef>
          </c:cat>
          <c:val>
            <c:numRef>
              <c:f>Dati!$D$282:$D$308</c:f>
              <c:numCache>
                <c:formatCode>0</c:formatCode>
                <c:ptCount val="27"/>
                <c:pt idx="1">
                  <c:v>44.7</c:v>
                </c:pt>
                <c:pt idx="2">
                  <c:v>48.2</c:v>
                </c:pt>
                <c:pt idx="4">
                  <c:v>31.9</c:v>
                </c:pt>
                <c:pt idx="5">
                  <c:v>34.200000000000003</c:v>
                </c:pt>
                <c:pt idx="8">
                  <c:v>31.5</c:v>
                </c:pt>
                <c:pt idx="9">
                  <c:v>40.4</c:v>
                </c:pt>
                <c:pt idx="11">
                  <c:v>24.6</c:v>
                </c:pt>
                <c:pt idx="12">
                  <c:v>25.7</c:v>
                </c:pt>
                <c:pt idx="15">
                  <c:v>27.3</c:v>
                </c:pt>
                <c:pt idx="16">
                  <c:v>35.799999999999997</c:v>
                </c:pt>
                <c:pt idx="18">
                  <c:v>18.5</c:v>
                </c:pt>
                <c:pt idx="19">
                  <c:v>19.7</c:v>
                </c:pt>
                <c:pt idx="22">
                  <c:v>20.7</c:v>
                </c:pt>
                <c:pt idx="23">
                  <c:v>32.200000000000003</c:v>
                </c:pt>
                <c:pt idx="25">
                  <c:v>16.899999999999999</c:v>
                </c:pt>
                <c:pt idx="26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4F-40C3-B5FB-915F70D90680}"/>
            </c:ext>
          </c:extLst>
        </c:ser>
        <c:ser>
          <c:idx val="2"/>
          <c:order val="2"/>
          <c:tx>
            <c:strRef>
              <c:f>Dati!$E$281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ED7D31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Dati!$B$282:$B$308</c:f>
              <c:strCache>
                <c:ptCount val="27"/>
                <c:pt idx="0">
                  <c:v>PIEDER TIESĪBAS</c:v>
                </c:pt>
                <c:pt idx="1">
                  <c:v>06.2022, n=77</c:v>
                </c:pt>
                <c:pt idx="2">
                  <c:v>11.2019, n=80</c:v>
                </c:pt>
                <c:pt idx="3">
                  <c:v>NEPIEDER TIESĪBAS</c:v>
                </c:pt>
                <c:pt idx="4">
                  <c:v>06.2022, n=2731</c:v>
                </c:pt>
                <c:pt idx="5">
                  <c:v>11.2019, n=3542</c:v>
                </c:pt>
                <c:pt idx="7">
                  <c:v>PIEDER TIESĪBAS</c:v>
                </c:pt>
                <c:pt idx="8">
                  <c:v>06.2022, n=77</c:v>
                </c:pt>
                <c:pt idx="9">
                  <c:v>11.2019, n=80</c:v>
                </c:pt>
                <c:pt idx="10">
                  <c:v>NEPIEDER TIESĪBAS</c:v>
                </c:pt>
                <c:pt idx="11">
                  <c:v>06.2022, n=2731</c:v>
                </c:pt>
                <c:pt idx="12">
                  <c:v>11.2019, n=3542</c:v>
                </c:pt>
                <c:pt idx="14">
                  <c:v>PIEDER TIESĪBAS</c:v>
                </c:pt>
                <c:pt idx="15">
                  <c:v>06.2022, n=77</c:v>
                </c:pt>
                <c:pt idx="16">
                  <c:v>11.2019, n=80</c:v>
                </c:pt>
                <c:pt idx="17">
                  <c:v>NEPIEDER TIESĪBAS</c:v>
                </c:pt>
                <c:pt idx="18">
                  <c:v>06.2022, n=2731</c:v>
                </c:pt>
                <c:pt idx="19">
                  <c:v>11.2019, n=3542</c:v>
                </c:pt>
                <c:pt idx="21">
                  <c:v>PIEDER TIESĪBAS</c:v>
                </c:pt>
                <c:pt idx="22">
                  <c:v>06.2022, n=77</c:v>
                </c:pt>
                <c:pt idx="23">
                  <c:v>11.2019, n=80</c:v>
                </c:pt>
                <c:pt idx="24">
                  <c:v>NEPIEDER TIESĪBAS</c:v>
                </c:pt>
                <c:pt idx="25">
                  <c:v>06.2022, n=2731</c:v>
                </c:pt>
                <c:pt idx="26">
                  <c:v>11.2019, n=3542</c:v>
                </c:pt>
              </c:strCache>
            </c:strRef>
          </c:cat>
          <c:val>
            <c:numRef>
              <c:f>Dati!$E$282:$E$308</c:f>
              <c:numCache>
                <c:formatCode>0</c:formatCode>
                <c:ptCount val="27"/>
                <c:pt idx="1">
                  <c:v>41.3</c:v>
                </c:pt>
                <c:pt idx="2">
                  <c:v>36.299999999999997</c:v>
                </c:pt>
                <c:pt idx="4">
                  <c:v>35.4</c:v>
                </c:pt>
                <c:pt idx="5">
                  <c:v>35.5</c:v>
                </c:pt>
                <c:pt idx="8">
                  <c:v>51</c:v>
                </c:pt>
                <c:pt idx="9">
                  <c:v>34</c:v>
                </c:pt>
                <c:pt idx="11">
                  <c:v>36</c:v>
                </c:pt>
                <c:pt idx="12">
                  <c:v>38.1</c:v>
                </c:pt>
                <c:pt idx="15">
                  <c:v>42.7</c:v>
                </c:pt>
                <c:pt idx="16">
                  <c:v>37.5</c:v>
                </c:pt>
                <c:pt idx="18">
                  <c:v>37.799999999999997</c:v>
                </c:pt>
                <c:pt idx="19">
                  <c:v>38.1</c:v>
                </c:pt>
                <c:pt idx="22">
                  <c:v>58.3</c:v>
                </c:pt>
                <c:pt idx="23">
                  <c:v>39.5</c:v>
                </c:pt>
                <c:pt idx="25">
                  <c:v>34.1</c:v>
                </c:pt>
                <c:pt idx="26">
                  <c:v>34.9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4F-40C3-B5FB-915F70D90680}"/>
            </c:ext>
          </c:extLst>
        </c:ser>
        <c:ser>
          <c:idx val="3"/>
          <c:order val="3"/>
          <c:tx>
            <c:strRef>
              <c:f>Dati!$F$281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Dati!$B$282:$B$308</c:f>
              <c:strCache>
                <c:ptCount val="27"/>
                <c:pt idx="0">
                  <c:v>PIEDER TIESĪBAS</c:v>
                </c:pt>
                <c:pt idx="1">
                  <c:v>06.2022, n=77</c:v>
                </c:pt>
                <c:pt idx="2">
                  <c:v>11.2019, n=80</c:v>
                </c:pt>
                <c:pt idx="3">
                  <c:v>NEPIEDER TIESĪBAS</c:v>
                </c:pt>
                <c:pt idx="4">
                  <c:v>06.2022, n=2731</c:v>
                </c:pt>
                <c:pt idx="5">
                  <c:v>11.2019, n=3542</c:v>
                </c:pt>
                <c:pt idx="7">
                  <c:v>PIEDER TIESĪBAS</c:v>
                </c:pt>
                <c:pt idx="8">
                  <c:v>06.2022, n=77</c:v>
                </c:pt>
                <c:pt idx="9">
                  <c:v>11.2019, n=80</c:v>
                </c:pt>
                <c:pt idx="10">
                  <c:v>NEPIEDER TIESĪBAS</c:v>
                </c:pt>
                <c:pt idx="11">
                  <c:v>06.2022, n=2731</c:v>
                </c:pt>
                <c:pt idx="12">
                  <c:v>11.2019, n=3542</c:v>
                </c:pt>
                <c:pt idx="14">
                  <c:v>PIEDER TIESĪBAS</c:v>
                </c:pt>
                <c:pt idx="15">
                  <c:v>06.2022, n=77</c:v>
                </c:pt>
                <c:pt idx="16">
                  <c:v>11.2019, n=80</c:v>
                </c:pt>
                <c:pt idx="17">
                  <c:v>NEPIEDER TIESĪBAS</c:v>
                </c:pt>
                <c:pt idx="18">
                  <c:v>06.2022, n=2731</c:v>
                </c:pt>
                <c:pt idx="19">
                  <c:v>11.2019, n=3542</c:v>
                </c:pt>
                <c:pt idx="21">
                  <c:v>PIEDER TIESĪBAS</c:v>
                </c:pt>
                <c:pt idx="22">
                  <c:v>06.2022, n=77</c:v>
                </c:pt>
                <c:pt idx="23">
                  <c:v>11.2019, n=80</c:v>
                </c:pt>
                <c:pt idx="24">
                  <c:v>NEPIEDER TIESĪBAS</c:v>
                </c:pt>
                <c:pt idx="25">
                  <c:v>06.2022, n=2731</c:v>
                </c:pt>
                <c:pt idx="26">
                  <c:v>11.2019, n=3542</c:v>
                </c:pt>
              </c:strCache>
            </c:strRef>
          </c:cat>
          <c:val>
            <c:numRef>
              <c:f>Dati!$F$282:$F$308</c:f>
              <c:numCache>
                <c:formatCode>0</c:formatCode>
                <c:ptCount val="27"/>
                <c:pt idx="1">
                  <c:v>6</c:v>
                </c:pt>
                <c:pt idx="2">
                  <c:v>8.5</c:v>
                </c:pt>
                <c:pt idx="4">
                  <c:v>4.5</c:v>
                </c:pt>
                <c:pt idx="5">
                  <c:v>4.5</c:v>
                </c:pt>
                <c:pt idx="8">
                  <c:v>6.3</c:v>
                </c:pt>
                <c:pt idx="9">
                  <c:v>13.1</c:v>
                </c:pt>
                <c:pt idx="11">
                  <c:v>7.5</c:v>
                </c:pt>
                <c:pt idx="12">
                  <c:v>8.9</c:v>
                </c:pt>
                <c:pt idx="15">
                  <c:v>8.6</c:v>
                </c:pt>
                <c:pt idx="16">
                  <c:v>13.8</c:v>
                </c:pt>
                <c:pt idx="18">
                  <c:v>7.5</c:v>
                </c:pt>
                <c:pt idx="19">
                  <c:v>7.6</c:v>
                </c:pt>
                <c:pt idx="22">
                  <c:v>8.8000000000000007</c:v>
                </c:pt>
                <c:pt idx="23">
                  <c:v>21</c:v>
                </c:pt>
                <c:pt idx="25">
                  <c:v>13.2</c:v>
                </c:pt>
                <c:pt idx="2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4F-40C3-B5FB-915F70D90680}"/>
            </c:ext>
          </c:extLst>
        </c:ser>
        <c:ser>
          <c:idx val="4"/>
          <c:order val="4"/>
          <c:tx>
            <c:strRef>
              <c:f>Dati!$G$281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8080"/>
            </a:solidFill>
          </c:spPr>
          <c:invertIfNegative val="0"/>
          <c:dLbls>
            <c:dLbl>
              <c:idx val="1"/>
              <c:layout>
                <c:manualLayout>
                  <c:x val="9.5921510524616393E-3"/>
                  <c:y val="1.499042642496988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4F-40C3-B5FB-915F70D90680}"/>
                </c:ext>
              </c:extLst>
            </c:dLbl>
            <c:dLbl>
              <c:idx val="2"/>
              <c:layout>
                <c:manualLayout>
                  <c:x val="1.5986918420769398E-2"/>
                  <c:y val="5.1506712998671898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4F-40C3-B5FB-915F70D90680}"/>
                </c:ext>
              </c:extLst>
            </c:dLbl>
            <c:dLbl>
              <c:idx val="4"/>
              <c:layout>
                <c:manualLayout>
                  <c:x val="7.9934592103846989E-3"/>
                  <c:y val="2.998085284993977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4F-40C3-B5FB-915F70D90680}"/>
                </c:ext>
              </c:extLst>
            </c:dLbl>
            <c:dLbl>
              <c:idx val="5"/>
              <c:layout>
                <c:manualLayout>
                  <c:x val="9.5921510524615214E-3"/>
                  <c:y val="2.998085284993977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4F-40C3-B5FB-915F70D9068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E4F-40C3-B5FB-915F70D9068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E4F-40C3-B5FB-915F70D90680}"/>
                </c:ext>
              </c:extLst>
            </c:dLbl>
            <c:dLbl>
              <c:idx val="11"/>
              <c:layout>
                <c:manualLayout>
                  <c:x val="9.5921510524616393E-3"/>
                  <c:y val="5.996170569987955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E4F-40C3-B5FB-915F70D90680}"/>
                </c:ext>
              </c:extLst>
            </c:dLbl>
            <c:dLbl>
              <c:idx val="12"/>
              <c:layout>
                <c:manualLayout>
                  <c:x val="1.278953473661551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E4F-40C3-B5FB-915F70D90680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0E4F-40C3-B5FB-915F70D90680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0E4F-40C3-B5FB-915F70D90680}"/>
                </c:ext>
              </c:extLst>
            </c:dLbl>
            <c:dLbl>
              <c:idx val="18"/>
              <c:layout>
                <c:manualLayout>
                  <c:x val="9.592151052461521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E4F-40C3-B5FB-915F70D90680}"/>
                </c:ext>
              </c:extLst>
            </c:dLbl>
            <c:dLbl>
              <c:idx val="19"/>
              <c:layout>
                <c:manualLayout>
                  <c:x val="1.1190842894538462E-2"/>
                  <c:y val="1.19923411399759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E4F-40C3-B5FB-915F70D90680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0E4F-40C3-B5FB-915F70D90680}"/>
                </c:ext>
              </c:extLst>
            </c:dLbl>
            <c:dLbl>
              <c:idx val="23"/>
              <c:layout>
                <c:manualLayout>
                  <c:x val="1.5986918420769398E-2"/>
                  <c:y val="2.575335649933594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E4F-40C3-B5FB-915F70D90680}"/>
                </c:ext>
              </c:extLst>
            </c:dLbl>
            <c:dLbl>
              <c:idx val="25"/>
              <c:layout>
                <c:manualLayout>
                  <c:x val="1.27895347366152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E4F-40C3-B5FB-915F70D90680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0E4F-40C3-B5FB-915F70D906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Dati!$B$282:$B$308</c:f>
              <c:strCache>
                <c:ptCount val="27"/>
                <c:pt idx="0">
                  <c:v>PIEDER TIESĪBAS</c:v>
                </c:pt>
                <c:pt idx="1">
                  <c:v>06.2022, n=77</c:v>
                </c:pt>
                <c:pt idx="2">
                  <c:v>11.2019, n=80</c:v>
                </c:pt>
                <c:pt idx="3">
                  <c:v>NEPIEDER TIESĪBAS</c:v>
                </c:pt>
                <c:pt idx="4">
                  <c:v>06.2022, n=2731</c:v>
                </c:pt>
                <c:pt idx="5">
                  <c:v>11.2019, n=3542</c:v>
                </c:pt>
                <c:pt idx="7">
                  <c:v>PIEDER TIESĪBAS</c:v>
                </c:pt>
                <c:pt idx="8">
                  <c:v>06.2022, n=77</c:v>
                </c:pt>
                <c:pt idx="9">
                  <c:v>11.2019, n=80</c:v>
                </c:pt>
                <c:pt idx="10">
                  <c:v>NEPIEDER TIESĪBAS</c:v>
                </c:pt>
                <c:pt idx="11">
                  <c:v>06.2022, n=2731</c:v>
                </c:pt>
                <c:pt idx="12">
                  <c:v>11.2019, n=3542</c:v>
                </c:pt>
                <c:pt idx="14">
                  <c:v>PIEDER TIESĪBAS</c:v>
                </c:pt>
                <c:pt idx="15">
                  <c:v>06.2022, n=77</c:v>
                </c:pt>
                <c:pt idx="16">
                  <c:v>11.2019, n=80</c:v>
                </c:pt>
                <c:pt idx="17">
                  <c:v>NEPIEDER TIESĪBAS</c:v>
                </c:pt>
                <c:pt idx="18">
                  <c:v>06.2022, n=2731</c:v>
                </c:pt>
                <c:pt idx="19">
                  <c:v>11.2019, n=3542</c:v>
                </c:pt>
                <c:pt idx="21">
                  <c:v>PIEDER TIESĪBAS</c:v>
                </c:pt>
                <c:pt idx="22">
                  <c:v>06.2022, n=77</c:v>
                </c:pt>
                <c:pt idx="23">
                  <c:v>11.2019, n=80</c:v>
                </c:pt>
                <c:pt idx="24">
                  <c:v>NEPIEDER TIESĪBAS</c:v>
                </c:pt>
                <c:pt idx="25">
                  <c:v>06.2022, n=2731</c:v>
                </c:pt>
                <c:pt idx="26">
                  <c:v>11.2019, n=3542</c:v>
                </c:pt>
              </c:strCache>
            </c:strRef>
          </c:cat>
          <c:val>
            <c:numRef>
              <c:f>Dati!$G$282:$G$308</c:f>
              <c:numCache>
                <c:formatCode>0</c:formatCode>
                <c:ptCount val="27"/>
                <c:pt idx="1">
                  <c:v>1.9</c:v>
                </c:pt>
                <c:pt idx="2" formatCode="0.0">
                  <c:v>0.4</c:v>
                </c:pt>
                <c:pt idx="4">
                  <c:v>1.1000000000000001</c:v>
                </c:pt>
                <c:pt idx="5">
                  <c:v>1.5</c:v>
                </c:pt>
                <c:pt idx="8">
                  <c:v>3.5</c:v>
                </c:pt>
                <c:pt idx="9">
                  <c:v>3.4</c:v>
                </c:pt>
                <c:pt idx="11">
                  <c:v>1.7</c:v>
                </c:pt>
                <c:pt idx="12">
                  <c:v>1.7</c:v>
                </c:pt>
                <c:pt idx="15">
                  <c:v>8.1999999999999993</c:v>
                </c:pt>
                <c:pt idx="16">
                  <c:v>4.2</c:v>
                </c:pt>
                <c:pt idx="18">
                  <c:v>1.9</c:v>
                </c:pt>
                <c:pt idx="19">
                  <c:v>1.9</c:v>
                </c:pt>
                <c:pt idx="22">
                  <c:v>6</c:v>
                </c:pt>
                <c:pt idx="23" formatCode="0.0">
                  <c:v>0.4</c:v>
                </c:pt>
                <c:pt idx="25">
                  <c:v>2.6</c:v>
                </c:pt>
                <c:pt idx="26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E4F-40C3-B5FB-915F70D90680}"/>
            </c:ext>
          </c:extLst>
        </c:ser>
        <c:ser>
          <c:idx val="5"/>
          <c:order val="5"/>
          <c:tx>
            <c:strRef>
              <c:f>Dati!$H$281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Dati!$B$282:$B$308</c:f>
              <c:strCache>
                <c:ptCount val="27"/>
                <c:pt idx="0">
                  <c:v>PIEDER TIESĪBAS</c:v>
                </c:pt>
                <c:pt idx="1">
                  <c:v>06.2022, n=77</c:v>
                </c:pt>
                <c:pt idx="2">
                  <c:v>11.2019, n=80</c:v>
                </c:pt>
                <c:pt idx="3">
                  <c:v>NEPIEDER TIESĪBAS</c:v>
                </c:pt>
                <c:pt idx="4">
                  <c:v>06.2022, n=2731</c:v>
                </c:pt>
                <c:pt idx="5">
                  <c:v>11.2019, n=3542</c:v>
                </c:pt>
                <c:pt idx="7">
                  <c:v>PIEDER TIESĪBAS</c:v>
                </c:pt>
                <c:pt idx="8">
                  <c:v>06.2022, n=77</c:v>
                </c:pt>
                <c:pt idx="9">
                  <c:v>11.2019, n=80</c:v>
                </c:pt>
                <c:pt idx="10">
                  <c:v>NEPIEDER TIESĪBAS</c:v>
                </c:pt>
                <c:pt idx="11">
                  <c:v>06.2022, n=2731</c:v>
                </c:pt>
                <c:pt idx="12">
                  <c:v>11.2019, n=3542</c:v>
                </c:pt>
                <c:pt idx="14">
                  <c:v>PIEDER TIESĪBAS</c:v>
                </c:pt>
                <c:pt idx="15">
                  <c:v>06.2022, n=77</c:v>
                </c:pt>
                <c:pt idx="16">
                  <c:v>11.2019, n=80</c:v>
                </c:pt>
                <c:pt idx="17">
                  <c:v>NEPIEDER TIESĪBAS</c:v>
                </c:pt>
                <c:pt idx="18">
                  <c:v>06.2022, n=2731</c:v>
                </c:pt>
                <c:pt idx="19">
                  <c:v>11.2019, n=3542</c:v>
                </c:pt>
                <c:pt idx="21">
                  <c:v>PIEDER TIESĪBAS</c:v>
                </c:pt>
                <c:pt idx="22">
                  <c:v>06.2022, n=77</c:v>
                </c:pt>
                <c:pt idx="23">
                  <c:v>11.2019, n=80</c:v>
                </c:pt>
                <c:pt idx="24">
                  <c:v>NEPIEDER TIESĪBAS</c:v>
                </c:pt>
                <c:pt idx="25">
                  <c:v>06.2022, n=2731</c:v>
                </c:pt>
                <c:pt idx="26">
                  <c:v>11.2019, n=3542</c:v>
                </c:pt>
              </c:strCache>
            </c:strRef>
          </c:cat>
          <c:val>
            <c:numRef>
              <c:f>Dati!$H$282:$H$308</c:f>
              <c:numCache>
                <c:formatCode>0.0</c:formatCode>
                <c:ptCount val="27"/>
                <c:pt idx="0">
                  <c:v>32.200000000000003</c:v>
                </c:pt>
                <c:pt idx="1">
                  <c:v>24.300000000000004</c:v>
                </c:pt>
                <c:pt idx="2">
                  <c:v>23.300000000000004</c:v>
                </c:pt>
                <c:pt idx="3">
                  <c:v>32.200000000000003</c:v>
                </c:pt>
                <c:pt idx="4">
                  <c:v>26.6</c:v>
                </c:pt>
                <c:pt idx="5">
                  <c:v>26.200000000000003</c:v>
                </c:pt>
                <c:pt idx="6">
                  <c:v>32.200000000000003</c:v>
                </c:pt>
                <c:pt idx="7">
                  <c:v>32.200000000000003</c:v>
                </c:pt>
                <c:pt idx="8">
                  <c:v>22.400000000000002</c:v>
                </c:pt>
                <c:pt idx="9">
                  <c:v>15.700000000000005</c:v>
                </c:pt>
                <c:pt idx="10">
                  <c:v>32.200000000000003</c:v>
                </c:pt>
                <c:pt idx="11">
                  <c:v>23.000000000000004</c:v>
                </c:pt>
                <c:pt idx="12">
                  <c:v>21.6</c:v>
                </c:pt>
                <c:pt idx="13">
                  <c:v>32.200000000000003</c:v>
                </c:pt>
                <c:pt idx="14">
                  <c:v>32.200000000000003</c:v>
                </c:pt>
                <c:pt idx="15">
                  <c:v>15.400000000000004</c:v>
                </c:pt>
                <c:pt idx="16">
                  <c:v>14.200000000000003</c:v>
                </c:pt>
                <c:pt idx="17">
                  <c:v>32.200000000000003</c:v>
                </c:pt>
                <c:pt idx="18">
                  <c:v>22.800000000000004</c:v>
                </c:pt>
                <c:pt idx="19">
                  <c:v>22.700000000000003</c:v>
                </c:pt>
                <c:pt idx="20">
                  <c:v>32.200000000000003</c:v>
                </c:pt>
                <c:pt idx="21">
                  <c:v>32.200000000000003</c:v>
                </c:pt>
                <c:pt idx="22">
                  <c:v>17.400000000000002</c:v>
                </c:pt>
                <c:pt idx="23">
                  <c:v>10.800000000000004</c:v>
                </c:pt>
                <c:pt idx="24">
                  <c:v>32.200000000000003</c:v>
                </c:pt>
                <c:pt idx="25">
                  <c:v>16.400000000000002</c:v>
                </c:pt>
                <c:pt idx="26">
                  <c:v>15.100000000000001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0E4F-40C3-B5FB-915F70D90680}"/>
            </c:ext>
          </c:extLst>
        </c:ser>
        <c:ser>
          <c:idx val="6"/>
          <c:order val="6"/>
          <c:tx>
            <c:strRef>
              <c:f>Dati!$I$281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Dati!$B$282:$B$308</c:f>
              <c:strCache>
                <c:ptCount val="27"/>
                <c:pt idx="0">
                  <c:v>PIEDER TIESĪBAS</c:v>
                </c:pt>
                <c:pt idx="1">
                  <c:v>06.2022, n=77</c:v>
                </c:pt>
                <c:pt idx="2">
                  <c:v>11.2019, n=80</c:v>
                </c:pt>
                <c:pt idx="3">
                  <c:v>NEPIEDER TIESĪBAS</c:v>
                </c:pt>
                <c:pt idx="4">
                  <c:v>06.2022, n=2731</c:v>
                </c:pt>
                <c:pt idx="5">
                  <c:v>11.2019, n=3542</c:v>
                </c:pt>
                <c:pt idx="7">
                  <c:v>PIEDER TIESĪBAS</c:v>
                </c:pt>
                <c:pt idx="8">
                  <c:v>06.2022, n=77</c:v>
                </c:pt>
                <c:pt idx="9">
                  <c:v>11.2019, n=80</c:v>
                </c:pt>
                <c:pt idx="10">
                  <c:v>NEPIEDER TIESĪBAS</c:v>
                </c:pt>
                <c:pt idx="11">
                  <c:v>06.2022, n=2731</c:v>
                </c:pt>
                <c:pt idx="12">
                  <c:v>11.2019, n=3542</c:v>
                </c:pt>
                <c:pt idx="14">
                  <c:v>PIEDER TIESĪBAS</c:v>
                </c:pt>
                <c:pt idx="15">
                  <c:v>06.2022, n=77</c:v>
                </c:pt>
                <c:pt idx="16">
                  <c:v>11.2019, n=80</c:v>
                </c:pt>
                <c:pt idx="17">
                  <c:v>NEPIEDER TIESĪBAS</c:v>
                </c:pt>
                <c:pt idx="18">
                  <c:v>06.2022, n=2731</c:v>
                </c:pt>
                <c:pt idx="19">
                  <c:v>11.2019, n=3542</c:v>
                </c:pt>
                <c:pt idx="21">
                  <c:v>PIEDER TIESĪBAS</c:v>
                </c:pt>
                <c:pt idx="22">
                  <c:v>06.2022, n=77</c:v>
                </c:pt>
                <c:pt idx="23">
                  <c:v>11.2019, n=80</c:v>
                </c:pt>
                <c:pt idx="24">
                  <c:v>NEPIEDER TIESĪBAS</c:v>
                </c:pt>
                <c:pt idx="25">
                  <c:v>06.2022, n=2731</c:v>
                </c:pt>
                <c:pt idx="26">
                  <c:v>11.2019, n=3542</c:v>
                </c:pt>
              </c:strCache>
            </c:strRef>
          </c:cat>
          <c:val>
            <c:numRef>
              <c:f>Dati!$I$282:$I$308</c:f>
              <c:numCache>
                <c:formatCode>0</c:formatCode>
                <c:ptCount val="27"/>
                <c:pt idx="1">
                  <c:v>6.2</c:v>
                </c:pt>
                <c:pt idx="2">
                  <c:v>6.6</c:v>
                </c:pt>
                <c:pt idx="4">
                  <c:v>27</c:v>
                </c:pt>
                <c:pt idx="5">
                  <c:v>24.2</c:v>
                </c:pt>
                <c:pt idx="8">
                  <c:v>7.6</c:v>
                </c:pt>
                <c:pt idx="9">
                  <c:v>9</c:v>
                </c:pt>
                <c:pt idx="11">
                  <c:v>30.2</c:v>
                </c:pt>
                <c:pt idx="12">
                  <c:v>25.6</c:v>
                </c:pt>
                <c:pt idx="15">
                  <c:v>13.2</c:v>
                </c:pt>
                <c:pt idx="16">
                  <c:v>8.8000000000000007</c:v>
                </c:pt>
                <c:pt idx="18">
                  <c:v>34.4</c:v>
                </c:pt>
                <c:pt idx="19">
                  <c:v>32.799999999999997</c:v>
                </c:pt>
                <c:pt idx="22">
                  <c:v>6.2</c:v>
                </c:pt>
                <c:pt idx="23">
                  <c:v>6.9</c:v>
                </c:pt>
                <c:pt idx="25">
                  <c:v>33.1</c:v>
                </c:pt>
                <c:pt idx="26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E4F-40C3-B5FB-915F70D906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3565904"/>
        <c:axId val="413566296"/>
      </c:barChart>
      <c:catAx>
        <c:axId val="4135659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lv-LV"/>
          </a:p>
        </c:txPr>
        <c:crossAx val="413566296"/>
        <c:crossesAt val="106.5"/>
        <c:auto val="1"/>
        <c:lblAlgn val="ctr"/>
        <c:lblOffset val="100"/>
        <c:tickLblSkip val="1"/>
        <c:tickMarkSkip val="1"/>
        <c:noMultiLvlLbl val="0"/>
      </c:catAx>
      <c:valAx>
        <c:axId val="413566296"/>
        <c:scaling>
          <c:orientation val="minMax"/>
          <c:max val="175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413565904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279607857582949"/>
          <c:y val="4.0403559606753498E-3"/>
          <c:w val="0.75352072532660885"/>
          <c:h val="4.9999107520036168E-2"/>
        </c:manualLayout>
      </c:layout>
      <c:overlay val="0"/>
      <c:txPr>
        <a:bodyPr/>
        <a:lstStyle/>
        <a:p>
          <a:pPr>
            <a:defRPr sz="11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743781180950669"/>
          <c:y val="8.6941114295534597E-2"/>
          <c:w val="0.82901506886026632"/>
          <c:h val="0.797760968386341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Dati!$B$316</c:f>
              <c:strCache>
                <c:ptCount val="1"/>
                <c:pt idx="0">
                  <c:v>...ļoti labas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Dati!$A$317:$A$318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Dati!$B$317:$B$318</c:f>
              <c:numCache>
                <c:formatCode>0</c:formatCode>
                <c:ptCount val="2"/>
                <c:pt idx="0">
                  <c:v>1.3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90-4363-9357-FEDB2F225CD4}"/>
            </c:ext>
          </c:extLst>
        </c:ser>
        <c:ser>
          <c:idx val="1"/>
          <c:order val="1"/>
          <c:tx>
            <c:strRef>
              <c:f>Dati!$C$316</c:f>
              <c:strCache>
                <c:ptCount val="1"/>
                <c:pt idx="0">
                  <c:v>...drīzāk labas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F90-4363-9357-FEDB2F225CD4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F90-4363-9357-FEDB2F225CD4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F90-4363-9357-FEDB2F225CD4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F90-4363-9357-FEDB2F225CD4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F90-4363-9357-FEDB2F225CD4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F90-4363-9357-FEDB2F225CD4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F90-4363-9357-FEDB2F225CD4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CF90-4363-9357-FEDB2F225CD4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F90-4363-9357-FEDB2F225CD4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CF90-4363-9357-FEDB2F225CD4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F90-4363-9357-FEDB2F225CD4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CF90-4363-9357-FEDB2F225CD4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CF90-4363-9357-FEDB2F225CD4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CF90-4363-9357-FEDB2F225CD4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CF90-4363-9357-FEDB2F225CD4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CF90-4363-9357-FEDB2F225CD4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CF90-4363-9357-FEDB2F225CD4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CF90-4363-9357-FEDB2F225CD4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CF90-4363-9357-FEDB2F225CD4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CF90-4363-9357-FEDB2F225CD4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CF90-4363-9357-FEDB2F225CD4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CF90-4363-9357-FEDB2F225CD4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CF90-4363-9357-FEDB2F225CD4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CF90-4363-9357-FEDB2F225CD4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CF90-4363-9357-FEDB2F225CD4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CF90-4363-9357-FEDB2F225CD4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CF90-4363-9357-FEDB2F225CD4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CF90-4363-9357-FEDB2F225CD4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CF90-4363-9357-FEDB2F225CD4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CF90-4363-9357-FEDB2F225CD4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CF90-4363-9357-FEDB2F225CD4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Dati!$A$317:$A$318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Dati!$C$317:$C$318</c:f>
              <c:numCache>
                <c:formatCode>0</c:formatCode>
                <c:ptCount val="2"/>
                <c:pt idx="0">
                  <c:v>4.4000000000000004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CF90-4363-9357-FEDB2F225CD4}"/>
            </c:ext>
          </c:extLst>
        </c:ser>
        <c:ser>
          <c:idx val="2"/>
          <c:order val="2"/>
          <c:tx>
            <c:strRef>
              <c:f>Dati!$D$316</c:f>
              <c:strCache>
                <c:ptCount val="1"/>
                <c:pt idx="0">
                  <c:v>...vidējas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Dati!$A$317:$A$318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Dati!$D$317:$D$318</c:f>
              <c:numCache>
                <c:formatCode>0</c:formatCode>
                <c:ptCount val="2"/>
                <c:pt idx="0">
                  <c:v>22.2</c:v>
                </c:pt>
                <c:pt idx="1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CF90-4363-9357-FEDB2F225CD4}"/>
            </c:ext>
          </c:extLst>
        </c:ser>
        <c:ser>
          <c:idx val="5"/>
          <c:order val="3"/>
          <c:tx>
            <c:strRef>
              <c:f>Dati!$G$316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Dati!$A$317:$A$318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Dati!$G$317:$G$318</c:f>
              <c:numCache>
                <c:formatCode>0</c:formatCode>
                <c:ptCount val="2"/>
                <c:pt idx="0">
                  <c:v>24.4</c:v>
                </c:pt>
                <c:pt idx="1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CF90-4363-9357-FEDB2F225CD4}"/>
            </c:ext>
          </c:extLst>
        </c:ser>
        <c:ser>
          <c:idx val="3"/>
          <c:order val="4"/>
          <c:tx>
            <c:strRef>
              <c:f>Dati!$E$316</c:f>
              <c:strCache>
                <c:ptCount val="1"/>
                <c:pt idx="0">
                  <c:v>...drīzāk sliktas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Dati!$A$317:$A$318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Dati!$E$317:$E$318</c:f>
              <c:numCache>
                <c:formatCode>0</c:formatCode>
                <c:ptCount val="2"/>
                <c:pt idx="0">
                  <c:v>27.6</c:v>
                </c:pt>
                <c:pt idx="1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CF90-4363-9357-FEDB2F225CD4}"/>
            </c:ext>
          </c:extLst>
        </c:ser>
        <c:ser>
          <c:idx val="4"/>
          <c:order val="5"/>
          <c:tx>
            <c:strRef>
              <c:f>Dati!$F$316</c:f>
              <c:strCache>
                <c:ptCount val="1"/>
                <c:pt idx="0">
                  <c:v>...ļoti sliktas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Dati!$A$317:$A$318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Dati!$F$317:$F$318</c:f>
              <c:numCache>
                <c:formatCode>0</c:formatCode>
                <c:ptCount val="2"/>
                <c:pt idx="0">
                  <c:v>20.100000000000001</c:v>
                </c:pt>
                <c:pt idx="1">
                  <c:v>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CF90-4363-9357-FEDB2F225C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413560808"/>
        <c:axId val="413561200"/>
      </c:barChart>
      <c:catAx>
        <c:axId val="413560808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8288426447610868"/>
              <c:y val="0.897759547025090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56120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3561200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3560808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8125375715504449"/>
          <c:y val="1.1031055451178828E-2"/>
          <c:w val="0.76377873942586516"/>
          <c:h val="7.665406712982726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0593113979645609"/>
          <c:y val="7.31940616321963E-2"/>
          <c:w val="0.67052176131196362"/>
          <c:h val="0.871822586383166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Dati!$D$334</c:f>
              <c:strCache>
                <c:ptCount val="1"/>
                <c:pt idx="0">
                  <c:v>...ļoti labas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Dati!$C$335:$C$342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n=84</c:v>
                </c:pt>
                <c:pt idx="4">
                  <c:v>11.2019, n=106</c:v>
                </c:pt>
                <c:pt idx="6">
                  <c:v>06.2022, n=2724</c:v>
                </c:pt>
                <c:pt idx="7">
                  <c:v>11.2019, n=3516</c:v>
                </c:pt>
              </c:strCache>
            </c:strRef>
          </c:cat>
          <c:val>
            <c:numRef>
              <c:f>Dati!$D$335:$D$342</c:f>
              <c:numCache>
                <c:formatCode>0</c:formatCode>
                <c:ptCount val="8"/>
                <c:pt idx="0">
                  <c:v>1.3</c:v>
                </c:pt>
                <c:pt idx="1">
                  <c:v>0.8</c:v>
                </c:pt>
                <c:pt idx="3">
                  <c:v>3</c:v>
                </c:pt>
                <c:pt idx="4">
                  <c:v>3.8</c:v>
                </c:pt>
                <c:pt idx="6">
                  <c:v>1.2</c:v>
                </c:pt>
                <c:pt idx="7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5E-4814-88F5-C9F5C006C31F}"/>
            </c:ext>
          </c:extLst>
        </c:ser>
        <c:ser>
          <c:idx val="1"/>
          <c:order val="1"/>
          <c:tx>
            <c:strRef>
              <c:f>Dati!$E$334</c:f>
              <c:strCache>
                <c:ptCount val="1"/>
                <c:pt idx="0">
                  <c:v>...drīzāk labas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D5E-4814-88F5-C9F5C006C31F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D5E-4814-88F5-C9F5C006C31F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D5E-4814-88F5-C9F5C006C31F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D5E-4814-88F5-C9F5C006C31F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D5E-4814-88F5-C9F5C006C31F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D5E-4814-88F5-C9F5C006C31F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D5E-4814-88F5-C9F5C006C31F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AD5E-4814-88F5-C9F5C006C31F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D5E-4814-88F5-C9F5C006C31F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D5E-4814-88F5-C9F5C006C31F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D5E-4814-88F5-C9F5C006C31F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AD5E-4814-88F5-C9F5C006C31F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D5E-4814-88F5-C9F5C006C31F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AD5E-4814-88F5-C9F5C006C31F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AD5E-4814-88F5-C9F5C006C31F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AD5E-4814-88F5-C9F5C006C31F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AD5E-4814-88F5-C9F5C006C31F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AD5E-4814-88F5-C9F5C006C31F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AD5E-4814-88F5-C9F5C006C31F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AD5E-4814-88F5-C9F5C006C31F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AD5E-4814-88F5-C9F5C006C31F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AD5E-4814-88F5-C9F5C006C31F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AD5E-4814-88F5-C9F5C006C31F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AD5E-4814-88F5-C9F5C006C31F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AD5E-4814-88F5-C9F5C006C31F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AD5E-4814-88F5-C9F5C006C31F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AD5E-4814-88F5-C9F5C006C31F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AD5E-4814-88F5-C9F5C006C31F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AD5E-4814-88F5-C9F5C006C31F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AD5E-4814-88F5-C9F5C006C31F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AD5E-4814-88F5-C9F5C006C31F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Dati!$C$335:$C$342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n=84</c:v>
                </c:pt>
                <c:pt idx="4">
                  <c:v>11.2019, n=106</c:v>
                </c:pt>
                <c:pt idx="6">
                  <c:v>06.2022, n=2724</c:v>
                </c:pt>
                <c:pt idx="7">
                  <c:v>11.2019, n=3516</c:v>
                </c:pt>
              </c:strCache>
            </c:strRef>
          </c:cat>
          <c:val>
            <c:numRef>
              <c:f>Dati!$E$335:$E$342</c:f>
              <c:numCache>
                <c:formatCode>0</c:formatCode>
                <c:ptCount val="8"/>
                <c:pt idx="0">
                  <c:v>4.4000000000000004</c:v>
                </c:pt>
                <c:pt idx="1">
                  <c:v>5</c:v>
                </c:pt>
                <c:pt idx="3">
                  <c:v>16.7</c:v>
                </c:pt>
                <c:pt idx="4">
                  <c:v>9.6999999999999993</c:v>
                </c:pt>
                <c:pt idx="6">
                  <c:v>4</c:v>
                </c:pt>
                <c:pt idx="7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AD5E-4814-88F5-C9F5C006C31F}"/>
            </c:ext>
          </c:extLst>
        </c:ser>
        <c:ser>
          <c:idx val="2"/>
          <c:order val="2"/>
          <c:tx>
            <c:strRef>
              <c:f>Dati!$F$334</c:f>
              <c:strCache>
                <c:ptCount val="1"/>
                <c:pt idx="0">
                  <c:v>..vidējas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Dati!$C$335:$C$342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n=84</c:v>
                </c:pt>
                <c:pt idx="4">
                  <c:v>11.2019, n=106</c:v>
                </c:pt>
                <c:pt idx="6">
                  <c:v>06.2022, n=2724</c:v>
                </c:pt>
                <c:pt idx="7">
                  <c:v>11.2019, n=3516</c:v>
                </c:pt>
              </c:strCache>
            </c:strRef>
          </c:cat>
          <c:val>
            <c:numRef>
              <c:f>Dati!$F$335:$F$342</c:f>
              <c:numCache>
                <c:formatCode>0</c:formatCode>
                <c:ptCount val="8"/>
                <c:pt idx="0">
                  <c:v>22.2</c:v>
                </c:pt>
                <c:pt idx="1">
                  <c:v>22.7</c:v>
                </c:pt>
                <c:pt idx="3">
                  <c:v>50.4</c:v>
                </c:pt>
                <c:pt idx="4">
                  <c:v>44.2</c:v>
                </c:pt>
                <c:pt idx="6">
                  <c:v>21.5</c:v>
                </c:pt>
                <c:pt idx="7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AD5E-4814-88F5-C9F5C006C31F}"/>
            </c:ext>
          </c:extLst>
        </c:ser>
        <c:ser>
          <c:idx val="5"/>
          <c:order val="3"/>
          <c:tx>
            <c:strRef>
              <c:f>Dati!$I$334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Dati!$C$335:$C$342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n=84</c:v>
                </c:pt>
                <c:pt idx="4">
                  <c:v>11.2019, n=106</c:v>
                </c:pt>
                <c:pt idx="6">
                  <c:v>06.2022, n=2724</c:v>
                </c:pt>
                <c:pt idx="7">
                  <c:v>11.2019, n=3516</c:v>
                </c:pt>
              </c:strCache>
            </c:strRef>
          </c:cat>
          <c:val>
            <c:numRef>
              <c:f>Dati!$I$335:$I$342</c:f>
              <c:numCache>
                <c:formatCode>0</c:formatCode>
                <c:ptCount val="8"/>
                <c:pt idx="0">
                  <c:v>24.4</c:v>
                </c:pt>
                <c:pt idx="1">
                  <c:v>21.2</c:v>
                </c:pt>
                <c:pt idx="3">
                  <c:v>7.2</c:v>
                </c:pt>
                <c:pt idx="4">
                  <c:v>5.3</c:v>
                </c:pt>
                <c:pt idx="6">
                  <c:v>24.9</c:v>
                </c:pt>
                <c:pt idx="7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AD5E-4814-88F5-C9F5C006C31F}"/>
            </c:ext>
          </c:extLst>
        </c:ser>
        <c:ser>
          <c:idx val="3"/>
          <c:order val="4"/>
          <c:tx>
            <c:strRef>
              <c:f>Dati!$G$334</c:f>
              <c:strCache>
                <c:ptCount val="1"/>
                <c:pt idx="0">
                  <c:v>...drīzāk sliktas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Dati!$C$335:$C$342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n=84</c:v>
                </c:pt>
                <c:pt idx="4">
                  <c:v>11.2019, n=106</c:v>
                </c:pt>
                <c:pt idx="6">
                  <c:v>06.2022, n=2724</c:v>
                </c:pt>
                <c:pt idx="7">
                  <c:v>11.2019, n=3516</c:v>
                </c:pt>
              </c:strCache>
            </c:strRef>
          </c:cat>
          <c:val>
            <c:numRef>
              <c:f>Dati!$G$335:$G$342</c:f>
              <c:numCache>
                <c:formatCode>0</c:formatCode>
                <c:ptCount val="8"/>
                <c:pt idx="0">
                  <c:v>27.6</c:v>
                </c:pt>
                <c:pt idx="1">
                  <c:v>27.8</c:v>
                </c:pt>
                <c:pt idx="3">
                  <c:v>13.9</c:v>
                </c:pt>
                <c:pt idx="4">
                  <c:v>26</c:v>
                </c:pt>
                <c:pt idx="6">
                  <c:v>27.9</c:v>
                </c:pt>
                <c:pt idx="7">
                  <c:v>27.9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AD5E-4814-88F5-C9F5C006C31F}"/>
            </c:ext>
          </c:extLst>
        </c:ser>
        <c:ser>
          <c:idx val="4"/>
          <c:order val="5"/>
          <c:tx>
            <c:strRef>
              <c:f>Dati!$H$334</c:f>
              <c:strCache>
                <c:ptCount val="1"/>
                <c:pt idx="0">
                  <c:v>...ļoti sliktas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Dati!$C$335:$C$342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n=84</c:v>
                </c:pt>
                <c:pt idx="4">
                  <c:v>11.2019, n=106</c:v>
                </c:pt>
                <c:pt idx="6">
                  <c:v>06.2022, n=2724</c:v>
                </c:pt>
                <c:pt idx="7">
                  <c:v>11.2019, n=3516</c:v>
                </c:pt>
              </c:strCache>
            </c:strRef>
          </c:cat>
          <c:val>
            <c:numRef>
              <c:f>Dati!$H$335:$H$342</c:f>
              <c:numCache>
                <c:formatCode>0</c:formatCode>
                <c:ptCount val="8"/>
                <c:pt idx="0">
                  <c:v>20.100000000000001</c:v>
                </c:pt>
                <c:pt idx="1">
                  <c:v>22.5</c:v>
                </c:pt>
                <c:pt idx="3">
                  <c:v>8.8000000000000007</c:v>
                </c:pt>
                <c:pt idx="4">
                  <c:v>11</c:v>
                </c:pt>
                <c:pt idx="6">
                  <c:v>20.399999999999999</c:v>
                </c:pt>
                <c:pt idx="7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AD5E-4814-88F5-C9F5C006C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10662608"/>
        <c:axId val="410663000"/>
      </c:barChart>
      <c:catAx>
        <c:axId val="410662608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9922018413833738"/>
              <c:y val="0.9498495806910652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066300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0663000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0662608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9509658153664248"/>
          <c:y val="2.8011158964545849E-3"/>
          <c:w val="0.70490341846335747"/>
          <c:h val="5.7463068692060068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1486867563626952"/>
          <c:y val="6.730826747261183E-2"/>
          <c:w val="0.66158416604949843"/>
          <c:h val="0.8645272502055396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Dati!$C$321</c:f>
              <c:strCache>
                <c:ptCount val="1"/>
                <c:pt idx="0">
                  <c:v>...ļoti labas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Dati!$B$322:$B$329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Dati!$C$322:$C$329</c:f>
              <c:numCache>
                <c:formatCode>0</c:formatCode>
                <c:ptCount val="8"/>
                <c:pt idx="0">
                  <c:v>1.5</c:v>
                </c:pt>
                <c:pt idx="1">
                  <c:v>0.9</c:v>
                </c:pt>
                <c:pt idx="3">
                  <c:v>1.3</c:v>
                </c:pt>
                <c:pt idx="4">
                  <c:v>0.8</c:v>
                </c:pt>
                <c:pt idx="6">
                  <c:v>1</c:v>
                </c:pt>
                <c:pt idx="7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F1-4C8A-8098-39CCF5C9A0B0}"/>
            </c:ext>
          </c:extLst>
        </c:ser>
        <c:ser>
          <c:idx val="1"/>
          <c:order val="1"/>
          <c:tx>
            <c:strRef>
              <c:f>Dati!$D$321</c:f>
              <c:strCache>
                <c:ptCount val="1"/>
                <c:pt idx="0">
                  <c:v>...drīzāk labas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9F1-4C8A-8098-39CCF5C9A0B0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9F1-4C8A-8098-39CCF5C9A0B0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9F1-4C8A-8098-39CCF5C9A0B0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9F1-4C8A-8098-39CCF5C9A0B0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9F1-4C8A-8098-39CCF5C9A0B0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9F1-4C8A-8098-39CCF5C9A0B0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9F1-4C8A-8098-39CCF5C9A0B0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9F1-4C8A-8098-39CCF5C9A0B0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39F1-4C8A-8098-39CCF5C9A0B0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39F1-4C8A-8098-39CCF5C9A0B0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9F1-4C8A-8098-39CCF5C9A0B0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39F1-4C8A-8098-39CCF5C9A0B0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39F1-4C8A-8098-39CCF5C9A0B0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39F1-4C8A-8098-39CCF5C9A0B0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39F1-4C8A-8098-39CCF5C9A0B0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39F1-4C8A-8098-39CCF5C9A0B0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39F1-4C8A-8098-39CCF5C9A0B0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39F1-4C8A-8098-39CCF5C9A0B0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39F1-4C8A-8098-39CCF5C9A0B0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39F1-4C8A-8098-39CCF5C9A0B0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39F1-4C8A-8098-39CCF5C9A0B0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39F1-4C8A-8098-39CCF5C9A0B0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39F1-4C8A-8098-39CCF5C9A0B0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39F1-4C8A-8098-39CCF5C9A0B0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39F1-4C8A-8098-39CCF5C9A0B0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39F1-4C8A-8098-39CCF5C9A0B0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39F1-4C8A-8098-39CCF5C9A0B0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39F1-4C8A-8098-39CCF5C9A0B0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39F1-4C8A-8098-39CCF5C9A0B0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39F1-4C8A-8098-39CCF5C9A0B0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39F1-4C8A-8098-39CCF5C9A0B0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Dati!$B$322:$B$329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Dati!$D$322:$D$329</c:f>
              <c:numCache>
                <c:formatCode>0</c:formatCode>
                <c:ptCount val="8"/>
                <c:pt idx="0">
                  <c:v>6.3</c:v>
                </c:pt>
                <c:pt idx="1">
                  <c:v>6.6</c:v>
                </c:pt>
                <c:pt idx="3">
                  <c:v>4.4000000000000004</c:v>
                </c:pt>
                <c:pt idx="4">
                  <c:v>5</c:v>
                </c:pt>
                <c:pt idx="6">
                  <c:v>4.2</c:v>
                </c:pt>
                <c:pt idx="7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9F1-4C8A-8098-39CCF5C9A0B0}"/>
            </c:ext>
          </c:extLst>
        </c:ser>
        <c:ser>
          <c:idx val="2"/>
          <c:order val="2"/>
          <c:tx>
            <c:strRef>
              <c:f>Dati!$E$321</c:f>
              <c:strCache>
                <c:ptCount val="1"/>
                <c:pt idx="0">
                  <c:v>..vidējas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Dati!$B$322:$B$329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Dati!$E$322:$E$329</c:f>
              <c:numCache>
                <c:formatCode>0</c:formatCode>
                <c:ptCount val="8"/>
                <c:pt idx="0">
                  <c:v>24.4</c:v>
                </c:pt>
                <c:pt idx="1">
                  <c:v>23.9</c:v>
                </c:pt>
                <c:pt idx="3">
                  <c:v>22.2</c:v>
                </c:pt>
                <c:pt idx="4">
                  <c:v>22.7</c:v>
                </c:pt>
                <c:pt idx="6">
                  <c:v>23.4</c:v>
                </c:pt>
                <c:pt idx="7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39F1-4C8A-8098-39CCF5C9A0B0}"/>
            </c:ext>
          </c:extLst>
        </c:ser>
        <c:ser>
          <c:idx val="5"/>
          <c:order val="3"/>
          <c:tx>
            <c:strRef>
              <c:f>Dati!$H$321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Dati!$B$322:$B$329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Dati!$H$322:$H$329</c:f>
              <c:numCache>
                <c:formatCode>0</c:formatCode>
                <c:ptCount val="8"/>
                <c:pt idx="0">
                  <c:v>23.6</c:v>
                </c:pt>
                <c:pt idx="1">
                  <c:v>21.1</c:v>
                </c:pt>
                <c:pt idx="3">
                  <c:v>24.4</c:v>
                </c:pt>
                <c:pt idx="4">
                  <c:v>21.2</c:v>
                </c:pt>
                <c:pt idx="6">
                  <c:v>21.8</c:v>
                </c:pt>
                <c:pt idx="7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9F1-4C8A-8098-39CCF5C9A0B0}"/>
            </c:ext>
          </c:extLst>
        </c:ser>
        <c:ser>
          <c:idx val="3"/>
          <c:order val="4"/>
          <c:tx>
            <c:strRef>
              <c:f>Dati!$F$321</c:f>
              <c:strCache>
                <c:ptCount val="1"/>
                <c:pt idx="0">
                  <c:v>...drīzāk sliktas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Dati!$B$322:$B$329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Dati!$F$322:$F$329</c:f>
              <c:numCache>
                <c:formatCode>0</c:formatCode>
                <c:ptCount val="8"/>
                <c:pt idx="0">
                  <c:v>27.8</c:v>
                </c:pt>
                <c:pt idx="1">
                  <c:v>28.7</c:v>
                </c:pt>
                <c:pt idx="3">
                  <c:v>27.6</c:v>
                </c:pt>
                <c:pt idx="4">
                  <c:v>27.8</c:v>
                </c:pt>
                <c:pt idx="6">
                  <c:v>30.7</c:v>
                </c:pt>
                <c:pt idx="7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39F1-4C8A-8098-39CCF5C9A0B0}"/>
            </c:ext>
          </c:extLst>
        </c:ser>
        <c:ser>
          <c:idx val="4"/>
          <c:order val="5"/>
          <c:tx>
            <c:strRef>
              <c:f>Dati!$G$321</c:f>
              <c:strCache>
                <c:ptCount val="1"/>
                <c:pt idx="0">
                  <c:v>...ļoti sliktas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Dati!$B$322:$B$329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</c:strCache>
            </c:strRef>
          </c:cat>
          <c:val>
            <c:numRef>
              <c:f>Dati!$G$322:$G$329</c:f>
              <c:numCache>
                <c:formatCode>0</c:formatCode>
                <c:ptCount val="8"/>
                <c:pt idx="0">
                  <c:v>16.399999999999999</c:v>
                </c:pt>
                <c:pt idx="1">
                  <c:v>18.8</c:v>
                </c:pt>
                <c:pt idx="3">
                  <c:v>20.100000000000001</c:v>
                </c:pt>
                <c:pt idx="4">
                  <c:v>22.5</c:v>
                </c:pt>
                <c:pt idx="6">
                  <c:v>18.899999999999999</c:v>
                </c:pt>
                <c:pt idx="7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39F1-4C8A-8098-39CCF5C9A0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316128928"/>
        <c:axId val="316130496"/>
      </c:barChart>
      <c:catAx>
        <c:axId val="316128928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9774033138296905"/>
              <c:y val="0.9310301692388769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31613049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16130496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316128928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0604259666520661"/>
          <c:y val="2.7288846546301752E-3"/>
          <c:w val="0.64835144987908444"/>
          <c:h val="4.615613673764240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lv-LV" sz="1000"/>
              <a:t>%</a:t>
            </a:r>
          </a:p>
        </c:rich>
      </c:tx>
      <c:layout>
        <c:manualLayout>
          <c:xMode val="edge"/>
          <c:yMode val="edge"/>
          <c:x val="8.0338911511262396E-3"/>
          <c:y val="1.327195186553068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5240416845559905"/>
          <c:y val="9.7418749999999998E-2"/>
          <c:w val="0.5376248332330863"/>
          <c:h val="0.887298090277777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Dati!$C$347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Dati!$B$348:$B$358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Dati!$C$348:$C$358</c:f>
              <c:numCache>
                <c:formatCode>0.0</c:formatCode>
                <c:ptCount val="11"/>
                <c:pt idx="0">
                  <c:v>6.1999999999999886</c:v>
                </c:pt>
                <c:pt idx="1">
                  <c:v>2.4999999999999929</c:v>
                </c:pt>
                <c:pt idx="2">
                  <c:v>74.599999999999994</c:v>
                </c:pt>
                <c:pt idx="3">
                  <c:v>7.4999999999999929</c:v>
                </c:pt>
                <c:pt idx="4">
                  <c:v>3.7999999999999972</c:v>
                </c:pt>
                <c:pt idx="5">
                  <c:v>74.599999999999994</c:v>
                </c:pt>
                <c:pt idx="6">
                  <c:v>20.399999999999991</c:v>
                </c:pt>
                <c:pt idx="7">
                  <c:v>18.999999999999993</c:v>
                </c:pt>
                <c:pt idx="8">
                  <c:v>74.599999999999994</c:v>
                </c:pt>
                <c:pt idx="9">
                  <c:v>24.199999999999996</c:v>
                </c:pt>
                <c:pt idx="10">
                  <c:v>23.999999999999996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6D-4198-9179-E2A2EA252ADB}"/>
            </c:ext>
          </c:extLst>
        </c:ser>
        <c:ser>
          <c:idx val="1"/>
          <c:order val="1"/>
          <c:tx>
            <c:strRef>
              <c:f>Dati!$D$347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Dati!$B$348:$B$358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Dati!$D$348:$D$358</c:f>
              <c:numCache>
                <c:formatCode>0</c:formatCode>
                <c:ptCount val="11"/>
                <c:pt idx="0">
                  <c:v>32.200000000000003</c:v>
                </c:pt>
                <c:pt idx="1">
                  <c:v>36.4</c:v>
                </c:pt>
                <c:pt idx="3">
                  <c:v>33.5</c:v>
                </c:pt>
                <c:pt idx="4">
                  <c:v>38.4</c:v>
                </c:pt>
                <c:pt idx="6">
                  <c:v>20.5</c:v>
                </c:pt>
                <c:pt idx="7">
                  <c:v>20.6</c:v>
                </c:pt>
                <c:pt idx="9">
                  <c:v>19.600000000000001</c:v>
                </c:pt>
                <c:pt idx="10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6D-4198-9179-E2A2EA252ADB}"/>
            </c:ext>
          </c:extLst>
        </c:ser>
        <c:ser>
          <c:idx val="2"/>
          <c:order val="2"/>
          <c:tx>
            <c:strRef>
              <c:f>Dati!$E$347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Dati!$B$348:$B$358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Dati!$E$348:$E$358</c:f>
              <c:numCache>
                <c:formatCode>0</c:formatCode>
                <c:ptCount val="11"/>
                <c:pt idx="0">
                  <c:v>36.200000000000003</c:v>
                </c:pt>
                <c:pt idx="1">
                  <c:v>35.700000000000003</c:v>
                </c:pt>
                <c:pt idx="3">
                  <c:v>33.6</c:v>
                </c:pt>
                <c:pt idx="4">
                  <c:v>32.4</c:v>
                </c:pt>
                <c:pt idx="6">
                  <c:v>33.700000000000003</c:v>
                </c:pt>
                <c:pt idx="7">
                  <c:v>35</c:v>
                </c:pt>
                <c:pt idx="9">
                  <c:v>30.8</c:v>
                </c:pt>
                <c:pt idx="10">
                  <c:v>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6D-4198-9179-E2A2EA252ADB}"/>
            </c:ext>
          </c:extLst>
        </c:ser>
        <c:ser>
          <c:idx val="3"/>
          <c:order val="3"/>
          <c:tx>
            <c:strRef>
              <c:f>Dati!$F$347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Dati!$B$348:$B$358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Dati!$F$348:$F$358</c:f>
              <c:numCache>
                <c:formatCode>0</c:formatCode>
                <c:ptCount val="11"/>
                <c:pt idx="0">
                  <c:v>3.7</c:v>
                </c:pt>
                <c:pt idx="1">
                  <c:v>2.9</c:v>
                </c:pt>
                <c:pt idx="3">
                  <c:v>3.8</c:v>
                </c:pt>
                <c:pt idx="4">
                  <c:v>3.5</c:v>
                </c:pt>
                <c:pt idx="6">
                  <c:v>8.6</c:v>
                </c:pt>
                <c:pt idx="7">
                  <c:v>9.1999999999999993</c:v>
                </c:pt>
                <c:pt idx="9">
                  <c:v>12.8</c:v>
                </c:pt>
                <c:pt idx="10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6D-4198-9179-E2A2EA252ADB}"/>
            </c:ext>
          </c:extLst>
        </c:ser>
        <c:ser>
          <c:idx val="4"/>
          <c:order val="4"/>
          <c:tx>
            <c:strRef>
              <c:f>Dati!$G$347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4846"/>
            </a:solidFill>
          </c:spPr>
          <c:invertIfNegative val="0"/>
          <c:dLbls>
            <c:dLbl>
              <c:idx val="0"/>
              <c:layout>
                <c:manualLayout>
                  <c:x val="9.6505048151205256E-3"/>
                  <c:y val="2.9441309926314287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46D-4198-9179-E2A2EA252ADB}"/>
                </c:ext>
              </c:extLst>
            </c:dLbl>
            <c:dLbl>
              <c:idx val="1"/>
              <c:layout>
                <c:manualLayout>
                  <c:x val="9.6505048151206436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6D-4198-9179-E2A2EA252ADB}"/>
                </c:ext>
              </c:extLst>
            </c:dLbl>
            <c:dLbl>
              <c:idx val="3"/>
              <c:layout>
                <c:manualLayout>
                  <c:x val="8.0420873459338699E-3"/>
                  <c:y val="6.854839140156816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46D-4198-9179-E2A2EA252ADB}"/>
                </c:ext>
              </c:extLst>
            </c:dLbl>
            <c:dLbl>
              <c:idx val="4"/>
              <c:layout>
                <c:manualLayout>
                  <c:x val="9.6505048151205256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46D-4198-9179-E2A2EA252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Dati!$B$348:$B$358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Dati!$G$348:$G$358</c:f>
              <c:numCache>
                <c:formatCode>0</c:formatCode>
                <c:ptCount val="11"/>
                <c:pt idx="0">
                  <c:v>0.6</c:v>
                </c:pt>
                <c:pt idx="1">
                  <c:v>0.8</c:v>
                </c:pt>
                <c:pt idx="3">
                  <c:v>0.6</c:v>
                </c:pt>
                <c:pt idx="4">
                  <c:v>0.9</c:v>
                </c:pt>
                <c:pt idx="6">
                  <c:v>1.8</c:v>
                </c:pt>
                <c:pt idx="7">
                  <c:v>2</c:v>
                </c:pt>
                <c:pt idx="9">
                  <c:v>4.7</c:v>
                </c:pt>
                <c:pt idx="1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6D-4198-9179-E2A2EA252ADB}"/>
            </c:ext>
          </c:extLst>
        </c:ser>
        <c:ser>
          <c:idx val="5"/>
          <c:order val="5"/>
          <c:tx>
            <c:strRef>
              <c:f>Dati!$H$347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Dati!$B$348:$B$358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Dati!$H$348:$H$358</c:f>
              <c:numCache>
                <c:formatCode>0.0</c:formatCode>
                <c:ptCount val="11"/>
                <c:pt idx="0">
                  <c:v>21.099999999999998</c:v>
                </c:pt>
                <c:pt idx="1">
                  <c:v>21.7</c:v>
                </c:pt>
                <c:pt idx="2">
                  <c:v>25.4</c:v>
                </c:pt>
                <c:pt idx="3">
                  <c:v>20.999999999999996</c:v>
                </c:pt>
                <c:pt idx="4">
                  <c:v>21</c:v>
                </c:pt>
                <c:pt idx="5">
                  <c:v>25.4</c:v>
                </c:pt>
                <c:pt idx="6">
                  <c:v>14.999999999999998</c:v>
                </c:pt>
                <c:pt idx="7">
                  <c:v>14.2</c:v>
                </c:pt>
                <c:pt idx="8">
                  <c:v>25.4</c:v>
                </c:pt>
                <c:pt idx="9">
                  <c:v>7.8999999999999986</c:v>
                </c:pt>
                <c:pt idx="10">
                  <c:v>5.9999999999999982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46D-4198-9179-E2A2EA252ADB}"/>
            </c:ext>
          </c:extLst>
        </c:ser>
        <c:ser>
          <c:idx val="6"/>
          <c:order val="6"/>
          <c:tx>
            <c:strRef>
              <c:f>Dati!$I$347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Dati!$B$348:$B$358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Dati!$I$348:$I$358</c:f>
              <c:numCache>
                <c:formatCode>0</c:formatCode>
                <c:ptCount val="11"/>
                <c:pt idx="0">
                  <c:v>27.3</c:v>
                </c:pt>
                <c:pt idx="1">
                  <c:v>24.2</c:v>
                </c:pt>
                <c:pt idx="3">
                  <c:v>28.5</c:v>
                </c:pt>
                <c:pt idx="4">
                  <c:v>24.8</c:v>
                </c:pt>
                <c:pt idx="6">
                  <c:v>35.299999999999997</c:v>
                </c:pt>
                <c:pt idx="7">
                  <c:v>33.1</c:v>
                </c:pt>
                <c:pt idx="9">
                  <c:v>32</c:v>
                </c:pt>
                <c:pt idx="1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46D-4198-9179-E2A2EA252A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4853144"/>
        <c:axId val="414854320"/>
      </c:barChart>
      <c:catAx>
        <c:axId val="414853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100"/>
            </a:pPr>
            <a:endParaRPr lang="lv-LV"/>
          </a:p>
        </c:txPr>
        <c:crossAx val="414854320"/>
        <c:crossesAt val="74.599999999999994"/>
        <c:auto val="1"/>
        <c:lblAlgn val="ctr"/>
        <c:lblOffset val="100"/>
        <c:tickLblSkip val="1"/>
        <c:tickMarkSkip val="1"/>
        <c:noMultiLvlLbl val="0"/>
      </c:catAx>
      <c:valAx>
        <c:axId val="414854320"/>
        <c:scaling>
          <c:orientation val="minMax"/>
          <c:max val="138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414853144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0285423337004608"/>
          <c:y val="3.2292701826529308E-3"/>
          <c:w val="0.6875848966359539"/>
          <c:h val="7.6661682615629972E-2"/>
        </c:manualLayout>
      </c:layout>
      <c:overlay val="0"/>
      <c:txPr>
        <a:bodyPr/>
        <a:lstStyle/>
        <a:p>
          <a:pPr>
            <a:defRPr sz="11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lv-LV" sz="1000"/>
              <a:t>%</a:t>
            </a:r>
          </a:p>
        </c:rich>
      </c:tx>
      <c:layout>
        <c:manualLayout>
          <c:xMode val="edge"/>
          <c:yMode val="edge"/>
          <c:x val="1.4407746972466971E-2"/>
          <c:y val="6.9966981917846107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0626255567405906"/>
          <c:y val="6.4985981851841373E-2"/>
          <c:w val="0.58376644601462624"/>
          <c:h val="0.919730779264455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Dati!$C$365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Dati!$B$366:$B$392</c:f>
              <c:strCache>
                <c:ptCount val="27"/>
                <c:pt idx="0">
                  <c:v>PIEDER TIESĪBAS</c:v>
                </c:pt>
                <c:pt idx="1">
                  <c:v>06.2022, n=84</c:v>
                </c:pt>
                <c:pt idx="2">
                  <c:v>11.2019, n=106</c:v>
                </c:pt>
                <c:pt idx="3">
                  <c:v>NEPIEDER TIESĪBAS</c:v>
                </c:pt>
                <c:pt idx="4">
                  <c:v>06.2022, n=2724</c:v>
                </c:pt>
                <c:pt idx="5">
                  <c:v>11.2019, n=3516</c:v>
                </c:pt>
                <c:pt idx="7">
                  <c:v>PIEDER TIESĪBAS</c:v>
                </c:pt>
                <c:pt idx="8">
                  <c:v>06.2022, n=84</c:v>
                </c:pt>
                <c:pt idx="9">
                  <c:v>11.2019, n=106</c:v>
                </c:pt>
                <c:pt idx="10">
                  <c:v>NEPIEDER TIESĪBAS</c:v>
                </c:pt>
                <c:pt idx="11">
                  <c:v>06.2022, n=2724</c:v>
                </c:pt>
                <c:pt idx="12">
                  <c:v>11.2019, n=3516</c:v>
                </c:pt>
                <c:pt idx="14">
                  <c:v>PIEDER TIESĪBAS</c:v>
                </c:pt>
                <c:pt idx="15">
                  <c:v>06.2022, n=84</c:v>
                </c:pt>
                <c:pt idx="16">
                  <c:v>11.2019, n=106</c:v>
                </c:pt>
                <c:pt idx="17">
                  <c:v>NEPIEDER TIESĪBAS</c:v>
                </c:pt>
                <c:pt idx="18">
                  <c:v>06.2022, n=2724</c:v>
                </c:pt>
                <c:pt idx="19">
                  <c:v>11.2019, n=3516</c:v>
                </c:pt>
                <c:pt idx="21">
                  <c:v>PIEDER TIESĪBAS</c:v>
                </c:pt>
                <c:pt idx="22">
                  <c:v>06.2022, n=84</c:v>
                </c:pt>
                <c:pt idx="23">
                  <c:v>11.2019, n=106</c:v>
                </c:pt>
                <c:pt idx="24">
                  <c:v>NEPIEDER TIESĪBAS</c:v>
                </c:pt>
                <c:pt idx="25">
                  <c:v>06.2022, n=2724</c:v>
                </c:pt>
                <c:pt idx="26">
                  <c:v>11.2019, n=3516</c:v>
                </c:pt>
              </c:strCache>
            </c:strRef>
          </c:cat>
          <c:val>
            <c:numRef>
              <c:f>Dati!$C$366:$C$392</c:f>
              <c:numCache>
                <c:formatCode>0.0</c:formatCode>
                <c:ptCount val="27"/>
                <c:pt idx="0">
                  <c:v>100.9</c:v>
                </c:pt>
                <c:pt idx="1">
                  <c:v>16.100000000000009</c:v>
                </c:pt>
                <c:pt idx="2">
                  <c:v>7.8000000000000114</c:v>
                </c:pt>
                <c:pt idx="3">
                  <c:v>100.9</c:v>
                </c:pt>
                <c:pt idx="4">
                  <c:v>32.9</c:v>
                </c:pt>
                <c:pt idx="5">
                  <c:v>29.400000000000006</c:v>
                </c:pt>
                <c:pt idx="6">
                  <c:v>100.9</c:v>
                </c:pt>
                <c:pt idx="7">
                  <c:v>100.9</c:v>
                </c:pt>
                <c:pt idx="8">
                  <c:v>20.000000000000007</c:v>
                </c:pt>
                <c:pt idx="9">
                  <c:v>6.5000000000000071</c:v>
                </c:pt>
                <c:pt idx="10">
                  <c:v>100.9</c:v>
                </c:pt>
                <c:pt idx="11">
                  <c:v>34.20000000000001</c:v>
                </c:pt>
                <c:pt idx="12">
                  <c:v>30.700000000000003</c:v>
                </c:pt>
                <c:pt idx="13">
                  <c:v>100.9</c:v>
                </c:pt>
                <c:pt idx="14">
                  <c:v>100.9</c:v>
                </c:pt>
                <c:pt idx="15">
                  <c:v>34</c:v>
                </c:pt>
                <c:pt idx="16">
                  <c:v>21.1</c:v>
                </c:pt>
                <c:pt idx="17">
                  <c:v>100.9</c:v>
                </c:pt>
                <c:pt idx="18">
                  <c:v>47</c:v>
                </c:pt>
                <c:pt idx="19">
                  <c:v>45.800000000000004</c:v>
                </c:pt>
                <c:pt idx="20">
                  <c:v>100.9</c:v>
                </c:pt>
                <c:pt idx="21">
                  <c:v>100.9</c:v>
                </c:pt>
                <c:pt idx="22">
                  <c:v>43.400000000000013</c:v>
                </c:pt>
                <c:pt idx="23">
                  <c:v>38.400000000000013</c:v>
                </c:pt>
                <c:pt idx="24">
                  <c:v>100.9</c:v>
                </c:pt>
                <c:pt idx="25">
                  <c:v>50.600000000000009</c:v>
                </c:pt>
                <c:pt idx="26">
                  <c:v>50.500000000000007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38-4322-A30E-105DD6BF4A33}"/>
            </c:ext>
          </c:extLst>
        </c:ser>
        <c:ser>
          <c:idx val="1"/>
          <c:order val="1"/>
          <c:tx>
            <c:strRef>
              <c:f>Dati!$D$365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Dati!$B$366:$B$392</c:f>
              <c:strCache>
                <c:ptCount val="27"/>
                <c:pt idx="0">
                  <c:v>PIEDER TIESĪBAS</c:v>
                </c:pt>
                <c:pt idx="1">
                  <c:v>06.2022, n=84</c:v>
                </c:pt>
                <c:pt idx="2">
                  <c:v>11.2019, n=106</c:v>
                </c:pt>
                <c:pt idx="3">
                  <c:v>NEPIEDER TIESĪBAS</c:v>
                </c:pt>
                <c:pt idx="4">
                  <c:v>06.2022, n=2724</c:v>
                </c:pt>
                <c:pt idx="5">
                  <c:v>11.2019, n=3516</c:v>
                </c:pt>
                <c:pt idx="7">
                  <c:v>PIEDER TIESĪBAS</c:v>
                </c:pt>
                <c:pt idx="8">
                  <c:v>06.2022, n=84</c:v>
                </c:pt>
                <c:pt idx="9">
                  <c:v>11.2019, n=106</c:v>
                </c:pt>
                <c:pt idx="10">
                  <c:v>NEPIEDER TIESĪBAS</c:v>
                </c:pt>
                <c:pt idx="11">
                  <c:v>06.2022, n=2724</c:v>
                </c:pt>
                <c:pt idx="12">
                  <c:v>11.2019, n=3516</c:v>
                </c:pt>
                <c:pt idx="14">
                  <c:v>PIEDER TIESĪBAS</c:v>
                </c:pt>
                <c:pt idx="15">
                  <c:v>06.2022, n=84</c:v>
                </c:pt>
                <c:pt idx="16">
                  <c:v>11.2019, n=106</c:v>
                </c:pt>
                <c:pt idx="17">
                  <c:v>NEPIEDER TIESĪBAS</c:v>
                </c:pt>
                <c:pt idx="18">
                  <c:v>06.2022, n=2724</c:v>
                </c:pt>
                <c:pt idx="19">
                  <c:v>11.2019, n=3516</c:v>
                </c:pt>
                <c:pt idx="21">
                  <c:v>PIEDER TIESĪBAS</c:v>
                </c:pt>
                <c:pt idx="22">
                  <c:v>06.2022, n=84</c:v>
                </c:pt>
                <c:pt idx="23">
                  <c:v>11.2019, n=106</c:v>
                </c:pt>
                <c:pt idx="24">
                  <c:v>NEPIEDER TIESĪBAS</c:v>
                </c:pt>
                <c:pt idx="25">
                  <c:v>06.2022, n=2724</c:v>
                </c:pt>
                <c:pt idx="26">
                  <c:v>11.2019, n=3516</c:v>
                </c:pt>
              </c:strCache>
            </c:strRef>
          </c:cat>
          <c:val>
            <c:numRef>
              <c:f>Dati!$D$366:$D$392</c:f>
              <c:numCache>
                <c:formatCode>0</c:formatCode>
                <c:ptCount val="27"/>
                <c:pt idx="1">
                  <c:v>46.4</c:v>
                </c:pt>
                <c:pt idx="2">
                  <c:v>42.8</c:v>
                </c:pt>
                <c:pt idx="4">
                  <c:v>31.9</c:v>
                </c:pt>
                <c:pt idx="5">
                  <c:v>36.200000000000003</c:v>
                </c:pt>
                <c:pt idx="8">
                  <c:v>48.1</c:v>
                </c:pt>
                <c:pt idx="9">
                  <c:v>48.8</c:v>
                </c:pt>
                <c:pt idx="11">
                  <c:v>33.1</c:v>
                </c:pt>
                <c:pt idx="12">
                  <c:v>38.1</c:v>
                </c:pt>
                <c:pt idx="15">
                  <c:v>32.9</c:v>
                </c:pt>
                <c:pt idx="16">
                  <c:v>27.7</c:v>
                </c:pt>
                <c:pt idx="18">
                  <c:v>20.2</c:v>
                </c:pt>
                <c:pt idx="19">
                  <c:v>20.5</c:v>
                </c:pt>
                <c:pt idx="22">
                  <c:v>25.6</c:v>
                </c:pt>
                <c:pt idx="23">
                  <c:v>29.1</c:v>
                </c:pt>
                <c:pt idx="25">
                  <c:v>19.5</c:v>
                </c:pt>
                <c:pt idx="26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38-4322-A30E-105DD6BF4A33}"/>
            </c:ext>
          </c:extLst>
        </c:ser>
        <c:ser>
          <c:idx val="2"/>
          <c:order val="2"/>
          <c:tx>
            <c:strRef>
              <c:f>Dati!$E$365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Dati!$B$366:$B$392</c:f>
              <c:strCache>
                <c:ptCount val="27"/>
                <c:pt idx="0">
                  <c:v>PIEDER TIESĪBAS</c:v>
                </c:pt>
                <c:pt idx="1">
                  <c:v>06.2022, n=84</c:v>
                </c:pt>
                <c:pt idx="2">
                  <c:v>11.2019, n=106</c:v>
                </c:pt>
                <c:pt idx="3">
                  <c:v>NEPIEDER TIESĪBAS</c:v>
                </c:pt>
                <c:pt idx="4">
                  <c:v>06.2022, n=2724</c:v>
                </c:pt>
                <c:pt idx="5">
                  <c:v>11.2019, n=3516</c:v>
                </c:pt>
                <c:pt idx="7">
                  <c:v>PIEDER TIESĪBAS</c:v>
                </c:pt>
                <c:pt idx="8">
                  <c:v>06.2022, n=84</c:v>
                </c:pt>
                <c:pt idx="9">
                  <c:v>11.2019, n=106</c:v>
                </c:pt>
                <c:pt idx="10">
                  <c:v>NEPIEDER TIESĪBAS</c:v>
                </c:pt>
                <c:pt idx="11">
                  <c:v>06.2022, n=2724</c:v>
                </c:pt>
                <c:pt idx="12">
                  <c:v>11.2019, n=3516</c:v>
                </c:pt>
                <c:pt idx="14">
                  <c:v>PIEDER TIESĪBAS</c:v>
                </c:pt>
                <c:pt idx="15">
                  <c:v>06.2022, n=84</c:v>
                </c:pt>
                <c:pt idx="16">
                  <c:v>11.2019, n=106</c:v>
                </c:pt>
                <c:pt idx="17">
                  <c:v>NEPIEDER TIESĪBAS</c:v>
                </c:pt>
                <c:pt idx="18">
                  <c:v>06.2022, n=2724</c:v>
                </c:pt>
                <c:pt idx="19">
                  <c:v>11.2019, n=3516</c:v>
                </c:pt>
                <c:pt idx="21">
                  <c:v>PIEDER TIESĪBAS</c:v>
                </c:pt>
                <c:pt idx="22">
                  <c:v>06.2022, n=84</c:v>
                </c:pt>
                <c:pt idx="23">
                  <c:v>11.2019, n=106</c:v>
                </c:pt>
                <c:pt idx="24">
                  <c:v>NEPIEDER TIESĪBAS</c:v>
                </c:pt>
                <c:pt idx="25">
                  <c:v>06.2022, n=2724</c:v>
                </c:pt>
                <c:pt idx="26">
                  <c:v>11.2019, n=3516</c:v>
                </c:pt>
              </c:strCache>
            </c:strRef>
          </c:cat>
          <c:val>
            <c:numRef>
              <c:f>Dati!$E$366:$E$392</c:f>
              <c:numCache>
                <c:formatCode>0</c:formatCode>
                <c:ptCount val="27"/>
                <c:pt idx="1">
                  <c:v>38.4</c:v>
                </c:pt>
                <c:pt idx="2">
                  <c:v>50.3</c:v>
                </c:pt>
                <c:pt idx="4">
                  <c:v>36.1</c:v>
                </c:pt>
                <c:pt idx="5">
                  <c:v>35.299999999999997</c:v>
                </c:pt>
                <c:pt idx="8">
                  <c:v>32.799999999999997</c:v>
                </c:pt>
                <c:pt idx="9">
                  <c:v>45.6</c:v>
                </c:pt>
                <c:pt idx="11">
                  <c:v>33.6</c:v>
                </c:pt>
                <c:pt idx="12">
                  <c:v>32.1</c:v>
                </c:pt>
                <c:pt idx="15">
                  <c:v>34</c:v>
                </c:pt>
                <c:pt idx="16">
                  <c:v>52.1</c:v>
                </c:pt>
                <c:pt idx="18">
                  <c:v>33.700000000000003</c:v>
                </c:pt>
                <c:pt idx="19">
                  <c:v>34.6</c:v>
                </c:pt>
                <c:pt idx="22">
                  <c:v>31.9</c:v>
                </c:pt>
                <c:pt idx="23">
                  <c:v>33.4</c:v>
                </c:pt>
                <c:pt idx="25">
                  <c:v>30.8</c:v>
                </c:pt>
                <c:pt idx="26">
                  <c:v>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38-4322-A30E-105DD6BF4A33}"/>
            </c:ext>
          </c:extLst>
        </c:ser>
        <c:ser>
          <c:idx val="3"/>
          <c:order val="3"/>
          <c:tx>
            <c:strRef>
              <c:f>Dati!$F$365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Dati!$B$366:$B$392</c:f>
              <c:strCache>
                <c:ptCount val="27"/>
                <c:pt idx="0">
                  <c:v>PIEDER TIESĪBAS</c:v>
                </c:pt>
                <c:pt idx="1">
                  <c:v>06.2022, n=84</c:v>
                </c:pt>
                <c:pt idx="2">
                  <c:v>11.2019, n=106</c:v>
                </c:pt>
                <c:pt idx="3">
                  <c:v>NEPIEDER TIESĪBAS</c:v>
                </c:pt>
                <c:pt idx="4">
                  <c:v>06.2022, n=2724</c:v>
                </c:pt>
                <c:pt idx="5">
                  <c:v>11.2019, n=3516</c:v>
                </c:pt>
                <c:pt idx="7">
                  <c:v>PIEDER TIESĪBAS</c:v>
                </c:pt>
                <c:pt idx="8">
                  <c:v>06.2022, n=84</c:v>
                </c:pt>
                <c:pt idx="9">
                  <c:v>11.2019, n=106</c:v>
                </c:pt>
                <c:pt idx="10">
                  <c:v>NEPIEDER TIESĪBAS</c:v>
                </c:pt>
                <c:pt idx="11">
                  <c:v>06.2022, n=2724</c:v>
                </c:pt>
                <c:pt idx="12">
                  <c:v>11.2019, n=3516</c:v>
                </c:pt>
                <c:pt idx="14">
                  <c:v>PIEDER TIESĪBAS</c:v>
                </c:pt>
                <c:pt idx="15">
                  <c:v>06.2022, n=84</c:v>
                </c:pt>
                <c:pt idx="16">
                  <c:v>11.2019, n=106</c:v>
                </c:pt>
                <c:pt idx="17">
                  <c:v>NEPIEDER TIESĪBAS</c:v>
                </c:pt>
                <c:pt idx="18">
                  <c:v>06.2022, n=2724</c:v>
                </c:pt>
                <c:pt idx="19">
                  <c:v>11.2019, n=3516</c:v>
                </c:pt>
                <c:pt idx="21">
                  <c:v>PIEDER TIESĪBAS</c:v>
                </c:pt>
                <c:pt idx="22">
                  <c:v>06.2022, n=84</c:v>
                </c:pt>
                <c:pt idx="23">
                  <c:v>11.2019, n=106</c:v>
                </c:pt>
                <c:pt idx="24">
                  <c:v>NEPIEDER TIESĪBAS</c:v>
                </c:pt>
                <c:pt idx="25">
                  <c:v>06.2022, n=2724</c:v>
                </c:pt>
                <c:pt idx="26">
                  <c:v>11.2019, n=3516</c:v>
                </c:pt>
              </c:strCache>
            </c:strRef>
          </c:cat>
          <c:val>
            <c:numRef>
              <c:f>Dati!$F$366:$F$392</c:f>
              <c:numCache>
                <c:formatCode>0</c:formatCode>
                <c:ptCount val="27"/>
                <c:pt idx="1">
                  <c:v>10.6</c:v>
                </c:pt>
                <c:pt idx="2">
                  <c:v>2.2999999999999998</c:v>
                </c:pt>
                <c:pt idx="4">
                  <c:v>3.5</c:v>
                </c:pt>
                <c:pt idx="5">
                  <c:v>2.9</c:v>
                </c:pt>
                <c:pt idx="8">
                  <c:v>12.9</c:v>
                </c:pt>
                <c:pt idx="9">
                  <c:v>1.2</c:v>
                </c:pt>
                <c:pt idx="11">
                  <c:v>3.6</c:v>
                </c:pt>
                <c:pt idx="12">
                  <c:v>3.6</c:v>
                </c:pt>
                <c:pt idx="15">
                  <c:v>18.3</c:v>
                </c:pt>
                <c:pt idx="16">
                  <c:v>8.6</c:v>
                </c:pt>
                <c:pt idx="18">
                  <c:v>8.4</c:v>
                </c:pt>
                <c:pt idx="19">
                  <c:v>9.1999999999999993</c:v>
                </c:pt>
                <c:pt idx="22">
                  <c:v>18.2</c:v>
                </c:pt>
                <c:pt idx="23">
                  <c:v>18.5</c:v>
                </c:pt>
                <c:pt idx="25">
                  <c:v>12.7</c:v>
                </c:pt>
                <c:pt idx="26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38-4322-A30E-105DD6BF4A33}"/>
            </c:ext>
          </c:extLst>
        </c:ser>
        <c:ser>
          <c:idx val="4"/>
          <c:order val="4"/>
          <c:tx>
            <c:strRef>
              <c:f>Dati!$G$365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4846"/>
            </a:solidFill>
          </c:spPr>
          <c:invertIfNegative val="0"/>
          <c:dLbls>
            <c:dLbl>
              <c:idx val="2"/>
              <c:layout>
                <c:manualLayout>
                  <c:x val="1.6059958527370088E-2"/>
                  <c:y val="2.5027430063349431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38-4322-A30E-105DD6BF4A33}"/>
                </c:ext>
              </c:extLst>
            </c:dLbl>
            <c:dLbl>
              <c:idx val="4"/>
              <c:layout>
                <c:manualLayout>
                  <c:x val="8.0299792636850439E-3"/>
                  <c:y val="2.9135763253259276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38-4322-A30E-105DD6BF4A33}"/>
                </c:ext>
              </c:extLst>
            </c:dLbl>
            <c:dLbl>
              <c:idx val="5"/>
              <c:layout>
                <c:manualLayout>
                  <c:x val="9.635975116422054E-3"/>
                  <c:y val="5.8271526506518552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38-4322-A30E-105DD6BF4A33}"/>
                </c:ext>
              </c:extLst>
            </c:dLbl>
            <c:dLbl>
              <c:idx val="8"/>
              <c:layout>
                <c:manualLayout>
                  <c:x val="1.1241970969158945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38-4322-A30E-105DD6BF4A33}"/>
                </c:ext>
              </c:extLst>
            </c:dLbl>
            <c:dLbl>
              <c:idx val="9"/>
              <c:layout>
                <c:manualLayout>
                  <c:x val="1.9271950232844108E-2"/>
                  <c:y val="2.5027430069176584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38-4322-A30E-105DD6BF4A33}"/>
                </c:ext>
              </c:extLst>
            </c:dLbl>
            <c:dLbl>
              <c:idx val="11"/>
              <c:layout>
                <c:manualLayout>
                  <c:x val="9.6359751164219361E-3"/>
                  <c:y val="5.8271526506518552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38-4322-A30E-105DD6BF4A33}"/>
                </c:ext>
              </c:extLst>
            </c:dLbl>
            <c:dLbl>
              <c:idx val="12"/>
              <c:layout>
                <c:manualLayout>
                  <c:x val="8.0299792636850439E-3"/>
                  <c:y val="5.8271526506518552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38-4322-A30E-105DD6BF4A33}"/>
                </c:ext>
              </c:extLst>
            </c:dLbl>
            <c:dLbl>
              <c:idx val="16"/>
              <c:layout>
                <c:manualLayout>
                  <c:x val="1.2847966821896071E-2"/>
                  <c:y val="1.165430530130371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38-4322-A30E-105DD6BF4A33}"/>
                </c:ext>
              </c:extLst>
            </c:dLbl>
            <c:dLbl>
              <c:idx val="18"/>
              <c:layout>
                <c:manualLayout>
                  <c:x val="1.1241970969158945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38-4322-A30E-105DD6BF4A33}"/>
                </c:ext>
              </c:extLst>
            </c:dLbl>
            <c:dLbl>
              <c:idx val="19"/>
              <c:layout>
                <c:manualLayout>
                  <c:x val="1.2847966821896071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38-4322-A30E-105DD6BF4A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Dati!$B$366:$B$392</c:f>
              <c:strCache>
                <c:ptCount val="27"/>
                <c:pt idx="0">
                  <c:v>PIEDER TIESĪBAS</c:v>
                </c:pt>
                <c:pt idx="1">
                  <c:v>06.2022, n=84</c:v>
                </c:pt>
                <c:pt idx="2">
                  <c:v>11.2019, n=106</c:v>
                </c:pt>
                <c:pt idx="3">
                  <c:v>NEPIEDER TIESĪBAS</c:v>
                </c:pt>
                <c:pt idx="4">
                  <c:v>06.2022, n=2724</c:v>
                </c:pt>
                <c:pt idx="5">
                  <c:v>11.2019, n=3516</c:v>
                </c:pt>
                <c:pt idx="7">
                  <c:v>PIEDER TIESĪBAS</c:v>
                </c:pt>
                <c:pt idx="8">
                  <c:v>06.2022, n=84</c:v>
                </c:pt>
                <c:pt idx="9">
                  <c:v>11.2019, n=106</c:v>
                </c:pt>
                <c:pt idx="10">
                  <c:v>NEPIEDER TIESĪBAS</c:v>
                </c:pt>
                <c:pt idx="11">
                  <c:v>06.2022, n=2724</c:v>
                </c:pt>
                <c:pt idx="12">
                  <c:v>11.2019, n=3516</c:v>
                </c:pt>
                <c:pt idx="14">
                  <c:v>PIEDER TIESĪBAS</c:v>
                </c:pt>
                <c:pt idx="15">
                  <c:v>06.2022, n=84</c:v>
                </c:pt>
                <c:pt idx="16">
                  <c:v>11.2019, n=106</c:v>
                </c:pt>
                <c:pt idx="17">
                  <c:v>NEPIEDER TIESĪBAS</c:v>
                </c:pt>
                <c:pt idx="18">
                  <c:v>06.2022, n=2724</c:v>
                </c:pt>
                <c:pt idx="19">
                  <c:v>11.2019, n=3516</c:v>
                </c:pt>
                <c:pt idx="21">
                  <c:v>PIEDER TIESĪBAS</c:v>
                </c:pt>
                <c:pt idx="22">
                  <c:v>06.2022, n=84</c:v>
                </c:pt>
                <c:pt idx="23">
                  <c:v>11.2019, n=106</c:v>
                </c:pt>
                <c:pt idx="24">
                  <c:v>NEPIEDER TIESĪBAS</c:v>
                </c:pt>
                <c:pt idx="25">
                  <c:v>06.2022, n=2724</c:v>
                </c:pt>
                <c:pt idx="26">
                  <c:v>11.2019, n=3516</c:v>
                </c:pt>
              </c:strCache>
            </c:strRef>
          </c:cat>
          <c:val>
            <c:numRef>
              <c:f>Dati!$G$366:$G$392</c:f>
              <c:numCache>
                <c:formatCode>General</c:formatCode>
                <c:ptCount val="27"/>
                <c:pt idx="2" formatCode="0.0">
                  <c:v>0.1</c:v>
                </c:pt>
                <c:pt idx="4" formatCode="0">
                  <c:v>0.6</c:v>
                </c:pt>
                <c:pt idx="5" formatCode="0">
                  <c:v>0.9</c:v>
                </c:pt>
                <c:pt idx="8" formatCode="0">
                  <c:v>0.8</c:v>
                </c:pt>
                <c:pt idx="9" formatCode="0.0">
                  <c:v>0.1</c:v>
                </c:pt>
                <c:pt idx="11" formatCode="0">
                  <c:v>0.6</c:v>
                </c:pt>
                <c:pt idx="12" formatCode="0">
                  <c:v>0.9</c:v>
                </c:pt>
                <c:pt idx="15" formatCode="0">
                  <c:v>5.8</c:v>
                </c:pt>
                <c:pt idx="16" formatCode="0">
                  <c:v>2.4</c:v>
                </c:pt>
                <c:pt idx="18" formatCode="0">
                  <c:v>1.7</c:v>
                </c:pt>
                <c:pt idx="19" formatCode="0">
                  <c:v>2</c:v>
                </c:pt>
                <c:pt idx="22" formatCode="0">
                  <c:v>13.1</c:v>
                </c:pt>
                <c:pt idx="23" formatCode="0">
                  <c:v>12.7</c:v>
                </c:pt>
                <c:pt idx="25" formatCode="0">
                  <c:v>4.5</c:v>
                </c:pt>
                <c:pt idx="26" formatCode="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E38-4322-A30E-105DD6BF4A33}"/>
            </c:ext>
          </c:extLst>
        </c:ser>
        <c:ser>
          <c:idx val="5"/>
          <c:order val="5"/>
          <c:tx>
            <c:strRef>
              <c:f>Dati!$H$365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Dati!$B$366:$B$392</c:f>
              <c:strCache>
                <c:ptCount val="27"/>
                <c:pt idx="0">
                  <c:v>PIEDER TIESĪBAS</c:v>
                </c:pt>
                <c:pt idx="1">
                  <c:v>06.2022, n=84</c:v>
                </c:pt>
                <c:pt idx="2">
                  <c:v>11.2019, n=106</c:v>
                </c:pt>
                <c:pt idx="3">
                  <c:v>NEPIEDER TIESĪBAS</c:v>
                </c:pt>
                <c:pt idx="4">
                  <c:v>06.2022, n=2724</c:v>
                </c:pt>
                <c:pt idx="5">
                  <c:v>11.2019, n=3516</c:v>
                </c:pt>
                <c:pt idx="7">
                  <c:v>PIEDER TIESĪBAS</c:v>
                </c:pt>
                <c:pt idx="8">
                  <c:v>06.2022, n=84</c:v>
                </c:pt>
                <c:pt idx="9">
                  <c:v>11.2019, n=106</c:v>
                </c:pt>
                <c:pt idx="10">
                  <c:v>NEPIEDER TIESĪBAS</c:v>
                </c:pt>
                <c:pt idx="11">
                  <c:v>06.2022, n=2724</c:v>
                </c:pt>
                <c:pt idx="12">
                  <c:v>11.2019, n=3516</c:v>
                </c:pt>
                <c:pt idx="14">
                  <c:v>PIEDER TIESĪBAS</c:v>
                </c:pt>
                <c:pt idx="15">
                  <c:v>06.2022, n=84</c:v>
                </c:pt>
                <c:pt idx="16">
                  <c:v>11.2019, n=106</c:v>
                </c:pt>
                <c:pt idx="17">
                  <c:v>NEPIEDER TIESĪBAS</c:v>
                </c:pt>
                <c:pt idx="18">
                  <c:v>06.2022, n=2724</c:v>
                </c:pt>
                <c:pt idx="19">
                  <c:v>11.2019, n=3516</c:v>
                </c:pt>
                <c:pt idx="21">
                  <c:v>PIEDER TIESĪBAS</c:v>
                </c:pt>
                <c:pt idx="22">
                  <c:v>06.2022, n=84</c:v>
                </c:pt>
                <c:pt idx="23">
                  <c:v>11.2019, n=106</c:v>
                </c:pt>
                <c:pt idx="24">
                  <c:v>NEPIEDER TIESĪBAS</c:v>
                </c:pt>
                <c:pt idx="25">
                  <c:v>06.2022, n=2724</c:v>
                </c:pt>
                <c:pt idx="26">
                  <c:v>11.2019, n=3516</c:v>
                </c:pt>
              </c:strCache>
            </c:strRef>
          </c:cat>
          <c:val>
            <c:numRef>
              <c:f>Dati!$H$366:$H$392</c:f>
              <c:numCache>
                <c:formatCode>0.0</c:formatCode>
                <c:ptCount val="27"/>
                <c:pt idx="0">
                  <c:v>37.6</c:v>
                </c:pt>
                <c:pt idx="1">
                  <c:v>27</c:v>
                </c:pt>
                <c:pt idx="2">
                  <c:v>35.200000000000003</c:v>
                </c:pt>
                <c:pt idx="3">
                  <c:v>37.6</c:v>
                </c:pt>
                <c:pt idx="4">
                  <c:v>33.5</c:v>
                </c:pt>
                <c:pt idx="5">
                  <c:v>33.800000000000004</c:v>
                </c:pt>
                <c:pt idx="6">
                  <c:v>37.6</c:v>
                </c:pt>
                <c:pt idx="7">
                  <c:v>37.6</c:v>
                </c:pt>
                <c:pt idx="8">
                  <c:v>23.900000000000006</c:v>
                </c:pt>
                <c:pt idx="9">
                  <c:v>36.299999999999997</c:v>
                </c:pt>
                <c:pt idx="10">
                  <c:v>37.6</c:v>
                </c:pt>
                <c:pt idx="11">
                  <c:v>33.4</c:v>
                </c:pt>
                <c:pt idx="12">
                  <c:v>33.1</c:v>
                </c:pt>
                <c:pt idx="13">
                  <c:v>37.6</c:v>
                </c:pt>
                <c:pt idx="14">
                  <c:v>37.6</c:v>
                </c:pt>
                <c:pt idx="15">
                  <c:v>13.5</c:v>
                </c:pt>
                <c:pt idx="16">
                  <c:v>26.6</c:v>
                </c:pt>
                <c:pt idx="17">
                  <c:v>37.6</c:v>
                </c:pt>
                <c:pt idx="18">
                  <c:v>27.5</c:v>
                </c:pt>
                <c:pt idx="19">
                  <c:v>26.400000000000002</c:v>
                </c:pt>
                <c:pt idx="20">
                  <c:v>37.6</c:v>
                </c:pt>
                <c:pt idx="21">
                  <c:v>37.6</c:v>
                </c:pt>
                <c:pt idx="22">
                  <c:v>6.3000000000000007</c:v>
                </c:pt>
                <c:pt idx="23">
                  <c:v>6.4000000000000021</c:v>
                </c:pt>
                <c:pt idx="24">
                  <c:v>37.6</c:v>
                </c:pt>
                <c:pt idx="25">
                  <c:v>20.400000000000002</c:v>
                </c:pt>
                <c:pt idx="26">
                  <c:v>18.500000000000004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2E38-4322-A30E-105DD6BF4A33}"/>
            </c:ext>
          </c:extLst>
        </c:ser>
        <c:ser>
          <c:idx val="6"/>
          <c:order val="6"/>
          <c:tx>
            <c:strRef>
              <c:f>Dati!$I$365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Dati!$B$366:$B$392</c:f>
              <c:strCache>
                <c:ptCount val="27"/>
                <c:pt idx="0">
                  <c:v>PIEDER TIESĪBAS</c:v>
                </c:pt>
                <c:pt idx="1">
                  <c:v>06.2022, n=84</c:v>
                </c:pt>
                <c:pt idx="2">
                  <c:v>11.2019, n=106</c:v>
                </c:pt>
                <c:pt idx="3">
                  <c:v>NEPIEDER TIESĪBAS</c:v>
                </c:pt>
                <c:pt idx="4">
                  <c:v>06.2022, n=2724</c:v>
                </c:pt>
                <c:pt idx="5">
                  <c:v>11.2019, n=3516</c:v>
                </c:pt>
                <c:pt idx="7">
                  <c:v>PIEDER TIESĪBAS</c:v>
                </c:pt>
                <c:pt idx="8">
                  <c:v>06.2022, n=84</c:v>
                </c:pt>
                <c:pt idx="9">
                  <c:v>11.2019, n=106</c:v>
                </c:pt>
                <c:pt idx="10">
                  <c:v>NEPIEDER TIESĪBAS</c:v>
                </c:pt>
                <c:pt idx="11">
                  <c:v>06.2022, n=2724</c:v>
                </c:pt>
                <c:pt idx="12">
                  <c:v>11.2019, n=3516</c:v>
                </c:pt>
                <c:pt idx="14">
                  <c:v>PIEDER TIESĪBAS</c:v>
                </c:pt>
                <c:pt idx="15">
                  <c:v>06.2022, n=84</c:v>
                </c:pt>
                <c:pt idx="16">
                  <c:v>11.2019, n=106</c:v>
                </c:pt>
                <c:pt idx="17">
                  <c:v>NEPIEDER TIESĪBAS</c:v>
                </c:pt>
                <c:pt idx="18">
                  <c:v>06.2022, n=2724</c:v>
                </c:pt>
                <c:pt idx="19">
                  <c:v>11.2019, n=3516</c:v>
                </c:pt>
                <c:pt idx="21">
                  <c:v>PIEDER TIESĪBAS</c:v>
                </c:pt>
                <c:pt idx="22">
                  <c:v>06.2022, n=84</c:v>
                </c:pt>
                <c:pt idx="23">
                  <c:v>11.2019, n=106</c:v>
                </c:pt>
                <c:pt idx="24">
                  <c:v>NEPIEDER TIESĪBAS</c:v>
                </c:pt>
                <c:pt idx="25">
                  <c:v>06.2022, n=2724</c:v>
                </c:pt>
                <c:pt idx="26">
                  <c:v>11.2019, n=3516</c:v>
                </c:pt>
              </c:strCache>
            </c:strRef>
          </c:cat>
          <c:val>
            <c:numRef>
              <c:f>Dati!$I$366:$I$392</c:f>
              <c:numCache>
                <c:formatCode>0</c:formatCode>
                <c:ptCount val="27"/>
                <c:pt idx="1">
                  <c:v>4.5</c:v>
                </c:pt>
                <c:pt idx="2">
                  <c:v>4.5</c:v>
                </c:pt>
                <c:pt idx="4">
                  <c:v>27.9</c:v>
                </c:pt>
                <c:pt idx="5">
                  <c:v>24.7</c:v>
                </c:pt>
                <c:pt idx="8">
                  <c:v>5.3</c:v>
                </c:pt>
                <c:pt idx="9">
                  <c:v>4.4000000000000004</c:v>
                </c:pt>
                <c:pt idx="11">
                  <c:v>29.1</c:v>
                </c:pt>
                <c:pt idx="12">
                  <c:v>25.3</c:v>
                </c:pt>
                <c:pt idx="15">
                  <c:v>9</c:v>
                </c:pt>
                <c:pt idx="16">
                  <c:v>9.1999999999999993</c:v>
                </c:pt>
                <c:pt idx="18">
                  <c:v>36</c:v>
                </c:pt>
                <c:pt idx="19">
                  <c:v>33.700000000000003</c:v>
                </c:pt>
                <c:pt idx="22">
                  <c:v>11.2</c:v>
                </c:pt>
                <c:pt idx="23">
                  <c:v>6.3</c:v>
                </c:pt>
                <c:pt idx="25">
                  <c:v>32.6</c:v>
                </c:pt>
                <c:pt idx="26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E38-4322-A30E-105DD6BF4A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4853536"/>
        <c:axId val="414857456"/>
      </c:barChart>
      <c:catAx>
        <c:axId val="4148535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900"/>
            </a:pPr>
            <a:endParaRPr lang="lv-LV"/>
          </a:p>
        </c:txPr>
        <c:crossAx val="414857456"/>
        <c:crossesAt val="100.9"/>
        <c:auto val="1"/>
        <c:lblAlgn val="ctr"/>
        <c:lblOffset val="100"/>
        <c:tickLblSkip val="1"/>
        <c:tickMarkSkip val="1"/>
        <c:noMultiLvlLbl val="0"/>
      </c:catAx>
      <c:valAx>
        <c:axId val="414857456"/>
        <c:scaling>
          <c:orientation val="minMax"/>
          <c:max val="175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414853536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279607857582949"/>
          <c:y val="9.1259401745668045E-3"/>
          <c:w val="0.77203921424170507"/>
          <c:h val="4.9218708255934933E-2"/>
        </c:manualLayout>
      </c:layout>
      <c:overlay val="0"/>
      <c:txPr>
        <a:bodyPr/>
        <a:lstStyle/>
        <a:p>
          <a:pPr>
            <a:defRPr sz="11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1319098759994751"/>
          <c:y val="5.9247782321689244E-2"/>
          <c:w val="0.41782526529679243"/>
          <c:h val="0.8049238284952096"/>
        </c:manualLayout>
      </c:layout>
      <c:pieChart>
        <c:varyColors val="1"/>
        <c:ser>
          <c:idx val="0"/>
          <c:order val="0"/>
          <c:spPr>
            <a:solidFill>
              <a:srgbClr val="3A516E"/>
            </a:solidFill>
            <a:ln w="12700">
              <a:solidFill>
                <a:srgbClr val="000000"/>
              </a:solidFill>
              <a:prstDash val="solid"/>
            </a:ln>
          </c:spPr>
          <c:explosion val="2"/>
          <c:dPt>
            <c:idx val="0"/>
            <c:bubble3D val="0"/>
            <c:spPr>
              <a:solidFill>
                <a:srgbClr val="385723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A353-4B2D-AF91-B30EE22A3BA7}"/>
              </c:ext>
            </c:extLst>
          </c:dPt>
          <c:dPt>
            <c:idx val="1"/>
            <c:bubble3D val="0"/>
            <c:spPr>
              <a:solidFill>
                <a:srgbClr val="BDDCA8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A353-4B2D-AF91-B30EE22A3BA7}"/>
              </c:ext>
            </c:extLst>
          </c:dPt>
          <c:dPt>
            <c:idx val="2"/>
            <c:bubble3D val="0"/>
            <c:spPr>
              <a:solidFill>
                <a:srgbClr val="FF8B8B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A353-4B2D-AF91-B30EE22A3BA7}"/>
              </c:ext>
            </c:extLst>
          </c:dPt>
          <c:dPt>
            <c:idx val="3"/>
            <c:bubble3D val="0"/>
            <c:spPr>
              <a:solidFill>
                <a:srgbClr val="990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A353-4B2D-AF91-B30EE22A3BA7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9-A353-4B2D-AF91-B30EE22A3BA7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B-A353-4B2D-AF91-B30EE22A3BA7}"/>
              </c:ext>
            </c:extLst>
          </c:dPt>
          <c:dPt>
            <c:idx val="6"/>
            <c:bubble3D val="0"/>
            <c:spPr>
              <a:solidFill>
                <a:schemeClr val="accent4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D-A353-4B2D-AF91-B30EE22A3BA7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A353-4B2D-AF91-B30EE22A3BA7}"/>
              </c:ext>
            </c:extLst>
          </c:dPt>
          <c:dLbls>
            <c:dLbl>
              <c:idx val="0"/>
              <c:layout>
                <c:manualLayout>
                  <c:x val="-4.7588134965649283E-4"/>
                  <c:y val="2.71045556073240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53-4B2D-AF91-B30EE22A3BA7}"/>
                </c:ext>
              </c:extLst>
            </c:dLbl>
            <c:dLbl>
              <c:idx val="1"/>
              <c:layout>
                <c:manualLayout>
                  <c:x val="1.366364393883459E-2"/>
                  <c:y val="5.623499510091495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864984625635204"/>
                      <c:h val="0.161001116031694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353-4B2D-AF91-B30EE22A3BA7}"/>
                </c:ext>
              </c:extLst>
            </c:dLbl>
            <c:dLbl>
              <c:idx val="2"/>
              <c:layout>
                <c:manualLayout>
                  <c:x val="3.5045908029970388E-3"/>
                  <c:y val="6.215847650064469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53-4B2D-AF91-B30EE22A3BA7}"/>
                </c:ext>
              </c:extLst>
            </c:dLbl>
            <c:dLbl>
              <c:idx val="3"/>
              <c:layout>
                <c:manualLayout>
                  <c:x val="-4.1093738078137963E-3"/>
                  <c:y val="-4.73005499667977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53-4B2D-AF91-B30EE22A3BA7}"/>
                </c:ext>
              </c:extLst>
            </c:dLbl>
            <c:dLbl>
              <c:idx val="4"/>
              <c:layout>
                <c:manualLayout>
                  <c:x val="-1.7447612983807887E-3"/>
                  <c:y val="-1.888276094786861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353-4B2D-AF91-B30EE22A3BA7}"/>
                </c:ext>
              </c:extLst>
            </c:dLbl>
            <c:dLbl>
              <c:idx val="5"/>
              <c:layout>
                <c:manualLayout>
                  <c:x val="-1.6059888972348293E-2"/>
                  <c:y val="-9.0551179776102533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353-4B2D-AF91-B30EE22A3BA7}"/>
                </c:ext>
              </c:extLst>
            </c:dLbl>
            <c:dLbl>
              <c:idx val="6"/>
              <c:layout>
                <c:manualLayout>
                  <c:x val="6.1520993261422264E-3"/>
                  <c:y val="1.93427650811941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353-4B2D-AF91-B30EE22A3BA7}"/>
                </c:ext>
              </c:extLst>
            </c:dLbl>
            <c:dLbl>
              <c:idx val="7"/>
              <c:layout>
                <c:manualLayout>
                  <c:x val="-2.3702515242021081E-2"/>
                  <c:y val="6.51114952094401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353-4B2D-AF91-B30EE22A3BA7}"/>
                </c:ext>
              </c:extLst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Dati!$A$544:$A$548</c:f>
              <c:strCache>
                <c:ptCount val="5"/>
                <c:pt idx="0">
                  <c:v>Ļoti labi zina</c:v>
                </c:pt>
                <c:pt idx="1">
                  <c:v>Kopumā zina, bet ne sīkumos</c:v>
                </c:pt>
                <c:pt idx="2">
                  <c:v>Ir tikai dzirdējis/-usi par šādu fonda esamību, bet neko tuvāk nezina</c:v>
                </c:pt>
                <c:pt idx="3">
                  <c:v>Nebija pat to neko dzirdējis/-usi</c:v>
                </c:pt>
                <c:pt idx="4">
                  <c:v>Grūti pateikt</c:v>
                </c:pt>
              </c:strCache>
            </c:strRef>
          </c:cat>
          <c:val>
            <c:numRef>
              <c:f>Dati!$B$544:$B$548</c:f>
              <c:numCache>
                <c:formatCode>General</c:formatCode>
                <c:ptCount val="5"/>
                <c:pt idx="0">
                  <c:v>0.7</c:v>
                </c:pt>
                <c:pt idx="1">
                  <c:v>3.7</c:v>
                </c:pt>
                <c:pt idx="2">
                  <c:v>14.2</c:v>
                </c:pt>
                <c:pt idx="3">
                  <c:v>64.900000000000006</c:v>
                </c:pt>
                <c:pt idx="4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353-4B2D-AF91-B30EE22A3BA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268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0677075553022095"/>
          <c:y val="0.15398423668036704"/>
          <c:w val="0.77200838123771709"/>
          <c:h val="0.730717874586489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Dati!$B$551</c:f>
              <c:strCache>
                <c:ptCount val="1"/>
                <c:pt idx="0">
                  <c:v>Ļoti labi zina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Dati!$A$552:$A$555</c:f>
              <c:strCache>
                <c:ptCount val="4"/>
                <c:pt idx="0">
                  <c:v>Visi respondenti, n=2808</c:v>
                </c:pt>
                <c:pt idx="2">
                  <c:v>Pieder tiesības, n=462</c:v>
                </c:pt>
                <c:pt idx="3">
                  <c:v>Nepieder tiesības, n=2346</c:v>
                </c:pt>
              </c:strCache>
            </c:strRef>
          </c:cat>
          <c:val>
            <c:numRef>
              <c:f>Dati!$B$552:$B$555</c:f>
              <c:numCache>
                <c:formatCode>General</c:formatCode>
                <c:ptCount val="4"/>
                <c:pt idx="0" formatCode="0">
                  <c:v>0.7</c:v>
                </c:pt>
                <c:pt idx="2" formatCode="0">
                  <c:v>1.5</c:v>
                </c:pt>
                <c:pt idx="3" formatCode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4F-437D-B521-33BCA2EF1113}"/>
            </c:ext>
          </c:extLst>
        </c:ser>
        <c:ser>
          <c:idx val="1"/>
          <c:order val="1"/>
          <c:tx>
            <c:strRef>
              <c:f>Dati!$C$551</c:f>
              <c:strCache>
                <c:ptCount val="1"/>
                <c:pt idx="0">
                  <c:v>Kopumā zina, bet ne sīkumos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F4F-437D-B521-33BCA2EF1113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2F4F-437D-B521-33BCA2EF1113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F4F-437D-B521-33BCA2EF1113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2F4F-437D-B521-33BCA2EF1113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F4F-437D-B521-33BCA2EF1113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2F4F-437D-B521-33BCA2EF1113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F4F-437D-B521-33BCA2EF1113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2F4F-437D-B521-33BCA2EF1113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F4F-437D-B521-33BCA2EF1113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2F4F-437D-B521-33BCA2EF1113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2F4F-437D-B521-33BCA2EF1113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2F4F-437D-B521-33BCA2EF1113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2F4F-437D-B521-33BCA2EF1113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2F4F-437D-B521-33BCA2EF1113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2F4F-437D-B521-33BCA2EF1113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2F4F-437D-B521-33BCA2EF1113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2F4F-437D-B521-33BCA2EF1113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2F4F-437D-B521-33BCA2EF1113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2F4F-437D-B521-33BCA2EF1113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2F4F-437D-B521-33BCA2EF1113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2F4F-437D-B521-33BCA2EF1113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2F4F-437D-B521-33BCA2EF1113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2F4F-437D-B521-33BCA2EF1113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2F4F-437D-B521-33BCA2EF1113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2F4F-437D-B521-33BCA2EF1113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2F4F-437D-B521-33BCA2EF1113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2F4F-437D-B521-33BCA2EF1113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2F4F-437D-B521-33BCA2EF1113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2F4F-437D-B521-33BCA2EF1113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2F4F-437D-B521-33BCA2EF1113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2F4F-437D-B521-33BCA2EF1113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Dati!$A$552:$A$555</c:f>
              <c:strCache>
                <c:ptCount val="4"/>
                <c:pt idx="0">
                  <c:v>Visi respondenti, n=2808</c:v>
                </c:pt>
                <c:pt idx="2">
                  <c:v>Pieder tiesības, n=462</c:v>
                </c:pt>
                <c:pt idx="3">
                  <c:v>Nepieder tiesības, n=2346</c:v>
                </c:pt>
              </c:strCache>
            </c:strRef>
          </c:cat>
          <c:val>
            <c:numRef>
              <c:f>Dati!$C$552:$C$555</c:f>
              <c:numCache>
                <c:formatCode>General</c:formatCode>
                <c:ptCount val="4"/>
                <c:pt idx="0" formatCode="0">
                  <c:v>3.7</c:v>
                </c:pt>
                <c:pt idx="2" formatCode="0">
                  <c:v>6.7</c:v>
                </c:pt>
                <c:pt idx="3" formatCode="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2F4F-437D-B521-33BCA2EF1113}"/>
            </c:ext>
          </c:extLst>
        </c:ser>
        <c:ser>
          <c:idx val="4"/>
          <c:order val="2"/>
          <c:tx>
            <c:strRef>
              <c:f>Dati!$F$551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Dati!$A$552:$A$555</c:f>
              <c:strCache>
                <c:ptCount val="4"/>
                <c:pt idx="0">
                  <c:v>Visi respondenti, n=2808</c:v>
                </c:pt>
                <c:pt idx="2">
                  <c:v>Pieder tiesības, n=462</c:v>
                </c:pt>
                <c:pt idx="3">
                  <c:v>Nepieder tiesības, n=2346</c:v>
                </c:pt>
              </c:strCache>
            </c:strRef>
          </c:cat>
          <c:val>
            <c:numRef>
              <c:f>Dati!$F$552:$F$555</c:f>
              <c:numCache>
                <c:formatCode>General</c:formatCode>
                <c:ptCount val="4"/>
                <c:pt idx="0" formatCode="0">
                  <c:v>16.5</c:v>
                </c:pt>
                <c:pt idx="2" formatCode="0">
                  <c:v>8.1</c:v>
                </c:pt>
                <c:pt idx="3" formatCode="0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2F4F-437D-B521-33BCA2EF1113}"/>
            </c:ext>
          </c:extLst>
        </c:ser>
        <c:ser>
          <c:idx val="2"/>
          <c:order val="3"/>
          <c:tx>
            <c:strRef>
              <c:f>Dati!$D$551</c:f>
              <c:strCache>
                <c:ptCount val="1"/>
                <c:pt idx="0">
                  <c:v>Ir tikai dzirdējis/-usi par šādu fonda esamību, bet neko tuvāk nezina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Dati!$A$552:$A$555</c:f>
              <c:strCache>
                <c:ptCount val="4"/>
                <c:pt idx="0">
                  <c:v>Visi respondenti, n=2808</c:v>
                </c:pt>
                <c:pt idx="2">
                  <c:v>Pieder tiesības, n=462</c:v>
                </c:pt>
                <c:pt idx="3">
                  <c:v>Nepieder tiesības, n=2346</c:v>
                </c:pt>
              </c:strCache>
            </c:strRef>
          </c:cat>
          <c:val>
            <c:numRef>
              <c:f>Dati!$D$552:$D$555</c:f>
              <c:numCache>
                <c:formatCode>General</c:formatCode>
                <c:ptCount val="4"/>
                <c:pt idx="0" formatCode="0">
                  <c:v>14.2</c:v>
                </c:pt>
                <c:pt idx="2" formatCode="0">
                  <c:v>17.2</c:v>
                </c:pt>
                <c:pt idx="3" formatCode="0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2F4F-437D-B521-33BCA2EF1113}"/>
            </c:ext>
          </c:extLst>
        </c:ser>
        <c:ser>
          <c:idx val="3"/>
          <c:order val="4"/>
          <c:tx>
            <c:strRef>
              <c:f>Dati!$E$551</c:f>
              <c:strCache>
                <c:ptCount val="1"/>
                <c:pt idx="0">
                  <c:v>Nebija pat to neko dzirdējis/-usi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Dati!$A$552:$A$555</c:f>
              <c:strCache>
                <c:ptCount val="4"/>
                <c:pt idx="0">
                  <c:v>Visi respondenti, n=2808</c:v>
                </c:pt>
                <c:pt idx="2">
                  <c:v>Pieder tiesības, n=462</c:v>
                </c:pt>
                <c:pt idx="3">
                  <c:v>Nepieder tiesības, n=2346</c:v>
                </c:pt>
              </c:strCache>
            </c:strRef>
          </c:cat>
          <c:val>
            <c:numRef>
              <c:f>Dati!$E$552:$E$555</c:f>
              <c:numCache>
                <c:formatCode>General</c:formatCode>
                <c:ptCount val="4"/>
                <c:pt idx="0" formatCode="0">
                  <c:v>64.900000000000006</c:v>
                </c:pt>
                <c:pt idx="2" formatCode="0">
                  <c:v>66.400000000000006</c:v>
                </c:pt>
                <c:pt idx="3" formatCode="0">
                  <c:v>64.7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2F4F-437D-B521-33BCA2EF11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10662608"/>
        <c:axId val="410663000"/>
      </c:barChart>
      <c:catAx>
        <c:axId val="410662608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9774034709286588"/>
              <c:y val="0.897759692268743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066300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0663000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0662608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8.3479938187090083E-2"/>
          <c:y val="2.8011158964545849E-3"/>
          <c:w val="0.91652006181291001"/>
          <c:h val="0.13572581671345121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420624631471451"/>
          <c:y val="1.4379737186317057E-2"/>
          <c:w val="0.58388599823622023"/>
          <c:h val="0.9234283911771734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1F4E79"/>
            </a:solidFill>
            <a:ln w="25400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9522-4D20-B0C6-19BBE2A09193}"/>
              </c:ext>
            </c:extLst>
          </c:dPt>
          <c:dPt>
            <c:idx val="4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9522-4D20-B0C6-19BBE2A0919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22-4D20-B0C6-19BBE2A0919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22-4D20-B0C6-19BBE2A0919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22-4D20-B0C6-19BBE2A0919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22-4D20-B0C6-19BBE2A0919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22-4D20-B0C6-19BBE2A09193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22-4D20-B0C6-19BBE2A0919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9522-4D20-B0C6-19BBE2A09193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9522-4D20-B0C6-19BBE2A09193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9522-4D20-B0C6-19BBE2A09193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9522-4D20-B0C6-19BBE2A09193}"/>
              </c:ext>
            </c:extLst>
          </c:dPt>
          <c:dLbls>
            <c:numFmt formatCode="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Dati!$A$561:$A$565</c:f>
              <c:strCache>
                <c:ptCount val="5"/>
                <c:pt idx="0">
                  <c:v>50% līdzfinansējumu ES preču zīmei</c:v>
                </c:pt>
                <c:pt idx="1">
                  <c:v>50% līdzfinansējumu nacionālajai preču zīmei</c:v>
                </c:pt>
                <c:pt idx="2">
                  <c:v>75% līdzfinansējumu intelektuālā īpašuma priekšizpētes pakalpojumam (IP scan)</c:v>
                </c:pt>
                <c:pt idx="3">
                  <c:v>Neko no šī nav izmantojuši/pieteikušies</c:v>
                </c:pt>
                <c:pt idx="4">
                  <c:v>Grūti pateikt</c:v>
                </c:pt>
              </c:strCache>
            </c:strRef>
          </c:cat>
          <c:val>
            <c:numRef>
              <c:f>Dati!$B$561:$B$565</c:f>
              <c:numCache>
                <c:formatCode>General</c:formatCode>
                <c:ptCount val="5"/>
                <c:pt idx="0">
                  <c:v>6.1</c:v>
                </c:pt>
                <c:pt idx="1">
                  <c:v>4.7</c:v>
                </c:pt>
                <c:pt idx="2">
                  <c:v>2.7</c:v>
                </c:pt>
                <c:pt idx="3">
                  <c:v>78.099999999999994</c:v>
                </c:pt>
                <c:pt idx="4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522-4D20-B0C6-19BBE2A091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425554504"/>
        <c:axId val="429780360"/>
      </c:barChart>
      <c:catAx>
        <c:axId val="4255545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429780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9780360"/>
        <c:scaling>
          <c:orientation val="minMax"/>
          <c:max val="8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0.89937688132208349"/>
              <c:y val="0.9465904561199303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lv-LV"/>
          </a:p>
        </c:txPr>
        <c:crossAx val="425554504"/>
        <c:crosses val="max"/>
        <c:crossBetween val="between"/>
        <c:majorUnit val="2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8968998042306865"/>
          <c:y val="0.10335130846583224"/>
          <c:w val="0.68676284903196783"/>
          <c:h val="0.78135080280102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Dati!$C$22</c:f>
              <c:strCache>
                <c:ptCount val="1"/>
                <c:pt idx="0">
                  <c:v>...ļoti labas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Dati!$B$23:$B$30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n=462</c:v>
                </c:pt>
                <c:pt idx="4">
                  <c:v>11.2019, n=551</c:v>
                </c:pt>
                <c:pt idx="6">
                  <c:v>06.2022, n=2346</c:v>
                </c:pt>
                <c:pt idx="7">
                  <c:v>11.2019, n=3071</c:v>
                </c:pt>
              </c:strCache>
            </c:strRef>
          </c:cat>
          <c:val>
            <c:numRef>
              <c:f>Dati!$C$23:$C$30</c:f>
              <c:numCache>
                <c:formatCode>0</c:formatCode>
                <c:ptCount val="8"/>
                <c:pt idx="0">
                  <c:v>1.6</c:v>
                </c:pt>
                <c:pt idx="1">
                  <c:v>1</c:v>
                </c:pt>
                <c:pt idx="3">
                  <c:v>4.8</c:v>
                </c:pt>
                <c:pt idx="4">
                  <c:v>2.2000000000000002</c:v>
                </c:pt>
                <c:pt idx="6">
                  <c:v>1.1000000000000001</c:v>
                </c:pt>
                <c:pt idx="7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A5-4E69-87F5-8CEE4A888C1C}"/>
            </c:ext>
          </c:extLst>
        </c:ser>
        <c:ser>
          <c:idx val="1"/>
          <c:order val="1"/>
          <c:tx>
            <c:strRef>
              <c:f>Dati!$D$22</c:f>
              <c:strCache>
                <c:ptCount val="1"/>
                <c:pt idx="0">
                  <c:v>...drīzāk labas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3A5-4E69-87F5-8CEE4A888C1C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3A5-4E69-87F5-8CEE4A888C1C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3A5-4E69-87F5-8CEE4A888C1C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3A5-4E69-87F5-8CEE4A888C1C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3A5-4E69-87F5-8CEE4A888C1C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3A5-4E69-87F5-8CEE4A888C1C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3A5-4E69-87F5-8CEE4A888C1C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3A5-4E69-87F5-8CEE4A888C1C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3A5-4E69-87F5-8CEE4A888C1C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3A5-4E69-87F5-8CEE4A888C1C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3A5-4E69-87F5-8CEE4A888C1C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73A5-4E69-87F5-8CEE4A888C1C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3A5-4E69-87F5-8CEE4A888C1C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73A5-4E69-87F5-8CEE4A888C1C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73A5-4E69-87F5-8CEE4A888C1C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73A5-4E69-87F5-8CEE4A888C1C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3A5-4E69-87F5-8CEE4A888C1C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73A5-4E69-87F5-8CEE4A888C1C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73A5-4E69-87F5-8CEE4A888C1C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73A5-4E69-87F5-8CEE4A888C1C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73A5-4E69-87F5-8CEE4A888C1C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73A5-4E69-87F5-8CEE4A888C1C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73A5-4E69-87F5-8CEE4A888C1C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73A5-4E69-87F5-8CEE4A888C1C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73A5-4E69-87F5-8CEE4A888C1C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73A5-4E69-87F5-8CEE4A888C1C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73A5-4E69-87F5-8CEE4A888C1C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3A5-4E69-87F5-8CEE4A888C1C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73A5-4E69-87F5-8CEE4A888C1C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73A5-4E69-87F5-8CEE4A888C1C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73A5-4E69-87F5-8CEE4A888C1C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Dati!$B$23:$B$30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n=462</c:v>
                </c:pt>
                <c:pt idx="4">
                  <c:v>11.2019, n=551</c:v>
                </c:pt>
                <c:pt idx="6">
                  <c:v>06.2022, n=2346</c:v>
                </c:pt>
                <c:pt idx="7">
                  <c:v>11.2019, n=3071</c:v>
                </c:pt>
              </c:strCache>
            </c:strRef>
          </c:cat>
          <c:val>
            <c:numRef>
              <c:f>Dati!$D$23:$D$30</c:f>
              <c:numCache>
                <c:formatCode>0</c:formatCode>
                <c:ptCount val="8"/>
                <c:pt idx="0">
                  <c:v>5.3</c:v>
                </c:pt>
                <c:pt idx="1">
                  <c:v>5</c:v>
                </c:pt>
                <c:pt idx="3">
                  <c:v>9.9</c:v>
                </c:pt>
                <c:pt idx="4">
                  <c:v>8.6999999999999993</c:v>
                </c:pt>
                <c:pt idx="6">
                  <c:v>4.5</c:v>
                </c:pt>
                <c:pt idx="7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3A5-4E69-87F5-8CEE4A888C1C}"/>
            </c:ext>
          </c:extLst>
        </c:ser>
        <c:ser>
          <c:idx val="2"/>
          <c:order val="2"/>
          <c:tx>
            <c:strRef>
              <c:f>Dati!$E$22</c:f>
              <c:strCache>
                <c:ptCount val="1"/>
                <c:pt idx="0">
                  <c:v>...vidējas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Dati!$B$23:$B$30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n=462</c:v>
                </c:pt>
                <c:pt idx="4">
                  <c:v>11.2019, n=551</c:v>
                </c:pt>
                <c:pt idx="6">
                  <c:v>06.2022, n=2346</c:v>
                </c:pt>
                <c:pt idx="7">
                  <c:v>11.2019, n=3071</c:v>
                </c:pt>
              </c:strCache>
            </c:strRef>
          </c:cat>
          <c:val>
            <c:numRef>
              <c:f>Dati!$E$23:$E$30</c:f>
              <c:numCache>
                <c:formatCode>0</c:formatCode>
                <c:ptCount val="8"/>
                <c:pt idx="0">
                  <c:v>21.8</c:v>
                </c:pt>
                <c:pt idx="1">
                  <c:v>22.2</c:v>
                </c:pt>
                <c:pt idx="3">
                  <c:v>33.4</c:v>
                </c:pt>
                <c:pt idx="4">
                  <c:v>37</c:v>
                </c:pt>
                <c:pt idx="6">
                  <c:v>20</c:v>
                </c:pt>
                <c:pt idx="7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73A5-4E69-87F5-8CEE4A888C1C}"/>
            </c:ext>
          </c:extLst>
        </c:ser>
        <c:ser>
          <c:idx val="5"/>
          <c:order val="3"/>
          <c:tx>
            <c:strRef>
              <c:f>Dati!$H$22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Dati!$B$23:$B$30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n=462</c:v>
                </c:pt>
                <c:pt idx="4">
                  <c:v>11.2019, n=551</c:v>
                </c:pt>
                <c:pt idx="6">
                  <c:v>06.2022, n=2346</c:v>
                </c:pt>
                <c:pt idx="7">
                  <c:v>11.2019, n=3071</c:v>
                </c:pt>
              </c:strCache>
            </c:strRef>
          </c:cat>
          <c:val>
            <c:numRef>
              <c:f>Dati!$H$23:$H$30</c:f>
              <c:numCache>
                <c:formatCode>0</c:formatCode>
                <c:ptCount val="8"/>
                <c:pt idx="0">
                  <c:v>25.2</c:v>
                </c:pt>
                <c:pt idx="1">
                  <c:v>22.6</c:v>
                </c:pt>
                <c:pt idx="3">
                  <c:v>13.5</c:v>
                </c:pt>
                <c:pt idx="4">
                  <c:v>11.5</c:v>
                </c:pt>
                <c:pt idx="6">
                  <c:v>27.1</c:v>
                </c:pt>
                <c:pt idx="7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73A5-4E69-87F5-8CEE4A888C1C}"/>
            </c:ext>
          </c:extLst>
        </c:ser>
        <c:ser>
          <c:idx val="3"/>
          <c:order val="4"/>
          <c:tx>
            <c:strRef>
              <c:f>Dati!$F$22</c:f>
              <c:strCache>
                <c:ptCount val="1"/>
                <c:pt idx="0">
                  <c:v>...drīzāk sliktas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Dati!$B$23:$B$30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n=462</c:v>
                </c:pt>
                <c:pt idx="4">
                  <c:v>11.2019, n=551</c:v>
                </c:pt>
                <c:pt idx="6">
                  <c:v>06.2022, n=2346</c:v>
                </c:pt>
                <c:pt idx="7">
                  <c:v>11.2019, n=3071</c:v>
                </c:pt>
              </c:strCache>
            </c:strRef>
          </c:cat>
          <c:val>
            <c:numRef>
              <c:f>Dati!$F$23:$F$30</c:f>
              <c:numCache>
                <c:formatCode>0</c:formatCode>
                <c:ptCount val="8"/>
                <c:pt idx="0">
                  <c:v>29.7</c:v>
                </c:pt>
                <c:pt idx="1">
                  <c:v>31</c:v>
                </c:pt>
                <c:pt idx="3">
                  <c:v>28.7</c:v>
                </c:pt>
                <c:pt idx="4">
                  <c:v>30.3</c:v>
                </c:pt>
                <c:pt idx="6">
                  <c:v>29.9</c:v>
                </c:pt>
                <c:pt idx="7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73A5-4E69-87F5-8CEE4A888C1C}"/>
            </c:ext>
          </c:extLst>
        </c:ser>
        <c:ser>
          <c:idx val="4"/>
          <c:order val="5"/>
          <c:tx>
            <c:strRef>
              <c:f>Dati!$G$22</c:f>
              <c:strCache>
                <c:ptCount val="1"/>
                <c:pt idx="0">
                  <c:v>...ļoti sliktas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Dati!$B$23:$B$30</c:f>
              <c:strCache>
                <c:ptCount val="8"/>
                <c:pt idx="0">
                  <c:v>06.2022, n=2808</c:v>
                </c:pt>
                <c:pt idx="1">
                  <c:v>11.2019, n=3622</c:v>
                </c:pt>
                <c:pt idx="3">
                  <c:v>06.2022, n=462</c:v>
                </c:pt>
                <c:pt idx="4">
                  <c:v>11.2019, n=551</c:v>
                </c:pt>
                <c:pt idx="6">
                  <c:v>06.2022, n=2346</c:v>
                </c:pt>
                <c:pt idx="7">
                  <c:v>11.2019, n=3071</c:v>
                </c:pt>
              </c:strCache>
            </c:strRef>
          </c:cat>
          <c:val>
            <c:numRef>
              <c:f>Dati!$G$23:$G$30</c:f>
              <c:numCache>
                <c:formatCode>0</c:formatCode>
                <c:ptCount val="8"/>
                <c:pt idx="0">
                  <c:v>16.399999999999999</c:v>
                </c:pt>
                <c:pt idx="1">
                  <c:v>18.2</c:v>
                </c:pt>
                <c:pt idx="3">
                  <c:v>9.8000000000000007</c:v>
                </c:pt>
                <c:pt idx="4">
                  <c:v>10.3</c:v>
                </c:pt>
                <c:pt idx="6">
                  <c:v>17.5</c:v>
                </c:pt>
                <c:pt idx="7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73A5-4E69-87F5-8CEE4A888C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12012080"/>
        <c:axId val="412010512"/>
      </c:barChart>
      <c:catAx>
        <c:axId val="41201208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9774034709286588"/>
              <c:y val="0.897759692268743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201051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2010512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2012080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3622126057413484"/>
          <c:y val="6.9284064665127024E-3"/>
          <c:w val="0.76377873942586516"/>
          <c:h val="7.665406712982726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0760389380137615"/>
          <c:y val="0.13059299466348806"/>
          <c:w val="0.39683393761472341"/>
          <c:h val="0.77250171029443615"/>
        </c:manualLayout>
      </c:layout>
      <c:pieChart>
        <c:varyColors val="1"/>
        <c:ser>
          <c:idx val="0"/>
          <c:order val="0"/>
          <c:spPr>
            <a:solidFill>
              <a:srgbClr val="3A516E"/>
            </a:solidFill>
            <a:ln w="12700">
              <a:solidFill>
                <a:srgbClr val="000000"/>
              </a:solidFill>
              <a:prstDash val="solid"/>
            </a:ln>
          </c:spPr>
          <c:explosion val="2"/>
          <c:dPt>
            <c:idx val="0"/>
            <c:bubble3D val="0"/>
            <c:spPr>
              <a:solidFill>
                <a:srgbClr val="00808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B486-4080-84C2-106CDC1C3B4F}"/>
              </c:ext>
            </c:extLst>
          </c:dPt>
          <c:dPt>
            <c:idx val="1"/>
            <c:bubble3D val="0"/>
            <c:spPr>
              <a:solidFill>
                <a:srgbClr val="CCFFCC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B486-4080-84C2-106CDC1C3B4F}"/>
              </c:ext>
            </c:extLst>
          </c:dPt>
          <c:dPt>
            <c:idx val="2"/>
            <c:bubble3D val="0"/>
            <c:spPr>
              <a:solidFill>
                <a:srgbClr val="FF8B8B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B486-4080-84C2-106CDC1C3B4F}"/>
              </c:ext>
            </c:extLst>
          </c:dPt>
          <c:dPt>
            <c:idx val="3"/>
            <c:bubble3D val="0"/>
            <c:spPr>
              <a:solidFill>
                <a:srgbClr val="990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B486-4080-84C2-106CDC1C3B4F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9-B486-4080-84C2-106CDC1C3B4F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B-B486-4080-84C2-106CDC1C3B4F}"/>
              </c:ext>
            </c:extLst>
          </c:dPt>
          <c:dPt>
            <c:idx val="6"/>
            <c:bubble3D val="0"/>
            <c:spPr>
              <a:solidFill>
                <a:schemeClr val="accent4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D-B486-4080-84C2-106CDC1C3B4F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B486-4080-84C2-106CDC1C3B4F}"/>
              </c:ext>
            </c:extLst>
          </c:dPt>
          <c:dLbls>
            <c:dLbl>
              <c:idx val="0"/>
              <c:layout>
                <c:manualLayout>
                  <c:x val="-2.3091889072249235E-2"/>
                  <c:y val="-4.348653873837337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86-4080-84C2-106CDC1C3B4F}"/>
                </c:ext>
              </c:extLst>
            </c:dLbl>
            <c:dLbl>
              <c:idx val="1"/>
              <c:layout>
                <c:manualLayout>
                  <c:x val="8.4583210002010342E-2"/>
                  <c:y val="-0.1272746670180257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89600869243721"/>
                      <c:h val="0.176411950362129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486-4080-84C2-106CDC1C3B4F}"/>
                </c:ext>
              </c:extLst>
            </c:dLbl>
            <c:dLbl>
              <c:idx val="2"/>
              <c:layout>
                <c:manualLayout>
                  <c:x val="2.5262042762119159E-5"/>
                  <c:y val="4.643187528309524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86-4080-84C2-106CDC1C3B4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86-4080-84C2-106CDC1C3B4F}"/>
                </c:ext>
              </c:extLst>
            </c:dLbl>
            <c:dLbl>
              <c:idx val="4"/>
              <c:layout>
                <c:manualLayout>
                  <c:x val="2.435063222768772E-2"/>
                  <c:y val="7.7549497785737846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86-4080-84C2-106CDC1C3B4F}"/>
                </c:ext>
              </c:extLst>
            </c:dLbl>
            <c:dLbl>
              <c:idx val="5"/>
              <c:layout>
                <c:manualLayout>
                  <c:x val="-1.6059888972348293E-2"/>
                  <c:y val="-9.0551179776102533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486-4080-84C2-106CDC1C3B4F}"/>
                </c:ext>
              </c:extLst>
            </c:dLbl>
            <c:dLbl>
              <c:idx val="6"/>
              <c:layout>
                <c:manualLayout>
                  <c:x val="6.1520993261422264E-3"/>
                  <c:y val="1.93427650811941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486-4080-84C2-106CDC1C3B4F}"/>
                </c:ext>
              </c:extLst>
            </c:dLbl>
            <c:dLbl>
              <c:idx val="7"/>
              <c:layout>
                <c:manualLayout>
                  <c:x val="-2.3702515242021081E-2"/>
                  <c:y val="6.51114952094401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86-4080-84C2-106CDC1C3B4F}"/>
                </c:ext>
              </c:extLst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Dati!$A$562:$A$566</c:f>
              <c:strCache>
                <c:ptCount val="5"/>
                <c:pt idx="0">
                  <c:v>...ļoti vienkārši</c:v>
                </c:pt>
                <c:pt idx="1">
                  <c:v>...drīzāk vienkārši</c:v>
                </c:pt>
                <c:pt idx="2">
                  <c:v>...drīzāk sarežģīti</c:v>
                </c:pt>
                <c:pt idx="3">
                  <c:v>...ļoti sarežģīti</c:v>
                </c:pt>
                <c:pt idx="4">
                  <c:v>Grūti pateikt</c:v>
                </c:pt>
              </c:strCache>
            </c:strRef>
          </c:cat>
          <c:val>
            <c:numRef>
              <c:f>Dati!$B$562:$B$566</c:f>
              <c:numCache>
                <c:formatCode>General</c:formatCode>
                <c:ptCount val="5"/>
                <c:pt idx="0">
                  <c:v>18.5</c:v>
                </c:pt>
                <c:pt idx="1">
                  <c:v>52.3</c:v>
                </c:pt>
                <c:pt idx="2">
                  <c:v>21.7</c:v>
                </c:pt>
                <c:pt idx="4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486-4080-84C2-106CDC1C3B4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9845915766492215"/>
          <c:y val="0.14038826252340617"/>
          <c:w val="0.41268102995705708"/>
          <c:h val="0.76627763544928362"/>
        </c:manualLayout>
      </c:layout>
      <c:pieChart>
        <c:varyColors val="1"/>
        <c:ser>
          <c:idx val="0"/>
          <c:order val="0"/>
          <c:spPr>
            <a:solidFill>
              <a:srgbClr val="3A516E"/>
            </a:solidFill>
            <a:ln w="12700">
              <a:solidFill>
                <a:srgbClr val="000000"/>
              </a:solidFill>
              <a:prstDash val="solid"/>
            </a:ln>
          </c:spPr>
          <c:explosion val="2"/>
          <c:dPt>
            <c:idx val="0"/>
            <c:bubble3D val="0"/>
            <c:spPr>
              <a:solidFill>
                <a:srgbClr val="5B9BD5">
                  <a:lumMod val="50000"/>
                </a:srgb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E934-4114-85D9-1E94AA5DA2B5}"/>
              </c:ext>
            </c:extLst>
          </c:dPt>
          <c:dPt>
            <c:idx val="1"/>
            <c:bubble3D val="0"/>
            <c:spPr>
              <a:solidFill>
                <a:srgbClr val="5B9BD5">
                  <a:lumMod val="40000"/>
                  <a:lumOff val="60000"/>
                </a:srgb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E934-4114-85D9-1E94AA5DA2B5}"/>
              </c:ext>
            </c:extLst>
          </c:dPt>
          <c:dPt>
            <c:idx val="2"/>
            <c:bubble3D val="0"/>
            <c:spPr>
              <a:solidFill>
                <a:srgbClr val="FF8B8B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E934-4114-85D9-1E94AA5DA2B5}"/>
              </c:ext>
            </c:extLst>
          </c:dPt>
          <c:dPt>
            <c:idx val="3"/>
            <c:bubble3D val="0"/>
            <c:spPr>
              <a:solidFill>
                <a:srgbClr val="990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E934-4114-85D9-1E94AA5DA2B5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9-E934-4114-85D9-1E94AA5DA2B5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B-E934-4114-85D9-1E94AA5DA2B5}"/>
              </c:ext>
            </c:extLst>
          </c:dPt>
          <c:dPt>
            <c:idx val="6"/>
            <c:bubble3D val="0"/>
            <c:spPr>
              <a:solidFill>
                <a:schemeClr val="accent4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D-E934-4114-85D9-1E94AA5DA2B5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E934-4114-85D9-1E94AA5DA2B5}"/>
              </c:ext>
            </c:extLst>
          </c:dPt>
          <c:dLbls>
            <c:dLbl>
              <c:idx val="0"/>
              <c:layout>
                <c:manualLayout>
                  <c:x val="-4.4354069795873183E-2"/>
                  <c:y val="-4.339757933462329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34-4114-85D9-1E94AA5DA2B5}"/>
                </c:ext>
              </c:extLst>
            </c:dLbl>
            <c:dLbl>
              <c:idx val="1"/>
              <c:layout>
                <c:manualLayout>
                  <c:x val="-9.0006879869305775E-3"/>
                  <c:y val="1.267071912522625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94057593743069"/>
                      <c:h val="0.1717574626372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934-4114-85D9-1E94AA5DA2B5}"/>
                </c:ext>
              </c:extLst>
            </c:dLbl>
            <c:dLbl>
              <c:idx val="2"/>
              <c:layout>
                <c:manualLayout>
                  <c:x val="1.7648979012591084E-3"/>
                  <c:y val="3.463690748177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34-4114-85D9-1E94AA5DA2B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34-4114-85D9-1E94AA5DA2B5}"/>
                </c:ext>
              </c:extLst>
            </c:dLbl>
            <c:dLbl>
              <c:idx val="4"/>
              <c:layout>
                <c:manualLayout>
                  <c:x val="1.0433089013784532E-2"/>
                  <c:y val="2.04337445777284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934-4114-85D9-1E94AA5DA2B5}"/>
                </c:ext>
              </c:extLst>
            </c:dLbl>
            <c:dLbl>
              <c:idx val="5"/>
              <c:layout>
                <c:manualLayout>
                  <c:x val="-1.6059888972348293E-2"/>
                  <c:y val="-9.0551179776102533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934-4114-85D9-1E94AA5DA2B5}"/>
                </c:ext>
              </c:extLst>
            </c:dLbl>
            <c:dLbl>
              <c:idx val="6"/>
              <c:layout>
                <c:manualLayout>
                  <c:x val="6.1520993261422264E-3"/>
                  <c:y val="1.93427650811941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934-4114-85D9-1E94AA5DA2B5}"/>
                </c:ext>
              </c:extLst>
            </c:dLbl>
            <c:dLbl>
              <c:idx val="7"/>
              <c:layout>
                <c:manualLayout>
                  <c:x val="-2.3702515242021081E-2"/>
                  <c:y val="6.51114952094401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934-4114-85D9-1E94AA5DA2B5}"/>
                </c:ext>
              </c:extLst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Dati!$A$572:$A$576</c:f>
              <c:strCache>
                <c:ptCount val="5"/>
                <c:pt idx="0">
                  <c:v>Tie bija ļoti noderīgi</c:v>
                </c:pt>
                <c:pt idx="1">
                  <c:v>Tie bija drīzāk noderīgi</c:v>
                </c:pt>
                <c:pt idx="2">
                  <c:v>Tie drīzāk nebija noderīgi</c:v>
                </c:pt>
                <c:pt idx="3">
                  <c:v>Tie nemaz nebija noderīgi</c:v>
                </c:pt>
                <c:pt idx="4">
                  <c:v>Grūti pateikt</c:v>
                </c:pt>
              </c:strCache>
            </c:strRef>
          </c:cat>
          <c:val>
            <c:numRef>
              <c:f>Dati!$B$572:$B$576</c:f>
              <c:numCache>
                <c:formatCode>0.0</c:formatCode>
                <c:ptCount val="5"/>
                <c:pt idx="0">
                  <c:v>11.1</c:v>
                </c:pt>
                <c:pt idx="1">
                  <c:v>46</c:v>
                </c:pt>
                <c:pt idx="2">
                  <c:v>21.9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934-4114-85D9-1E94AA5DA2B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8823513979408"/>
          <c:y val="0.14167539057649883"/>
          <c:w val="0.41155050323571607"/>
          <c:h val="0.77832711736758686"/>
        </c:manualLayout>
      </c:layout>
      <c:pieChart>
        <c:varyColors val="1"/>
        <c:ser>
          <c:idx val="0"/>
          <c:order val="0"/>
          <c:spPr>
            <a:solidFill>
              <a:srgbClr val="3A516E"/>
            </a:solidFill>
            <a:ln w="12700">
              <a:solidFill>
                <a:srgbClr val="000000"/>
              </a:solidFill>
              <a:prstDash val="solid"/>
            </a:ln>
          </c:spPr>
          <c:explosion val="2"/>
          <c:dPt>
            <c:idx val="0"/>
            <c:bubble3D val="0"/>
            <c:spPr>
              <a:solidFill>
                <a:srgbClr val="385723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64AC-4812-8153-ECF6D775B254}"/>
              </c:ext>
            </c:extLst>
          </c:dPt>
          <c:dPt>
            <c:idx val="1"/>
            <c:bubble3D val="0"/>
            <c:spPr>
              <a:solidFill>
                <a:srgbClr val="BDDCA8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64AC-4812-8153-ECF6D775B254}"/>
              </c:ext>
            </c:extLst>
          </c:dPt>
          <c:dPt>
            <c:idx val="2"/>
            <c:bubble3D val="0"/>
            <c:spPr>
              <a:solidFill>
                <a:srgbClr val="ED7D31">
                  <a:lumMod val="40000"/>
                  <a:lumOff val="60000"/>
                </a:srgb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5-64AC-4812-8153-ECF6D775B254}"/>
              </c:ext>
            </c:extLst>
          </c:dPt>
          <c:dPt>
            <c:idx val="3"/>
            <c:bubble3D val="0"/>
            <c:spPr>
              <a:solidFill>
                <a:srgbClr val="ED7D31">
                  <a:lumMod val="75000"/>
                </a:srgb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7-64AC-4812-8153-ECF6D775B254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75000"/>
                </a:sys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9-64AC-4812-8153-ECF6D775B254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B-64AC-4812-8153-ECF6D775B254}"/>
              </c:ext>
            </c:extLst>
          </c:dPt>
          <c:dPt>
            <c:idx val="6"/>
            <c:bubble3D val="0"/>
            <c:spPr>
              <a:solidFill>
                <a:schemeClr val="accent4">
                  <a:lumMod val="7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D-64AC-4812-8153-ECF6D775B254}"/>
              </c:ext>
            </c:extLst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64AC-4812-8153-ECF6D775B254}"/>
              </c:ext>
            </c:extLst>
          </c:dPt>
          <c:dLbls>
            <c:dLbl>
              <c:idx val="0"/>
              <c:layout>
                <c:manualLayout>
                  <c:x val="3.0035729456657973E-3"/>
                  <c:y val="1.727542229635601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93080255047197"/>
                      <c:h val="0.185967043485906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4AC-4812-8153-ECF6D775B254}"/>
                </c:ext>
              </c:extLst>
            </c:dLbl>
            <c:dLbl>
              <c:idx val="1"/>
              <c:layout>
                <c:manualLayout>
                  <c:x val="7.57465029090542E-3"/>
                  <c:y val="2.5281747609123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AC-4812-8153-ECF6D775B254}"/>
                </c:ext>
              </c:extLst>
            </c:dLbl>
            <c:dLbl>
              <c:idx val="2"/>
              <c:layout>
                <c:manualLayout>
                  <c:x val="-1.0412952410906276E-2"/>
                  <c:y val="3.85685574497646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AC-4812-8153-ECF6D775B254}"/>
                </c:ext>
              </c:extLst>
            </c:dLbl>
            <c:dLbl>
              <c:idx val="3"/>
              <c:layout>
                <c:manualLayout>
                  <c:x val="-2.3696809060758982E-3"/>
                  <c:y val="2.740081406824845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AC-4812-8153-ECF6D775B254}"/>
                </c:ext>
              </c:extLst>
            </c:dLbl>
            <c:dLbl>
              <c:idx val="4"/>
              <c:layout>
                <c:manualLayout>
                  <c:x val="9.8583061661793175E-2"/>
                  <c:y val="-5.66578139860834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AC-4812-8153-ECF6D775B254}"/>
                </c:ext>
              </c:extLst>
            </c:dLbl>
            <c:dLbl>
              <c:idx val="5"/>
              <c:layout>
                <c:manualLayout>
                  <c:x val="-1.6059888972348293E-2"/>
                  <c:y val="-9.0551179776102533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AC-4812-8153-ECF6D775B254}"/>
                </c:ext>
              </c:extLst>
            </c:dLbl>
            <c:dLbl>
              <c:idx val="6"/>
              <c:layout>
                <c:manualLayout>
                  <c:x val="6.1520993261422264E-3"/>
                  <c:y val="1.934276508119411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4AC-4812-8153-ECF6D775B254}"/>
                </c:ext>
              </c:extLst>
            </c:dLbl>
            <c:dLbl>
              <c:idx val="7"/>
              <c:layout>
                <c:manualLayout>
                  <c:x val="-2.3702515242021081E-2"/>
                  <c:y val="6.511149520944017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4AC-4812-8153-ECF6D775B254}"/>
                </c:ext>
              </c:extLst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/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Dati!$A$581:$A$585</c:f>
              <c:strCache>
                <c:ptCount val="5"/>
                <c:pt idx="0">
                  <c:v>Ļoti apmierināti</c:v>
                </c:pt>
                <c:pt idx="1">
                  <c:v>Drīzāk apmierināti</c:v>
                </c:pt>
                <c:pt idx="2">
                  <c:v>Drīzāk neapmierināti</c:v>
                </c:pt>
                <c:pt idx="3">
                  <c:v>Ļoti neapmierināti</c:v>
                </c:pt>
                <c:pt idx="4">
                  <c:v>Grūti pateikt</c:v>
                </c:pt>
              </c:strCache>
            </c:strRef>
          </c:cat>
          <c:val>
            <c:numRef>
              <c:f>Dati!$B$581:$B$585</c:f>
              <c:numCache>
                <c:formatCode>0.0</c:formatCode>
                <c:ptCount val="5"/>
                <c:pt idx="0">
                  <c:v>4</c:v>
                </c:pt>
                <c:pt idx="1">
                  <c:v>27.5</c:v>
                </c:pt>
                <c:pt idx="2">
                  <c:v>7.4</c:v>
                </c:pt>
                <c:pt idx="3">
                  <c:v>5.2</c:v>
                </c:pt>
                <c:pt idx="4">
                  <c:v>55.8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4AC-4812-8153-ECF6D775B25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27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6350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0677075553022095"/>
          <c:y val="0.10757071915037683"/>
          <c:w val="0.77200838123771709"/>
          <c:h val="0.777131392116479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Dati!$B$595</c:f>
              <c:strCache>
                <c:ptCount val="1"/>
                <c:pt idx="0">
                  <c:v>Ļoti apmierināti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Dati!$A$596:$A$599</c:f>
              <c:strCache>
                <c:ptCount val="4"/>
                <c:pt idx="0">
                  <c:v>Visi respondenti, n=129</c:v>
                </c:pt>
                <c:pt idx="2">
                  <c:v>Pieder tiesības, n=39</c:v>
                </c:pt>
                <c:pt idx="3">
                  <c:v>Nepieder tiesības, n=90</c:v>
                </c:pt>
              </c:strCache>
            </c:strRef>
          </c:cat>
          <c:val>
            <c:numRef>
              <c:f>Dati!$B$596:$B$599</c:f>
              <c:numCache>
                <c:formatCode>General</c:formatCode>
                <c:ptCount val="4"/>
                <c:pt idx="0" formatCode="0">
                  <c:v>4</c:v>
                </c:pt>
                <c:pt idx="2" formatCode="0">
                  <c:v>4.0999999999999996</c:v>
                </c:pt>
                <c:pt idx="3" formatCode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C-47C3-8F8A-ED7AF5D5EE7A}"/>
            </c:ext>
          </c:extLst>
        </c:ser>
        <c:ser>
          <c:idx val="1"/>
          <c:order val="1"/>
          <c:tx>
            <c:strRef>
              <c:f>Dati!$C$595</c:f>
              <c:strCache>
                <c:ptCount val="1"/>
                <c:pt idx="0">
                  <c:v>Drīzāk apmierināti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A1C-47C3-8F8A-ED7AF5D5EE7A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FA1C-47C3-8F8A-ED7AF5D5EE7A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A1C-47C3-8F8A-ED7AF5D5EE7A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FA1C-47C3-8F8A-ED7AF5D5EE7A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FA1C-47C3-8F8A-ED7AF5D5EE7A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A1C-47C3-8F8A-ED7AF5D5EE7A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A1C-47C3-8F8A-ED7AF5D5EE7A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FA1C-47C3-8F8A-ED7AF5D5EE7A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A1C-47C3-8F8A-ED7AF5D5EE7A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FA1C-47C3-8F8A-ED7AF5D5EE7A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FA1C-47C3-8F8A-ED7AF5D5EE7A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FA1C-47C3-8F8A-ED7AF5D5EE7A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FA1C-47C3-8F8A-ED7AF5D5EE7A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FA1C-47C3-8F8A-ED7AF5D5EE7A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FA1C-47C3-8F8A-ED7AF5D5EE7A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FA1C-47C3-8F8A-ED7AF5D5EE7A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FA1C-47C3-8F8A-ED7AF5D5EE7A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FA1C-47C3-8F8A-ED7AF5D5EE7A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FA1C-47C3-8F8A-ED7AF5D5EE7A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FA1C-47C3-8F8A-ED7AF5D5EE7A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FA1C-47C3-8F8A-ED7AF5D5EE7A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FA1C-47C3-8F8A-ED7AF5D5EE7A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FA1C-47C3-8F8A-ED7AF5D5EE7A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FA1C-47C3-8F8A-ED7AF5D5EE7A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FA1C-47C3-8F8A-ED7AF5D5EE7A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FA1C-47C3-8F8A-ED7AF5D5EE7A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FA1C-47C3-8F8A-ED7AF5D5EE7A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FA1C-47C3-8F8A-ED7AF5D5EE7A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FA1C-47C3-8F8A-ED7AF5D5EE7A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FA1C-47C3-8F8A-ED7AF5D5EE7A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FA1C-47C3-8F8A-ED7AF5D5EE7A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Dati!$A$596:$A$599</c:f>
              <c:strCache>
                <c:ptCount val="4"/>
                <c:pt idx="0">
                  <c:v>Visi respondenti, n=129</c:v>
                </c:pt>
                <c:pt idx="2">
                  <c:v>Pieder tiesības, n=39</c:v>
                </c:pt>
                <c:pt idx="3">
                  <c:v>Nepieder tiesības, n=90</c:v>
                </c:pt>
              </c:strCache>
            </c:strRef>
          </c:cat>
          <c:val>
            <c:numRef>
              <c:f>Dati!$C$596:$C$599</c:f>
              <c:numCache>
                <c:formatCode>General</c:formatCode>
                <c:ptCount val="4"/>
                <c:pt idx="0" formatCode="0">
                  <c:v>27.5</c:v>
                </c:pt>
                <c:pt idx="2" formatCode="0">
                  <c:v>32.299999999999997</c:v>
                </c:pt>
                <c:pt idx="3" formatCode="0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FA1C-47C3-8F8A-ED7AF5D5EE7A}"/>
            </c:ext>
          </c:extLst>
        </c:ser>
        <c:ser>
          <c:idx val="3"/>
          <c:order val="2"/>
          <c:tx>
            <c:strRef>
              <c:f>Dati!$F$595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Dati!$A$596:$A$599</c:f>
              <c:strCache>
                <c:ptCount val="4"/>
                <c:pt idx="0">
                  <c:v>Visi respondenti, n=129</c:v>
                </c:pt>
                <c:pt idx="2">
                  <c:v>Pieder tiesības, n=39</c:v>
                </c:pt>
                <c:pt idx="3">
                  <c:v>Nepieder tiesības, n=90</c:v>
                </c:pt>
              </c:strCache>
            </c:strRef>
          </c:cat>
          <c:val>
            <c:numRef>
              <c:f>Dati!$F$596:$F$599</c:f>
              <c:numCache>
                <c:formatCode>General</c:formatCode>
                <c:ptCount val="4"/>
                <c:pt idx="0" formatCode="0">
                  <c:v>55.8</c:v>
                </c:pt>
                <c:pt idx="2" formatCode="0">
                  <c:v>45.7</c:v>
                </c:pt>
                <c:pt idx="3" formatCode="0">
                  <c:v>59.4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FA1C-47C3-8F8A-ED7AF5D5EE7A}"/>
            </c:ext>
          </c:extLst>
        </c:ser>
        <c:ser>
          <c:idx val="4"/>
          <c:order val="3"/>
          <c:tx>
            <c:strRef>
              <c:f>Dati!$D$595</c:f>
              <c:strCache>
                <c:ptCount val="1"/>
                <c:pt idx="0">
                  <c:v>Drīzāk neapmierināti</c:v>
                </c:pt>
              </c:strCache>
            </c:strRef>
          </c:tx>
          <c:spPr>
            <a:solidFill>
              <a:srgbClr val="ED7D31">
                <a:lumMod val="40000"/>
                <a:lumOff val="60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tx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Dati!$A$596:$A$599</c:f>
              <c:strCache>
                <c:ptCount val="4"/>
                <c:pt idx="0">
                  <c:v>Visi respondenti, n=129</c:v>
                </c:pt>
                <c:pt idx="2">
                  <c:v>Pieder tiesības, n=39</c:v>
                </c:pt>
                <c:pt idx="3">
                  <c:v>Nepieder tiesības, n=90</c:v>
                </c:pt>
              </c:strCache>
            </c:strRef>
          </c:cat>
          <c:val>
            <c:numRef>
              <c:f>Dati!$D$596:$D$599</c:f>
              <c:numCache>
                <c:formatCode>General</c:formatCode>
                <c:ptCount val="4"/>
                <c:pt idx="0" formatCode="0">
                  <c:v>7.4</c:v>
                </c:pt>
                <c:pt idx="2" formatCode="0">
                  <c:v>14.2</c:v>
                </c:pt>
                <c:pt idx="3" formatCode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FA1C-47C3-8F8A-ED7AF5D5EE7A}"/>
            </c:ext>
          </c:extLst>
        </c:ser>
        <c:ser>
          <c:idx val="2"/>
          <c:order val="4"/>
          <c:tx>
            <c:strRef>
              <c:f>Dati!$E$595</c:f>
              <c:strCache>
                <c:ptCount val="1"/>
                <c:pt idx="0">
                  <c:v>Ļoti neapmierināti</c:v>
                </c:pt>
              </c:strCache>
            </c:strRef>
          </c:tx>
          <c:spPr>
            <a:solidFill>
              <a:srgbClr val="ED7D31">
                <a:lumMod val="75000"/>
              </a:srgbClr>
            </a:solidFill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Dati!$A$596:$A$599</c:f>
              <c:strCache>
                <c:ptCount val="4"/>
                <c:pt idx="0">
                  <c:v>Visi respondenti, n=129</c:v>
                </c:pt>
                <c:pt idx="2">
                  <c:v>Pieder tiesības, n=39</c:v>
                </c:pt>
                <c:pt idx="3">
                  <c:v>Nepieder tiesības, n=90</c:v>
                </c:pt>
              </c:strCache>
            </c:strRef>
          </c:cat>
          <c:val>
            <c:numRef>
              <c:f>Dati!$E$596:$E$599</c:f>
              <c:numCache>
                <c:formatCode>General</c:formatCode>
                <c:ptCount val="4"/>
                <c:pt idx="0" formatCode="0">
                  <c:v>5.2</c:v>
                </c:pt>
                <c:pt idx="2" formatCode="0">
                  <c:v>3.7</c:v>
                </c:pt>
                <c:pt idx="3" formatCode="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FA1C-47C3-8F8A-ED7AF5D5EE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10662608"/>
        <c:axId val="410663000"/>
      </c:barChart>
      <c:catAx>
        <c:axId val="410662608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9774034709286588"/>
              <c:y val="0.8977596922687438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066300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0663000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0662608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4626201318896032"/>
          <c:y val="2.8010906678263953E-3"/>
          <c:w val="0.70194369021953562"/>
          <c:h val="8.9312299183460953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566060889267379"/>
          <c:y val="9.4869560948862577E-2"/>
          <c:w val="0.83079222056236246"/>
          <c:h val="0.78983255621670467"/>
        </c:manualLayout>
      </c:layout>
      <c:barChart>
        <c:barDir val="bar"/>
        <c:grouping val="stacked"/>
        <c:varyColors val="0"/>
        <c:ser>
          <c:idx val="2"/>
          <c:order val="0"/>
          <c:tx>
            <c:strRef>
              <c:f>Dati!$D$400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1F4E7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Dati!$A$401:$A$402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Dati!$D$401:$D$402</c:f>
              <c:numCache>
                <c:formatCode>0</c:formatCode>
                <c:ptCount val="2"/>
                <c:pt idx="0">
                  <c:v>8.8000000000000007</c:v>
                </c:pt>
                <c:pt idx="1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4-479B-AC91-B29C6E1832E6}"/>
            </c:ext>
          </c:extLst>
        </c:ser>
        <c:ser>
          <c:idx val="1"/>
          <c:order val="1"/>
          <c:tx>
            <c:strRef>
              <c:f>Dati!$C$400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EC4-479B-AC91-B29C6E1832E6}"/>
                </c:ext>
              </c:extLst>
            </c:dLbl>
            <c:dLbl>
              <c:idx val="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EC4-479B-AC91-B29C6E1832E6}"/>
                </c:ext>
              </c:extLst>
            </c:dLbl>
            <c:dLbl>
              <c:idx val="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EC4-479B-AC91-B29C6E1832E6}"/>
                </c:ext>
              </c:extLst>
            </c:dLbl>
            <c:dLbl>
              <c:idx val="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EC4-479B-AC91-B29C6E1832E6}"/>
                </c:ext>
              </c:extLst>
            </c:dLbl>
            <c:dLbl>
              <c:idx val="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EC4-479B-AC91-B29C6E1832E6}"/>
                </c:ext>
              </c:extLst>
            </c:dLbl>
            <c:dLbl>
              <c:idx val="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6EC4-479B-AC91-B29C6E1832E6}"/>
                </c:ext>
              </c:extLst>
            </c:dLbl>
            <c:dLbl>
              <c:idx val="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EC4-479B-AC91-B29C6E1832E6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6EC4-479B-AC91-B29C6E1832E6}"/>
                </c:ext>
              </c:extLst>
            </c:dLbl>
            <c:dLbl>
              <c:idx val="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EC4-479B-AC91-B29C6E1832E6}"/>
                </c:ext>
              </c:extLst>
            </c:dLbl>
            <c:dLbl>
              <c:idx val="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EC4-479B-AC91-B29C6E1832E6}"/>
                </c:ext>
              </c:extLst>
            </c:dLbl>
            <c:dLbl>
              <c:idx val="1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EC4-479B-AC91-B29C6E1832E6}"/>
                </c:ext>
              </c:extLst>
            </c:dLbl>
            <c:dLbl>
              <c:idx val="1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6EC4-479B-AC91-B29C6E1832E6}"/>
                </c:ext>
              </c:extLst>
            </c:dLbl>
            <c:dLbl>
              <c:idx val="12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6EC4-479B-AC91-B29C6E1832E6}"/>
                </c:ext>
              </c:extLst>
            </c:dLbl>
            <c:dLbl>
              <c:idx val="1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6EC4-479B-AC91-B29C6E1832E6}"/>
                </c:ext>
              </c:extLst>
            </c:dLbl>
            <c:dLbl>
              <c:idx val="1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6EC4-479B-AC91-B29C6E1832E6}"/>
                </c:ext>
              </c:extLst>
            </c:dLbl>
            <c:dLbl>
              <c:idx val="1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6EC4-479B-AC91-B29C6E1832E6}"/>
                </c:ext>
              </c:extLst>
            </c:dLbl>
            <c:dLbl>
              <c:idx val="1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6EC4-479B-AC91-B29C6E1832E6}"/>
                </c:ext>
              </c:extLst>
            </c:dLbl>
            <c:dLbl>
              <c:idx val="1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6EC4-479B-AC91-B29C6E1832E6}"/>
                </c:ext>
              </c:extLst>
            </c:dLbl>
            <c:dLbl>
              <c:idx val="1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6EC4-479B-AC91-B29C6E1832E6}"/>
                </c:ext>
              </c:extLst>
            </c:dLbl>
            <c:dLbl>
              <c:idx val="2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6EC4-479B-AC91-B29C6E1832E6}"/>
                </c:ext>
              </c:extLst>
            </c:dLbl>
            <c:dLbl>
              <c:idx val="2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6EC4-479B-AC91-B29C6E1832E6}"/>
                </c:ext>
              </c:extLst>
            </c:dLbl>
            <c:dLbl>
              <c:idx val="24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6EC4-479B-AC91-B29C6E1832E6}"/>
                </c:ext>
              </c:extLst>
            </c:dLbl>
            <c:dLbl>
              <c:idx val="25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6EC4-479B-AC91-B29C6E1832E6}"/>
                </c:ext>
              </c:extLst>
            </c:dLbl>
            <c:dLbl>
              <c:idx val="26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6EC4-479B-AC91-B29C6E1832E6}"/>
                </c:ext>
              </c:extLst>
            </c:dLbl>
            <c:dLbl>
              <c:idx val="2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6EC4-479B-AC91-B29C6E1832E6}"/>
                </c:ext>
              </c:extLst>
            </c:dLbl>
            <c:dLbl>
              <c:idx val="2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6EC4-479B-AC91-B29C6E1832E6}"/>
                </c:ext>
              </c:extLst>
            </c:dLbl>
            <c:dLbl>
              <c:idx val="31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6EC4-479B-AC91-B29C6E1832E6}"/>
                </c:ext>
              </c:extLst>
            </c:dLbl>
            <c:dLbl>
              <c:idx val="33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6EC4-479B-AC91-B29C6E1832E6}"/>
                </c:ext>
              </c:extLst>
            </c:dLbl>
            <c:dLbl>
              <c:idx val="38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6EC4-479B-AC91-B29C6E1832E6}"/>
                </c:ext>
              </c:extLst>
            </c:dLbl>
            <c:dLbl>
              <c:idx val="39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6EC4-479B-AC91-B29C6E1832E6}"/>
                </c:ext>
              </c:extLst>
            </c:dLbl>
            <c:dLbl>
              <c:idx val="4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ysClr val="windowText" lastClr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6EC4-479B-AC91-B29C6E1832E6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Dati!$A$401:$A$402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Dati!$C$401:$C$402</c:f>
              <c:numCache>
                <c:formatCode>0</c:formatCode>
                <c:ptCount val="2"/>
                <c:pt idx="0">
                  <c:v>14.2</c:v>
                </c:pt>
                <c:pt idx="1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6EC4-479B-AC91-B29C6E1832E6}"/>
            </c:ext>
          </c:extLst>
        </c:ser>
        <c:ser>
          <c:idx val="0"/>
          <c:order val="2"/>
          <c:tx>
            <c:strRef>
              <c:f>Dati!$B$400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Dati!$A$401:$A$402</c:f>
              <c:strCache>
                <c:ptCount val="2"/>
                <c:pt idx="0">
                  <c:v>06.2022, n=2808</c:v>
                </c:pt>
                <c:pt idx="1">
                  <c:v>11.2019, n=3622</c:v>
                </c:pt>
              </c:strCache>
            </c:strRef>
          </c:cat>
          <c:val>
            <c:numRef>
              <c:f>Dati!$B$401:$B$402</c:f>
              <c:numCache>
                <c:formatCode>0</c:formatCode>
                <c:ptCount val="2"/>
                <c:pt idx="0">
                  <c:v>77</c:v>
                </c:pt>
                <c:pt idx="1">
                  <c:v>78.3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6EC4-479B-AC91-B29C6E1832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414851576"/>
        <c:axId val="414857848"/>
      </c:barChart>
      <c:catAx>
        <c:axId val="414851576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>
                    <a:solidFill>
                      <a:sysClr val="windowText" lastClr="000000"/>
                    </a:solidFill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88304342880168518"/>
              <c:y val="0.8977597962698773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485784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14857848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4851576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4048405353234773"/>
          <c:y val="1.6924493915485225E-2"/>
          <c:w val="0.40366974941689615"/>
          <c:h val="6.2959303309905734E-2"/>
        </c:manualLayout>
      </c:layout>
      <c:overlay val="0"/>
      <c:txPr>
        <a:bodyPr/>
        <a:lstStyle/>
        <a:p>
          <a:pPr>
            <a:defRPr sz="1100">
              <a:solidFill>
                <a:schemeClr val="tx1">
                  <a:lumMod val="95000"/>
                  <a:lumOff val="5000"/>
                </a:schemeClr>
              </a:solidFill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5588716631853287"/>
          <c:y val="4.8498845265588918E-2"/>
          <c:w val="0.72056570147366006"/>
          <c:h val="0.886836027713625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Dati!$M$439</c:f>
              <c:strCache>
                <c:ptCount val="1"/>
                <c:pt idx="0">
                  <c:v>Jā</c:v>
                </c:pt>
              </c:strCache>
            </c:strRef>
          </c:tx>
          <c:spPr>
            <a:solidFill>
              <a:srgbClr val="1F4E7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Dati!$L$440:$L$481</c:f>
              <c:strCache>
                <c:ptCount val="42"/>
                <c:pt idx="0">
                  <c:v>Visi respondenti</c:v>
                </c:pt>
                <c:pt idx="2">
                  <c:v> Rīga</c:v>
                </c:pt>
                <c:pt idx="3">
                  <c:v> Pierīga</c:v>
                </c:pt>
                <c:pt idx="4">
                  <c:v> Vidzeme</c:v>
                </c:pt>
                <c:pt idx="5">
                  <c:v> Kurzeme</c:v>
                </c:pt>
                <c:pt idx="6">
                  <c:v> Zemgale</c:v>
                </c:pt>
                <c:pt idx="7">
                  <c:v> Latgale</c:v>
                </c:pt>
                <c:pt idx="9">
                  <c:v>Pārstāvēts tikai vietējais kapitāls</c:v>
                </c:pt>
                <c:pt idx="10">
                  <c:v>Pārstāvēts gan vietējais kapitāls, gan ārvalstu</c:v>
                </c:pt>
                <c:pt idx="11">
                  <c:v>Pārstāvēts tikai ārvalstu kapitāls</c:v>
                </c:pt>
                <c:pt idx="13">
                  <c:v>Individuālais komersants*</c:v>
                </c:pt>
                <c:pt idx="14">
                  <c:v>Sabiedrība ar ierobežotu atbildību</c:v>
                </c:pt>
                <c:pt idx="15">
                  <c:v>Akciju sabiedrība</c:v>
                </c:pt>
                <c:pt idx="17">
                  <c:v>Saimnieciskās darbības veicējs</c:v>
                </c:pt>
                <c:pt idx="18">
                  <c:v>Individuālais komersants*</c:v>
                </c:pt>
                <c:pt idx="19">
                  <c:v>Zemnieku saimniecības īpašnieks*</c:v>
                </c:pt>
                <c:pt idx="20">
                  <c:v>Mikrouzņēmuma īpašnieks</c:v>
                </c:pt>
                <c:pt idx="21">
                  <c:v>Maza uzņēmuma pārstāvis</c:v>
                </c:pt>
                <c:pt idx="22">
                  <c:v>Vidēja lieluma nodokļu maksātāja pārstāvis</c:v>
                </c:pt>
                <c:pt idx="23">
                  <c:v>Liela nodokļu maksātāja pārstāvis</c:v>
                </c:pt>
                <c:pt idx="25">
                  <c:v>0-9 darbinieki</c:v>
                </c:pt>
                <c:pt idx="26">
                  <c:v>10-49 darbinieki</c:v>
                </c:pt>
                <c:pt idx="27">
                  <c:v>50-249 darbinieki</c:v>
                </c:pt>
                <c:pt idx="28">
                  <c:v>250 un vairāk darbinieki</c:v>
                </c:pt>
                <c:pt idx="30">
                  <c:v>Zaudējumi</c:v>
                </c:pt>
                <c:pt idx="31">
                  <c:v>Nav ne peļņas, ne zaudējumu</c:v>
                </c:pt>
                <c:pt idx="32">
                  <c:v>Peļņa līdz 10 tūkst. EUR</c:v>
                </c:pt>
                <c:pt idx="33">
                  <c:v>Peļņa no 10 tūkst. līdz 100 tūkst. EUR</c:v>
                </c:pt>
                <c:pt idx="34">
                  <c:v>Peļņa 100 tūkst. EUR un vairāk</c:v>
                </c:pt>
                <c:pt idx="36">
                  <c:v>Rūpniecība</c:v>
                </c:pt>
                <c:pt idx="37">
                  <c:v>Vairumtirdzniecība</c:v>
                </c:pt>
                <c:pt idx="38">
                  <c:v>Mazumtirdzniecība</c:v>
                </c:pt>
                <c:pt idx="39">
                  <c:v>Pakalpojumi</c:v>
                </c:pt>
                <c:pt idx="40">
                  <c:v>Būvniecība</c:v>
                </c:pt>
                <c:pt idx="41">
                  <c:v>Cits</c:v>
                </c:pt>
              </c:strCache>
            </c:strRef>
          </c:cat>
          <c:val>
            <c:numRef>
              <c:f>Dati!$M$440:$M$481</c:f>
              <c:numCache>
                <c:formatCode>General</c:formatCode>
                <c:ptCount val="42"/>
                <c:pt idx="0" formatCode="0">
                  <c:v>8.8000000000000007</c:v>
                </c:pt>
                <c:pt idx="2" formatCode="0">
                  <c:v>8.8000000000000007</c:v>
                </c:pt>
                <c:pt idx="3" formatCode="0">
                  <c:v>10.1</c:v>
                </c:pt>
                <c:pt idx="4" formatCode="0">
                  <c:v>7.8</c:v>
                </c:pt>
                <c:pt idx="5" formatCode="0">
                  <c:v>8.3000000000000007</c:v>
                </c:pt>
                <c:pt idx="6" formatCode="0">
                  <c:v>9.4</c:v>
                </c:pt>
                <c:pt idx="7" formatCode="0">
                  <c:v>5.5</c:v>
                </c:pt>
                <c:pt idx="9" formatCode="0">
                  <c:v>8.5</c:v>
                </c:pt>
                <c:pt idx="10" formatCode="0">
                  <c:v>10.9</c:v>
                </c:pt>
                <c:pt idx="11" formatCode="0">
                  <c:v>13.2</c:v>
                </c:pt>
                <c:pt idx="13" formatCode="0">
                  <c:v>18.399999999999999</c:v>
                </c:pt>
                <c:pt idx="14" formatCode="0">
                  <c:v>8.6</c:v>
                </c:pt>
                <c:pt idx="15" formatCode="0">
                  <c:v>12.8</c:v>
                </c:pt>
                <c:pt idx="17" formatCode="0">
                  <c:v>8.9</c:v>
                </c:pt>
                <c:pt idx="18" formatCode="0">
                  <c:v>11.4</c:v>
                </c:pt>
                <c:pt idx="19" formatCode="0">
                  <c:v>10.8</c:v>
                </c:pt>
                <c:pt idx="20" formatCode="0">
                  <c:v>6.4</c:v>
                </c:pt>
                <c:pt idx="21" formatCode="0">
                  <c:v>8.1999999999999993</c:v>
                </c:pt>
                <c:pt idx="22" formatCode="0">
                  <c:v>9.8000000000000007</c:v>
                </c:pt>
                <c:pt idx="23" formatCode="0">
                  <c:v>15.5</c:v>
                </c:pt>
                <c:pt idx="25" formatCode="0">
                  <c:v>8.3000000000000007</c:v>
                </c:pt>
                <c:pt idx="26" formatCode="0">
                  <c:v>11.8</c:v>
                </c:pt>
                <c:pt idx="27" formatCode="0">
                  <c:v>19.100000000000001</c:v>
                </c:pt>
                <c:pt idx="28" formatCode="0">
                  <c:v>21.6</c:v>
                </c:pt>
                <c:pt idx="30" formatCode="0">
                  <c:v>7.5</c:v>
                </c:pt>
                <c:pt idx="31" formatCode="0">
                  <c:v>5.5</c:v>
                </c:pt>
                <c:pt idx="32" formatCode="0">
                  <c:v>6.4</c:v>
                </c:pt>
                <c:pt idx="33" formatCode="0">
                  <c:v>9.4</c:v>
                </c:pt>
                <c:pt idx="34" formatCode="0">
                  <c:v>10</c:v>
                </c:pt>
                <c:pt idx="36" formatCode="0">
                  <c:v>18.100000000000001</c:v>
                </c:pt>
                <c:pt idx="37" formatCode="0">
                  <c:v>9.1</c:v>
                </c:pt>
                <c:pt idx="38" formatCode="0">
                  <c:v>9.5</c:v>
                </c:pt>
                <c:pt idx="39" formatCode="0">
                  <c:v>7.4</c:v>
                </c:pt>
                <c:pt idx="40" formatCode="0">
                  <c:v>8.1</c:v>
                </c:pt>
                <c:pt idx="41" formatCode="0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37-4AE2-B6DD-4354A67B7878}"/>
            </c:ext>
          </c:extLst>
        </c:ser>
        <c:ser>
          <c:idx val="2"/>
          <c:order val="1"/>
          <c:tx>
            <c:strRef>
              <c:f>Dati!$O$439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>
                    <a:solidFill>
                      <a:schemeClr val="tx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Dati!$L$440:$L$481</c:f>
              <c:strCache>
                <c:ptCount val="42"/>
                <c:pt idx="0">
                  <c:v>Visi respondenti</c:v>
                </c:pt>
                <c:pt idx="2">
                  <c:v> Rīga</c:v>
                </c:pt>
                <c:pt idx="3">
                  <c:v> Pierīga</c:v>
                </c:pt>
                <c:pt idx="4">
                  <c:v> Vidzeme</c:v>
                </c:pt>
                <c:pt idx="5">
                  <c:v> Kurzeme</c:v>
                </c:pt>
                <c:pt idx="6">
                  <c:v> Zemgale</c:v>
                </c:pt>
                <c:pt idx="7">
                  <c:v> Latgale</c:v>
                </c:pt>
                <c:pt idx="9">
                  <c:v>Pārstāvēts tikai vietējais kapitāls</c:v>
                </c:pt>
                <c:pt idx="10">
                  <c:v>Pārstāvēts gan vietējais kapitāls, gan ārvalstu</c:v>
                </c:pt>
                <c:pt idx="11">
                  <c:v>Pārstāvēts tikai ārvalstu kapitāls</c:v>
                </c:pt>
                <c:pt idx="13">
                  <c:v>Individuālais komersants*</c:v>
                </c:pt>
                <c:pt idx="14">
                  <c:v>Sabiedrība ar ierobežotu atbildību</c:v>
                </c:pt>
                <c:pt idx="15">
                  <c:v>Akciju sabiedrība</c:v>
                </c:pt>
                <c:pt idx="17">
                  <c:v>Saimnieciskās darbības veicējs</c:v>
                </c:pt>
                <c:pt idx="18">
                  <c:v>Individuālais komersants*</c:v>
                </c:pt>
                <c:pt idx="19">
                  <c:v>Zemnieku saimniecības īpašnieks*</c:v>
                </c:pt>
                <c:pt idx="20">
                  <c:v>Mikrouzņēmuma īpašnieks</c:v>
                </c:pt>
                <c:pt idx="21">
                  <c:v>Maza uzņēmuma pārstāvis</c:v>
                </c:pt>
                <c:pt idx="22">
                  <c:v>Vidēja lieluma nodokļu maksātāja pārstāvis</c:v>
                </c:pt>
                <c:pt idx="23">
                  <c:v>Liela nodokļu maksātāja pārstāvis</c:v>
                </c:pt>
                <c:pt idx="25">
                  <c:v>0-9 darbinieki</c:v>
                </c:pt>
                <c:pt idx="26">
                  <c:v>10-49 darbinieki</c:v>
                </c:pt>
                <c:pt idx="27">
                  <c:v>50-249 darbinieki</c:v>
                </c:pt>
                <c:pt idx="28">
                  <c:v>250 un vairāk darbinieki</c:v>
                </c:pt>
                <c:pt idx="30">
                  <c:v>Zaudējumi</c:v>
                </c:pt>
                <c:pt idx="31">
                  <c:v>Nav ne peļņas, ne zaudējumu</c:v>
                </c:pt>
                <c:pt idx="32">
                  <c:v>Peļņa līdz 10 tūkst. EUR</c:v>
                </c:pt>
                <c:pt idx="33">
                  <c:v>Peļņa no 10 tūkst. līdz 100 tūkst. EUR</c:v>
                </c:pt>
                <c:pt idx="34">
                  <c:v>Peļņa 100 tūkst. EUR un vairāk</c:v>
                </c:pt>
                <c:pt idx="36">
                  <c:v>Rūpniecība</c:v>
                </c:pt>
                <c:pt idx="37">
                  <c:v>Vairumtirdzniecība</c:v>
                </c:pt>
                <c:pt idx="38">
                  <c:v>Mazumtirdzniecība</c:v>
                </c:pt>
                <c:pt idx="39">
                  <c:v>Pakalpojumi</c:v>
                </c:pt>
                <c:pt idx="40">
                  <c:v>Būvniecība</c:v>
                </c:pt>
                <c:pt idx="41">
                  <c:v>Cits</c:v>
                </c:pt>
              </c:strCache>
            </c:strRef>
          </c:cat>
          <c:val>
            <c:numRef>
              <c:f>Dati!$O$440:$O$481</c:f>
              <c:numCache>
                <c:formatCode>General</c:formatCode>
                <c:ptCount val="42"/>
                <c:pt idx="0" formatCode="0">
                  <c:v>14.2</c:v>
                </c:pt>
                <c:pt idx="2" formatCode="0">
                  <c:v>14.8</c:v>
                </c:pt>
                <c:pt idx="3" formatCode="0">
                  <c:v>12.8</c:v>
                </c:pt>
                <c:pt idx="4" formatCode="0">
                  <c:v>10.8</c:v>
                </c:pt>
                <c:pt idx="5" formatCode="0">
                  <c:v>16.3</c:v>
                </c:pt>
                <c:pt idx="6" formatCode="0">
                  <c:v>12.5</c:v>
                </c:pt>
                <c:pt idx="7" formatCode="0">
                  <c:v>16.100000000000001</c:v>
                </c:pt>
                <c:pt idx="9" formatCode="0">
                  <c:v>13.8</c:v>
                </c:pt>
                <c:pt idx="10" formatCode="0">
                  <c:v>19.7</c:v>
                </c:pt>
                <c:pt idx="11" formatCode="0">
                  <c:v>19.8</c:v>
                </c:pt>
                <c:pt idx="13" formatCode="0">
                  <c:v>8.6</c:v>
                </c:pt>
                <c:pt idx="14" formatCode="0">
                  <c:v>14.2</c:v>
                </c:pt>
                <c:pt idx="15" formatCode="0">
                  <c:v>15.7</c:v>
                </c:pt>
                <c:pt idx="17" formatCode="0">
                  <c:v>19.399999999999999</c:v>
                </c:pt>
                <c:pt idx="18" formatCode="0">
                  <c:v>8.1</c:v>
                </c:pt>
                <c:pt idx="19" formatCode="0">
                  <c:v>20</c:v>
                </c:pt>
                <c:pt idx="20" formatCode="0">
                  <c:v>14.4</c:v>
                </c:pt>
                <c:pt idx="21" formatCode="0">
                  <c:v>13.6</c:v>
                </c:pt>
                <c:pt idx="22" formatCode="0">
                  <c:v>12.1</c:v>
                </c:pt>
                <c:pt idx="23" formatCode="0">
                  <c:v>17.5</c:v>
                </c:pt>
                <c:pt idx="25" formatCode="0">
                  <c:v>14.3</c:v>
                </c:pt>
                <c:pt idx="26" formatCode="0">
                  <c:v>13.4</c:v>
                </c:pt>
                <c:pt idx="27" formatCode="0">
                  <c:v>15.5</c:v>
                </c:pt>
                <c:pt idx="28" formatCode="0">
                  <c:v>20.7</c:v>
                </c:pt>
                <c:pt idx="30" formatCode="0">
                  <c:v>15.2</c:v>
                </c:pt>
                <c:pt idx="31" formatCode="0">
                  <c:v>15.8</c:v>
                </c:pt>
                <c:pt idx="32" formatCode="0">
                  <c:v>9.5</c:v>
                </c:pt>
                <c:pt idx="33" formatCode="0">
                  <c:v>10.6</c:v>
                </c:pt>
                <c:pt idx="34" formatCode="0">
                  <c:v>8.4</c:v>
                </c:pt>
                <c:pt idx="36" formatCode="0">
                  <c:v>12.5</c:v>
                </c:pt>
                <c:pt idx="37" formatCode="0">
                  <c:v>12.7</c:v>
                </c:pt>
                <c:pt idx="38" formatCode="0">
                  <c:v>13.3</c:v>
                </c:pt>
                <c:pt idx="39" formatCode="0">
                  <c:v>14.2</c:v>
                </c:pt>
                <c:pt idx="40" formatCode="0">
                  <c:v>15</c:v>
                </c:pt>
                <c:pt idx="41" formatCode="0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37-4AE2-B6DD-4354A67B7878}"/>
            </c:ext>
          </c:extLst>
        </c:ser>
        <c:ser>
          <c:idx val="1"/>
          <c:order val="2"/>
          <c:tx>
            <c:strRef>
              <c:f>Dati!$N$439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937-4AE2-B6DD-4354A67B7878}"/>
                </c:ext>
              </c:extLst>
            </c:dLbl>
            <c:dLbl>
              <c:idx val="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937-4AE2-B6DD-4354A67B7878}"/>
                </c:ext>
              </c:extLst>
            </c:dLbl>
            <c:dLbl>
              <c:idx val="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937-4AE2-B6DD-4354A67B7878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937-4AE2-B6DD-4354A67B7878}"/>
                </c:ext>
              </c:extLst>
            </c:dLbl>
            <c:dLbl>
              <c:idx val="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937-4AE2-B6DD-4354A67B7878}"/>
                </c:ext>
              </c:extLst>
            </c:dLbl>
            <c:dLbl>
              <c:idx val="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A937-4AE2-B6DD-4354A67B7878}"/>
                </c:ext>
              </c:extLst>
            </c:dLbl>
            <c:dLbl>
              <c:idx val="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A937-4AE2-B6DD-4354A67B7878}"/>
                </c:ext>
              </c:extLst>
            </c:dLbl>
            <c:dLbl>
              <c:idx val="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937-4AE2-B6DD-4354A67B7878}"/>
                </c:ext>
              </c:extLst>
            </c:dLbl>
            <c:dLbl>
              <c:idx val="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A937-4AE2-B6DD-4354A67B7878}"/>
                </c:ext>
              </c:extLst>
            </c:dLbl>
            <c:dLbl>
              <c:idx val="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A937-4AE2-B6DD-4354A67B7878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A937-4AE2-B6DD-4354A67B7878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A937-4AE2-B6DD-4354A67B7878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A937-4AE2-B6DD-4354A67B7878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A937-4AE2-B6DD-4354A67B7878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A937-4AE2-B6DD-4354A67B7878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A937-4AE2-B6DD-4354A67B7878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A937-4AE2-B6DD-4354A67B7878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A937-4AE2-B6DD-4354A67B7878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A937-4AE2-B6DD-4354A67B7878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A937-4AE2-B6DD-4354A67B7878}"/>
                </c:ext>
              </c:extLst>
            </c:dLbl>
            <c:dLbl>
              <c:idx val="2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A937-4AE2-B6DD-4354A67B7878}"/>
                </c:ext>
              </c:extLst>
            </c:dLbl>
            <c:dLbl>
              <c:idx val="2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A937-4AE2-B6DD-4354A67B7878}"/>
                </c:ext>
              </c:extLst>
            </c:dLbl>
            <c:dLbl>
              <c:idx val="2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A937-4AE2-B6DD-4354A67B7878}"/>
                </c:ext>
              </c:extLst>
            </c:dLbl>
            <c:dLbl>
              <c:idx val="2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A937-4AE2-B6DD-4354A67B7878}"/>
                </c:ext>
              </c:extLst>
            </c:dLbl>
            <c:dLbl>
              <c:idx val="2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A937-4AE2-B6DD-4354A67B7878}"/>
                </c:ext>
              </c:extLst>
            </c:dLbl>
            <c:dLbl>
              <c:idx val="2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A937-4AE2-B6DD-4354A67B7878}"/>
                </c:ext>
              </c:extLst>
            </c:dLbl>
            <c:dLbl>
              <c:idx val="3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A937-4AE2-B6DD-4354A67B7878}"/>
                </c:ext>
              </c:extLst>
            </c:dLbl>
            <c:dLbl>
              <c:idx val="3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A937-4AE2-B6DD-4354A67B7878}"/>
                </c:ext>
              </c:extLst>
            </c:dLbl>
            <c:dLbl>
              <c:idx val="3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A937-4AE2-B6DD-4354A67B7878}"/>
                </c:ext>
              </c:extLst>
            </c:dLbl>
            <c:dLbl>
              <c:idx val="3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A937-4AE2-B6DD-4354A67B7878}"/>
                </c:ext>
              </c:extLst>
            </c:dLbl>
            <c:dLbl>
              <c:idx val="4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5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A937-4AE2-B6DD-4354A67B7878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Dati!$L$440:$L$481</c:f>
              <c:strCache>
                <c:ptCount val="42"/>
                <c:pt idx="0">
                  <c:v>Visi respondenti</c:v>
                </c:pt>
                <c:pt idx="2">
                  <c:v> Rīga</c:v>
                </c:pt>
                <c:pt idx="3">
                  <c:v> Pierīga</c:v>
                </c:pt>
                <c:pt idx="4">
                  <c:v> Vidzeme</c:v>
                </c:pt>
                <c:pt idx="5">
                  <c:v> Kurzeme</c:v>
                </c:pt>
                <c:pt idx="6">
                  <c:v> Zemgale</c:v>
                </c:pt>
                <c:pt idx="7">
                  <c:v> Latgale</c:v>
                </c:pt>
                <c:pt idx="9">
                  <c:v>Pārstāvēts tikai vietējais kapitāls</c:v>
                </c:pt>
                <c:pt idx="10">
                  <c:v>Pārstāvēts gan vietējais kapitāls, gan ārvalstu</c:v>
                </c:pt>
                <c:pt idx="11">
                  <c:v>Pārstāvēts tikai ārvalstu kapitāls</c:v>
                </c:pt>
                <c:pt idx="13">
                  <c:v>Individuālais komersants*</c:v>
                </c:pt>
                <c:pt idx="14">
                  <c:v>Sabiedrība ar ierobežotu atbildību</c:v>
                </c:pt>
                <c:pt idx="15">
                  <c:v>Akciju sabiedrība</c:v>
                </c:pt>
                <c:pt idx="17">
                  <c:v>Saimnieciskās darbības veicējs</c:v>
                </c:pt>
                <c:pt idx="18">
                  <c:v>Individuālais komersants*</c:v>
                </c:pt>
                <c:pt idx="19">
                  <c:v>Zemnieku saimniecības īpašnieks*</c:v>
                </c:pt>
                <c:pt idx="20">
                  <c:v>Mikrouzņēmuma īpašnieks</c:v>
                </c:pt>
                <c:pt idx="21">
                  <c:v>Maza uzņēmuma pārstāvis</c:v>
                </c:pt>
                <c:pt idx="22">
                  <c:v>Vidēja lieluma nodokļu maksātāja pārstāvis</c:v>
                </c:pt>
                <c:pt idx="23">
                  <c:v>Liela nodokļu maksātāja pārstāvis</c:v>
                </c:pt>
                <c:pt idx="25">
                  <c:v>0-9 darbinieki</c:v>
                </c:pt>
                <c:pt idx="26">
                  <c:v>10-49 darbinieki</c:v>
                </c:pt>
                <c:pt idx="27">
                  <c:v>50-249 darbinieki</c:v>
                </c:pt>
                <c:pt idx="28">
                  <c:v>250 un vairāk darbinieki</c:v>
                </c:pt>
                <c:pt idx="30">
                  <c:v>Zaudējumi</c:v>
                </c:pt>
                <c:pt idx="31">
                  <c:v>Nav ne peļņas, ne zaudējumu</c:v>
                </c:pt>
                <c:pt idx="32">
                  <c:v>Peļņa līdz 10 tūkst. EUR</c:v>
                </c:pt>
                <c:pt idx="33">
                  <c:v>Peļņa no 10 tūkst. līdz 100 tūkst. EUR</c:v>
                </c:pt>
                <c:pt idx="34">
                  <c:v>Peļņa 100 tūkst. EUR un vairāk</c:v>
                </c:pt>
                <c:pt idx="36">
                  <c:v>Rūpniecība</c:v>
                </c:pt>
                <c:pt idx="37">
                  <c:v>Vairumtirdzniecība</c:v>
                </c:pt>
                <c:pt idx="38">
                  <c:v>Mazumtirdzniecība</c:v>
                </c:pt>
                <c:pt idx="39">
                  <c:v>Pakalpojumi</c:v>
                </c:pt>
                <c:pt idx="40">
                  <c:v>Būvniecība</c:v>
                </c:pt>
                <c:pt idx="41">
                  <c:v>Cits</c:v>
                </c:pt>
              </c:strCache>
            </c:strRef>
          </c:cat>
          <c:val>
            <c:numRef>
              <c:f>Dati!$N$440:$N$481</c:f>
              <c:numCache>
                <c:formatCode>General</c:formatCode>
                <c:ptCount val="42"/>
                <c:pt idx="0" formatCode="0">
                  <c:v>77</c:v>
                </c:pt>
                <c:pt idx="2" formatCode="0">
                  <c:v>76.400000000000006</c:v>
                </c:pt>
                <c:pt idx="3" formatCode="0">
                  <c:v>77.099999999999994</c:v>
                </c:pt>
                <c:pt idx="4" formatCode="0">
                  <c:v>81.5</c:v>
                </c:pt>
                <c:pt idx="5" formatCode="0">
                  <c:v>75.400000000000006</c:v>
                </c:pt>
                <c:pt idx="6" formatCode="0">
                  <c:v>78.099999999999994</c:v>
                </c:pt>
                <c:pt idx="7" formatCode="0">
                  <c:v>78.400000000000006</c:v>
                </c:pt>
                <c:pt idx="9" formatCode="0">
                  <c:v>77.599999999999994</c:v>
                </c:pt>
                <c:pt idx="10" formatCode="0">
                  <c:v>69.400000000000006</c:v>
                </c:pt>
                <c:pt idx="11" formatCode="0">
                  <c:v>66.900000000000006</c:v>
                </c:pt>
                <c:pt idx="13" formatCode="0">
                  <c:v>73</c:v>
                </c:pt>
                <c:pt idx="14" formatCode="0">
                  <c:v>77.099999999999994</c:v>
                </c:pt>
                <c:pt idx="15" formatCode="0">
                  <c:v>71.5</c:v>
                </c:pt>
                <c:pt idx="17" formatCode="0">
                  <c:v>71.7</c:v>
                </c:pt>
                <c:pt idx="18" formatCode="0">
                  <c:v>80.5</c:v>
                </c:pt>
                <c:pt idx="19" formatCode="0">
                  <c:v>69.099999999999994</c:v>
                </c:pt>
                <c:pt idx="20" formatCode="0">
                  <c:v>79.2</c:v>
                </c:pt>
                <c:pt idx="21" formatCode="0">
                  <c:v>78.2</c:v>
                </c:pt>
                <c:pt idx="22" formatCode="0">
                  <c:v>78</c:v>
                </c:pt>
                <c:pt idx="23" formatCode="0">
                  <c:v>67</c:v>
                </c:pt>
                <c:pt idx="25" formatCode="0">
                  <c:v>77.5</c:v>
                </c:pt>
                <c:pt idx="26" formatCode="0">
                  <c:v>74.900000000000006</c:v>
                </c:pt>
                <c:pt idx="27" formatCode="0">
                  <c:v>65.400000000000006</c:v>
                </c:pt>
                <c:pt idx="28" formatCode="0">
                  <c:v>57.7</c:v>
                </c:pt>
                <c:pt idx="30" formatCode="0">
                  <c:v>77.3</c:v>
                </c:pt>
                <c:pt idx="31" formatCode="0">
                  <c:v>78.7</c:v>
                </c:pt>
                <c:pt idx="32" formatCode="0">
                  <c:v>84</c:v>
                </c:pt>
                <c:pt idx="33" formatCode="0">
                  <c:v>79.900000000000006</c:v>
                </c:pt>
                <c:pt idx="34" formatCode="0">
                  <c:v>81.7</c:v>
                </c:pt>
                <c:pt idx="36" formatCode="0">
                  <c:v>69.400000000000006</c:v>
                </c:pt>
                <c:pt idx="37" formatCode="0">
                  <c:v>78.2</c:v>
                </c:pt>
                <c:pt idx="38" formatCode="0">
                  <c:v>77.2</c:v>
                </c:pt>
                <c:pt idx="39" formatCode="0">
                  <c:v>78.400000000000006</c:v>
                </c:pt>
                <c:pt idx="40" formatCode="0">
                  <c:v>76.900000000000006</c:v>
                </c:pt>
                <c:pt idx="41" formatCode="0">
                  <c:v>74.7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A937-4AE2-B6DD-4354A67B78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09871720"/>
        <c:axId val="316132456"/>
      </c:barChart>
      <c:catAx>
        <c:axId val="409871720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 sz="1000"/>
                  <a:t>%</a:t>
                </a:r>
              </a:p>
            </c:rich>
          </c:tx>
          <c:layout>
            <c:manualLayout>
              <c:xMode val="edge"/>
              <c:yMode val="edge"/>
              <c:x val="0.89706438232033014"/>
              <c:y val="0.9399538699998386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31613245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16132456"/>
        <c:scaling>
          <c:orientation val="minMax"/>
          <c:max val="100"/>
          <c:min val="0"/>
        </c:scaling>
        <c:delete val="0"/>
        <c:axPos val="b"/>
        <c:numFmt formatCode="0" sourceLinked="0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09871720"/>
        <c:crosses val="max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47300966240041759"/>
          <c:y val="5.1630461570703716E-3"/>
          <c:w val="0.29372561691127702"/>
          <c:h val="3.577196718334736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800" b="0" i="0" u="none" strike="noStrike" baseline="0">
          <a:solidFill>
            <a:srgbClr val="333333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lv-LV" sz="1000"/>
              <a:t>%</a:t>
            </a:r>
          </a:p>
        </c:rich>
      </c:tx>
      <c:layout>
        <c:manualLayout>
          <c:xMode val="edge"/>
          <c:yMode val="edge"/>
          <c:x val="5.3054653161252203E-3"/>
          <c:y val="5.449669996601431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  <a:effectLst>
          <a:outerShdw dist="35921" dir="2700000" algn="br">
            <a:srgbClr val="000000"/>
          </a:outerShdw>
        </a:effectLst>
      </c:spPr>
    </c:title>
    <c:autoTitleDeleted val="0"/>
    <c:plotArea>
      <c:layout>
        <c:manualLayout>
          <c:layoutTarget val="inner"/>
          <c:xMode val="edge"/>
          <c:yMode val="edge"/>
          <c:x val="0.41601779797482652"/>
          <c:y val="6.0028988115314333E-2"/>
          <c:w val="0.57401124399427106"/>
          <c:h val="0.924687941669008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Dati!$C$408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Dati!$B$409:$B$428</c:f>
              <c:strCache>
                <c:ptCount val="20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  <c:pt idx="15">
                  <c:v>06.2022, n=2808</c:v>
                </c:pt>
                <c:pt idx="16">
                  <c:v>11.2019, n=3622</c:v>
                </c:pt>
                <c:pt idx="18">
                  <c:v>06.2022, n=2808</c:v>
                </c:pt>
                <c:pt idx="19">
                  <c:v>11.2019, n=3622</c:v>
                </c:pt>
              </c:strCache>
            </c:strRef>
          </c:cat>
          <c:val>
            <c:numRef>
              <c:f>Dati!$C$409:$C$428</c:f>
              <c:numCache>
                <c:formatCode>0.0</c:formatCode>
                <c:ptCount val="20"/>
                <c:pt idx="0">
                  <c:v>4.3999999999999915</c:v>
                </c:pt>
                <c:pt idx="1">
                  <c:v>1.4999999999999929</c:v>
                </c:pt>
                <c:pt idx="2">
                  <c:v>72.699999999999989</c:v>
                </c:pt>
                <c:pt idx="3">
                  <c:v>8.5999999999999872</c:v>
                </c:pt>
                <c:pt idx="4">
                  <c:v>5.9999999999999893</c:v>
                </c:pt>
                <c:pt idx="5">
                  <c:v>72.699999999999989</c:v>
                </c:pt>
                <c:pt idx="6">
                  <c:v>34.999999999999986</c:v>
                </c:pt>
                <c:pt idx="7">
                  <c:v>28.099999999999991</c:v>
                </c:pt>
                <c:pt idx="8">
                  <c:v>72.699999999999989</c:v>
                </c:pt>
                <c:pt idx="9">
                  <c:v>47.499999999999986</c:v>
                </c:pt>
                <c:pt idx="10">
                  <c:v>40.399999999999991</c:v>
                </c:pt>
                <c:pt idx="11">
                  <c:v>72.699999999999989</c:v>
                </c:pt>
                <c:pt idx="12">
                  <c:v>43.999999999999993</c:v>
                </c:pt>
                <c:pt idx="13">
                  <c:v>42.599999999999987</c:v>
                </c:pt>
                <c:pt idx="14">
                  <c:v>72.699999999999989</c:v>
                </c:pt>
                <c:pt idx="15">
                  <c:v>52.099999999999987</c:v>
                </c:pt>
                <c:pt idx="16">
                  <c:v>47.79999999999999</c:v>
                </c:pt>
                <c:pt idx="17">
                  <c:v>72.699999999999989</c:v>
                </c:pt>
                <c:pt idx="18">
                  <c:v>52.099999999999987</c:v>
                </c:pt>
                <c:pt idx="19">
                  <c:v>49.099999999999987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D7-4AFA-B43F-B9C0518FD480}"/>
            </c:ext>
          </c:extLst>
        </c:ser>
        <c:ser>
          <c:idx val="1"/>
          <c:order val="1"/>
          <c:tx>
            <c:strRef>
              <c:f>Dati!$D$408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Dati!$B$409:$B$428</c:f>
              <c:strCache>
                <c:ptCount val="20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  <c:pt idx="15">
                  <c:v>06.2022, n=2808</c:v>
                </c:pt>
                <c:pt idx="16">
                  <c:v>11.2019, n=3622</c:v>
                </c:pt>
                <c:pt idx="18">
                  <c:v>06.2022, n=2808</c:v>
                </c:pt>
                <c:pt idx="19">
                  <c:v>11.2019, n=3622</c:v>
                </c:pt>
              </c:strCache>
            </c:strRef>
          </c:cat>
          <c:val>
            <c:numRef>
              <c:f>Dati!$D$409:$D$428</c:f>
              <c:numCache>
                <c:formatCode>0</c:formatCode>
                <c:ptCount val="20"/>
                <c:pt idx="0">
                  <c:v>34.799999999999997</c:v>
                </c:pt>
                <c:pt idx="1">
                  <c:v>35.299999999999997</c:v>
                </c:pt>
                <c:pt idx="3">
                  <c:v>28.6</c:v>
                </c:pt>
                <c:pt idx="4">
                  <c:v>29.3</c:v>
                </c:pt>
                <c:pt idx="6">
                  <c:v>9</c:v>
                </c:pt>
                <c:pt idx="7">
                  <c:v>10.8</c:v>
                </c:pt>
                <c:pt idx="9">
                  <c:v>6</c:v>
                </c:pt>
                <c:pt idx="10">
                  <c:v>7.8</c:v>
                </c:pt>
                <c:pt idx="12">
                  <c:v>9.9</c:v>
                </c:pt>
                <c:pt idx="13">
                  <c:v>11.1</c:v>
                </c:pt>
                <c:pt idx="15">
                  <c:v>6.1</c:v>
                </c:pt>
                <c:pt idx="16">
                  <c:v>6.5</c:v>
                </c:pt>
                <c:pt idx="18">
                  <c:v>5.0999999999999996</c:v>
                </c:pt>
                <c:pt idx="1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D7-4AFA-B43F-B9C0518FD480}"/>
            </c:ext>
          </c:extLst>
        </c:ser>
        <c:ser>
          <c:idx val="2"/>
          <c:order val="2"/>
          <c:tx>
            <c:strRef>
              <c:f>Dati!$E$408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Dati!$B$409:$B$428</c:f>
              <c:strCache>
                <c:ptCount val="20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  <c:pt idx="15">
                  <c:v>06.2022, n=2808</c:v>
                </c:pt>
                <c:pt idx="16">
                  <c:v>11.2019, n=3622</c:v>
                </c:pt>
                <c:pt idx="18">
                  <c:v>06.2022, n=2808</c:v>
                </c:pt>
                <c:pt idx="19">
                  <c:v>11.2019, n=3622</c:v>
                </c:pt>
              </c:strCache>
            </c:strRef>
          </c:cat>
          <c:val>
            <c:numRef>
              <c:f>Dati!$E$409:$E$428</c:f>
              <c:numCache>
                <c:formatCode>0</c:formatCode>
                <c:ptCount val="20"/>
                <c:pt idx="0">
                  <c:v>33.5</c:v>
                </c:pt>
                <c:pt idx="1">
                  <c:v>35.9</c:v>
                </c:pt>
                <c:pt idx="3">
                  <c:v>35.5</c:v>
                </c:pt>
                <c:pt idx="4">
                  <c:v>37.4</c:v>
                </c:pt>
                <c:pt idx="6">
                  <c:v>28.7</c:v>
                </c:pt>
                <c:pt idx="7">
                  <c:v>33.799999999999997</c:v>
                </c:pt>
                <c:pt idx="9">
                  <c:v>19.2</c:v>
                </c:pt>
                <c:pt idx="10">
                  <c:v>24.5</c:v>
                </c:pt>
                <c:pt idx="12">
                  <c:v>18.8</c:v>
                </c:pt>
                <c:pt idx="13">
                  <c:v>19</c:v>
                </c:pt>
                <c:pt idx="15">
                  <c:v>14.5</c:v>
                </c:pt>
                <c:pt idx="16">
                  <c:v>18.399999999999999</c:v>
                </c:pt>
                <c:pt idx="18">
                  <c:v>15.5</c:v>
                </c:pt>
                <c:pt idx="19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D7-4AFA-B43F-B9C0518FD480}"/>
            </c:ext>
          </c:extLst>
        </c:ser>
        <c:ser>
          <c:idx val="3"/>
          <c:order val="3"/>
          <c:tx>
            <c:strRef>
              <c:f>Dati!$F$408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BDDCA8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Dati!$B$409:$B$428</c:f>
              <c:strCache>
                <c:ptCount val="20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  <c:pt idx="15">
                  <c:v>06.2022, n=2808</c:v>
                </c:pt>
                <c:pt idx="16">
                  <c:v>11.2019, n=3622</c:v>
                </c:pt>
                <c:pt idx="18">
                  <c:v>06.2022, n=2808</c:v>
                </c:pt>
                <c:pt idx="19">
                  <c:v>11.2019, n=3622</c:v>
                </c:pt>
              </c:strCache>
            </c:strRef>
          </c:cat>
          <c:val>
            <c:numRef>
              <c:f>Dati!$F$409:$F$428</c:f>
              <c:numCache>
                <c:formatCode>0</c:formatCode>
                <c:ptCount val="20"/>
                <c:pt idx="0">
                  <c:v>7.3</c:v>
                </c:pt>
                <c:pt idx="1">
                  <c:v>7.8</c:v>
                </c:pt>
                <c:pt idx="3">
                  <c:v>9</c:v>
                </c:pt>
                <c:pt idx="4">
                  <c:v>9.5</c:v>
                </c:pt>
                <c:pt idx="6">
                  <c:v>18.2</c:v>
                </c:pt>
                <c:pt idx="7">
                  <c:v>18.3</c:v>
                </c:pt>
                <c:pt idx="9">
                  <c:v>27.6</c:v>
                </c:pt>
                <c:pt idx="10">
                  <c:v>28.3</c:v>
                </c:pt>
                <c:pt idx="12">
                  <c:v>20.6</c:v>
                </c:pt>
                <c:pt idx="13">
                  <c:v>22.3</c:v>
                </c:pt>
                <c:pt idx="15">
                  <c:v>26</c:v>
                </c:pt>
                <c:pt idx="16">
                  <c:v>26.7</c:v>
                </c:pt>
                <c:pt idx="18">
                  <c:v>24.1</c:v>
                </c:pt>
                <c:pt idx="19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D7-4AFA-B43F-B9C0518FD480}"/>
            </c:ext>
          </c:extLst>
        </c:ser>
        <c:ser>
          <c:idx val="4"/>
          <c:order val="4"/>
          <c:tx>
            <c:strRef>
              <c:f>Dati!$G$408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484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Dati!$B$409:$B$428</c:f>
              <c:strCache>
                <c:ptCount val="20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  <c:pt idx="15">
                  <c:v>06.2022, n=2808</c:v>
                </c:pt>
                <c:pt idx="16">
                  <c:v>11.2019, n=3622</c:v>
                </c:pt>
                <c:pt idx="18">
                  <c:v>06.2022, n=2808</c:v>
                </c:pt>
                <c:pt idx="19">
                  <c:v>11.2019, n=3622</c:v>
                </c:pt>
              </c:strCache>
            </c:strRef>
          </c:cat>
          <c:val>
            <c:numRef>
              <c:f>Dati!$G$409:$G$428</c:f>
              <c:numCache>
                <c:formatCode>0</c:formatCode>
                <c:ptCount val="20"/>
                <c:pt idx="0">
                  <c:v>4</c:v>
                </c:pt>
                <c:pt idx="1">
                  <c:v>3.2</c:v>
                </c:pt>
                <c:pt idx="3">
                  <c:v>3.7</c:v>
                </c:pt>
                <c:pt idx="4">
                  <c:v>3</c:v>
                </c:pt>
                <c:pt idx="6">
                  <c:v>18.899999999999999</c:v>
                </c:pt>
                <c:pt idx="7">
                  <c:v>16.7</c:v>
                </c:pt>
                <c:pt idx="9">
                  <c:v>19.5</c:v>
                </c:pt>
                <c:pt idx="10">
                  <c:v>15.6</c:v>
                </c:pt>
                <c:pt idx="12">
                  <c:v>9.8000000000000007</c:v>
                </c:pt>
                <c:pt idx="13">
                  <c:v>9</c:v>
                </c:pt>
                <c:pt idx="15">
                  <c:v>28.6</c:v>
                </c:pt>
                <c:pt idx="16">
                  <c:v>27.6</c:v>
                </c:pt>
                <c:pt idx="18">
                  <c:v>26.4</c:v>
                </c:pt>
                <c:pt idx="19">
                  <c:v>23.6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D7-4AFA-B43F-B9C0518FD480}"/>
            </c:ext>
          </c:extLst>
        </c:ser>
        <c:ser>
          <c:idx val="5"/>
          <c:order val="5"/>
          <c:tx>
            <c:strRef>
              <c:f>Dati!$H$408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Dati!$B$409:$B$428</c:f>
              <c:strCache>
                <c:ptCount val="20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  <c:pt idx="15">
                  <c:v>06.2022, n=2808</c:v>
                </c:pt>
                <c:pt idx="16">
                  <c:v>11.2019, n=3622</c:v>
                </c:pt>
                <c:pt idx="18">
                  <c:v>06.2022, n=2808</c:v>
                </c:pt>
                <c:pt idx="19">
                  <c:v>11.2019, n=3622</c:v>
                </c:pt>
              </c:strCache>
            </c:strRef>
          </c:cat>
          <c:val>
            <c:numRef>
              <c:f>Dati!$H$409:$H$428</c:f>
              <c:numCache>
                <c:formatCode>0.0</c:formatCode>
                <c:ptCount val="20"/>
                <c:pt idx="0">
                  <c:v>49.600000000000009</c:v>
                </c:pt>
                <c:pt idx="1">
                  <c:v>49.900000000000006</c:v>
                </c:pt>
                <c:pt idx="2">
                  <c:v>60.900000000000006</c:v>
                </c:pt>
                <c:pt idx="3">
                  <c:v>48.2</c:v>
                </c:pt>
                <c:pt idx="4">
                  <c:v>48.400000000000006</c:v>
                </c:pt>
                <c:pt idx="5">
                  <c:v>60.900000000000006</c:v>
                </c:pt>
                <c:pt idx="6">
                  <c:v>23.800000000000008</c:v>
                </c:pt>
                <c:pt idx="7">
                  <c:v>25.900000000000002</c:v>
                </c:pt>
                <c:pt idx="8">
                  <c:v>60.900000000000006</c:v>
                </c:pt>
                <c:pt idx="9">
                  <c:v>13.800000000000004</c:v>
                </c:pt>
                <c:pt idx="10">
                  <c:v>17.000000000000004</c:v>
                </c:pt>
                <c:pt idx="11">
                  <c:v>60.900000000000006</c:v>
                </c:pt>
                <c:pt idx="12">
                  <c:v>30.500000000000007</c:v>
                </c:pt>
                <c:pt idx="13">
                  <c:v>29.600000000000005</c:v>
                </c:pt>
                <c:pt idx="14">
                  <c:v>60.900000000000006</c:v>
                </c:pt>
                <c:pt idx="15">
                  <c:v>6.3000000000000043</c:v>
                </c:pt>
                <c:pt idx="16">
                  <c:v>6.600000000000005</c:v>
                </c:pt>
                <c:pt idx="17">
                  <c:v>60.900000000000006</c:v>
                </c:pt>
                <c:pt idx="18">
                  <c:v>10.400000000000006</c:v>
                </c:pt>
                <c:pt idx="19">
                  <c:v>10.200000000000003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D7-4AFA-B43F-B9C0518FD480}"/>
            </c:ext>
          </c:extLst>
        </c:ser>
        <c:ser>
          <c:idx val="6"/>
          <c:order val="6"/>
          <c:tx>
            <c:strRef>
              <c:f>Dati!$I$408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Dati!$B$409:$B$428</c:f>
              <c:strCache>
                <c:ptCount val="20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  <c:pt idx="15">
                  <c:v>06.2022, n=2808</c:v>
                </c:pt>
                <c:pt idx="16">
                  <c:v>11.2019, n=3622</c:v>
                </c:pt>
                <c:pt idx="18">
                  <c:v>06.2022, n=2808</c:v>
                </c:pt>
                <c:pt idx="19">
                  <c:v>11.2019, n=3622</c:v>
                </c:pt>
              </c:strCache>
            </c:strRef>
          </c:cat>
          <c:val>
            <c:numRef>
              <c:f>Dati!$I$409:$I$428</c:f>
              <c:numCache>
                <c:formatCode>0</c:formatCode>
                <c:ptCount val="20"/>
                <c:pt idx="0">
                  <c:v>20.3</c:v>
                </c:pt>
                <c:pt idx="1">
                  <c:v>17.7</c:v>
                </c:pt>
                <c:pt idx="3">
                  <c:v>23.3</c:v>
                </c:pt>
                <c:pt idx="4">
                  <c:v>20.7</c:v>
                </c:pt>
                <c:pt idx="6">
                  <c:v>25.1</c:v>
                </c:pt>
                <c:pt idx="7">
                  <c:v>20.5</c:v>
                </c:pt>
                <c:pt idx="9">
                  <c:v>27.8</c:v>
                </c:pt>
                <c:pt idx="10">
                  <c:v>23.9</c:v>
                </c:pt>
                <c:pt idx="12">
                  <c:v>40.9</c:v>
                </c:pt>
                <c:pt idx="13">
                  <c:v>38.6</c:v>
                </c:pt>
                <c:pt idx="15">
                  <c:v>24.7</c:v>
                </c:pt>
                <c:pt idx="16">
                  <c:v>20.8</c:v>
                </c:pt>
                <c:pt idx="18">
                  <c:v>28.8</c:v>
                </c:pt>
                <c:pt idx="19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D7-4AFA-B43F-B9C0518FD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4852360"/>
        <c:axId val="414852752"/>
      </c:barChart>
      <c:catAx>
        <c:axId val="414852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100"/>
            </a:pPr>
            <a:endParaRPr lang="lv-LV"/>
          </a:p>
        </c:txPr>
        <c:crossAx val="414852752"/>
        <c:crossesAt val="72.7"/>
        <c:auto val="1"/>
        <c:lblAlgn val="ctr"/>
        <c:lblOffset val="100"/>
        <c:tickLblSkip val="1"/>
        <c:tickMarkSkip val="1"/>
        <c:noMultiLvlLbl val="0"/>
      </c:catAx>
      <c:valAx>
        <c:axId val="414852752"/>
        <c:scaling>
          <c:orientation val="minMax"/>
          <c:max val="180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414852360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0229577392780976"/>
          <c:y val="4.7681162380366991E-3"/>
          <c:w val="0.67798268326700573"/>
          <c:h val="4.1608820159418081E-2"/>
        </c:manualLayout>
      </c:layout>
      <c:overlay val="0"/>
      <c:txPr>
        <a:bodyPr/>
        <a:lstStyle/>
        <a:p>
          <a:pPr>
            <a:defRPr sz="11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7804688539172046"/>
          <c:y val="5.3612500643099747E-2"/>
          <c:w val="0.71569477559597028"/>
          <c:h val="0.90186097866510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Dati!$D$488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dLbls>
            <c:delete val="1"/>
          </c:dLbls>
          <c:cat>
            <c:strRef>
              <c:f>Dati!$C$489:$C$536</c:f>
              <c:strCache>
                <c:ptCount val="48"/>
                <c:pt idx="0">
                  <c:v> Rīga</c:v>
                </c:pt>
                <c:pt idx="1">
                  <c:v> Pierīga</c:v>
                </c:pt>
                <c:pt idx="2">
                  <c:v> Vidzeme</c:v>
                </c:pt>
                <c:pt idx="3">
                  <c:v> Kurzeme</c:v>
                </c:pt>
                <c:pt idx="4">
                  <c:v> Zemgale</c:v>
                </c:pt>
                <c:pt idx="5">
                  <c:v> Latgale</c:v>
                </c:pt>
                <c:pt idx="7">
                  <c:v> Rīga</c:v>
                </c:pt>
                <c:pt idx="8">
                  <c:v> Pierīga</c:v>
                </c:pt>
                <c:pt idx="9">
                  <c:v> Vidzeme</c:v>
                </c:pt>
                <c:pt idx="10">
                  <c:v> Kurzeme</c:v>
                </c:pt>
                <c:pt idx="11">
                  <c:v> Zemgale</c:v>
                </c:pt>
                <c:pt idx="12">
                  <c:v> Latgale</c:v>
                </c:pt>
                <c:pt idx="14">
                  <c:v> Rīga</c:v>
                </c:pt>
                <c:pt idx="15">
                  <c:v> Pierīga</c:v>
                </c:pt>
                <c:pt idx="16">
                  <c:v> Vidzeme</c:v>
                </c:pt>
                <c:pt idx="17">
                  <c:v> Kurzeme</c:v>
                </c:pt>
                <c:pt idx="18">
                  <c:v> Zemgale</c:v>
                </c:pt>
                <c:pt idx="19">
                  <c:v> Latgale</c:v>
                </c:pt>
                <c:pt idx="21">
                  <c:v> Rīga</c:v>
                </c:pt>
                <c:pt idx="22">
                  <c:v> Pierīga</c:v>
                </c:pt>
                <c:pt idx="23">
                  <c:v> Vidzeme</c:v>
                </c:pt>
                <c:pt idx="24">
                  <c:v> Kurzeme</c:v>
                </c:pt>
                <c:pt idx="25">
                  <c:v> Zemgale</c:v>
                </c:pt>
                <c:pt idx="26">
                  <c:v> Latgale</c:v>
                </c:pt>
                <c:pt idx="28">
                  <c:v> Rīga</c:v>
                </c:pt>
                <c:pt idx="29">
                  <c:v> Pierīga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Pierīga</c:v>
                </c:pt>
                <c:pt idx="37">
                  <c:v> Vidzeme</c:v>
                </c:pt>
                <c:pt idx="38">
                  <c:v> Kurzeme</c:v>
                </c:pt>
                <c:pt idx="39">
                  <c:v> Zemgale</c:v>
                </c:pt>
                <c:pt idx="40">
                  <c:v> Latgale</c:v>
                </c:pt>
                <c:pt idx="42">
                  <c:v> Rīga</c:v>
                </c:pt>
                <c:pt idx="43">
                  <c:v> Pierīga</c:v>
                </c:pt>
                <c:pt idx="44">
                  <c:v> Vidzeme</c:v>
                </c:pt>
                <c:pt idx="45">
                  <c:v> Kurzeme</c:v>
                </c:pt>
                <c:pt idx="46">
                  <c:v> Zemgale</c:v>
                </c:pt>
                <c:pt idx="47">
                  <c:v> Latgale</c:v>
                </c:pt>
              </c:strCache>
            </c:strRef>
          </c:cat>
          <c:val>
            <c:numRef>
              <c:f>Dati!$D$489:$D$536</c:f>
              <c:numCache>
                <c:formatCode>0.0</c:formatCode>
                <c:ptCount val="48"/>
                <c:pt idx="0">
                  <c:v>6.2000000000000028</c:v>
                </c:pt>
                <c:pt idx="1">
                  <c:v>3.5</c:v>
                </c:pt>
                <c:pt idx="2">
                  <c:v>1.5</c:v>
                </c:pt>
                <c:pt idx="3">
                  <c:v>4.2999999999999972</c:v>
                </c:pt>
                <c:pt idx="4">
                  <c:v>6</c:v>
                </c:pt>
                <c:pt idx="5">
                  <c:v>20.7</c:v>
                </c:pt>
                <c:pt idx="7">
                  <c:v>9.5</c:v>
                </c:pt>
                <c:pt idx="8">
                  <c:v>8.8999999999999986</c:v>
                </c:pt>
                <c:pt idx="9">
                  <c:v>7.8999999999999986</c:v>
                </c:pt>
                <c:pt idx="10">
                  <c:v>9.8000000000000043</c:v>
                </c:pt>
                <c:pt idx="11">
                  <c:v>11.700000000000003</c:v>
                </c:pt>
                <c:pt idx="12">
                  <c:v>25.300000000000004</c:v>
                </c:pt>
                <c:pt idx="14">
                  <c:v>35.000000000000007</c:v>
                </c:pt>
                <c:pt idx="15">
                  <c:v>39.699999999999996</c:v>
                </c:pt>
                <c:pt idx="16">
                  <c:v>39.900000000000006</c:v>
                </c:pt>
                <c:pt idx="17">
                  <c:v>38.200000000000003</c:v>
                </c:pt>
                <c:pt idx="18">
                  <c:v>39.799999999999997</c:v>
                </c:pt>
                <c:pt idx="19">
                  <c:v>33.400000000000006</c:v>
                </c:pt>
                <c:pt idx="21">
                  <c:v>51</c:v>
                </c:pt>
                <c:pt idx="22">
                  <c:v>50.000000000000007</c:v>
                </c:pt>
                <c:pt idx="23">
                  <c:v>49.599999999999994</c:v>
                </c:pt>
                <c:pt idx="24">
                  <c:v>46</c:v>
                </c:pt>
                <c:pt idx="25">
                  <c:v>47.4</c:v>
                </c:pt>
                <c:pt idx="26">
                  <c:v>40.799999999999997</c:v>
                </c:pt>
                <c:pt idx="28">
                  <c:v>46.400000000000006</c:v>
                </c:pt>
                <c:pt idx="29">
                  <c:v>42.999999999999993</c:v>
                </c:pt>
                <c:pt idx="30">
                  <c:v>45.400000000000006</c:v>
                </c:pt>
                <c:pt idx="31">
                  <c:v>46.9</c:v>
                </c:pt>
                <c:pt idx="32">
                  <c:v>44.8</c:v>
                </c:pt>
                <c:pt idx="33">
                  <c:v>49.599999999999994</c:v>
                </c:pt>
                <c:pt idx="35">
                  <c:v>52.8</c:v>
                </c:pt>
                <c:pt idx="36">
                  <c:v>56.2</c:v>
                </c:pt>
                <c:pt idx="37">
                  <c:v>60.400000000000006</c:v>
                </c:pt>
                <c:pt idx="38">
                  <c:v>57.7</c:v>
                </c:pt>
                <c:pt idx="39">
                  <c:v>55.800000000000004</c:v>
                </c:pt>
                <c:pt idx="40">
                  <c:v>42.000000000000007</c:v>
                </c:pt>
                <c:pt idx="42">
                  <c:v>53.2</c:v>
                </c:pt>
                <c:pt idx="43">
                  <c:v>55.8</c:v>
                </c:pt>
                <c:pt idx="44">
                  <c:v>56.5</c:v>
                </c:pt>
                <c:pt idx="45">
                  <c:v>52.2</c:v>
                </c:pt>
                <c:pt idx="46">
                  <c:v>56.400000000000006</c:v>
                </c:pt>
                <c:pt idx="47">
                  <c:v>50.2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63-4ABC-B508-BEE4CE6E82D2}"/>
            </c:ext>
          </c:extLst>
        </c:ser>
        <c:ser>
          <c:idx val="1"/>
          <c:order val="1"/>
          <c:tx>
            <c:strRef>
              <c:f>Dati!$E$488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990000"/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Dati!$C$489:$C$536</c:f>
              <c:strCache>
                <c:ptCount val="48"/>
                <c:pt idx="0">
                  <c:v> Rīga</c:v>
                </c:pt>
                <c:pt idx="1">
                  <c:v> Pierīga</c:v>
                </c:pt>
                <c:pt idx="2">
                  <c:v> Vidzeme</c:v>
                </c:pt>
                <c:pt idx="3">
                  <c:v> Kurzeme</c:v>
                </c:pt>
                <c:pt idx="4">
                  <c:v> Zemgale</c:v>
                </c:pt>
                <c:pt idx="5">
                  <c:v> Latgale</c:v>
                </c:pt>
                <c:pt idx="7">
                  <c:v> Rīga</c:v>
                </c:pt>
                <c:pt idx="8">
                  <c:v> Pierīga</c:v>
                </c:pt>
                <c:pt idx="9">
                  <c:v> Vidzeme</c:v>
                </c:pt>
                <c:pt idx="10">
                  <c:v> Kurzeme</c:v>
                </c:pt>
                <c:pt idx="11">
                  <c:v> Zemgale</c:v>
                </c:pt>
                <c:pt idx="12">
                  <c:v> Latgale</c:v>
                </c:pt>
                <c:pt idx="14">
                  <c:v> Rīga</c:v>
                </c:pt>
                <c:pt idx="15">
                  <c:v> Pierīga</c:v>
                </c:pt>
                <c:pt idx="16">
                  <c:v> Vidzeme</c:v>
                </c:pt>
                <c:pt idx="17">
                  <c:v> Kurzeme</c:v>
                </c:pt>
                <c:pt idx="18">
                  <c:v> Zemgale</c:v>
                </c:pt>
                <c:pt idx="19">
                  <c:v> Latgale</c:v>
                </c:pt>
                <c:pt idx="21">
                  <c:v> Rīga</c:v>
                </c:pt>
                <c:pt idx="22">
                  <c:v> Pierīga</c:v>
                </c:pt>
                <c:pt idx="23">
                  <c:v> Vidzeme</c:v>
                </c:pt>
                <c:pt idx="24">
                  <c:v> Kurzeme</c:v>
                </c:pt>
                <c:pt idx="25">
                  <c:v> Zemgale</c:v>
                </c:pt>
                <c:pt idx="26">
                  <c:v> Latgale</c:v>
                </c:pt>
                <c:pt idx="28">
                  <c:v> Rīga</c:v>
                </c:pt>
                <c:pt idx="29">
                  <c:v> Pierīga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Pierīga</c:v>
                </c:pt>
                <c:pt idx="37">
                  <c:v> Vidzeme</c:v>
                </c:pt>
                <c:pt idx="38">
                  <c:v> Kurzeme</c:v>
                </c:pt>
                <c:pt idx="39">
                  <c:v> Zemgale</c:v>
                </c:pt>
                <c:pt idx="40">
                  <c:v> Latgale</c:v>
                </c:pt>
                <c:pt idx="42">
                  <c:v> Rīga</c:v>
                </c:pt>
                <c:pt idx="43">
                  <c:v> Pierīga</c:v>
                </c:pt>
                <c:pt idx="44">
                  <c:v> Vidzeme</c:v>
                </c:pt>
                <c:pt idx="45">
                  <c:v> Kurzeme</c:v>
                </c:pt>
                <c:pt idx="46">
                  <c:v> Zemgale</c:v>
                </c:pt>
                <c:pt idx="47">
                  <c:v> Latgale</c:v>
                </c:pt>
              </c:strCache>
            </c:strRef>
          </c:cat>
          <c:val>
            <c:numRef>
              <c:f>Dati!$E$489:$E$536</c:f>
              <c:numCache>
                <c:formatCode>0</c:formatCode>
                <c:ptCount val="48"/>
                <c:pt idx="0">
                  <c:v>35.5</c:v>
                </c:pt>
                <c:pt idx="1">
                  <c:v>33.5</c:v>
                </c:pt>
                <c:pt idx="2">
                  <c:v>39.799999999999997</c:v>
                </c:pt>
                <c:pt idx="3">
                  <c:v>37</c:v>
                </c:pt>
                <c:pt idx="4">
                  <c:v>34.200000000000003</c:v>
                </c:pt>
                <c:pt idx="5">
                  <c:v>26</c:v>
                </c:pt>
                <c:pt idx="7">
                  <c:v>28.9</c:v>
                </c:pt>
                <c:pt idx="8">
                  <c:v>26.9</c:v>
                </c:pt>
                <c:pt idx="9">
                  <c:v>29.7</c:v>
                </c:pt>
                <c:pt idx="10">
                  <c:v>32.799999999999997</c:v>
                </c:pt>
                <c:pt idx="11">
                  <c:v>29.8</c:v>
                </c:pt>
                <c:pt idx="12">
                  <c:v>22.3</c:v>
                </c:pt>
                <c:pt idx="14">
                  <c:v>8.6</c:v>
                </c:pt>
                <c:pt idx="15">
                  <c:v>8.1999999999999993</c:v>
                </c:pt>
                <c:pt idx="16">
                  <c:v>9.3000000000000007</c:v>
                </c:pt>
                <c:pt idx="17">
                  <c:v>12.9</c:v>
                </c:pt>
                <c:pt idx="18">
                  <c:v>7.4</c:v>
                </c:pt>
                <c:pt idx="19">
                  <c:v>11.3</c:v>
                </c:pt>
                <c:pt idx="21">
                  <c:v>5</c:v>
                </c:pt>
                <c:pt idx="22">
                  <c:v>5.6</c:v>
                </c:pt>
                <c:pt idx="23">
                  <c:v>5.4</c:v>
                </c:pt>
                <c:pt idx="24">
                  <c:v>8.1999999999999993</c:v>
                </c:pt>
                <c:pt idx="25">
                  <c:v>7</c:v>
                </c:pt>
                <c:pt idx="26">
                  <c:v>11.4</c:v>
                </c:pt>
                <c:pt idx="28">
                  <c:v>9.6</c:v>
                </c:pt>
                <c:pt idx="29">
                  <c:v>9.9</c:v>
                </c:pt>
                <c:pt idx="30">
                  <c:v>9.8000000000000007</c:v>
                </c:pt>
                <c:pt idx="31">
                  <c:v>10.7</c:v>
                </c:pt>
                <c:pt idx="32">
                  <c:v>11</c:v>
                </c:pt>
                <c:pt idx="33">
                  <c:v>10.4</c:v>
                </c:pt>
                <c:pt idx="35">
                  <c:v>6.7</c:v>
                </c:pt>
                <c:pt idx="36">
                  <c:v>5</c:v>
                </c:pt>
                <c:pt idx="37">
                  <c:v>3.6</c:v>
                </c:pt>
                <c:pt idx="38">
                  <c:v>5.5</c:v>
                </c:pt>
                <c:pt idx="39">
                  <c:v>3.8</c:v>
                </c:pt>
                <c:pt idx="40">
                  <c:v>10.1</c:v>
                </c:pt>
                <c:pt idx="42">
                  <c:v>5.0999999999999996</c:v>
                </c:pt>
                <c:pt idx="43">
                  <c:v>5</c:v>
                </c:pt>
                <c:pt idx="44">
                  <c:v>4.3</c:v>
                </c:pt>
                <c:pt idx="45">
                  <c:v>5.3</c:v>
                </c:pt>
                <c:pt idx="46">
                  <c:v>3.6</c:v>
                </c:pt>
                <c:pt idx="47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63-4ABC-B508-BEE4CE6E82D2}"/>
            </c:ext>
          </c:extLst>
        </c:ser>
        <c:ser>
          <c:idx val="2"/>
          <c:order val="2"/>
          <c:tx>
            <c:strRef>
              <c:f>Dati!$F$488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FF8B8B"/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Dati!$C$489:$C$536</c:f>
              <c:strCache>
                <c:ptCount val="48"/>
                <c:pt idx="0">
                  <c:v> Rīga</c:v>
                </c:pt>
                <c:pt idx="1">
                  <c:v> Pierīga</c:v>
                </c:pt>
                <c:pt idx="2">
                  <c:v> Vidzeme</c:v>
                </c:pt>
                <c:pt idx="3">
                  <c:v> Kurzeme</c:v>
                </c:pt>
                <c:pt idx="4">
                  <c:v> Zemgale</c:v>
                </c:pt>
                <c:pt idx="5">
                  <c:v> Latgale</c:v>
                </c:pt>
                <c:pt idx="7">
                  <c:v> Rīga</c:v>
                </c:pt>
                <c:pt idx="8">
                  <c:v> Pierīga</c:v>
                </c:pt>
                <c:pt idx="9">
                  <c:v> Vidzeme</c:v>
                </c:pt>
                <c:pt idx="10">
                  <c:v> Kurzeme</c:v>
                </c:pt>
                <c:pt idx="11">
                  <c:v> Zemgale</c:v>
                </c:pt>
                <c:pt idx="12">
                  <c:v> Latgale</c:v>
                </c:pt>
                <c:pt idx="14">
                  <c:v> Rīga</c:v>
                </c:pt>
                <c:pt idx="15">
                  <c:v> Pierīga</c:v>
                </c:pt>
                <c:pt idx="16">
                  <c:v> Vidzeme</c:v>
                </c:pt>
                <c:pt idx="17">
                  <c:v> Kurzeme</c:v>
                </c:pt>
                <c:pt idx="18">
                  <c:v> Zemgale</c:v>
                </c:pt>
                <c:pt idx="19">
                  <c:v> Latgale</c:v>
                </c:pt>
                <c:pt idx="21">
                  <c:v> Rīga</c:v>
                </c:pt>
                <c:pt idx="22">
                  <c:v> Pierīga</c:v>
                </c:pt>
                <c:pt idx="23">
                  <c:v> Vidzeme</c:v>
                </c:pt>
                <c:pt idx="24">
                  <c:v> Kurzeme</c:v>
                </c:pt>
                <c:pt idx="25">
                  <c:v> Zemgale</c:v>
                </c:pt>
                <c:pt idx="26">
                  <c:v> Latgale</c:v>
                </c:pt>
                <c:pt idx="28">
                  <c:v> Rīga</c:v>
                </c:pt>
                <c:pt idx="29">
                  <c:v> Pierīga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Pierīga</c:v>
                </c:pt>
                <c:pt idx="37">
                  <c:v> Vidzeme</c:v>
                </c:pt>
                <c:pt idx="38">
                  <c:v> Kurzeme</c:v>
                </c:pt>
                <c:pt idx="39">
                  <c:v> Zemgale</c:v>
                </c:pt>
                <c:pt idx="40">
                  <c:v> Latgale</c:v>
                </c:pt>
                <c:pt idx="42">
                  <c:v> Rīga</c:v>
                </c:pt>
                <c:pt idx="43">
                  <c:v> Pierīga</c:v>
                </c:pt>
                <c:pt idx="44">
                  <c:v> Vidzeme</c:v>
                </c:pt>
                <c:pt idx="45">
                  <c:v> Kurzeme</c:v>
                </c:pt>
                <c:pt idx="46">
                  <c:v> Zemgale</c:v>
                </c:pt>
                <c:pt idx="47">
                  <c:v> Latgale</c:v>
                </c:pt>
              </c:strCache>
            </c:strRef>
          </c:cat>
          <c:val>
            <c:numRef>
              <c:f>Dati!$F$489:$F$536</c:f>
              <c:numCache>
                <c:formatCode>0</c:formatCode>
                <c:ptCount val="48"/>
                <c:pt idx="0">
                  <c:v>32.799999999999997</c:v>
                </c:pt>
                <c:pt idx="1">
                  <c:v>37.5</c:v>
                </c:pt>
                <c:pt idx="2">
                  <c:v>33.200000000000003</c:v>
                </c:pt>
                <c:pt idx="3">
                  <c:v>33.200000000000003</c:v>
                </c:pt>
                <c:pt idx="4">
                  <c:v>34.299999999999997</c:v>
                </c:pt>
                <c:pt idx="5">
                  <c:v>27.8</c:v>
                </c:pt>
                <c:pt idx="7">
                  <c:v>36.1</c:v>
                </c:pt>
                <c:pt idx="8">
                  <c:v>38.700000000000003</c:v>
                </c:pt>
                <c:pt idx="9">
                  <c:v>36.9</c:v>
                </c:pt>
                <c:pt idx="10">
                  <c:v>31.9</c:v>
                </c:pt>
                <c:pt idx="11">
                  <c:v>33</c:v>
                </c:pt>
                <c:pt idx="12">
                  <c:v>26.9</c:v>
                </c:pt>
                <c:pt idx="14">
                  <c:v>30.9</c:v>
                </c:pt>
                <c:pt idx="15">
                  <c:v>26.6</c:v>
                </c:pt>
                <c:pt idx="16">
                  <c:v>25.3</c:v>
                </c:pt>
                <c:pt idx="17">
                  <c:v>23.4</c:v>
                </c:pt>
                <c:pt idx="18">
                  <c:v>27.3</c:v>
                </c:pt>
                <c:pt idx="19">
                  <c:v>29.8</c:v>
                </c:pt>
                <c:pt idx="21">
                  <c:v>18.5</c:v>
                </c:pt>
                <c:pt idx="22">
                  <c:v>18.899999999999999</c:v>
                </c:pt>
                <c:pt idx="23">
                  <c:v>19.5</c:v>
                </c:pt>
                <c:pt idx="24">
                  <c:v>20.3</c:v>
                </c:pt>
                <c:pt idx="25">
                  <c:v>20.100000000000001</c:v>
                </c:pt>
                <c:pt idx="26">
                  <c:v>22.3</c:v>
                </c:pt>
                <c:pt idx="28">
                  <c:v>18.5</c:v>
                </c:pt>
                <c:pt idx="29">
                  <c:v>21.6</c:v>
                </c:pt>
                <c:pt idx="30">
                  <c:v>19.3</c:v>
                </c:pt>
                <c:pt idx="31">
                  <c:v>16.899999999999999</c:v>
                </c:pt>
                <c:pt idx="32">
                  <c:v>18.7</c:v>
                </c:pt>
                <c:pt idx="33">
                  <c:v>14.5</c:v>
                </c:pt>
                <c:pt idx="35">
                  <c:v>15</c:v>
                </c:pt>
                <c:pt idx="36">
                  <c:v>13.3</c:v>
                </c:pt>
                <c:pt idx="37">
                  <c:v>10.5</c:v>
                </c:pt>
                <c:pt idx="38">
                  <c:v>11.3</c:v>
                </c:pt>
                <c:pt idx="39">
                  <c:v>14.9</c:v>
                </c:pt>
                <c:pt idx="40">
                  <c:v>22.4</c:v>
                </c:pt>
                <c:pt idx="42">
                  <c:v>16.2</c:v>
                </c:pt>
                <c:pt idx="43">
                  <c:v>13.7</c:v>
                </c:pt>
                <c:pt idx="44">
                  <c:v>13.7</c:v>
                </c:pt>
                <c:pt idx="45">
                  <c:v>17</c:v>
                </c:pt>
                <c:pt idx="46">
                  <c:v>14.5</c:v>
                </c:pt>
                <c:pt idx="47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63-4ABC-B508-BEE4CE6E82D2}"/>
            </c:ext>
          </c:extLst>
        </c:ser>
        <c:ser>
          <c:idx val="3"/>
          <c:order val="3"/>
          <c:tx>
            <c:strRef>
              <c:f>Dati!$G$488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BDDCA8"/>
            </a:solidFill>
            <a:ln w="25400">
              <a:noFill/>
            </a:ln>
          </c:spPr>
          <c:invertIfNegative val="0"/>
          <c:dLbls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/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Dati!$C$489:$C$536</c:f>
              <c:strCache>
                <c:ptCount val="48"/>
                <c:pt idx="0">
                  <c:v> Rīga</c:v>
                </c:pt>
                <c:pt idx="1">
                  <c:v> Pierīga</c:v>
                </c:pt>
                <c:pt idx="2">
                  <c:v> Vidzeme</c:v>
                </c:pt>
                <c:pt idx="3">
                  <c:v> Kurzeme</c:v>
                </c:pt>
                <c:pt idx="4">
                  <c:v> Zemgale</c:v>
                </c:pt>
                <c:pt idx="5">
                  <c:v> Latgale</c:v>
                </c:pt>
                <c:pt idx="7">
                  <c:v> Rīga</c:v>
                </c:pt>
                <c:pt idx="8">
                  <c:v> Pierīga</c:v>
                </c:pt>
                <c:pt idx="9">
                  <c:v> Vidzeme</c:v>
                </c:pt>
                <c:pt idx="10">
                  <c:v> Kurzeme</c:v>
                </c:pt>
                <c:pt idx="11">
                  <c:v> Zemgale</c:v>
                </c:pt>
                <c:pt idx="12">
                  <c:v> Latgale</c:v>
                </c:pt>
                <c:pt idx="14">
                  <c:v> Rīga</c:v>
                </c:pt>
                <c:pt idx="15">
                  <c:v> Pierīga</c:v>
                </c:pt>
                <c:pt idx="16">
                  <c:v> Vidzeme</c:v>
                </c:pt>
                <c:pt idx="17">
                  <c:v> Kurzeme</c:v>
                </c:pt>
                <c:pt idx="18">
                  <c:v> Zemgale</c:v>
                </c:pt>
                <c:pt idx="19">
                  <c:v> Latgale</c:v>
                </c:pt>
                <c:pt idx="21">
                  <c:v> Rīga</c:v>
                </c:pt>
                <c:pt idx="22">
                  <c:v> Pierīga</c:v>
                </c:pt>
                <c:pt idx="23">
                  <c:v> Vidzeme</c:v>
                </c:pt>
                <c:pt idx="24">
                  <c:v> Kurzeme</c:v>
                </c:pt>
                <c:pt idx="25">
                  <c:v> Zemgale</c:v>
                </c:pt>
                <c:pt idx="26">
                  <c:v> Latgale</c:v>
                </c:pt>
                <c:pt idx="28">
                  <c:v> Rīga</c:v>
                </c:pt>
                <c:pt idx="29">
                  <c:v> Pierīga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Pierīga</c:v>
                </c:pt>
                <c:pt idx="37">
                  <c:v> Vidzeme</c:v>
                </c:pt>
                <c:pt idx="38">
                  <c:v> Kurzeme</c:v>
                </c:pt>
                <c:pt idx="39">
                  <c:v> Zemgale</c:v>
                </c:pt>
                <c:pt idx="40">
                  <c:v> Latgale</c:v>
                </c:pt>
                <c:pt idx="42">
                  <c:v> Rīga</c:v>
                </c:pt>
                <c:pt idx="43">
                  <c:v> Pierīga</c:v>
                </c:pt>
                <c:pt idx="44">
                  <c:v> Vidzeme</c:v>
                </c:pt>
                <c:pt idx="45">
                  <c:v> Kurzeme</c:v>
                </c:pt>
                <c:pt idx="46">
                  <c:v> Zemgale</c:v>
                </c:pt>
                <c:pt idx="47">
                  <c:v> Latgale</c:v>
                </c:pt>
              </c:strCache>
            </c:strRef>
          </c:cat>
          <c:val>
            <c:numRef>
              <c:f>Dati!$G$489:$G$536</c:f>
              <c:numCache>
                <c:formatCode>0</c:formatCode>
                <c:ptCount val="48"/>
                <c:pt idx="0">
                  <c:v>7.5</c:v>
                </c:pt>
                <c:pt idx="1">
                  <c:v>7.2</c:v>
                </c:pt>
                <c:pt idx="2">
                  <c:v>6.6</c:v>
                </c:pt>
                <c:pt idx="3">
                  <c:v>5.4</c:v>
                </c:pt>
                <c:pt idx="4">
                  <c:v>7.8</c:v>
                </c:pt>
                <c:pt idx="5">
                  <c:v>8.5</c:v>
                </c:pt>
                <c:pt idx="7">
                  <c:v>8.5</c:v>
                </c:pt>
                <c:pt idx="8">
                  <c:v>9.3000000000000007</c:v>
                </c:pt>
                <c:pt idx="9">
                  <c:v>8.8000000000000007</c:v>
                </c:pt>
                <c:pt idx="10">
                  <c:v>9</c:v>
                </c:pt>
                <c:pt idx="11">
                  <c:v>11.3</c:v>
                </c:pt>
                <c:pt idx="12">
                  <c:v>10.1</c:v>
                </c:pt>
                <c:pt idx="14">
                  <c:v>17.3</c:v>
                </c:pt>
                <c:pt idx="15">
                  <c:v>21.2</c:v>
                </c:pt>
                <c:pt idx="16">
                  <c:v>20</c:v>
                </c:pt>
                <c:pt idx="17">
                  <c:v>20.399999999999999</c:v>
                </c:pt>
                <c:pt idx="18">
                  <c:v>20.100000000000001</c:v>
                </c:pt>
                <c:pt idx="19">
                  <c:v>9.9</c:v>
                </c:pt>
                <c:pt idx="21">
                  <c:v>27.1</c:v>
                </c:pt>
                <c:pt idx="22">
                  <c:v>31.8</c:v>
                </c:pt>
                <c:pt idx="23">
                  <c:v>30.2</c:v>
                </c:pt>
                <c:pt idx="24">
                  <c:v>29.3</c:v>
                </c:pt>
                <c:pt idx="25">
                  <c:v>29</c:v>
                </c:pt>
                <c:pt idx="26">
                  <c:v>13.2</c:v>
                </c:pt>
                <c:pt idx="28">
                  <c:v>21.4</c:v>
                </c:pt>
                <c:pt idx="29">
                  <c:v>18.2</c:v>
                </c:pt>
                <c:pt idx="30">
                  <c:v>25.7</c:v>
                </c:pt>
                <c:pt idx="31">
                  <c:v>20.399999999999999</c:v>
                </c:pt>
                <c:pt idx="32">
                  <c:v>21</c:v>
                </c:pt>
                <c:pt idx="33">
                  <c:v>15.7</c:v>
                </c:pt>
                <c:pt idx="35">
                  <c:v>25.4</c:v>
                </c:pt>
                <c:pt idx="36">
                  <c:v>26.9</c:v>
                </c:pt>
                <c:pt idx="37">
                  <c:v>27.4</c:v>
                </c:pt>
                <c:pt idx="38">
                  <c:v>31.7</c:v>
                </c:pt>
                <c:pt idx="39">
                  <c:v>28.2</c:v>
                </c:pt>
                <c:pt idx="40">
                  <c:v>17</c:v>
                </c:pt>
                <c:pt idx="42">
                  <c:v>24.6</c:v>
                </c:pt>
                <c:pt idx="43">
                  <c:v>26.2</c:v>
                </c:pt>
                <c:pt idx="44">
                  <c:v>25.6</c:v>
                </c:pt>
                <c:pt idx="45">
                  <c:v>23</c:v>
                </c:pt>
                <c:pt idx="46">
                  <c:v>25.4</c:v>
                </c:pt>
                <c:pt idx="47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63-4ABC-B508-BEE4CE6E82D2}"/>
            </c:ext>
          </c:extLst>
        </c:ser>
        <c:ser>
          <c:idx val="4"/>
          <c:order val="4"/>
          <c:tx>
            <c:strRef>
              <c:f>Dati!$H$488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4846"/>
            </a:solidFill>
            <a:ln w="25400">
              <a:noFill/>
            </a:ln>
          </c:spPr>
          <c:invertIfNegative val="0"/>
          <c:dLbls>
            <c:dLbl>
              <c:idx val="5"/>
              <c:layout>
                <c:manualLayout>
                  <c:x val="1.1906805805974146E-2"/>
                  <c:y val="3.452065141946303E-17"/>
                </c:manualLayout>
              </c:layout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63-4ABC-B508-BEE4CE6E82D2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Dati!$C$489:$C$536</c:f>
              <c:strCache>
                <c:ptCount val="48"/>
                <c:pt idx="0">
                  <c:v> Rīga</c:v>
                </c:pt>
                <c:pt idx="1">
                  <c:v> Pierīga</c:v>
                </c:pt>
                <c:pt idx="2">
                  <c:v> Vidzeme</c:v>
                </c:pt>
                <c:pt idx="3">
                  <c:v> Kurzeme</c:v>
                </c:pt>
                <c:pt idx="4">
                  <c:v> Zemgale</c:v>
                </c:pt>
                <c:pt idx="5">
                  <c:v> Latgale</c:v>
                </c:pt>
                <c:pt idx="7">
                  <c:v> Rīga</c:v>
                </c:pt>
                <c:pt idx="8">
                  <c:v> Pierīga</c:v>
                </c:pt>
                <c:pt idx="9">
                  <c:v> Vidzeme</c:v>
                </c:pt>
                <c:pt idx="10">
                  <c:v> Kurzeme</c:v>
                </c:pt>
                <c:pt idx="11">
                  <c:v> Zemgale</c:v>
                </c:pt>
                <c:pt idx="12">
                  <c:v> Latgale</c:v>
                </c:pt>
                <c:pt idx="14">
                  <c:v> Rīga</c:v>
                </c:pt>
                <c:pt idx="15">
                  <c:v> Pierīga</c:v>
                </c:pt>
                <c:pt idx="16">
                  <c:v> Vidzeme</c:v>
                </c:pt>
                <c:pt idx="17">
                  <c:v> Kurzeme</c:v>
                </c:pt>
                <c:pt idx="18">
                  <c:v> Zemgale</c:v>
                </c:pt>
                <c:pt idx="19">
                  <c:v> Latgale</c:v>
                </c:pt>
                <c:pt idx="21">
                  <c:v> Rīga</c:v>
                </c:pt>
                <c:pt idx="22">
                  <c:v> Pierīga</c:v>
                </c:pt>
                <c:pt idx="23">
                  <c:v> Vidzeme</c:v>
                </c:pt>
                <c:pt idx="24">
                  <c:v> Kurzeme</c:v>
                </c:pt>
                <c:pt idx="25">
                  <c:v> Zemgale</c:v>
                </c:pt>
                <c:pt idx="26">
                  <c:v> Latgale</c:v>
                </c:pt>
                <c:pt idx="28">
                  <c:v> Rīga</c:v>
                </c:pt>
                <c:pt idx="29">
                  <c:v> Pierīga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Pierīga</c:v>
                </c:pt>
                <c:pt idx="37">
                  <c:v> Vidzeme</c:v>
                </c:pt>
                <c:pt idx="38">
                  <c:v> Kurzeme</c:v>
                </c:pt>
                <c:pt idx="39">
                  <c:v> Zemgale</c:v>
                </c:pt>
                <c:pt idx="40">
                  <c:v> Latgale</c:v>
                </c:pt>
                <c:pt idx="42">
                  <c:v> Rīga</c:v>
                </c:pt>
                <c:pt idx="43">
                  <c:v> Pierīga</c:v>
                </c:pt>
                <c:pt idx="44">
                  <c:v> Vidzeme</c:v>
                </c:pt>
                <c:pt idx="45">
                  <c:v> Kurzeme</c:v>
                </c:pt>
                <c:pt idx="46">
                  <c:v> Zemgale</c:v>
                </c:pt>
                <c:pt idx="47">
                  <c:v> Latgale</c:v>
                </c:pt>
              </c:strCache>
            </c:strRef>
          </c:cat>
          <c:val>
            <c:numRef>
              <c:f>Dati!$H$489:$H$536</c:f>
              <c:numCache>
                <c:formatCode>0</c:formatCode>
                <c:ptCount val="48"/>
                <c:pt idx="0">
                  <c:v>4.3</c:v>
                </c:pt>
                <c:pt idx="1">
                  <c:v>4.4000000000000004</c:v>
                </c:pt>
                <c:pt idx="2">
                  <c:v>2.9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7">
                  <c:v>3.8</c:v>
                </c:pt>
                <c:pt idx="8">
                  <c:v>3.9</c:v>
                </c:pt>
                <c:pt idx="9">
                  <c:v>3.9</c:v>
                </c:pt>
                <c:pt idx="10">
                  <c:v>3.3</c:v>
                </c:pt>
                <c:pt idx="11">
                  <c:v>3.5</c:v>
                </c:pt>
                <c:pt idx="12">
                  <c:v>3.4</c:v>
                </c:pt>
                <c:pt idx="14">
                  <c:v>19.2</c:v>
                </c:pt>
                <c:pt idx="15">
                  <c:v>19.8</c:v>
                </c:pt>
                <c:pt idx="16">
                  <c:v>21.7</c:v>
                </c:pt>
                <c:pt idx="17">
                  <c:v>15.5</c:v>
                </c:pt>
                <c:pt idx="18">
                  <c:v>23.4</c:v>
                </c:pt>
                <c:pt idx="19">
                  <c:v>10.199999999999999</c:v>
                </c:pt>
                <c:pt idx="21">
                  <c:v>21.7</c:v>
                </c:pt>
                <c:pt idx="22">
                  <c:v>18.100000000000001</c:v>
                </c:pt>
                <c:pt idx="23">
                  <c:v>19.600000000000001</c:v>
                </c:pt>
                <c:pt idx="24">
                  <c:v>15</c:v>
                </c:pt>
                <c:pt idx="25">
                  <c:v>20.8</c:v>
                </c:pt>
                <c:pt idx="26">
                  <c:v>10.6</c:v>
                </c:pt>
                <c:pt idx="28">
                  <c:v>10</c:v>
                </c:pt>
                <c:pt idx="29">
                  <c:v>8.8000000000000007</c:v>
                </c:pt>
                <c:pt idx="30">
                  <c:v>10.9</c:v>
                </c:pt>
                <c:pt idx="31">
                  <c:v>11.9</c:v>
                </c:pt>
                <c:pt idx="32">
                  <c:v>8.9</c:v>
                </c:pt>
                <c:pt idx="33">
                  <c:v>8.1999999999999993</c:v>
                </c:pt>
                <c:pt idx="35">
                  <c:v>27.3</c:v>
                </c:pt>
                <c:pt idx="36">
                  <c:v>35.200000000000003</c:v>
                </c:pt>
                <c:pt idx="37">
                  <c:v>36.799999999999997</c:v>
                </c:pt>
                <c:pt idx="38">
                  <c:v>26.6</c:v>
                </c:pt>
                <c:pt idx="39">
                  <c:v>31.3</c:v>
                </c:pt>
                <c:pt idx="40">
                  <c:v>12</c:v>
                </c:pt>
                <c:pt idx="42">
                  <c:v>26.3</c:v>
                </c:pt>
                <c:pt idx="43">
                  <c:v>28.1</c:v>
                </c:pt>
                <c:pt idx="44">
                  <c:v>28.3</c:v>
                </c:pt>
                <c:pt idx="45">
                  <c:v>26.4</c:v>
                </c:pt>
                <c:pt idx="46">
                  <c:v>29</c:v>
                </c:pt>
                <c:pt idx="47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63-4ABC-B508-BEE4CE6E82D2}"/>
            </c:ext>
          </c:extLst>
        </c:ser>
        <c:ser>
          <c:idx val="5"/>
          <c:order val="5"/>
          <c:tx>
            <c:strRef>
              <c:f>Dati!$I$488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dLbls>
            <c:delete val="1"/>
          </c:dLbls>
          <c:cat>
            <c:strRef>
              <c:f>Dati!$C$489:$C$536</c:f>
              <c:strCache>
                <c:ptCount val="48"/>
                <c:pt idx="0">
                  <c:v> Rīga</c:v>
                </c:pt>
                <c:pt idx="1">
                  <c:v> Pierīga</c:v>
                </c:pt>
                <c:pt idx="2">
                  <c:v> Vidzeme</c:v>
                </c:pt>
                <c:pt idx="3">
                  <c:v> Kurzeme</c:v>
                </c:pt>
                <c:pt idx="4">
                  <c:v> Zemgale</c:v>
                </c:pt>
                <c:pt idx="5">
                  <c:v> Latgale</c:v>
                </c:pt>
                <c:pt idx="7">
                  <c:v> Rīga</c:v>
                </c:pt>
                <c:pt idx="8">
                  <c:v> Pierīga</c:v>
                </c:pt>
                <c:pt idx="9">
                  <c:v> Vidzeme</c:v>
                </c:pt>
                <c:pt idx="10">
                  <c:v> Kurzeme</c:v>
                </c:pt>
                <c:pt idx="11">
                  <c:v> Zemgale</c:v>
                </c:pt>
                <c:pt idx="12">
                  <c:v> Latgale</c:v>
                </c:pt>
                <c:pt idx="14">
                  <c:v> Rīga</c:v>
                </c:pt>
                <c:pt idx="15">
                  <c:v> Pierīga</c:v>
                </c:pt>
                <c:pt idx="16">
                  <c:v> Vidzeme</c:v>
                </c:pt>
                <c:pt idx="17">
                  <c:v> Kurzeme</c:v>
                </c:pt>
                <c:pt idx="18">
                  <c:v> Zemgale</c:v>
                </c:pt>
                <c:pt idx="19">
                  <c:v> Latgale</c:v>
                </c:pt>
                <c:pt idx="21">
                  <c:v> Rīga</c:v>
                </c:pt>
                <c:pt idx="22">
                  <c:v> Pierīga</c:v>
                </c:pt>
                <c:pt idx="23">
                  <c:v> Vidzeme</c:v>
                </c:pt>
                <c:pt idx="24">
                  <c:v> Kurzeme</c:v>
                </c:pt>
                <c:pt idx="25">
                  <c:v> Zemgale</c:v>
                </c:pt>
                <c:pt idx="26">
                  <c:v> Latgale</c:v>
                </c:pt>
                <c:pt idx="28">
                  <c:v> Rīga</c:v>
                </c:pt>
                <c:pt idx="29">
                  <c:v> Pierīga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Pierīga</c:v>
                </c:pt>
                <c:pt idx="37">
                  <c:v> Vidzeme</c:v>
                </c:pt>
                <c:pt idx="38">
                  <c:v> Kurzeme</c:v>
                </c:pt>
                <c:pt idx="39">
                  <c:v> Zemgale</c:v>
                </c:pt>
                <c:pt idx="40">
                  <c:v> Latgale</c:v>
                </c:pt>
                <c:pt idx="42">
                  <c:v> Rīga</c:v>
                </c:pt>
                <c:pt idx="43">
                  <c:v> Pierīga</c:v>
                </c:pt>
                <c:pt idx="44">
                  <c:v> Vidzeme</c:v>
                </c:pt>
                <c:pt idx="45">
                  <c:v> Kurzeme</c:v>
                </c:pt>
                <c:pt idx="46">
                  <c:v> Zemgale</c:v>
                </c:pt>
                <c:pt idx="47">
                  <c:v> Latgale</c:v>
                </c:pt>
              </c:strCache>
            </c:strRef>
          </c:cat>
          <c:val>
            <c:numRef>
              <c:f>Dati!$I$489:$I$536</c:f>
              <c:numCache>
                <c:formatCode>0.0</c:formatCode>
                <c:ptCount val="48"/>
                <c:pt idx="0">
                  <c:v>61.8</c:v>
                </c:pt>
                <c:pt idx="1">
                  <c:v>61.999999999999986</c:v>
                </c:pt>
                <c:pt idx="2">
                  <c:v>64.099999999999994</c:v>
                </c:pt>
                <c:pt idx="3">
                  <c:v>64.199999999999989</c:v>
                </c:pt>
                <c:pt idx="4">
                  <c:v>61.8</c:v>
                </c:pt>
                <c:pt idx="5">
                  <c:v>63.099999999999994</c:v>
                </c:pt>
                <c:pt idx="7">
                  <c:v>61.3</c:v>
                </c:pt>
                <c:pt idx="8">
                  <c:v>60.399999999999991</c:v>
                </c:pt>
                <c:pt idx="9">
                  <c:v>60.899999999999991</c:v>
                </c:pt>
                <c:pt idx="10">
                  <c:v>61.3</c:v>
                </c:pt>
                <c:pt idx="11">
                  <c:v>58.8</c:v>
                </c:pt>
                <c:pt idx="12">
                  <c:v>60.099999999999987</c:v>
                </c:pt>
                <c:pt idx="14">
                  <c:v>37.099999999999994</c:v>
                </c:pt>
                <c:pt idx="15">
                  <c:v>32.599999999999994</c:v>
                </c:pt>
                <c:pt idx="16">
                  <c:v>31.899999999999991</c:v>
                </c:pt>
                <c:pt idx="17">
                  <c:v>37.699999999999996</c:v>
                </c:pt>
                <c:pt idx="18">
                  <c:v>30.099999999999994</c:v>
                </c:pt>
                <c:pt idx="19">
                  <c:v>53.499999999999993</c:v>
                </c:pt>
                <c:pt idx="21">
                  <c:v>24.79999999999999</c:v>
                </c:pt>
                <c:pt idx="22">
                  <c:v>23.699999999999992</c:v>
                </c:pt>
                <c:pt idx="23">
                  <c:v>23.799999999999994</c:v>
                </c:pt>
                <c:pt idx="24">
                  <c:v>29.299999999999994</c:v>
                </c:pt>
                <c:pt idx="25">
                  <c:v>23.799999999999997</c:v>
                </c:pt>
                <c:pt idx="26">
                  <c:v>49.8</c:v>
                </c:pt>
                <c:pt idx="28">
                  <c:v>42.199999999999996</c:v>
                </c:pt>
                <c:pt idx="29">
                  <c:v>46.599999999999994</c:v>
                </c:pt>
                <c:pt idx="30">
                  <c:v>37</c:v>
                </c:pt>
                <c:pt idx="31">
                  <c:v>41.3</c:v>
                </c:pt>
                <c:pt idx="32">
                  <c:v>43.699999999999989</c:v>
                </c:pt>
                <c:pt idx="33">
                  <c:v>49.699999999999989</c:v>
                </c:pt>
                <c:pt idx="35">
                  <c:v>20.9</c:v>
                </c:pt>
                <c:pt idx="36">
                  <c:v>11.499999999999993</c:v>
                </c:pt>
                <c:pt idx="37">
                  <c:v>9.3999999999999986</c:v>
                </c:pt>
                <c:pt idx="38">
                  <c:v>15.299999999999994</c:v>
                </c:pt>
                <c:pt idx="39">
                  <c:v>14.099999999999998</c:v>
                </c:pt>
                <c:pt idx="40">
                  <c:v>44.599999999999994</c:v>
                </c:pt>
                <c:pt idx="42">
                  <c:v>22.699999999999996</c:v>
                </c:pt>
                <c:pt idx="43">
                  <c:v>19.299999999999994</c:v>
                </c:pt>
                <c:pt idx="44">
                  <c:v>19.699999999999996</c:v>
                </c:pt>
                <c:pt idx="45">
                  <c:v>24.199999999999996</c:v>
                </c:pt>
                <c:pt idx="46">
                  <c:v>19.199999999999996</c:v>
                </c:pt>
                <c:pt idx="47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63-4ABC-B508-BEE4CE6E82D2}"/>
            </c:ext>
          </c:extLst>
        </c:ser>
        <c:ser>
          <c:idx val="6"/>
          <c:order val="6"/>
          <c:tx>
            <c:strRef>
              <c:f>Dati!$J$488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rgbClr val="D1D1D1"/>
            </a:solidFill>
            <a:ln w="25400">
              <a:noFill/>
            </a:ln>
          </c:spPr>
          <c:invertIfNegative val="0"/>
          <c:dLbls>
            <c:numFmt formatCode="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Dati!$C$489:$C$536</c:f>
              <c:strCache>
                <c:ptCount val="48"/>
                <c:pt idx="0">
                  <c:v> Rīga</c:v>
                </c:pt>
                <c:pt idx="1">
                  <c:v> Pierīga</c:v>
                </c:pt>
                <c:pt idx="2">
                  <c:v> Vidzeme</c:v>
                </c:pt>
                <c:pt idx="3">
                  <c:v> Kurzeme</c:v>
                </c:pt>
                <c:pt idx="4">
                  <c:v> Zemgale</c:v>
                </c:pt>
                <c:pt idx="5">
                  <c:v> Latgale</c:v>
                </c:pt>
                <c:pt idx="7">
                  <c:v> Rīga</c:v>
                </c:pt>
                <c:pt idx="8">
                  <c:v> Pierīga</c:v>
                </c:pt>
                <c:pt idx="9">
                  <c:v> Vidzeme</c:v>
                </c:pt>
                <c:pt idx="10">
                  <c:v> Kurzeme</c:v>
                </c:pt>
                <c:pt idx="11">
                  <c:v> Zemgale</c:v>
                </c:pt>
                <c:pt idx="12">
                  <c:v> Latgale</c:v>
                </c:pt>
                <c:pt idx="14">
                  <c:v> Rīga</c:v>
                </c:pt>
                <c:pt idx="15">
                  <c:v> Pierīga</c:v>
                </c:pt>
                <c:pt idx="16">
                  <c:v> Vidzeme</c:v>
                </c:pt>
                <c:pt idx="17">
                  <c:v> Kurzeme</c:v>
                </c:pt>
                <c:pt idx="18">
                  <c:v> Zemgale</c:v>
                </c:pt>
                <c:pt idx="19">
                  <c:v> Latgale</c:v>
                </c:pt>
                <c:pt idx="21">
                  <c:v> Rīga</c:v>
                </c:pt>
                <c:pt idx="22">
                  <c:v> Pierīga</c:v>
                </c:pt>
                <c:pt idx="23">
                  <c:v> Vidzeme</c:v>
                </c:pt>
                <c:pt idx="24">
                  <c:v> Kurzeme</c:v>
                </c:pt>
                <c:pt idx="25">
                  <c:v> Zemgale</c:v>
                </c:pt>
                <c:pt idx="26">
                  <c:v> Latgale</c:v>
                </c:pt>
                <c:pt idx="28">
                  <c:v> Rīga</c:v>
                </c:pt>
                <c:pt idx="29">
                  <c:v> Pierīga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Pierīga</c:v>
                </c:pt>
                <c:pt idx="37">
                  <c:v> Vidzeme</c:v>
                </c:pt>
                <c:pt idx="38">
                  <c:v> Kurzeme</c:v>
                </c:pt>
                <c:pt idx="39">
                  <c:v> Zemgale</c:v>
                </c:pt>
                <c:pt idx="40">
                  <c:v> Latgale</c:v>
                </c:pt>
                <c:pt idx="42">
                  <c:v> Rīga</c:v>
                </c:pt>
                <c:pt idx="43">
                  <c:v> Pierīga</c:v>
                </c:pt>
                <c:pt idx="44">
                  <c:v> Vidzeme</c:v>
                </c:pt>
                <c:pt idx="45">
                  <c:v> Kurzeme</c:v>
                </c:pt>
                <c:pt idx="46">
                  <c:v> Zemgale</c:v>
                </c:pt>
                <c:pt idx="47">
                  <c:v> Latgale</c:v>
                </c:pt>
              </c:strCache>
            </c:strRef>
          </c:cat>
          <c:val>
            <c:numRef>
              <c:f>Dati!$J$489:$J$536</c:f>
              <c:numCache>
                <c:formatCode>0</c:formatCode>
                <c:ptCount val="48"/>
                <c:pt idx="0">
                  <c:v>19.899999999999999</c:v>
                </c:pt>
                <c:pt idx="1">
                  <c:v>17.3</c:v>
                </c:pt>
                <c:pt idx="2">
                  <c:v>17.399999999999999</c:v>
                </c:pt>
                <c:pt idx="3">
                  <c:v>20.5</c:v>
                </c:pt>
                <c:pt idx="4">
                  <c:v>19.7</c:v>
                </c:pt>
                <c:pt idx="5">
                  <c:v>35.700000000000003</c:v>
                </c:pt>
                <c:pt idx="7">
                  <c:v>22.8</c:v>
                </c:pt>
                <c:pt idx="8">
                  <c:v>21.2</c:v>
                </c:pt>
                <c:pt idx="9">
                  <c:v>20.6</c:v>
                </c:pt>
                <c:pt idx="10">
                  <c:v>23</c:v>
                </c:pt>
                <c:pt idx="11">
                  <c:v>22.3</c:v>
                </c:pt>
                <c:pt idx="12">
                  <c:v>37.4</c:v>
                </c:pt>
                <c:pt idx="14">
                  <c:v>23.9</c:v>
                </c:pt>
                <c:pt idx="15">
                  <c:v>24.3</c:v>
                </c:pt>
                <c:pt idx="16">
                  <c:v>23.7</c:v>
                </c:pt>
                <c:pt idx="17">
                  <c:v>27.8</c:v>
                </c:pt>
                <c:pt idx="18">
                  <c:v>21.7</c:v>
                </c:pt>
                <c:pt idx="19">
                  <c:v>38.799999999999997</c:v>
                </c:pt>
                <c:pt idx="21">
                  <c:v>27.8</c:v>
                </c:pt>
                <c:pt idx="22">
                  <c:v>25.6</c:v>
                </c:pt>
                <c:pt idx="23">
                  <c:v>25.2</c:v>
                </c:pt>
                <c:pt idx="24">
                  <c:v>27.2</c:v>
                </c:pt>
                <c:pt idx="25">
                  <c:v>23.1</c:v>
                </c:pt>
                <c:pt idx="26">
                  <c:v>42.5</c:v>
                </c:pt>
                <c:pt idx="28">
                  <c:v>40.5</c:v>
                </c:pt>
                <c:pt idx="29">
                  <c:v>41.5</c:v>
                </c:pt>
                <c:pt idx="30">
                  <c:v>34.200000000000003</c:v>
                </c:pt>
                <c:pt idx="31">
                  <c:v>40</c:v>
                </c:pt>
                <c:pt idx="32">
                  <c:v>40.4</c:v>
                </c:pt>
                <c:pt idx="33">
                  <c:v>51.2</c:v>
                </c:pt>
                <c:pt idx="35">
                  <c:v>25.6</c:v>
                </c:pt>
                <c:pt idx="36">
                  <c:v>19.7</c:v>
                </c:pt>
                <c:pt idx="37">
                  <c:v>21.7</c:v>
                </c:pt>
                <c:pt idx="38">
                  <c:v>25</c:v>
                </c:pt>
                <c:pt idx="39">
                  <c:v>21.7</c:v>
                </c:pt>
                <c:pt idx="40">
                  <c:v>38.5</c:v>
                </c:pt>
                <c:pt idx="42">
                  <c:v>27.7</c:v>
                </c:pt>
                <c:pt idx="43">
                  <c:v>27</c:v>
                </c:pt>
                <c:pt idx="44">
                  <c:v>28.1</c:v>
                </c:pt>
                <c:pt idx="45">
                  <c:v>28.3</c:v>
                </c:pt>
                <c:pt idx="46">
                  <c:v>27.5</c:v>
                </c:pt>
                <c:pt idx="47">
                  <c:v>46.1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163-4ABC-B508-BEE4CE6E82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410659472"/>
        <c:axId val="410658296"/>
      </c:barChart>
      <c:catAx>
        <c:axId val="410659472"/>
        <c:scaling>
          <c:orientation val="maxMin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3.8298662769609756E-4"/>
              <c:y val="8.2539163847282905E-4"/>
            </c:manualLayout>
          </c:layout>
          <c:overlay val="0"/>
          <c:spPr>
            <a:noFill/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General" sourceLinked="1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410658296"/>
        <c:crossesAt val="74.5"/>
        <c:auto val="1"/>
        <c:lblAlgn val="ctr"/>
        <c:lblOffset val="100"/>
        <c:tickLblSkip val="1"/>
        <c:tickMarkSkip val="1"/>
        <c:noMultiLvlLbl val="0"/>
      </c:catAx>
      <c:valAx>
        <c:axId val="410658296"/>
        <c:scaling>
          <c:orientation val="minMax"/>
          <c:max val="200"/>
          <c:min val="0"/>
        </c:scaling>
        <c:delete val="1"/>
        <c:axPos val="b"/>
        <c:numFmt formatCode="0.0" sourceLinked="1"/>
        <c:majorTickMark val="none"/>
        <c:minorTickMark val="none"/>
        <c:tickLblPos val="nextTo"/>
        <c:crossAx val="410659472"/>
        <c:crosses val="max"/>
        <c:crossBetween val="between"/>
        <c:majorUnit val="20"/>
        <c:minorUnit val="1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4518352243831437"/>
          <c:y val="5.5394368556126112E-3"/>
          <c:w val="0.68380606655793863"/>
          <c:h val="3.4980474231753433E-2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420624631471451"/>
          <c:y val="1.4379737186317057E-2"/>
          <c:w val="0.58388599823622023"/>
          <c:h val="0.923428391177173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Dati!$C$36</c:f>
              <c:strCache>
                <c:ptCount val="1"/>
                <c:pt idx="0">
                  <c:v>06.2022, n=2808</c:v>
                </c:pt>
              </c:strCache>
            </c:strRef>
          </c:tx>
          <c:spPr>
            <a:solidFill>
              <a:srgbClr val="C85C12"/>
            </a:solidFill>
            <a:ln w="25400">
              <a:noFill/>
            </a:ln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FBF-490D-9665-E24606388C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FBF-490D-9665-E24606388C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FBF-490D-9665-E24606388C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FBF-490D-9665-E24606388C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FBF-490D-9665-E24606388C75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FBF-490D-9665-E24606388C75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FBF-490D-9665-E24606388C75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FBF-490D-9665-E24606388C75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FFBF-490D-9665-E24606388C75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FFBF-490D-9665-E24606388C75}"/>
              </c:ext>
            </c:extLst>
          </c:dPt>
          <c:dLbls>
            <c:numFmt formatCode="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Dati!$B$37:$B$45</c:f>
              <c:strCache>
                <c:ptCount val="9"/>
                <c:pt idx="0">
                  <c:v>Patentu valdē</c:v>
                </c:pt>
                <c:pt idx="1">
                  <c:v>Latvijas Tirdzniecības un Rūpniecības kamerā</c:v>
                </c:pt>
                <c:pt idx="2">
                  <c:v>Latvijas Investīciju un attīstības aģentūrā</c:v>
                </c:pt>
                <c:pt idx="3">
                  <c:v>Biznesa inkubatorā</c:v>
                </c:pt>
                <c:pt idx="4">
                  <c:v>Tehnoloģiju pārneses centrā</c:v>
                </c:pt>
                <c:pt idx="5">
                  <c:v>Latvijas Zinātņu akadēmijā</c:v>
                </c:pt>
                <c:pt idx="6">
                  <c:v>Kultūras ministrijā</c:v>
                </c:pt>
                <c:pt idx="7">
                  <c:v>Cits variants</c:v>
                </c:pt>
                <c:pt idx="8">
                  <c:v>Grūti pateikt</c:v>
                </c:pt>
              </c:strCache>
            </c:strRef>
          </c:cat>
          <c:val>
            <c:numRef>
              <c:f>Dati!$C$37:$C$45</c:f>
              <c:numCache>
                <c:formatCode>0</c:formatCode>
                <c:ptCount val="9"/>
                <c:pt idx="0">
                  <c:v>44.8</c:v>
                </c:pt>
                <c:pt idx="1">
                  <c:v>22.9</c:v>
                </c:pt>
                <c:pt idx="2">
                  <c:v>15.4</c:v>
                </c:pt>
                <c:pt idx="3">
                  <c:v>9.8000000000000007</c:v>
                </c:pt>
                <c:pt idx="4">
                  <c:v>3.6</c:v>
                </c:pt>
                <c:pt idx="5">
                  <c:v>3.3</c:v>
                </c:pt>
                <c:pt idx="6">
                  <c:v>1.6</c:v>
                </c:pt>
                <c:pt idx="7">
                  <c:v>2.2999999999999998</c:v>
                </c:pt>
                <c:pt idx="8">
                  <c:v>38.1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FBF-490D-9665-E24606388C75}"/>
            </c:ext>
          </c:extLst>
        </c:ser>
        <c:ser>
          <c:idx val="1"/>
          <c:order val="1"/>
          <c:tx>
            <c:strRef>
              <c:f>Dati!$D$36</c:f>
              <c:strCache>
                <c:ptCount val="1"/>
                <c:pt idx="0">
                  <c:v>11.2019, n=3622</c:v>
                </c:pt>
              </c:strCache>
            </c:strRef>
          </c:tx>
          <c:spPr>
            <a:solidFill>
              <a:srgbClr val="F5BB9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Dati!$B$37:$B$45</c:f>
              <c:strCache>
                <c:ptCount val="9"/>
                <c:pt idx="0">
                  <c:v>Patentu valdē</c:v>
                </c:pt>
                <c:pt idx="1">
                  <c:v>Latvijas Tirdzniecības un Rūpniecības kamerā</c:v>
                </c:pt>
                <c:pt idx="2">
                  <c:v>Latvijas Investīciju un attīstības aģentūrā</c:v>
                </c:pt>
                <c:pt idx="3">
                  <c:v>Biznesa inkubatorā</c:v>
                </c:pt>
                <c:pt idx="4">
                  <c:v>Tehnoloģiju pārneses centrā</c:v>
                </c:pt>
                <c:pt idx="5">
                  <c:v>Latvijas Zinātņu akadēmijā</c:v>
                </c:pt>
                <c:pt idx="6">
                  <c:v>Kultūras ministrijā</c:v>
                </c:pt>
                <c:pt idx="7">
                  <c:v>Cits variants</c:v>
                </c:pt>
                <c:pt idx="8">
                  <c:v>Grūti pateikt</c:v>
                </c:pt>
              </c:strCache>
            </c:strRef>
          </c:cat>
          <c:val>
            <c:numRef>
              <c:f>Dati!$D$37:$D$45</c:f>
              <c:numCache>
                <c:formatCode>0</c:formatCode>
                <c:ptCount val="9"/>
                <c:pt idx="0">
                  <c:v>49.5</c:v>
                </c:pt>
                <c:pt idx="1">
                  <c:v>24</c:v>
                </c:pt>
                <c:pt idx="2">
                  <c:v>12</c:v>
                </c:pt>
                <c:pt idx="3">
                  <c:v>8.8000000000000007</c:v>
                </c:pt>
                <c:pt idx="4">
                  <c:v>2.7</c:v>
                </c:pt>
                <c:pt idx="5">
                  <c:v>1.9</c:v>
                </c:pt>
                <c:pt idx="6">
                  <c:v>0.7</c:v>
                </c:pt>
                <c:pt idx="7">
                  <c:v>2</c:v>
                </c:pt>
                <c:pt idx="8">
                  <c:v>35.4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FBF-490D-9665-E24606388C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412591608"/>
        <c:axId val="412586120"/>
      </c:barChart>
      <c:catAx>
        <c:axId val="4125916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412586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2586120"/>
        <c:scaling>
          <c:orientation val="minMax"/>
          <c:max val="6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0.89157960940947756"/>
              <c:y val="0.9465904561199303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lv-LV"/>
          </a:p>
        </c:txPr>
        <c:crossAx val="412591608"/>
        <c:crosses val="max"/>
        <c:crossBetween val="between"/>
        <c:majorUnit val="15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667272111528254"/>
          <c:y val="0.71258123597328926"/>
          <c:w val="0.15590037370421006"/>
          <c:h val="0.11060580529349458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6112321689852942"/>
          <c:y val="9.7418749999999998E-2"/>
          <c:w val="0.51141456804597474"/>
          <c:h val="0.887298090277777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Dati!$C$51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Dati!$B$52:$B$62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Dati!$C$52:$C$62</c:f>
              <c:numCache>
                <c:formatCode>0.0</c:formatCode>
                <c:ptCount val="11"/>
                <c:pt idx="0">
                  <c:v>6.5999999999999979</c:v>
                </c:pt>
                <c:pt idx="1">
                  <c:v>2.9999999999999964</c:v>
                </c:pt>
                <c:pt idx="2">
                  <c:v>50.8</c:v>
                </c:pt>
                <c:pt idx="3">
                  <c:v>11.599999999999994</c:v>
                </c:pt>
                <c:pt idx="4">
                  <c:v>7.3999999999999986</c:v>
                </c:pt>
                <c:pt idx="5">
                  <c:v>50.8</c:v>
                </c:pt>
                <c:pt idx="6">
                  <c:v>12.2</c:v>
                </c:pt>
                <c:pt idx="7">
                  <c:v>13.499999999999996</c:v>
                </c:pt>
                <c:pt idx="8">
                  <c:v>50.8</c:v>
                </c:pt>
                <c:pt idx="9">
                  <c:v>32.899999999999991</c:v>
                </c:pt>
                <c:pt idx="10">
                  <c:v>33.9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E7-4654-9FFF-BBEA9F2E8AAE}"/>
            </c:ext>
          </c:extLst>
        </c:ser>
        <c:ser>
          <c:idx val="1"/>
          <c:order val="1"/>
          <c:tx>
            <c:strRef>
              <c:f>Dati!$D$51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7F6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Dati!$B$52:$B$62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Dati!$D$52:$D$62</c:f>
              <c:numCache>
                <c:formatCode>0</c:formatCode>
                <c:ptCount val="11"/>
                <c:pt idx="0">
                  <c:v>12.9</c:v>
                </c:pt>
                <c:pt idx="1">
                  <c:v>16.100000000000001</c:v>
                </c:pt>
                <c:pt idx="3">
                  <c:v>11.2</c:v>
                </c:pt>
                <c:pt idx="4">
                  <c:v>14.5</c:v>
                </c:pt>
                <c:pt idx="6">
                  <c:v>10.9</c:v>
                </c:pt>
                <c:pt idx="7">
                  <c:v>11.1</c:v>
                </c:pt>
                <c:pt idx="9">
                  <c:v>4.2</c:v>
                </c:pt>
                <c:pt idx="1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E7-4654-9FFF-BBEA9F2E8AAE}"/>
            </c:ext>
          </c:extLst>
        </c:ser>
        <c:ser>
          <c:idx val="2"/>
          <c:order val="2"/>
          <c:tx>
            <c:strRef>
              <c:f>Dati!$E$51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Dati!$B$52:$B$62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Dati!$E$52:$E$62</c:f>
              <c:numCache>
                <c:formatCode>0</c:formatCode>
                <c:ptCount val="11"/>
                <c:pt idx="0">
                  <c:v>31.3</c:v>
                </c:pt>
                <c:pt idx="1">
                  <c:v>31.7</c:v>
                </c:pt>
                <c:pt idx="3">
                  <c:v>28</c:v>
                </c:pt>
                <c:pt idx="4">
                  <c:v>28.9</c:v>
                </c:pt>
                <c:pt idx="6">
                  <c:v>27.7</c:v>
                </c:pt>
                <c:pt idx="7">
                  <c:v>26.2</c:v>
                </c:pt>
                <c:pt idx="9">
                  <c:v>13.7</c:v>
                </c:pt>
                <c:pt idx="10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E7-4654-9FFF-BBEA9F2E8AAE}"/>
            </c:ext>
          </c:extLst>
        </c:ser>
        <c:ser>
          <c:idx val="3"/>
          <c:order val="3"/>
          <c:tx>
            <c:strRef>
              <c:f>Dati!$F$51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CCFF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Dati!$B$52:$B$62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Dati!$F$52:$F$62</c:f>
              <c:numCache>
                <c:formatCode>0</c:formatCode>
                <c:ptCount val="11"/>
                <c:pt idx="0">
                  <c:v>9.1</c:v>
                </c:pt>
                <c:pt idx="1">
                  <c:v>7.1</c:v>
                </c:pt>
                <c:pt idx="3">
                  <c:v>10.9</c:v>
                </c:pt>
                <c:pt idx="4">
                  <c:v>8.9</c:v>
                </c:pt>
                <c:pt idx="6">
                  <c:v>11.3</c:v>
                </c:pt>
                <c:pt idx="7">
                  <c:v>12.2</c:v>
                </c:pt>
                <c:pt idx="9">
                  <c:v>19.3</c:v>
                </c:pt>
                <c:pt idx="10">
                  <c:v>18.600000000000001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E7-4654-9FFF-BBEA9F2E8AAE}"/>
            </c:ext>
          </c:extLst>
        </c:ser>
        <c:ser>
          <c:idx val="4"/>
          <c:order val="4"/>
          <c:tx>
            <c:strRef>
              <c:f>Dati!$G$51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8080"/>
            </a:solidFill>
          </c:spPr>
          <c:invertIfNegative val="0"/>
          <c:dLbls>
            <c:dLbl>
              <c:idx val="0"/>
              <c:layout>
                <c:manualLayout>
                  <c:x val="1.1241970969159062E-2"/>
                  <c:y val="3.3373247737627538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E7-4654-9FFF-BBEA9F2E8AAE}"/>
                </c:ext>
              </c:extLst>
            </c:dLbl>
            <c:dLbl>
              <c:idx val="1"/>
              <c:layout>
                <c:manualLayout>
                  <c:x val="1.2847966821895955E-2"/>
                  <c:y val="3.885157375785934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E7-4654-9FFF-BBEA9F2E8AAE}"/>
                </c:ext>
              </c:extLst>
            </c:dLbl>
            <c:dLbl>
              <c:idx val="3"/>
              <c:layout>
                <c:manualLayout>
                  <c:x val="1.2847966821895955E-2"/>
                  <c:y val="3.3373247737627538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E7-4654-9FFF-BBEA9F2E8AAE}"/>
                </c:ext>
              </c:extLst>
            </c:dLbl>
            <c:dLbl>
              <c:idx val="4"/>
              <c:layout>
                <c:manualLayout>
                  <c:x val="9.63597511642205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E7-4654-9FFF-BBEA9F2E8A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Dati!$B$52:$B$62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Dati!$G$52:$G$62</c:f>
              <c:numCache>
                <c:formatCode>0</c:formatCode>
                <c:ptCount val="11"/>
                <c:pt idx="0">
                  <c:v>1.4</c:v>
                </c:pt>
                <c:pt idx="1">
                  <c:v>1.7</c:v>
                </c:pt>
                <c:pt idx="3">
                  <c:v>1.5</c:v>
                </c:pt>
                <c:pt idx="4">
                  <c:v>1.1000000000000001</c:v>
                </c:pt>
                <c:pt idx="6">
                  <c:v>3.7</c:v>
                </c:pt>
                <c:pt idx="7">
                  <c:v>3.8</c:v>
                </c:pt>
                <c:pt idx="9">
                  <c:v>13.6</c:v>
                </c:pt>
                <c:pt idx="10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7E7-4654-9FFF-BBEA9F2E8AAE}"/>
            </c:ext>
          </c:extLst>
        </c:ser>
        <c:ser>
          <c:idx val="5"/>
          <c:order val="5"/>
          <c:tx>
            <c:strRef>
              <c:f>Dati!$H$51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Dati!$B$52:$B$62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Dati!$H$52:$H$62</c:f>
              <c:numCache>
                <c:formatCode>0</c:formatCode>
                <c:ptCount val="11"/>
                <c:pt idx="0">
                  <c:v>28.1</c:v>
                </c:pt>
                <c:pt idx="1">
                  <c:v>29.799999999999997</c:v>
                </c:pt>
                <c:pt idx="2">
                  <c:v>38.6</c:v>
                </c:pt>
                <c:pt idx="3">
                  <c:v>26.200000000000003</c:v>
                </c:pt>
                <c:pt idx="4">
                  <c:v>28.6</c:v>
                </c:pt>
                <c:pt idx="5">
                  <c:v>38.6</c:v>
                </c:pt>
                <c:pt idx="6">
                  <c:v>23.599999999999998</c:v>
                </c:pt>
                <c:pt idx="7">
                  <c:v>22.600000000000005</c:v>
                </c:pt>
                <c:pt idx="8">
                  <c:v>38.6</c:v>
                </c:pt>
                <c:pt idx="9">
                  <c:v>5.6999999999999993</c:v>
                </c:pt>
                <c:pt idx="10">
                  <c:v>4.6999999999999993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7E7-4654-9FFF-BBEA9F2E8AAE}"/>
            </c:ext>
          </c:extLst>
        </c:ser>
        <c:ser>
          <c:idx val="6"/>
          <c:order val="6"/>
          <c:tx>
            <c:strRef>
              <c:f>Dati!$I$51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Dati!$B$52:$B$62</c:f>
              <c:strCache>
                <c:ptCount val="11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</c:strCache>
            </c:strRef>
          </c:cat>
          <c:val>
            <c:numRef>
              <c:f>Dati!$I$52:$I$62</c:f>
              <c:numCache>
                <c:formatCode>0</c:formatCode>
                <c:ptCount val="11"/>
                <c:pt idx="0">
                  <c:v>45.3</c:v>
                </c:pt>
                <c:pt idx="1">
                  <c:v>43.4</c:v>
                </c:pt>
                <c:pt idx="3">
                  <c:v>48.3</c:v>
                </c:pt>
                <c:pt idx="4">
                  <c:v>46.6</c:v>
                </c:pt>
                <c:pt idx="6">
                  <c:v>46.3</c:v>
                </c:pt>
                <c:pt idx="7">
                  <c:v>46.8</c:v>
                </c:pt>
                <c:pt idx="9">
                  <c:v>49.1</c:v>
                </c:pt>
                <c:pt idx="10">
                  <c:v>49.3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7E7-4654-9FFF-BBEA9F2E8A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0964464"/>
        <c:axId val="410967992"/>
      </c:barChart>
      <c:catAx>
        <c:axId val="4109644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100"/>
            </a:pPr>
            <a:endParaRPr lang="lv-LV"/>
          </a:p>
        </c:txPr>
        <c:crossAx val="410967992"/>
        <c:crossesAt val="50.8"/>
        <c:auto val="1"/>
        <c:lblAlgn val="ctr"/>
        <c:lblOffset val="100"/>
        <c:tickLblSkip val="1"/>
        <c:tickMarkSkip val="1"/>
        <c:noMultiLvlLbl val="0"/>
      </c:catAx>
      <c:valAx>
        <c:axId val="410967992"/>
        <c:scaling>
          <c:orientation val="minMax"/>
          <c:max val="140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410964464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279607857582949"/>
          <c:y val="1.4115497076023394E-2"/>
          <c:w val="0.77203921424170507"/>
          <c:h val="7.6661682615629972E-2"/>
        </c:manualLayout>
      </c:layout>
      <c:overlay val="0"/>
      <c:txPr>
        <a:bodyPr/>
        <a:lstStyle/>
        <a:p>
          <a:pPr>
            <a:defRPr sz="11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6035961893517485"/>
          <c:y val="7.785246041847993E-2"/>
          <c:w val="0.5296693827535105"/>
          <c:h val="0.906864150823158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Dati!$D$71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Dati!$C$72:$C$85</c:f>
              <c:strCache>
                <c:ptCount val="14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</c:strCache>
            </c:strRef>
          </c:cat>
          <c:val>
            <c:numRef>
              <c:f>Dati!$D$72:$D$85</c:f>
              <c:numCache>
                <c:formatCode>0.0</c:formatCode>
                <c:ptCount val="14"/>
                <c:pt idx="0">
                  <c:v>9.0999999999999943</c:v>
                </c:pt>
                <c:pt idx="1">
                  <c:v>3.4999999999999929</c:v>
                </c:pt>
                <c:pt idx="2">
                  <c:v>66.599999999999994</c:v>
                </c:pt>
                <c:pt idx="3">
                  <c:v>10.199999999999996</c:v>
                </c:pt>
                <c:pt idx="4">
                  <c:v>5.2999999999999901</c:v>
                </c:pt>
                <c:pt idx="5">
                  <c:v>66.599999999999994</c:v>
                </c:pt>
                <c:pt idx="6">
                  <c:v>16.899999999999991</c:v>
                </c:pt>
                <c:pt idx="7">
                  <c:v>14.699999999999996</c:v>
                </c:pt>
                <c:pt idx="8">
                  <c:v>66.599999999999994</c:v>
                </c:pt>
                <c:pt idx="9">
                  <c:v>30.799999999999997</c:v>
                </c:pt>
                <c:pt idx="10">
                  <c:v>28.199999999999992</c:v>
                </c:pt>
                <c:pt idx="11">
                  <c:v>66.599999999999994</c:v>
                </c:pt>
                <c:pt idx="12">
                  <c:v>43.3</c:v>
                </c:pt>
                <c:pt idx="13">
                  <c:v>38.799999999999997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A-4FA3-B6AD-04FDE10304BC}"/>
            </c:ext>
          </c:extLst>
        </c:ser>
        <c:ser>
          <c:idx val="1"/>
          <c:order val="1"/>
          <c:tx>
            <c:strRef>
              <c:f>Dati!$E$71</c:f>
              <c:strCache>
                <c:ptCount val="1"/>
                <c:pt idx="0">
                  <c:v>Pilnīgi piekrīt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Dati!$C$72:$C$85</c:f>
              <c:strCache>
                <c:ptCount val="14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</c:strCache>
            </c:strRef>
          </c:cat>
          <c:val>
            <c:numRef>
              <c:f>Dati!$E$72:$E$85</c:f>
              <c:numCache>
                <c:formatCode>0</c:formatCode>
                <c:ptCount val="14"/>
                <c:pt idx="0">
                  <c:v>15.5</c:v>
                </c:pt>
                <c:pt idx="1">
                  <c:v>18.2</c:v>
                </c:pt>
                <c:pt idx="3">
                  <c:v>16</c:v>
                </c:pt>
                <c:pt idx="4">
                  <c:v>18.7</c:v>
                </c:pt>
                <c:pt idx="6">
                  <c:v>13</c:v>
                </c:pt>
                <c:pt idx="7">
                  <c:v>14.3</c:v>
                </c:pt>
                <c:pt idx="9">
                  <c:v>7.9</c:v>
                </c:pt>
                <c:pt idx="10">
                  <c:v>8.6</c:v>
                </c:pt>
                <c:pt idx="12">
                  <c:v>5.6</c:v>
                </c:pt>
                <c:pt idx="13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BA-4FA3-B6AD-04FDE10304BC}"/>
            </c:ext>
          </c:extLst>
        </c:ser>
        <c:ser>
          <c:idx val="2"/>
          <c:order val="2"/>
          <c:tx>
            <c:strRef>
              <c:f>Dati!$F$71</c:f>
              <c:strCache>
                <c:ptCount val="1"/>
                <c:pt idx="0">
                  <c:v>Drīzāk piekrīt</c:v>
                </c:pt>
              </c:strCache>
            </c:strRef>
          </c:tx>
          <c:spPr>
            <a:solidFill>
              <a:srgbClr val="FF8B8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Dati!$C$72:$C$85</c:f>
              <c:strCache>
                <c:ptCount val="14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</c:strCache>
            </c:strRef>
          </c:cat>
          <c:val>
            <c:numRef>
              <c:f>Dati!$F$72:$F$85</c:f>
              <c:numCache>
                <c:formatCode>0</c:formatCode>
                <c:ptCount val="14"/>
                <c:pt idx="0">
                  <c:v>42</c:v>
                </c:pt>
                <c:pt idx="1">
                  <c:v>44.9</c:v>
                </c:pt>
                <c:pt idx="3">
                  <c:v>40.4</c:v>
                </c:pt>
                <c:pt idx="4">
                  <c:v>42.6</c:v>
                </c:pt>
                <c:pt idx="6">
                  <c:v>36.700000000000003</c:v>
                </c:pt>
                <c:pt idx="7">
                  <c:v>37.6</c:v>
                </c:pt>
                <c:pt idx="9">
                  <c:v>27.9</c:v>
                </c:pt>
                <c:pt idx="10">
                  <c:v>29.8</c:v>
                </c:pt>
                <c:pt idx="12">
                  <c:v>17.7</c:v>
                </c:pt>
                <c:pt idx="13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BA-4FA3-B6AD-04FDE10304BC}"/>
            </c:ext>
          </c:extLst>
        </c:ser>
        <c:ser>
          <c:idx val="3"/>
          <c:order val="3"/>
          <c:tx>
            <c:strRef>
              <c:f>Dati!$G$71</c:f>
              <c:strCache>
                <c:ptCount val="1"/>
                <c:pt idx="0">
                  <c:v>Drīzāk nepiekrīt</c:v>
                </c:pt>
              </c:strCache>
            </c:strRef>
          </c:tx>
          <c:spPr>
            <a:solidFill>
              <a:srgbClr val="BDDCA8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Dati!$C$72:$C$85</c:f>
              <c:strCache>
                <c:ptCount val="14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</c:strCache>
            </c:strRef>
          </c:cat>
          <c:val>
            <c:numRef>
              <c:f>Dati!$G$72:$G$85</c:f>
              <c:numCache>
                <c:formatCode>0</c:formatCode>
                <c:ptCount val="14"/>
                <c:pt idx="0">
                  <c:v>5.2</c:v>
                </c:pt>
                <c:pt idx="1">
                  <c:v>5.0999999999999996</c:v>
                </c:pt>
                <c:pt idx="3">
                  <c:v>5.5</c:v>
                </c:pt>
                <c:pt idx="4">
                  <c:v>6.6</c:v>
                </c:pt>
                <c:pt idx="6">
                  <c:v>10.7</c:v>
                </c:pt>
                <c:pt idx="7">
                  <c:v>11.3</c:v>
                </c:pt>
                <c:pt idx="9">
                  <c:v>16</c:v>
                </c:pt>
                <c:pt idx="10">
                  <c:v>16.899999999999999</c:v>
                </c:pt>
                <c:pt idx="12">
                  <c:v>24.1</c:v>
                </c:pt>
                <c:pt idx="13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BA-4FA3-B6AD-04FDE10304BC}"/>
            </c:ext>
          </c:extLst>
        </c:ser>
        <c:ser>
          <c:idx val="4"/>
          <c:order val="4"/>
          <c:tx>
            <c:strRef>
              <c:f>Dati!$H$71</c:f>
              <c:strCache>
                <c:ptCount val="1"/>
                <c:pt idx="0">
                  <c:v>Pilnīgi nepiekrīt</c:v>
                </c:pt>
              </c:strCache>
            </c:strRef>
          </c:tx>
          <c:spPr>
            <a:solidFill>
              <a:srgbClr val="004846"/>
            </a:solidFill>
          </c:spPr>
          <c:invertIfNegative val="0"/>
          <c:dLbls>
            <c:dLbl>
              <c:idx val="0"/>
              <c:layout>
                <c:manualLayout>
                  <c:x val="9.63597511642205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BA-4FA3-B6AD-04FDE10304BC}"/>
                </c:ext>
              </c:extLst>
            </c:dLbl>
            <c:dLbl>
              <c:idx val="1"/>
              <c:layout>
                <c:manualLayout>
                  <c:x val="8.0299792636850439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BA-4FA3-B6AD-04FDE10304BC}"/>
                </c:ext>
              </c:extLst>
            </c:dLbl>
            <c:dLbl>
              <c:idx val="3"/>
              <c:layout>
                <c:manualLayout>
                  <c:x val="1.1241970969158945E-2"/>
                  <c:y val="2.7847341988373048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BA-4FA3-B6AD-04FDE10304BC}"/>
                </c:ext>
              </c:extLst>
            </c:dLbl>
            <c:dLbl>
              <c:idx val="4"/>
              <c:layout>
                <c:manualLayout>
                  <c:x val="9.6359751164219361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000" b="1">
                      <a:solidFill>
                        <a:schemeClr val="tx1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BA-4FA3-B6AD-04FDE10304BC}"/>
                </c:ext>
              </c:extLst>
            </c:dLbl>
            <c:dLbl>
              <c:idx val="9"/>
              <c:layout>
                <c:manualLayout>
                  <c:x val="-1.1667859248605554E-16"/>
                  <c:y val="3.59309659237180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9BA-4FA3-B6AD-04FDE10304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Dati!$C$72:$C$85</c:f>
              <c:strCache>
                <c:ptCount val="14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</c:strCache>
            </c:strRef>
          </c:cat>
          <c:val>
            <c:numRef>
              <c:f>Dati!$H$72:$H$85</c:f>
              <c:numCache>
                <c:formatCode>0</c:formatCode>
                <c:ptCount val="14"/>
                <c:pt idx="0">
                  <c:v>1.1000000000000001</c:v>
                </c:pt>
                <c:pt idx="1">
                  <c:v>1</c:v>
                </c:pt>
                <c:pt idx="3">
                  <c:v>1.6</c:v>
                </c:pt>
                <c:pt idx="4">
                  <c:v>1</c:v>
                </c:pt>
                <c:pt idx="6">
                  <c:v>2.7</c:v>
                </c:pt>
                <c:pt idx="7">
                  <c:v>3.2</c:v>
                </c:pt>
                <c:pt idx="9">
                  <c:v>4</c:v>
                </c:pt>
                <c:pt idx="10">
                  <c:v>4</c:v>
                </c:pt>
                <c:pt idx="12">
                  <c:v>4.5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9BA-4FA3-B6AD-04FDE10304BC}"/>
            </c:ext>
          </c:extLst>
        </c:ser>
        <c:ser>
          <c:idx val="5"/>
          <c:order val="5"/>
          <c:tx>
            <c:strRef>
              <c:f>Dati!$I$71</c:f>
              <c:strCache>
                <c:ptCount val="1"/>
                <c:pt idx="0">
                  <c:v>.</c:v>
                </c:pt>
              </c:strCache>
            </c:strRef>
          </c:tx>
          <c:spPr>
            <a:noFill/>
          </c:spPr>
          <c:invertIfNegative val="0"/>
          <c:dLbls>
            <c:delete val="1"/>
          </c:dLbls>
          <c:cat>
            <c:strRef>
              <c:f>Dati!$C$72:$C$85</c:f>
              <c:strCache>
                <c:ptCount val="14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</c:strCache>
            </c:strRef>
          </c:cat>
          <c:val>
            <c:numRef>
              <c:f>Dati!$I$72:$I$85</c:f>
              <c:numCache>
                <c:formatCode>0</c:formatCode>
                <c:ptCount val="14"/>
                <c:pt idx="0">
                  <c:v>26.3</c:v>
                </c:pt>
                <c:pt idx="1">
                  <c:v>26.5</c:v>
                </c:pt>
                <c:pt idx="2">
                  <c:v>32.6</c:v>
                </c:pt>
                <c:pt idx="3">
                  <c:v>25.5</c:v>
                </c:pt>
                <c:pt idx="4">
                  <c:v>25</c:v>
                </c:pt>
                <c:pt idx="5">
                  <c:v>32.6</c:v>
                </c:pt>
                <c:pt idx="6">
                  <c:v>19.200000000000003</c:v>
                </c:pt>
                <c:pt idx="7">
                  <c:v>18.100000000000001</c:v>
                </c:pt>
                <c:pt idx="8">
                  <c:v>32.6</c:v>
                </c:pt>
                <c:pt idx="9">
                  <c:v>12.600000000000001</c:v>
                </c:pt>
                <c:pt idx="10">
                  <c:v>11.700000000000003</c:v>
                </c:pt>
                <c:pt idx="11">
                  <c:v>32.6</c:v>
                </c:pt>
                <c:pt idx="12">
                  <c:v>4</c:v>
                </c:pt>
                <c:pt idx="13">
                  <c:v>5.9000000000000021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BA-4FA3-B6AD-04FDE10304BC}"/>
            </c:ext>
          </c:extLst>
        </c:ser>
        <c:ser>
          <c:idx val="6"/>
          <c:order val="6"/>
          <c:tx>
            <c:strRef>
              <c:f>Dati!$J$71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Dati!$C$72:$C$85</c:f>
              <c:strCache>
                <c:ptCount val="14"/>
                <c:pt idx="0">
                  <c:v>06.2022, n=2808</c:v>
                </c:pt>
                <c:pt idx="1">
                  <c:v>11.2019, n=3622</c:v>
                </c:pt>
                <c:pt idx="3">
                  <c:v>06.2022, n=2808</c:v>
                </c:pt>
                <c:pt idx="4">
                  <c:v>11.2019, n=3622</c:v>
                </c:pt>
                <c:pt idx="6">
                  <c:v>06.2022, n=2808</c:v>
                </c:pt>
                <c:pt idx="7">
                  <c:v>11.2019, n=3622</c:v>
                </c:pt>
                <c:pt idx="9">
                  <c:v>06.2022, n=2808</c:v>
                </c:pt>
                <c:pt idx="10">
                  <c:v>11.2019, n=3622</c:v>
                </c:pt>
                <c:pt idx="12">
                  <c:v>06.2022, n=2808</c:v>
                </c:pt>
                <c:pt idx="13">
                  <c:v>11.2019, n=3622</c:v>
                </c:pt>
              </c:strCache>
            </c:strRef>
          </c:cat>
          <c:val>
            <c:numRef>
              <c:f>Dati!$J$72:$J$85</c:f>
              <c:numCache>
                <c:formatCode>0</c:formatCode>
                <c:ptCount val="14"/>
                <c:pt idx="0">
                  <c:v>36.200000000000003</c:v>
                </c:pt>
                <c:pt idx="1">
                  <c:v>30.8</c:v>
                </c:pt>
                <c:pt idx="3">
                  <c:v>36.5</c:v>
                </c:pt>
                <c:pt idx="4">
                  <c:v>31.1</c:v>
                </c:pt>
                <c:pt idx="6">
                  <c:v>36.9</c:v>
                </c:pt>
                <c:pt idx="7">
                  <c:v>33.6</c:v>
                </c:pt>
                <c:pt idx="9">
                  <c:v>44.2</c:v>
                </c:pt>
                <c:pt idx="10">
                  <c:v>40.799999999999997</c:v>
                </c:pt>
                <c:pt idx="12">
                  <c:v>48.1</c:v>
                </c:pt>
                <c:pt idx="13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9BA-4FA3-B6AD-04FDE10304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412008552"/>
        <c:axId val="412009728"/>
      </c:barChart>
      <c:catAx>
        <c:axId val="4120085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ysClr val="windowText" lastClr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lv-LV"/>
          </a:p>
        </c:txPr>
        <c:crossAx val="412009728"/>
        <c:crossesAt val="66.599999999999994"/>
        <c:auto val="1"/>
        <c:lblAlgn val="ctr"/>
        <c:lblOffset val="100"/>
        <c:tickLblSkip val="1"/>
        <c:tickMarkSkip val="1"/>
        <c:noMultiLvlLbl val="0"/>
      </c:catAx>
      <c:valAx>
        <c:axId val="412009728"/>
        <c:scaling>
          <c:orientation val="minMax"/>
          <c:max val="148"/>
          <c:min val="0"/>
        </c:scaling>
        <c:delete val="1"/>
        <c:axPos val="t"/>
        <c:numFmt formatCode="0.0" sourceLinked="1"/>
        <c:majorTickMark val="out"/>
        <c:minorTickMark val="none"/>
        <c:tickLblPos val="nextTo"/>
        <c:crossAx val="412008552"/>
        <c:crosses val="autoZero"/>
        <c:crossBetween val="between"/>
      </c:valAx>
      <c:spPr>
        <a:noFill/>
        <a:ln w="3175">
          <a:noFill/>
          <a:prstDash val="solid"/>
        </a:ln>
      </c:spPr>
    </c:plotArea>
    <c:legend>
      <c:legendPos val="t"/>
      <c:legendEntry>
        <c:idx val="0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2635864944197717"/>
          <c:y val="6.128825878205805E-3"/>
          <c:w val="0.68490202079717621"/>
          <c:h val="6.1305000461124907E-2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420624631471451"/>
          <c:y val="1.4379737186317057E-2"/>
          <c:w val="0.58388599823622023"/>
          <c:h val="0.923428391177173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Dati!$C$94</c:f>
              <c:strCache>
                <c:ptCount val="1"/>
                <c:pt idx="0">
                  <c:v>06.2022, n=2808</c:v>
                </c:pt>
              </c:strCache>
            </c:strRef>
          </c:tx>
          <c:spPr>
            <a:solidFill>
              <a:srgbClr val="990000"/>
            </a:solidFill>
            <a:ln w="25400">
              <a:noFill/>
            </a:ln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8D2-415A-9E37-4D85232C35CD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8D2-415A-9E37-4D85232C35CD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8D2-415A-9E37-4D85232C35CD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8D2-415A-9E37-4D85232C35C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8D2-415A-9E37-4D85232C35CD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8D2-415A-9E37-4D85232C35CD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8D2-415A-9E37-4D85232C35CD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8D2-415A-9E37-4D85232C35CD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8D2-415A-9E37-4D85232C35CD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8D2-415A-9E37-4D85232C35CD}"/>
              </c:ext>
            </c:extLst>
          </c:dPt>
          <c:dLbls>
            <c:numFmt formatCode="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Dati!$B$95:$B$103</c:f>
              <c:strCache>
                <c:ptCount val="9"/>
                <c:pt idx="0">
                  <c:v>Veicina preces/produkta atpazīstamību</c:v>
                </c:pt>
                <c:pt idx="1">
                  <c:v>Palīdz izveidot spēcīgu identitāti</c:v>
                </c:pt>
                <c:pt idx="2">
                  <c:v>Rūpnieciskā īpašuma reģistrācija palīdz uzturēt godīgu konkurenci</c:v>
                </c:pt>
                <c:pt idx="3">
                  <c:v>Palīdz piesaistīt investīcijas</c:v>
                </c:pt>
                <c:pt idx="4">
                  <c:v>Veicina uzņēmuma ekonomisko izaugsmi</c:v>
                </c:pt>
                <c:pt idx="5">
                  <c:v>Palīdz iesaistīties sadarbības projektos</c:v>
                </c:pt>
                <c:pt idx="6">
                  <c:v>Cits iemesls</c:v>
                </c:pt>
                <c:pt idx="7">
                  <c:v>Nav tādu iemeslu, uzņēmumam nevajag</c:v>
                </c:pt>
                <c:pt idx="8">
                  <c:v>Grūti pateikt</c:v>
                </c:pt>
              </c:strCache>
            </c:strRef>
          </c:cat>
          <c:val>
            <c:numRef>
              <c:f>Dati!$C$95:$C$103</c:f>
              <c:numCache>
                <c:formatCode>0</c:formatCode>
                <c:ptCount val="9"/>
                <c:pt idx="0">
                  <c:v>36.700000000000003</c:v>
                </c:pt>
                <c:pt idx="1">
                  <c:v>36.5</c:v>
                </c:pt>
                <c:pt idx="2">
                  <c:v>33.200000000000003</c:v>
                </c:pt>
                <c:pt idx="3">
                  <c:v>32</c:v>
                </c:pt>
                <c:pt idx="4">
                  <c:v>20.3</c:v>
                </c:pt>
                <c:pt idx="5">
                  <c:v>18.3</c:v>
                </c:pt>
                <c:pt idx="6">
                  <c:v>2</c:v>
                </c:pt>
                <c:pt idx="7">
                  <c:v>5</c:v>
                </c:pt>
                <c:pt idx="8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8D2-415A-9E37-4D85232C35CD}"/>
            </c:ext>
          </c:extLst>
        </c:ser>
        <c:ser>
          <c:idx val="1"/>
          <c:order val="1"/>
          <c:tx>
            <c:strRef>
              <c:f>Dati!$D$94</c:f>
              <c:strCache>
                <c:ptCount val="1"/>
                <c:pt idx="0">
                  <c:v>11.2019, n=3622</c:v>
                </c:pt>
              </c:strCache>
            </c:strRef>
          </c:tx>
          <c:spPr>
            <a:solidFill>
              <a:srgbClr val="FF8F8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Dati!$B$95:$B$103</c:f>
              <c:strCache>
                <c:ptCount val="9"/>
                <c:pt idx="0">
                  <c:v>Veicina preces/produkta atpazīstamību</c:v>
                </c:pt>
                <c:pt idx="1">
                  <c:v>Palīdz izveidot spēcīgu identitāti</c:v>
                </c:pt>
                <c:pt idx="2">
                  <c:v>Rūpnieciskā īpašuma reģistrācija palīdz uzturēt godīgu konkurenci</c:v>
                </c:pt>
                <c:pt idx="3">
                  <c:v>Palīdz piesaistīt investīcijas</c:v>
                </c:pt>
                <c:pt idx="4">
                  <c:v>Veicina uzņēmuma ekonomisko izaugsmi</c:v>
                </c:pt>
                <c:pt idx="5">
                  <c:v>Palīdz iesaistīties sadarbības projektos</c:v>
                </c:pt>
                <c:pt idx="6">
                  <c:v>Cits iemesls</c:v>
                </c:pt>
                <c:pt idx="7">
                  <c:v>Nav tādu iemeslu, uzņēmumam nevajag</c:v>
                </c:pt>
                <c:pt idx="8">
                  <c:v>Grūti pateikt</c:v>
                </c:pt>
              </c:strCache>
            </c:strRef>
          </c:cat>
          <c:val>
            <c:numRef>
              <c:f>Dati!$D$95:$D$103</c:f>
              <c:numCache>
                <c:formatCode>0</c:formatCode>
                <c:ptCount val="9"/>
                <c:pt idx="0">
                  <c:v>41.3</c:v>
                </c:pt>
                <c:pt idx="1">
                  <c:v>35.9</c:v>
                </c:pt>
                <c:pt idx="2">
                  <c:v>32.5</c:v>
                </c:pt>
                <c:pt idx="3">
                  <c:v>31.9</c:v>
                </c:pt>
                <c:pt idx="4">
                  <c:v>20.6</c:v>
                </c:pt>
                <c:pt idx="5">
                  <c:v>18.100000000000001</c:v>
                </c:pt>
                <c:pt idx="6">
                  <c:v>1.8</c:v>
                </c:pt>
                <c:pt idx="7">
                  <c:v>5.4</c:v>
                </c:pt>
                <c:pt idx="8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8D2-415A-9E37-4D85232C35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412590432"/>
        <c:axId val="412592784"/>
      </c:barChart>
      <c:catAx>
        <c:axId val="4125904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412592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2592784"/>
        <c:scaling>
          <c:orientation val="minMax"/>
          <c:max val="5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0.91359813407806978"/>
              <c:y val="0.9405022038975305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lv-LV"/>
          </a:p>
        </c:txPr>
        <c:crossAx val="412590432"/>
        <c:crosses val="max"/>
        <c:crossBetween val="between"/>
        <c:majorUnit val="1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838070620995017"/>
          <c:y val="0.69935136426786304"/>
          <c:w val="0.15696105288755213"/>
          <c:h val="0.10845972300864425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420624631471451"/>
          <c:y val="1.4379737186317057E-2"/>
          <c:w val="0.58388599823622023"/>
          <c:h val="0.923428391177173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Dati!$C$111</c:f>
              <c:strCache>
                <c:ptCount val="1"/>
                <c:pt idx="0">
                  <c:v>06.2022, n=2808</c:v>
                </c:pt>
              </c:strCache>
            </c:strRef>
          </c:tx>
          <c:spPr>
            <a:solidFill>
              <a:srgbClr val="385723"/>
            </a:solidFill>
            <a:ln w="25400">
              <a:noFill/>
            </a:ln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B08-4484-A087-05E18F95630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B08-4484-A087-05E18F95630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B08-4484-A087-05E18F95630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B08-4484-A087-05E18F95630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B08-4484-A087-05E18F95630F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B08-4484-A087-05E18F95630F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B08-4484-A087-05E18F95630F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B08-4484-A087-05E18F95630F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2B08-4484-A087-05E18F95630F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2B08-4484-A087-05E18F95630F}"/>
              </c:ext>
            </c:extLst>
          </c:dPt>
          <c:dLbls>
            <c:numFmt formatCode="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Dati!$B$112:$B$117</c:f>
              <c:strCache>
                <c:ptCount val="6"/>
                <c:pt idx="0">
                  <c:v>Inovatīva ideja vai komerciāli veiksmīgs produkts/prece var tikt kopēts</c:v>
                </c:pt>
                <c:pt idx="1">
                  <c:v>Ir grūtāk pierādīt, kam pieder tiesības uz ideju vai produktu/preci</c:v>
                </c:pt>
                <c:pt idx="2">
                  <c:v>Ļaunprātīgas kopēšanas dēļ uzņēmums var gūt ievērojamus finansiālus zaudējumus</c:v>
                </c:pt>
                <c:pt idx="3">
                  <c:v>Neaizsargātu produktu/preci ir grūtāk ieviest jaunos tirgos</c:v>
                </c:pt>
                <c:pt idx="4">
                  <c:v>Citas problēmas</c:v>
                </c:pt>
                <c:pt idx="5">
                  <c:v>Grūti pateikt</c:v>
                </c:pt>
              </c:strCache>
            </c:strRef>
          </c:cat>
          <c:val>
            <c:numRef>
              <c:f>Dati!$C$112:$C$117</c:f>
              <c:numCache>
                <c:formatCode>0</c:formatCode>
                <c:ptCount val="6"/>
                <c:pt idx="0">
                  <c:v>50.6</c:v>
                </c:pt>
                <c:pt idx="1">
                  <c:v>49</c:v>
                </c:pt>
                <c:pt idx="2">
                  <c:v>48.9</c:v>
                </c:pt>
                <c:pt idx="3">
                  <c:v>20.2</c:v>
                </c:pt>
                <c:pt idx="4">
                  <c:v>0.5</c:v>
                </c:pt>
                <c:pt idx="5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B08-4484-A087-05E18F95630F}"/>
            </c:ext>
          </c:extLst>
        </c:ser>
        <c:ser>
          <c:idx val="1"/>
          <c:order val="1"/>
          <c:tx>
            <c:strRef>
              <c:f>Dati!$D$111</c:f>
              <c:strCache>
                <c:ptCount val="1"/>
                <c:pt idx="0">
                  <c:v>11.2019, n=3622</c:v>
                </c:pt>
              </c:strCache>
            </c:strRef>
          </c:tx>
          <c:spPr>
            <a:solidFill>
              <a:srgbClr val="BDDCA8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Dati!$B$112:$B$117</c:f>
              <c:strCache>
                <c:ptCount val="6"/>
                <c:pt idx="0">
                  <c:v>Inovatīva ideja vai komerciāli veiksmīgs produkts/prece var tikt kopēts</c:v>
                </c:pt>
                <c:pt idx="1">
                  <c:v>Ir grūtāk pierādīt, kam pieder tiesības uz ideju vai produktu/preci</c:v>
                </c:pt>
                <c:pt idx="2">
                  <c:v>Ļaunprātīgas kopēšanas dēļ uzņēmums var gūt ievērojamus finansiālus zaudējumus</c:v>
                </c:pt>
                <c:pt idx="3">
                  <c:v>Neaizsargātu produktu/preci ir grūtāk ieviest jaunos tirgos</c:v>
                </c:pt>
                <c:pt idx="4">
                  <c:v>Citas problēmas</c:v>
                </c:pt>
                <c:pt idx="5">
                  <c:v>Grūti pateikt</c:v>
                </c:pt>
              </c:strCache>
            </c:strRef>
          </c:cat>
          <c:val>
            <c:numRef>
              <c:f>Dati!$D$112:$D$117</c:f>
              <c:numCache>
                <c:formatCode>0</c:formatCode>
                <c:ptCount val="6"/>
                <c:pt idx="0">
                  <c:v>54.7</c:v>
                </c:pt>
                <c:pt idx="1">
                  <c:v>52.3</c:v>
                </c:pt>
                <c:pt idx="2">
                  <c:v>51.6</c:v>
                </c:pt>
                <c:pt idx="3">
                  <c:v>19.899999999999999</c:v>
                </c:pt>
                <c:pt idx="4">
                  <c:v>0.5</c:v>
                </c:pt>
                <c:pt idx="5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B08-4484-A087-05E18F9563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412592392"/>
        <c:axId val="412593568"/>
      </c:barChart>
      <c:catAx>
        <c:axId val="4125923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412593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2593568"/>
        <c:scaling>
          <c:orientation val="minMax"/>
          <c:max val="6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0.89469851817451984"/>
              <c:y val="0.9405021775183839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lv-LV"/>
          </a:p>
        </c:txPr>
        <c:crossAx val="412592392"/>
        <c:crosses val="max"/>
        <c:crossBetween val="between"/>
        <c:majorUnit val="15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9263765970922173"/>
          <c:y val="0.66521554842579522"/>
          <c:w val="0.15696105288755213"/>
          <c:h val="0.10845972300864425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9420624631471451"/>
          <c:y val="4.5313374424697231E-3"/>
          <c:w val="0.58388599823622023"/>
          <c:h val="0.933276896253568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Dati!$C$121</c:f>
              <c:strCache>
                <c:ptCount val="1"/>
                <c:pt idx="0">
                  <c:v>06.2022, n=2808</c:v>
                </c:pt>
              </c:strCache>
            </c:strRef>
          </c:tx>
          <c:spPr>
            <a:solidFill>
              <a:srgbClr val="26605A"/>
            </a:solidFill>
            <a:ln w="25400">
              <a:noFill/>
            </a:ln>
          </c:spPr>
          <c:invertIfNegative val="0"/>
          <c:dPt>
            <c:idx val="4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1FEE-4054-939D-73EECD60BCD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FEE-4054-939D-73EECD60BCD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FEE-4054-939D-73EECD60BCD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1FEE-4054-939D-73EECD60BCD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1FEE-4054-939D-73EECD60BCD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1FEE-4054-939D-73EECD60BCD6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1FEE-4054-939D-73EECD60BCD6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1FEE-4054-939D-73EECD60BCD6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1FEE-4054-939D-73EECD60BCD6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1FEE-4054-939D-73EECD60BCD6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1FEE-4054-939D-73EECD60BCD6}"/>
              </c:ext>
            </c:extLst>
          </c:dPt>
          <c:dLbls>
            <c:numFmt formatCode="#,##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Dati!$B$122:$B$126</c:f>
              <c:strCache>
                <c:ptCount val="5"/>
                <c:pt idx="0">
                  <c:v>Preču zīmi (t.i., tiesības uz apzīmējumu, kas palīdz atšķirt viena uzņēmuma preci/pakalpojumu no citiem)</c:v>
                </c:pt>
                <c:pt idx="1">
                  <c:v>Dizainparaugu (t.i., tiesības uz rūpniecisku vai amatniecisku priekšmetu ārējo izskatu)</c:v>
                </c:pt>
                <c:pt idx="2">
                  <c:v>Patentu (t.i., tiesības uz izgudrojuma aizsardzības apliecinājumu)</c:v>
                </c:pt>
                <c:pt idx="3">
                  <c:v>Citas</c:v>
                </c:pt>
                <c:pt idx="4">
                  <c:v>Nepieder neviens no rūpnieciskā īpašuma objektiem</c:v>
                </c:pt>
              </c:strCache>
            </c:strRef>
          </c:cat>
          <c:val>
            <c:numRef>
              <c:f>Dati!$C$122:$C$126</c:f>
              <c:numCache>
                <c:formatCode>0</c:formatCode>
                <c:ptCount val="5"/>
                <c:pt idx="0">
                  <c:v>10.9</c:v>
                </c:pt>
                <c:pt idx="1">
                  <c:v>2.6</c:v>
                </c:pt>
                <c:pt idx="2">
                  <c:v>2.6</c:v>
                </c:pt>
                <c:pt idx="3">
                  <c:v>0.9</c:v>
                </c:pt>
                <c:pt idx="4">
                  <c:v>86.1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FEE-4054-939D-73EECD60BCD6}"/>
            </c:ext>
          </c:extLst>
        </c:ser>
        <c:ser>
          <c:idx val="1"/>
          <c:order val="1"/>
          <c:tx>
            <c:strRef>
              <c:f>Dati!$D$121</c:f>
              <c:strCache>
                <c:ptCount val="1"/>
                <c:pt idx="0">
                  <c:v>11.2019, n=3622</c:v>
                </c:pt>
              </c:strCache>
            </c:strRef>
          </c:tx>
          <c:spPr>
            <a:solidFill>
              <a:srgbClr val="A8DCD7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FFC000">
                  <a:lumMod val="40000"/>
                  <a:lumOff val="6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E-1FEE-4054-939D-73EECD60BCD6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Dati!$B$122:$B$126</c:f>
              <c:strCache>
                <c:ptCount val="5"/>
                <c:pt idx="0">
                  <c:v>Preču zīmi (t.i., tiesības uz apzīmējumu, kas palīdz atšķirt viena uzņēmuma preci/pakalpojumu no citiem)</c:v>
                </c:pt>
                <c:pt idx="1">
                  <c:v>Dizainparaugu (t.i., tiesības uz rūpniecisku vai amatniecisku priekšmetu ārējo izskatu)</c:v>
                </c:pt>
                <c:pt idx="2">
                  <c:v>Patentu (t.i., tiesības uz izgudrojuma aizsardzības apliecinājumu)</c:v>
                </c:pt>
                <c:pt idx="3">
                  <c:v>Citas</c:v>
                </c:pt>
                <c:pt idx="4">
                  <c:v>Nepieder neviens no rūpnieciskā īpašuma objektiem</c:v>
                </c:pt>
              </c:strCache>
            </c:strRef>
          </c:cat>
          <c:val>
            <c:numRef>
              <c:f>Dati!$D$122:$D$126</c:f>
              <c:numCache>
                <c:formatCode>0</c:formatCode>
                <c:ptCount val="5"/>
                <c:pt idx="0">
                  <c:v>8.9</c:v>
                </c:pt>
                <c:pt idx="1">
                  <c:v>2.2999999999999998</c:v>
                </c:pt>
                <c:pt idx="2">
                  <c:v>1.8</c:v>
                </c:pt>
                <c:pt idx="3">
                  <c:v>1.1000000000000001</c:v>
                </c:pt>
                <c:pt idx="4">
                  <c:v>88.3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FEE-4054-939D-73EECD60BC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412591216"/>
        <c:axId val="412588472"/>
      </c:barChart>
      <c:catAx>
        <c:axId val="4125912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412588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2588472"/>
        <c:scaling>
          <c:orientation val="minMax"/>
          <c:max val="9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/>
                </a:pPr>
                <a:r>
                  <a:rPr lang="en-US" sz="1000"/>
                  <a:t>%</a:t>
                </a:r>
              </a:p>
            </c:rich>
          </c:tx>
          <c:layout>
            <c:manualLayout>
              <c:xMode val="edge"/>
              <c:yMode val="edge"/>
              <c:x val="0.9180330692579276"/>
              <c:y val="0.939923977961105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lv-LV"/>
          </a:p>
        </c:txPr>
        <c:crossAx val="412591216"/>
        <c:crosses val="max"/>
        <c:crossBetween val="between"/>
        <c:majorUnit val="15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292314313014686"/>
          <c:y val="0.58620864283228813"/>
          <c:w val="0.15696105288755213"/>
          <c:h val="0.11873861355565847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0.11751</cdr:y>
    </cdr:from>
    <cdr:to>
      <cdr:x>0.19841</cdr:x>
      <cdr:y>0.20695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7F55B03-5CD5-469D-8766-26086112591D}"/>
            </a:ext>
          </a:extLst>
        </cdr:cNvPr>
        <cdr:cNvSpPr txBox="1"/>
      </cdr:nvSpPr>
      <cdr:spPr>
        <a:xfrm xmlns:a="http://schemas.openxmlformats.org/drawingml/2006/main">
          <a:off x="0" y="541559"/>
          <a:ext cx="1702760" cy="4121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Visi respondenti</a:t>
          </a:r>
        </a:p>
      </cdr:txBody>
    </cdr:sp>
  </cdr:relSizeAnchor>
  <cdr:relSizeAnchor xmlns:cdr="http://schemas.openxmlformats.org/drawingml/2006/chartDrawing">
    <cdr:from>
      <cdr:x>0</cdr:x>
      <cdr:y>0.41439</cdr:y>
    </cdr:from>
    <cdr:to>
      <cdr:x>0.19841</cdr:x>
      <cdr:y>0.50383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EC858011-5872-4DB9-BE0B-E388C7864C3B}"/>
            </a:ext>
          </a:extLst>
        </cdr:cNvPr>
        <cdr:cNvSpPr txBox="1"/>
      </cdr:nvSpPr>
      <cdr:spPr>
        <a:xfrm xmlns:a="http://schemas.openxmlformats.org/drawingml/2006/main">
          <a:off x="-298239" y="1909710"/>
          <a:ext cx="1702760" cy="4121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Pieder tiesības</a:t>
          </a:r>
        </a:p>
      </cdr:txBody>
    </cdr:sp>
  </cdr:relSizeAnchor>
  <cdr:relSizeAnchor xmlns:cdr="http://schemas.openxmlformats.org/drawingml/2006/chartDrawing">
    <cdr:from>
      <cdr:x>0</cdr:x>
      <cdr:y>0.7052</cdr:y>
    </cdr:from>
    <cdr:to>
      <cdr:x>0.19841</cdr:x>
      <cdr:y>0.79464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43AB85A0-9E9E-4573-8279-5CCDF9E4EB6E}"/>
            </a:ext>
          </a:extLst>
        </cdr:cNvPr>
        <cdr:cNvSpPr txBox="1"/>
      </cdr:nvSpPr>
      <cdr:spPr>
        <a:xfrm xmlns:a="http://schemas.openxmlformats.org/drawingml/2006/main">
          <a:off x="0" y="3249936"/>
          <a:ext cx="1702760" cy="4121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Nepieder tiesības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0.00636</cdr:x>
      <cdr:y>0.0569</cdr:y>
    </cdr:from>
    <cdr:to>
      <cdr:x>0.26476</cdr:x>
      <cdr:y>0.28529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BF874214-D7B8-EEF1-26AE-B4116E933B20}"/>
            </a:ext>
          </a:extLst>
        </cdr:cNvPr>
        <cdr:cNvSpPr txBox="1"/>
      </cdr:nvSpPr>
      <cdr:spPr>
        <a:xfrm xmlns:a="http://schemas.openxmlformats.org/drawingml/2006/main">
          <a:off x="50415" y="286891"/>
          <a:ext cx="2048315" cy="1151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Patents tā īpašniekam dod tiesības uz noteiktu laiku aizliegt citiem ražot un arī tirgot produktus, kurā ietverts patentētais izgudrojums</a:t>
          </a:r>
        </a:p>
      </cdr:txBody>
    </cdr:sp>
  </cdr:relSizeAnchor>
  <cdr:relSizeAnchor xmlns:cdr="http://schemas.openxmlformats.org/drawingml/2006/chartDrawing">
    <cdr:from>
      <cdr:x>0</cdr:x>
      <cdr:y>0.28722</cdr:y>
    </cdr:from>
    <cdr:to>
      <cdr:x>0.25104</cdr:x>
      <cdr:y>0.39576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4B1FFF41-AA58-172A-9EFC-EDB678097CA0}"/>
            </a:ext>
          </a:extLst>
        </cdr:cNvPr>
        <cdr:cNvSpPr txBox="1"/>
      </cdr:nvSpPr>
      <cdr:spPr>
        <a:xfrm xmlns:a="http://schemas.openxmlformats.org/drawingml/2006/main">
          <a:off x="-599916" y="1448207"/>
          <a:ext cx="1989973" cy="5472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Patenta iegūšana uzlabo uzņēmuma konkurētspēju</a:t>
          </a:r>
        </a:p>
      </cdr:txBody>
    </cdr:sp>
  </cdr:relSizeAnchor>
  <cdr:relSizeAnchor xmlns:cdr="http://schemas.openxmlformats.org/drawingml/2006/chartDrawing">
    <cdr:from>
      <cdr:x>0</cdr:x>
      <cdr:y>0.52951</cdr:y>
    </cdr:from>
    <cdr:to>
      <cdr:x>0.2054</cdr:x>
      <cdr:y>0.70267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CEA4C805-95AE-0878-C657-C27B8D543E3A}"/>
            </a:ext>
          </a:extLst>
        </cdr:cNvPr>
        <cdr:cNvSpPr txBox="1"/>
      </cdr:nvSpPr>
      <cdr:spPr>
        <a:xfrm xmlns:a="http://schemas.openxmlformats.org/drawingml/2006/main">
          <a:off x="0" y="2669840"/>
          <a:ext cx="1628189" cy="873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Patenti palīdz iegūt investīcijas (piesaistīt investorus inovatīva produkta izstrādei)</a:t>
          </a:r>
        </a:p>
      </cdr:txBody>
    </cdr:sp>
  </cdr:relSizeAnchor>
  <cdr:relSizeAnchor xmlns:cdr="http://schemas.openxmlformats.org/drawingml/2006/chartDrawing">
    <cdr:from>
      <cdr:x>0</cdr:x>
      <cdr:y>0.76443</cdr:y>
    </cdr:from>
    <cdr:to>
      <cdr:x>0.215</cdr:x>
      <cdr:y>0.9003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6C2F4D46-B579-5D9C-04FA-B771EBE50E57}"/>
            </a:ext>
          </a:extLst>
        </cdr:cNvPr>
        <cdr:cNvSpPr txBox="1"/>
      </cdr:nvSpPr>
      <cdr:spPr>
        <a:xfrm xmlns:a="http://schemas.openxmlformats.org/drawingml/2006/main">
          <a:off x="-599916" y="3854334"/>
          <a:ext cx="1704287" cy="685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Patents pats ir spēcīgs rīks, lai novērstu iespējamos pārkāpumus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0.09417</cdr:y>
    </cdr:from>
    <cdr:to>
      <cdr:x>0.19841</cdr:x>
      <cdr:y>0.18346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A69CC0C-DBB4-4A6B-9699-FCD9FDBFFF2A}"/>
            </a:ext>
          </a:extLst>
        </cdr:cNvPr>
        <cdr:cNvSpPr txBox="1"/>
      </cdr:nvSpPr>
      <cdr:spPr>
        <a:xfrm xmlns:a="http://schemas.openxmlformats.org/drawingml/2006/main">
          <a:off x="-280987" y="436217"/>
          <a:ext cx="1702760" cy="413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Visi respondenti</a:t>
          </a:r>
        </a:p>
      </cdr:txBody>
    </cdr:sp>
  </cdr:relSizeAnchor>
  <cdr:relSizeAnchor xmlns:cdr="http://schemas.openxmlformats.org/drawingml/2006/chartDrawing">
    <cdr:from>
      <cdr:x>0</cdr:x>
      <cdr:y>0.42491</cdr:y>
    </cdr:from>
    <cdr:to>
      <cdr:x>0.19841</cdr:x>
      <cdr:y>0.51421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E2A1B358-BD0E-4BA4-A734-3E80DCD03DD7}"/>
            </a:ext>
          </a:extLst>
        </cdr:cNvPr>
        <cdr:cNvSpPr txBox="1"/>
      </cdr:nvSpPr>
      <cdr:spPr>
        <a:xfrm xmlns:a="http://schemas.openxmlformats.org/drawingml/2006/main">
          <a:off x="-280987" y="1968335"/>
          <a:ext cx="1702760" cy="413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Pieder tiesības</a:t>
          </a:r>
        </a:p>
      </cdr:txBody>
    </cdr:sp>
  </cdr:relSizeAnchor>
  <cdr:relSizeAnchor xmlns:cdr="http://schemas.openxmlformats.org/drawingml/2006/chartDrawing">
    <cdr:from>
      <cdr:x>0</cdr:x>
      <cdr:y>0.75177</cdr:y>
    </cdr:from>
    <cdr:to>
      <cdr:x>0.19841</cdr:x>
      <cdr:y>0.84107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AFF35AB8-586A-4C3A-93E4-C5D79BB67177}"/>
            </a:ext>
          </a:extLst>
        </cdr:cNvPr>
        <cdr:cNvSpPr txBox="1"/>
      </cdr:nvSpPr>
      <cdr:spPr>
        <a:xfrm xmlns:a="http://schemas.openxmlformats.org/drawingml/2006/main">
          <a:off x="-280987" y="3482479"/>
          <a:ext cx="1702760" cy="413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Nepieder tiesības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0.09174</cdr:y>
    </cdr:from>
    <cdr:to>
      <cdr:x>0.18963</cdr:x>
      <cdr:y>0.31207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5E562FB-364F-4AAF-9B4B-F570187F0CEB}"/>
            </a:ext>
          </a:extLst>
        </cdr:cNvPr>
        <cdr:cNvSpPr txBox="1"/>
      </cdr:nvSpPr>
      <cdr:spPr>
        <a:xfrm xmlns:a="http://schemas.openxmlformats.org/drawingml/2006/main">
          <a:off x="-278870" y="420246"/>
          <a:ext cx="1628212" cy="1009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par preču zīmēm</a:t>
          </a:r>
        </a:p>
      </cdr:txBody>
    </cdr:sp>
  </cdr:relSizeAnchor>
  <cdr:relSizeAnchor xmlns:cdr="http://schemas.openxmlformats.org/drawingml/2006/chartDrawing">
    <cdr:from>
      <cdr:x>0</cdr:x>
      <cdr:y>0.41031</cdr:y>
    </cdr:from>
    <cdr:to>
      <cdr:x>0.18963</cdr:x>
      <cdr:y>0.63064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CF76B779-64A9-4A71-AB97-A7CAFAE36DA1}"/>
            </a:ext>
          </a:extLst>
        </cdr:cNvPr>
        <cdr:cNvSpPr txBox="1"/>
      </cdr:nvSpPr>
      <cdr:spPr>
        <a:xfrm xmlns:a="http://schemas.openxmlformats.org/drawingml/2006/main">
          <a:off x="-278870" y="1879489"/>
          <a:ext cx="1628212" cy="1009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par dizainparaugiem</a:t>
          </a:r>
        </a:p>
      </cdr:txBody>
    </cdr:sp>
  </cdr:relSizeAnchor>
  <cdr:relSizeAnchor xmlns:cdr="http://schemas.openxmlformats.org/drawingml/2006/chartDrawing">
    <cdr:from>
      <cdr:x>0</cdr:x>
      <cdr:y>0.73302</cdr:y>
    </cdr:from>
    <cdr:to>
      <cdr:x>0.18963</cdr:x>
      <cdr:y>0.95335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33BE6959-C5E7-4FC7-B8A3-C79CFD73794B}"/>
            </a:ext>
          </a:extLst>
        </cdr:cNvPr>
        <cdr:cNvSpPr txBox="1"/>
      </cdr:nvSpPr>
      <cdr:spPr>
        <a:xfrm xmlns:a="http://schemas.openxmlformats.org/drawingml/2006/main">
          <a:off x="-278870" y="3357694"/>
          <a:ext cx="1628212" cy="1009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par patentiem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0.10788</cdr:y>
    </cdr:from>
    <cdr:to>
      <cdr:x>0.23866</cdr:x>
      <cdr:y>0.30877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6B8A01D-AFEF-DCCC-F3E7-E08D5472E944}"/>
            </a:ext>
          </a:extLst>
        </cdr:cNvPr>
        <cdr:cNvSpPr txBox="1"/>
      </cdr:nvSpPr>
      <cdr:spPr>
        <a:xfrm xmlns:a="http://schemas.openxmlformats.org/drawingml/2006/main">
          <a:off x="0" y="543464"/>
          <a:ext cx="1891838" cy="1012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Ir svarīgi savlaicīgi parūpēties par sava dizaina aizsardzību</a:t>
          </a:r>
        </a:p>
      </cdr:txBody>
    </cdr:sp>
  </cdr:relSizeAnchor>
  <cdr:relSizeAnchor xmlns:cdr="http://schemas.openxmlformats.org/drawingml/2006/chartDrawing">
    <cdr:from>
      <cdr:x>0</cdr:x>
      <cdr:y>0.34932</cdr:y>
    </cdr:from>
    <cdr:to>
      <cdr:x>0.24794</cdr:x>
      <cdr:y>0.55527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A5C1A922-A5C8-4CA2-A6AF-B81A5DAC82E3}"/>
            </a:ext>
          </a:extLst>
        </cdr:cNvPr>
        <cdr:cNvSpPr txBox="1"/>
      </cdr:nvSpPr>
      <cdr:spPr>
        <a:xfrm xmlns:a="http://schemas.openxmlformats.org/drawingml/2006/main">
          <a:off x="0" y="1759789"/>
          <a:ext cx="1965400" cy="10375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Ir vieglāk pierādīt savas tiesības uz dizainparaugu, ja tas ir reģistrēts</a:t>
          </a:r>
        </a:p>
      </cdr:txBody>
    </cdr:sp>
  </cdr:relSizeAnchor>
  <cdr:relSizeAnchor xmlns:cdr="http://schemas.openxmlformats.org/drawingml/2006/chartDrawing">
    <cdr:from>
      <cdr:x>0</cdr:x>
      <cdr:y>0.59418</cdr:y>
    </cdr:from>
    <cdr:to>
      <cdr:x>0.31159</cdr:x>
      <cdr:y>0.79743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A5C1A922-A5C8-4CA2-A6AF-B81A5DAC82E3}"/>
            </a:ext>
          </a:extLst>
        </cdr:cNvPr>
        <cdr:cNvSpPr txBox="1"/>
      </cdr:nvSpPr>
      <cdr:spPr>
        <a:xfrm xmlns:a="http://schemas.openxmlformats.org/drawingml/2006/main">
          <a:off x="0" y="2993366"/>
          <a:ext cx="2469948" cy="1023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Reģistrēta dizainparauga īpašnieks var aizliegt citiem izmantot izstrādājumus, kuru kopiespaids būtiski neatšķiras no reģistrētā dizainparauga</a:t>
          </a:r>
        </a:p>
      </cdr:txBody>
    </cdr:sp>
  </cdr:relSizeAnchor>
  <cdr:relSizeAnchor xmlns:cdr="http://schemas.openxmlformats.org/drawingml/2006/chartDrawing">
    <cdr:from>
      <cdr:x>0</cdr:x>
      <cdr:y>0.83562</cdr:y>
    </cdr:from>
    <cdr:to>
      <cdr:x>0.30761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A5C1A922-A5C8-4CA2-A6AF-B81A5DAC82E3}"/>
            </a:ext>
          </a:extLst>
        </cdr:cNvPr>
        <cdr:cNvSpPr txBox="1"/>
      </cdr:nvSpPr>
      <cdr:spPr>
        <a:xfrm xmlns:a="http://schemas.openxmlformats.org/drawingml/2006/main">
          <a:off x="0" y="4209691"/>
          <a:ext cx="2438399" cy="828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Dizainparaugs pasargā no kopēšanas un atdarināšanas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0.05843</cdr:y>
    </cdr:from>
    <cdr:to>
      <cdr:x>0.18738</cdr:x>
      <cdr:y>0.21293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15942888-0522-6488-234A-B11BBB512D78}"/>
            </a:ext>
          </a:extLst>
        </cdr:cNvPr>
        <cdr:cNvSpPr txBox="1"/>
      </cdr:nvSpPr>
      <cdr:spPr>
        <a:xfrm xmlns:a="http://schemas.openxmlformats.org/drawingml/2006/main">
          <a:off x="-608542" y="297465"/>
          <a:ext cx="1485346" cy="7864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Ir svarīgi savlaicīgi parūpēties par sava dizaina aizsardzību</a:t>
          </a:r>
        </a:p>
      </cdr:txBody>
    </cdr:sp>
  </cdr:relSizeAnchor>
  <cdr:relSizeAnchor xmlns:cdr="http://schemas.openxmlformats.org/drawingml/2006/chartDrawing">
    <cdr:from>
      <cdr:x>0</cdr:x>
      <cdr:y>0.29326</cdr:y>
    </cdr:from>
    <cdr:to>
      <cdr:x>0.22702</cdr:x>
      <cdr:y>0.42956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E449C990-D02E-4DE1-73A1-AE093825BAA9}"/>
            </a:ext>
          </a:extLst>
        </cdr:cNvPr>
        <cdr:cNvSpPr txBox="1"/>
      </cdr:nvSpPr>
      <cdr:spPr>
        <a:xfrm xmlns:a="http://schemas.openxmlformats.org/drawingml/2006/main">
          <a:off x="-608542" y="1492847"/>
          <a:ext cx="1799568" cy="693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Ir vieglāk pierādīt savas tiesības uz dizainparaugu, ja tas ir reģistrēts</a:t>
          </a:r>
        </a:p>
      </cdr:txBody>
    </cdr:sp>
  </cdr:relSizeAnchor>
  <cdr:relSizeAnchor xmlns:cdr="http://schemas.openxmlformats.org/drawingml/2006/chartDrawing">
    <cdr:from>
      <cdr:x>0</cdr:x>
      <cdr:y>0.5334</cdr:y>
    </cdr:from>
    <cdr:to>
      <cdr:x>0.25586</cdr:x>
      <cdr:y>0.77815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44F01FB5-630D-C2D0-19FA-18358D8F2442}"/>
            </a:ext>
          </a:extLst>
        </cdr:cNvPr>
        <cdr:cNvSpPr txBox="1"/>
      </cdr:nvSpPr>
      <cdr:spPr>
        <a:xfrm xmlns:a="http://schemas.openxmlformats.org/drawingml/2006/main">
          <a:off x="-608542" y="2715281"/>
          <a:ext cx="2028181" cy="12459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Reģistrēta dizainparauga īpašnieks var aizliegt citiem izmantot izstrādājumus, kuru kopiespaids būtiski neatšķiras no reģistrētā dizainparauga</a:t>
          </a:r>
        </a:p>
      </cdr:txBody>
    </cdr:sp>
  </cdr:relSizeAnchor>
  <cdr:relSizeAnchor xmlns:cdr="http://schemas.openxmlformats.org/drawingml/2006/chartDrawing">
    <cdr:from>
      <cdr:x>0</cdr:x>
      <cdr:y>0.76521</cdr:y>
    </cdr:from>
    <cdr:to>
      <cdr:x>0.2138</cdr:x>
      <cdr:y>0.92096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204C9CD7-CF70-E947-B8E0-80680FB377CF}"/>
            </a:ext>
          </a:extLst>
        </cdr:cNvPr>
        <cdr:cNvSpPr txBox="1"/>
      </cdr:nvSpPr>
      <cdr:spPr>
        <a:xfrm xmlns:a="http://schemas.openxmlformats.org/drawingml/2006/main">
          <a:off x="0" y="3895343"/>
          <a:ext cx="1694775" cy="792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Dizainparaugs pasargā no kopēšanas un atdarināšanas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0.52094</cdr:x>
      <cdr:y>0.17241</cdr:y>
    </cdr:from>
    <cdr:to>
      <cdr:x>0.71009</cdr:x>
      <cdr:y>0.39387</cdr:y>
    </cdr:to>
    <cdr:sp macro="" textlink="">
      <cdr:nvSpPr>
        <cdr:cNvPr id="2" name="TextBox 8">
          <a:extLst xmlns:a="http://schemas.openxmlformats.org/drawingml/2006/main">
            <a:ext uri="{FF2B5EF4-FFF2-40B4-BE49-F238E27FC236}">
              <a16:creationId xmlns:a16="http://schemas.microsoft.com/office/drawing/2014/main" id="{CE25B02B-B751-4555-89E5-F7AD42145C33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3801" y="862647"/>
          <a:ext cx="1530004" cy="11079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1400" dirty="0">
              <a:solidFill>
                <a:srgbClr val="1F4E79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Ir izmantojis kādu no fonda pakalpojumiem</a:t>
          </a:r>
        </a:p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2400" b="1" dirty="0">
              <a:solidFill>
                <a:srgbClr val="1F4E79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13%</a:t>
          </a:r>
        </a:p>
      </cdr:txBody>
    </cdr:sp>
  </cdr:relSizeAnchor>
  <cdr:relSizeAnchor xmlns:cdr="http://schemas.openxmlformats.org/drawingml/2006/chartDrawing">
    <cdr:from>
      <cdr:x>0.48724</cdr:x>
      <cdr:y>0.03793</cdr:y>
    </cdr:from>
    <cdr:to>
      <cdr:x>0.51605</cdr:x>
      <cdr:y>0.54138</cdr:y>
    </cdr:to>
    <cdr:sp macro="" textlink="">
      <cdr:nvSpPr>
        <cdr:cNvPr id="3" name="Right Brace 2">
          <a:extLst xmlns:a="http://schemas.openxmlformats.org/drawingml/2006/main">
            <a:ext uri="{FF2B5EF4-FFF2-40B4-BE49-F238E27FC236}">
              <a16:creationId xmlns:a16="http://schemas.microsoft.com/office/drawing/2014/main" id="{EC37CA7C-6455-4E98-8A29-CA3D04600840}"/>
            </a:ext>
          </a:extLst>
        </cdr:cNvPr>
        <cdr:cNvSpPr/>
      </cdr:nvSpPr>
      <cdr:spPr>
        <a:xfrm xmlns:a="http://schemas.openxmlformats.org/drawingml/2006/main">
          <a:off x="3941179" y="189781"/>
          <a:ext cx="233046" cy="2518912"/>
        </a:xfrm>
        <a:prstGeom xmlns:a="http://schemas.openxmlformats.org/drawingml/2006/main" prst="rightBrace">
          <a:avLst>
            <a:gd name="adj1" fmla="val 57296"/>
            <a:gd name="adj2" fmla="val 47635"/>
          </a:avLst>
        </a:prstGeom>
        <a:ln xmlns:a="http://schemas.openxmlformats.org/drawingml/2006/main" w="15875">
          <a:solidFill>
            <a:srgbClr val="1F4E79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anchor="ctr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fontAlgn="auto" latinLnBrk="1" hangingPunct="1">
            <a:spcBef>
              <a:spcPts val="0"/>
            </a:spcBef>
            <a:spcAft>
              <a:spcPts val="0"/>
            </a:spcAft>
            <a:defRPr/>
          </a:pPr>
          <a:endParaRPr lang="lv-LV" dirty="0">
            <a:solidFill>
              <a:srgbClr val="4A6826"/>
            </a:solidFill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0.79149</cdr:x>
      <cdr:y>0.37113</cdr:y>
    </cdr:from>
    <cdr:to>
      <cdr:x>0.9535</cdr:x>
      <cdr:y>0.59053</cdr:y>
    </cdr:to>
    <cdr:sp macro="" textlink="">
      <cdr:nvSpPr>
        <cdr:cNvPr id="2" name="TextBox 8">
          <a:extLst xmlns:a="http://schemas.openxmlformats.org/drawingml/2006/main">
            <a:ext uri="{FF2B5EF4-FFF2-40B4-BE49-F238E27FC236}">
              <a16:creationId xmlns:a16="http://schemas.microsoft.com/office/drawing/2014/main" id="{8C70F6E1-A00E-4B0D-B2EE-DB066E10AF9A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67854" y="1509748"/>
          <a:ext cx="1282965" cy="8925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1400" dirty="0">
              <a:solidFill>
                <a:srgbClr val="008080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Ļoti/drīzāk vienkārši</a:t>
          </a:r>
        </a:p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2400" b="1" dirty="0">
              <a:solidFill>
                <a:srgbClr val="008080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71%</a:t>
          </a:r>
        </a:p>
      </cdr:txBody>
    </cdr:sp>
  </cdr:relSizeAnchor>
  <cdr:relSizeAnchor xmlns:cdr="http://schemas.openxmlformats.org/drawingml/2006/chartDrawing">
    <cdr:from>
      <cdr:x>0.77449</cdr:x>
      <cdr:y>0.07846</cdr:y>
    </cdr:from>
    <cdr:to>
      <cdr:x>0.80392</cdr:x>
      <cdr:y>0.89435</cdr:y>
    </cdr:to>
    <cdr:sp macro="" textlink="">
      <cdr:nvSpPr>
        <cdr:cNvPr id="3" name="Right Brace 2">
          <a:extLst xmlns:a="http://schemas.openxmlformats.org/drawingml/2006/main">
            <a:ext uri="{FF2B5EF4-FFF2-40B4-BE49-F238E27FC236}">
              <a16:creationId xmlns:a16="http://schemas.microsoft.com/office/drawing/2014/main" id="{7214E1BA-CDF0-4318-93D2-D965AFD7F563}"/>
            </a:ext>
          </a:extLst>
        </cdr:cNvPr>
        <cdr:cNvSpPr/>
      </cdr:nvSpPr>
      <cdr:spPr>
        <a:xfrm xmlns:a="http://schemas.openxmlformats.org/drawingml/2006/main">
          <a:off x="6133247" y="319178"/>
          <a:ext cx="233046" cy="3319068"/>
        </a:xfrm>
        <a:prstGeom xmlns:a="http://schemas.openxmlformats.org/drawingml/2006/main" prst="rightBrace">
          <a:avLst>
            <a:gd name="adj1" fmla="val 57296"/>
            <a:gd name="adj2" fmla="val 47635"/>
          </a:avLst>
        </a:prstGeom>
        <a:ln xmlns:a="http://schemas.openxmlformats.org/drawingml/2006/main" w="15875">
          <a:solidFill>
            <a:srgbClr val="00808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anchor="ctr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fontAlgn="auto" latinLnBrk="1" hangingPunct="1">
            <a:spcBef>
              <a:spcPts val="0"/>
            </a:spcBef>
            <a:spcAft>
              <a:spcPts val="0"/>
            </a:spcAft>
            <a:defRPr/>
          </a:pPr>
          <a:endParaRPr lang="lv-LV">
            <a:solidFill>
              <a:srgbClr val="4A6826"/>
            </a:solidFill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0.82126</cdr:x>
      <cdr:y>0.36026</cdr:y>
    </cdr:from>
    <cdr:to>
      <cdr:x>0.98326</cdr:x>
      <cdr:y>0.57466</cdr:y>
    </cdr:to>
    <cdr:sp macro="" textlink="">
      <cdr:nvSpPr>
        <cdr:cNvPr id="2" name="TextBox 8">
          <a:extLst xmlns:a="http://schemas.openxmlformats.org/drawingml/2006/main">
            <a:ext uri="{FF2B5EF4-FFF2-40B4-BE49-F238E27FC236}">
              <a16:creationId xmlns:a16="http://schemas.microsoft.com/office/drawing/2014/main" id="{C20408E9-9625-44C3-B2A8-690169E2278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48174" y="1499718"/>
          <a:ext cx="1252227" cy="8925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Ļoti/drīzāk noderīgi</a:t>
          </a:r>
        </a:p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57%</a:t>
          </a:r>
        </a:p>
      </cdr:txBody>
    </cdr:sp>
  </cdr:relSizeAnchor>
  <cdr:relSizeAnchor xmlns:cdr="http://schemas.openxmlformats.org/drawingml/2006/chartDrawing">
    <cdr:from>
      <cdr:x>0.80398</cdr:x>
      <cdr:y>0.06009</cdr:y>
    </cdr:from>
    <cdr:to>
      <cdr:x>0.83595</cdr:x>
      <cdr:y>0.88922</cdr:y>
    </cdr:to>
    <cdr:sp macro="" textlink="">
      <cdr:nvSpPr>
        <cdr:cNvPr id="3" name="Right Brace 2">
          <a:extLst xmlns:a="http://schemas.openxmlformats.org/drawingml/2006/main">
            <a:ext uri="{FF2B5EF4-FFF2-40B4-BE49-F238E27FC236}">
              <a16:creationId xmlns:a16="http://schemas.microsoft.com/office/drawing/2014/main" id="{1A14E8C6-06EE-4072-8583-34E2DBC68801}"/>
            </a:ext>
          </a:extLst>
        </cdr:cNvPr>
        <cdr:cNvSpPr/>
      </cdr:nvSpPr>
      <cdr:spPr>
        <a:xfrm xmlns:a="http://schemas.openxmlformats.org/drawingml/2006/main">
          <a:off x="6214586" y="250166"/>
          <a:ext cx="247129" cy="3451571"/>
        </a:xfrm>
        <a:prstGeom xmlns:a="http://schemas.openxmlformats.org/drawingml/2006/main" prst="rightBrace">
          <a:avLst>
            <a:gd name="adj1" fmla="val 57296"/>
            <a:gd name="adj2" fmla="val 47635"/>
          </a:avLst>
        </a:prstGeom>
        <a:ln xmlns:a="http://schemas.openxmlformats.org/drawingml/2006/main" w="15875">
          <a:solidFill>
            <a:schemeClr val="accent5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anchor="ctr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fontAlgn="auto" latinLnBrk="1" hangingPunct="1">
            <a:spcBef>
              <a:spcPts val="0"/>
            </a:spcBef>
            <a:spcAft>
              <a:spcPts val="0"/>
            </a:spcAft>
            <a:defRPr/>
          </a:pPr>
          <a:endParaRPr lang="lv-LV">
            <a:solidFill>
              <a:srgbClr val="4A6826"/>
            </a:solidFill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0.85701</cdr:x>
      <cdr:y>0.17486</cdr:y>
    </cdr:from>
    <cdr:to>
      <cdr:x>1</cdr:x>
      <cdr:y>0.36479</cdr:y>
    </cdr:to>
    <cdr:sp macro="" textlink="">
      <cdr:nvSpPr>
        <cdr:cNvPr id="2" name="TextBox 8">
          <a:extLst xmlns:a="http://schemas.openxmlformats.org/drawingml/2006/main">
            <a:ext uri="{FF2B5EF4-FFF2-40B4-BE49-F238E27FC236}">
              <a16:creationId xmlns:a16="http://schemas.microsoft.com/office/drawing/2014/main" id="{C20408E9-9625-44C3-B2A8-690169E2278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65965" y="708372"/>
          <a:ext cx="1095554" cy="7694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12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Ļoti/drīzāk neapmierināti</a:t>
          </a:r>
        </a:p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13%</a:t>
          </a:r>
        </a:p>
      </cdr:txBody>
    </cdr:sp>
  </cdr:relSizeAnchor>
  <cdr:relSizeAnchor xmlns:cdr="http://schemas.openxmlformats.org/drawingml/2006/chartDrawing">
    <cdr:from>
      <cdr:x>0.83341</cdr:x>
      <cdr:y>0.14836</cdr:y>
    </cdr:from>
    <cdr:to>
      <cdr:x>0.85148</cdr:x>
      <cdr:y>0.37065</cdr:y>
    </cdr:to>
    <cdr:sp macro="" textlink="">
      <cdr:nvSpPr>
        <cdr:cNvPr id="3" name="Right Brace 2">
          <a:extLst xmlns:a="http://schemas.openxmlformats.org/drawingml/2006/main">
            <a:ext uri="{FF2B5EF4-FFF2-40B4-BE49-F238E27FC236}">
              <a16:creationId xmlns:a16="http://schemas.microsoft.com/office/drawing/2014/main" id="{1A14E8C6-06EE-4072-8583-34E2DBC68801}"/>
            </a:ext>
          </a:extLst>
        </cdr:cNvPr>
        <cdr:cNvSpPr/>
      </cdr:nvSpPr>
      <cdr:spPr>
        <a:xfrm xmlns:a="http://schemas.openxmlformats.org/drawingml/2006/main">
          <a:off x="6385171" y="601042"/>
          <a:ext cx="138443" cy="900525"/>
        </a:xfrm>
        <a:prstGeom xmlns:a="http://schemas.openxmlformats.org/drawingml/2006/main" prst="rightBrace">
          <a:avLst>
            <a:gd name="adj1" fmla="val 57296"/>
            <a:gd name="adj2" fmla="val 47635"/>
          </a:avLst>
        </a:prstGeom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anchor="ctr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fontAlgn="auto" latinLnBrk="1" hangingPunct="1">
            <a:spcBef>
              <a:spcPts val="0"/>
            </a:spcBef>
            <a:spcAft>
              <a:spcPts val="0"/>
            </a:spcAft>
            <a:defRPr/>
          </a:pPr>
          <a:endParaRPr lang="lv-LV">
            <a:solidFill>
              <a:srgbClr val="4A6826"/>
            </a:solidFill>
          </a:endParaRPr>
        </a:p>
      </cdr:txBody>
    </cdr:sp>
  </cdr:relSizeAnchor>
  <cdr:relSizeAnchor xmlns:cdr="http://schemas.openxmlformats.org/drawingml/2006/chartDrawing">
    <cdr:from>
      <cdr:x>0</cdr:x>
      <cdr:y>0.2362</cdr:y>
    </cdr:from>
    <cdr:to>
      <cdr:x>0.162</cdr:x>
      <cdr:y>0.45653</cdr:y>
    </cdr:to>
    <cdr:sp macro="" textlink="">
      <cdr:nvSpPr>
        <cdr:cNvPr id="4" name="TextBox 8">
          <a:extLst xmlns:a="http://schemas.openxmlformats.org/drawingml/2006/main">
            <a:ext uri="{FF2B5EF4-FFF2-40B4-BE49-F238E27FC236}">
              <a16:creationId xmlns:a16="http://schemas.microsoft.com/office/drawing/2014/main" id="{D0BFD9B0-1575-499B-966C-14CADB5BCAAF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956895"/>
          <a:ext cx="1241166" cy="8925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1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Ļoti/drīzāk</a:t>
          </a:r>
          <a:r>
            <a:rPr lang="lv-LV" altLang="lv-LV" sz="1400" baseline="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 apmierināti</a:t>
          </a:r>
          <a:endParaRPr lang="lv-LV" altLang="lv-LV" sz="1400" dirty="0">
            <a:solidFill>
              <a:schemeClr val="accent6">
                <a:lumMod val="50000"/>
              </a:schemeClr>
            </a:solidFill>
            <a:latin typeface="Arial" panose="020B0604020202020204" pitchFamily="34" charset="0"/>
            <a:ea typeface="맑은 고딕" panose="020B0503020000020004" pitchFamily="34" charset="-127"/>
            <a:cs typeface="Arial" panose="020B0604020202020204" pitchFamily="34" charset="0"/>
          </a:endParaRPr>
        </a:p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2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32%</a:t>
          </a:r>
        </a:p>
      </cdr:txBody>
    </cdr:sp>
  </cdr:relSizeAnchor>
  <cdr:relSizeAnchor xmlns:cdr="http://schemas.openxmlformats.org/drawingml/2006/chartDrawing">
    <cdr:from>
      <cdr:x>0.15517</cdr:x>
      <cdr:y>0.10752</cdr:y>
    </cdr:from>
    <cdr:to>
      <cdr:x>0.17595</cdr:x>
      <cdr:y>0.55693</cdr:y>
    </cdr:to>
    <cdr:sp macro="" textlink="">
      <cdr:nvSpPr>
        <cdr:cNvPr id="5" name="Right Brace 4">
          <a:extLst xmlns:a="http://schemas.openxmlformats.org/drawingml/2006/main">
            <a:ext uri="{FF2B5EF4-FFF2-40B4-BE49-F238E27FC236}">
              <a16:creationId xmlns:a16="http://schemas.microsoft.com/office/drawing/2014/main" id="{8E7F1E35-98C1-48DC-AD5B-A8D4685A402E}"/>
            </a:ext>
          </a:extLst>
        </cdr:cNvPr>
        <cdr:cNvSpPr/>
      </cdr:nvSpPr>
      <cdr:spPr>
        <a:xfrm xmlns:a="http://schemas.openxmlformats.org/drawingml/2006/main" flipH="1">
          <a:off x="1188822" y="435583"/>
          <a:ext cx="159239" cy="1820592"/>
        </a:xfrm>
        <a:prstGeom xmlns:a="http://schemas.openxmlformats.org/drawingml/2006/main" prst="rightBrace">
          <a:avLst>
            <a:gd name="adj1" fmla="val 57296"/>
            <a:gd name="adj2" fmla="val 47635"/>
          </a:avLst>
        </a:prstGeom>
        <a:ln xmlns:a="http://schemas.openxmlformats.org/drawingml/2006/main" w="15875">
          <a:solidFill>
            <a:schemeClr val="accent6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anchor="ctr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fontAlgn="auto" latinLnBrk="1" hangingPunct="1">
            <a:spcBef>
              <a:spcPts val="0"/>
            </a:spcBef>
            <a:spcAft>
              <a:spcPts val="0"/>
            </a:spcAft>
            <a:defRPr/>
          </a:pPr>
          <a:endParaRPr lang="lv-LV">
            <a:solidFill>
              <a:srgbClr val="4A6826"/>
            </a:solidFill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</cdr:x>
      <cdr:y>0.47532</cdr:y>
    </cdr:from>
    <cdr:to>
      <cdr:x>0.27148</cdr:x>
      <cdr:y>0.63531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6B8A01D-AFEF-DCCC-F3E7-E08D5472E944}"/>
            </a:ext>
          </a:extLst>
        </cdr:cNvPr>
        <cdr:cNvSpPr txBox="1"/>
      </cdr:nvSpPr>
      <cdr:spPr>
        <a:xfrm xmlns:a="http://schemas.openxmlformats.org/drawingml/2006/main">
          <a:off x="0" y="2583203"/>
          <a:ext cx="2304429" cy="869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Viltotās preces mūsdienās ļoti līdzinās oriģināliem ražojumiem, tāpēc nav racionāli pārmaksāt</a:t>
          </a:r>
        </a:p>
      </cdr:txBody>
    </cdr:sp>
  </cdr:relSizeAnchor>
  <cdr:relSizeAnchor xmlns:cdr="http://schemas.openxmlformats.org/drawingml/2006/chartDrawing">
    <cdr:from>
      <cdr:x>0</cdr:x>
      <cdr:y>0.75175</cdr:y>
    </cdr:from>
    <cdr:to>
      <cdr:x>0.28445</cdr:x>
      <cdr:y>0.8786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D68A5625-F0B4-E060-5E3B-8824E8C0E187}"/>
            </a:ext>
          </a:extLst>
        </cdr:cNvPr>
        <cdr:cNvSpPr txBox="1"/>
      </cdr:nvSpPr>
      <cdr:spPr>
        <a:xfrm xmlns:a="http://schemas.openxmlformats.org/drawingml/2006/main">
          <a:off x="-491706" y="4085481"/>
          <a:ext cx="2414523" cy="6893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Mūsdienu piedāvājumu pārpilnā tirgū viltotas produkcijas iegāde nav nekas nosodāms</a:t>
          </a:r>
        </a:p>
      </cdr:txBody>
    </cdr:sp>
  </cdr:relSizeAnchor>
  <cdr:relSizeAnchor xmlns:cdr="http://schemas.openxmlformats.org/drawingml/2006/chartDrawing">
    <cdr:from>
      <cdr:x>0</cdr:x>
      <cdr:y>0.89206</cdr:y>
    </cdr:from>
    <cdr:to>
      <cdr:x>0.27703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955FFC74-17B9-C473-9C42-1924D0D00D92}"/>
            </a:ext>
          </a:extLst>
        </cdr:cNvPr>
        <cdr:cNvSpPr txBox="1"/>
      </cdr:nvSpPr>
      <cdr:spPr>
        <a:xfrm xmlns:a="http://schemas.openxmlformats.org/drawingml/2006/main">
          <a:off x="0" y="4848046"/>
          <a:ext cx="2351539" cy="586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Viltojumu un pirātisku preču iegāde ir “protests” pret lielajiem zīmoliem</a:t>
          </a:r>
        </a:p>
      </cdr:txBody>
    </cdr:sp>
  </cdr:relSizeAnchor>
  <cdr:relSizeAnchor xmlns:cdr="http://schemas.openxmlformats.org/drawingml/2006/chartDrawing">
    <cdr:from>
      <cdr:x>0</cdr:x>
      <cdr:y>0.05868</cdr:y>
    </cdr:from>
    <cdr:to>
      <cdr:x>0.23256</cdr:x>
      <cdr:y>0.18554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117D2ECE-A472-4761-9DB2-04D2862162DD}"/>
            </a:ext>
          </a:extLst>
        </cdr:cNvPr>
        <cdr:cNvSpPr txBox="1"/>
      </cdr:nvSpPr>
      <cdr:spPr>
        <a:xfrm xmlns:a="http://schemas.openxmlformats.org/drawingml/2006/main">
          <a:off x="0" y="318923"/>
          <a:ext cx="1974059" cy="689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Viltojumi kropļo godīgu konkurenci</a:t>
          </a:r>
        </a:p>
      </cdr:txBody>
    </cdr:sp>
  </cdr:relSizeAnchor>
  <cdr:relSizeAnchor xmlns:cdr="http://schemas.openxmlformats.org/drawingml/2006/chartDrawing">
    <cdr:from>
      <cdr:x>1.17808E-7</cdr:x>
      <cdr:y>0.19413</cdr:y>
    </cdr:from>
    <cdr:to>
      <cdr:x>0.23905</cdr:x>
      <cdr:y>0.32099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D5960C22-452A-4B95-A440-AF4CE48E4CCC}"/>
            </a:ext>
          </a:extLst>
        </cdr:cNvPr>
        <cdr:cNvSpPr txBox="1"/>
      </cdr:nvSpPr>
      <cdr:spPr>
        <a:xfrm xmlns:a="http://schemas.openxmlformats.org/drawingml/2006/main">
          <a:off x="1" y="1055019"/>
          <a:ext cx="2029149" cy="689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Viltotu preču iegāde rada negatīvu ietekmi uz uzņēmējdarbību</a:t>
          </a:r>
        </a:p>
      </cdr:txBody>
    </cdr:sp>
  </cdr:relSizeAnchor>
  <cdr:relSizeAnchor xmlns:cdr="http://schemas.openxmlformats.org/drawingml/2006/chartDrawing">
    <cdr:from>
      <cdr:x>0</cdr:x>
      <cdr:y>0.33437</cdr:y>
    </cdr:from>
    <cdr:to>
      <cdr:x>0.2559</cdr:x>
      <cdr:y>0.46123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BE1FDC9-F89B-4F3F-B12B-9F34178D95D5}"/>
            </a:ext>
          </a:extLst>
        </cdr:cNvPr>
        <cdr:cNvSpPr txBox="1"/>
      </cdr:nvSpPr>
      <cdr:spPr>
        <a:xfrm xmlns:a="http://schemas.openxmlformats.org/drawingml/2006/main">
          <a:off x="0" y="1817180"/>
          <a:ext cx="2172180" cy="689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Viltojumu un pirātisku preču iegāde ir veids, kā ietaupīt</a:t>
          </a:r>
        </a:p>
      </cdr:txBody>
    </cdr:sp>
  </cdr:relSizeAnchor>
  <cdr:relSizeAnchor xmlns:cdr="http://schemas.openxmlformats.org/drawingml/2006/chartDrawing">
    <cdr:from>
      <cdr:x>0</cdr:x>
      <cdr:y>0.61165</cdr:y>
    </cdr:from>
    <cdr:to>
      <cdr:x>0.28259</cdr:x>
      <cdr:y>0.73851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599D6D9-3F4A-4929-82F8-96759688AE59}"/>
            </a:ext>
          </a:extLst>
        </cdr:cNvPr>
        <cdr:cNvSpPr txBox="1"/>
      </cdr:nvSpPr>
      <cdr:spPr>
        <a:xfrm xmlns:a="http://schemas.openxmlformats.org/drawingml/2006/main">
          <a:off x="0" y="3324102"/>
          <a:ext cx="2398735" cy="6894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Viltotu preču iegāde samazina darbavietu skaitu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0.10694</cdr:y>
    </cdr:from>
    <cdr:to>
      <cdr:x>0.29303</cdr:x>
      <cdr:y>0.19624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662B883-C98D-4CF8-A85D-5CB2EA35156D}"/>
            </a:ext>
          </a:extLst>
        </cdr:cNvPr>
        <cdr:cNvSpPr txBox="1"/>
      </cdr:nvSpPr>
      <cdr:spPr>
        <a:xfrm xmlns:a="http://schemas.openxmlformats.org/drawingml/2006/main">
          <a:off x="-599915" y="509174"/>
          <a:ext cx="2322824" cy="4251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Rūpnieciskā īpašuma aizsardzība ir sarežģīts process</a:t>
          </a:r>
        </a:p>
      </cdr:txBody>
    </cdr:sp>
  </cdr:relSizeAnchor>
  <cdr:relSizeAnchor xmlns:cdr="http://schemas.openxmlformats.org/drawingml/2006/chartDrawing">
    <cdr:from>
      <cdr:x>0</cdr:x>
      <cdr:y>0.35081</cdr:y>
    </cdr:from>
    <cdr:to>
      <cdr:x>0.29303</cdr:x>
      <cdr:y>0.46981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E560919F-C614-49FB-B191-0CC511CC4414}"/>
            </a:ext>
          </a:extLst>
        </cdr:cNvPr>
        <cdr:cNvSpPr txBox="1"/>
      </cdr:nvSpPr>
      <cdr:spPr>
        <a:xfrm xmlns:a="http://schemas.openxmlformats.org/drawingml/2006/main">
          <a:off x="-599915" y="1670309"/>
          <a:ext cx="2322824" cy="5665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Rūpnieciskā īpašuma aizsardzība ir dārgs process</a:t>
          </a:r>
        </a:p>
      </cdr:txBody>
    </cdr:sp>
  </cdr:relSizeAnchor>
  <cdr:relSizeAnchor xmlns:cdr="http://schemas.openxmlformats.org/drawingml/2006/chartDrawing">
    <cdr:from>
      <cdr:x>0</cdr:x>
      <cdr:y>0.59633</cdr:y>
    </cdr:from>
    <cdr:to>
      <cdr:x>0.29303</cdr:x>
      <cdr:y>0.71534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91BF4803-894A-4EA1-9405-D051EB1FD573}"/>
            </a:ext>
          </a:extLst>
        </cdr:cNvPr>
        <cdr:cNvSpPr txBox="1"/>
      </cdr:nvSpPr>
      <cdr:spPr>
        <a:xfrm xmlns:a="http://schemas.openxmlformats.org/drawingml/2006/main">
          <a:off x="-599915" y="2839288"/>
          <a:ext cx="2322824" cy="566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Rūpnieciskā īpašuma aizsardzības sistēma ir pieejama ikvienam Latvijā</a:t>
          </a:r>
        </a:p>
      </cdr:txBody>
    </cdr:sp>
  </cdr:relSizeAnchor>
  <cdr:relSizeAnchor xmlns:cdr="http://schemas.openxmlformats.org/drawingml/2006/chartDrawing">
    <cdr:from>
      <cdr:x>0</cdr:x>
      <cdr:y>0.83106</cdr:y>
    </cdr:from>
    <cdr:to>
      <cdr:x>0.29303</cdr:x>
      <cdr:y>0.95007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6D34762-7DDB-4837-A867-F8E3C6FF73B4}"/>
            </a:ext>
          </a:extLst>
        </cdr:cNvPr>
        <cdr:cNvSpPr txBox="1"/>
      </cdr:nvSpPr>
      <cdr:spPr>
        <a:xfrm xmlns:a="http://schemas.openxmlformats.org/drawingml/2006/main">
          <a:off x="-599915" y="3956923"/>
          <a:ext cx="2322824" cy="566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50" b="1" dirty="0">
              <a:latin typeface="Arial" panose="020B0604020202020204" pitchFamily="34" charset="0"/>
              <a:cs typeface="Arial" panose="020B0604020202020204" pitchFamily="34" charset="0"/>
            </a:rPr>
            <a:t>Zina, kā rīkoties, lai aizsargātu savu rūpniecisko īpašumu</a:t>
          </a: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</cdr:x>
      <cdr:y>0.03606</cdr:y>
    </cdr:from>
    <cdr:to>
      <cdr:x>0.20349</cdr:x>
      <cdr:y>0.09653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E534B463-B865-5E46-0621-338F5630563D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97222"/>
          <a:ext cx="1740542" cy="3307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lv-LV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0"/>
            </a:spcBef>
            <a:buFontTx/>
            <a:buNone/>
          </a:pPr>
          <a:r>
            <a:rPr lang="lv-LV" altLang="lv-LV" sz="1000" b="1" dirty="0"/>
            <a:t>Viltojumi kropļo godīgu konkurenci</a:t>
          </a:r>
        </a:p>
      </cdr:txBody>
    </cdr:sp>
  </cdr:relSizeAnchor>
  <cdr:relSizeAnchor xmlns:cdr="http://schemas.openxmlformats.org/drawingml/2006/chartDrawing">
    <cdr:from>
      <cdr:x>0</cdr:x>
      <cdr:y>0.16973</cdr:y>
    </cdr:from>
    <cdr:to>
      <cdr:x>0.20349</cdr:x>
      <cdr:y>0.25314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D6E55035-72AE-D886-6566-DACB27C1342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928283"/>
          <a:ext cx="1740542" cy="4561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lv-LV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0"/>
            </a:spcBef>
            <a:buFontTx/>
            <a:buNone/>
          </a:pPr>
          <a:r>
            <a:rPr lang="lv-LV" altLang="lv-LV" sz="1000" b="1" dirty="0"/>
            <a:t>Viltotu preču iegāde rada negatīvu ietekmi uz uzņēmējdarbību</a:t>
          </a:r>
        </a:p>
      </cdr:txBody>
    </cdr:sp>
  </cdr:relSizeAnchor>
  <cdr:relSizeAnchor xmlns:cdr="http://schemas.openxmlformats.org/drawingml/2006/chartDrawing">
    <cdr:from>
      <cdr:x>0</cdr:x>
      <cdr:y>0.29938</cdr:y>
    </cdr:from>
    <cdr:to>
      <cdr:x>0.20349</cdr:x>
      <cdr:y>0.38279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2DE6D767-3510-E962-B060-A58DA47EEED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637373"/>
          <a:ext cx="1740542" cy="4561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lv-LV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0"/>
            </a:spcBef>
            <a:buFontTx/>
            <a:buNone/>
          </a:pPr>
          <a:r>
            <a:rPr lang="lv-LV" altLang="lv-LV" sz="1000" b="1" dirty="0"/>
            <a:t>Viltojumu un pirātisku preču iegāde ir veids, kā ietaupīt</a:t>
          </a:r>
        </a:p>
      </cdr:txBody>
    </cdr:sp>
  </cdr:relSizeAnchor>
  <cdr:relSizeAnchor xmlns:cdr="http://schemas.openxmlformats.org/drawingml/2006/chartDrawing">
    <cdr:from>
      <cdr:x>0</cdr:x>
      <cdr:y>0.43379</cdr:y>
    </cdr:from>
    <cdr:to>
      <cdr:x>0.2092</cdr:x>
      <cdr:y>0.54038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6DCB301-DA1F-0B51-6195-13387199AE54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295275" y="2372466"/>
          <a:ext cx="1789382" cy="58295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lv-LV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0"/>
            </a:spcBef>
            <a:buFontTx/>
            <a:buNone/>
          </a:pPr>
          <a:r>
            <a:rPr lang="lv-LV" altLang="lv-LV" sz="1000" b="1" dirty="0"/>
            <a:t>Viltotās preces mūsdienās ļoti līdzinās oriģināliem ražojumiem, tāpēc nav racionāli pārmaksāt</a:t>
          </a:r>
        </a:p>
      </cdr:txBody>
    </cdr:sp>
  </cdr:relSizeAnchor>
  <cdr:relSizeAnchor xmlns:cdr="http://schemas.openxmlformats.org/drawingml/2006/chartDrawing">
    <cdr:from>
      <cdr:x>0</cdr:x>
      <cdr:y>0.56688</cdr:y>
    </cdr:from>
    <cdr:to>
      <cdr:x>0.20349</cdr:x>
      <cdr:y>0.65029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A844BA81-3164-00AF-8B64-670DDFBF51D1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100341"/>
          <a:ext cx="1740542" cy="4561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lv-LV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0"/>
            </a:spcBef>
            <a:buFontTx/>
            <a:buNone/>
          </a:pPr>
          <a:r>
            <a:rPr lang="lv-LV" altLang="lv-LV" sz="1000" b="1" dirty="0"/>
            <a:t>Viltotu preču iegāde samazina darbavietu skaitu</a:t>
          </a:r>
        </a:p>
      </cdr:txBody>
    </cdr:sp>
  </cdr:relSizeAnchor>
  <cdr:relSizeAnchor xmlns:cdr="http://schemas.openxmlformats.org/drawingml/2006/chartDrawing">
    <cdr:from>
      <cdr:x>0</cdr:x>
      <cdr:y>0.6974</cdr:y>
    </cdr:from>
    <cdr:to>
      <cdr:x>0.20349</cdr:x>
      <cdr:y>0.804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4FB46598-1A4F-4224-92A3-4AF8471A1F7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14159"/>
          <a:ext cx="1740542" cy="5830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lv-LV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0"/>
            </a:spcBef>
            <a:buFontTx/>
            <a:buNone/>
          </a:pPr>
          <a:r>
            <a:rPr lang="lv-LV" altLang="lv-LV" sz="1000" b="1" dirty="0"/>
            <a:t>Mūsdienu piedāvājumu pārpilnā tirgū viltotas produkcijas iegāde nav nekas nosodāms</a:t>
          </a:r>
        </a:p>
      </cdr:txBody>
    </cdr:sp>
  </cdr:relSizeAnchor>
  <cdr:relSizeAnchor xmlns:cdr="http://schemas.openxmlformats.org/drawingml/2006/chartDrawing">
    <cdr:from>
      <cdr:x>0</cdr:x>
      <cdr:y>0.83266</cdr:y>
    </cdr:from>
    <cdr:to>
      <cdr:x>0.20349</cdr:x>
      <cdr:y>0.91608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A09D55D1-7570-49C2-E1F6-D148092551E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5615997"/>
          <a:ext cx="1736367" cy="5626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lv-LV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0"/>
            </a:spcBef>
            <a:buFontTx/>
            <a:buNone/>
          </a:pPr>
          <a:r>
            <a:rPr lang="lv-LV" altLang="lv-LV" sz="1000" b="1" dirty="0"/>
            <a:t>Viltojumu un pirātisku preču iegāde ir “protests” pret lielajiem zīmoliem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0.08015</cdr:y>
    </cdr:from>
    <cdr:to>
      <cdr:x>0.3222</cdr:x>
      <cdr:y>0.2029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EB1F406-2A31-F5AC-44DF-00E834BA8A81}"/>
            </a:ext>
          </a:extLst>
        </cdr:cNvPr>
        <cdr:cNvSpPr txBox="1"/>
      </cdr:nvSpPr>
      <cdr:spPr>
        <a:xfrm xmlns:a="http://schemas.openxmlformats.org/drawingml/2006/main">
          <a:off x="-608542" y="382357"/>
          <a:ext cx="2554052" cy="585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Reģistrētā rūpnieciskā īpašuma tiesības paaugstina uzņēmuma vērtību </a:t>
          </a:r>
        </a:p>
      </cdr:txBody>
    </cdr:sp>
  </cdr:relSizeAnchor>
  <cdr:relSizeAnchor xmlns:cdr="http://schemas.openxmlformats.org/drawingml/2006/chartDrawing">
    <cdr:from>
      <cdr:x>0</cdr:x>
      <cdr:y>0.27603</cdr:y>
    </cdr:from>
    <cdr:to>
      <cdr:x>0.32219</cdr:x>
      <cdr:y>0.39879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1FE356A3-4999-3E5E-D9DD-12EBF0ADC333}"/>
            </a:ext>
          </a:extLst>
        </cdr:cNvPr>
        <cdr:cNvSpPr txBox="1"/>
      </cdr:nvSpPr>
      <cdr:spPr>
        <a:xfrm xmlns:a="http://schemas.openxmlformats.org/drawingml/2006/main">
          <a:off x="-608542" y="1316784"/>
          <a:ext cx="2553973" cy="5856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Reģistrēts rūpnieciskais īpašums uzlabo uzņēmuma reputāciju</a:t>
          </a:r>
        </a:p>
      </cdr:txBody>
    </cdr:sp>
  </cdr:relSizeAnchor>
  <cdr:relSizeAnchor xmlns:cdr="http://schemas.openxmlformats.org/drawingml/2006/chartDrawing">
    <cdr:from>
      <cdr:x>0</cdr:x>
      <cdr:y>0.47731</cdr:y>
    </cdr:from>
    <cdr:to>
      <cdr:x>0.32352</cdr:x>
      <cdr:y>0.60007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3433D42B-E443-BC41-FAD0-1511D69731DD}"/>
            </a:ext>
          </a:extLst>
        </cdr:cNvPr>
        <cdr:cNvSpPr txBox="1"/>
      </cdr:nvSpPr>
      <cdr:spPr>
        <a:xfrm xmlns:a="http://schemas.openxmlformats.org/drawingml/2006/main">
          <a:off x="0" y="2276964"/>
          <a:ext cx="2564516" cy="5856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Rūpnieciskā īpašuma tiesību reģistrēšana mazina iespēju, ka konkurenti nokopē/nozog ideju, saražo un piedāvā pārdošanai līdzīgas preces</a:t>
          </a:r>
        </a:p>
      </cdr:txBody>
    </cdr:sp>
  </cdr:relSizeAnchor>
  <cdr:relSizeAnchor xmlns:cdr="http://schemas.openxmlformats.org/drawingml/2006/chartDrawing">
    <cdr:from>
      <cdr:x>0</cdr:x>
      <cdr:y>0.66351</cdr:y>
    </cdr:from>
    <cdr:to>
      <cdr:x>0.32352</cdr:x>
      <cdr:y>0.78626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851DF581-B9E2-A685-F788-365B2A94D860}"/>
            </a:ext>
          </a:extLst>
        </cdr:cNvPr>
        <cdr:cNvSpPr txBox="1"/>
      </cdr:nvSpPr>
      <cdr:spPr>
        <a:xfrm xmlns:a="http://schemas.openxmlformats.org/drawingml/2006/main">
          <a:off x="0" y="3165237"/>
          <a:ext cx="2564516" cy="585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Labāka uzņēmuma reputācija, kuru nodrošina rūpnieciskā īpašuma reģistrācija, nozīmē lielāku peļņu</a:t>
          </a:r>
        </a:p>
      </cdr:txBody>
    </cdr:sp>
  </cdr:relSizeAnchor>
  <cdr:relSizeAnchor xmlns:cdr="http://schemas.openxmlformats.org/drawingml/2006/chartDrawing">
    <cdr:from>
      <cdr:x>0</cdr:x>
      <cdr:y>0.86236</cdr:y>
    </cdr:from>
    <cdr:to>
      <cdr:x>0.32352</cdr:x>
      <cdr:y>0.98511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D56BD007-9D46-4A9A-912C-7EB4348D3D01}"/>
            </a:ext>
          </a:extLst>
        </cdr:cNvPr>
        <cdr:cNvSpPr txBox="1"/>
      </cdr:nvSpPr>
      <cdr:spPr>
        <a:xfrm xmlns:a="http://schemas.openxmlformats.org/drawingml/2006/main">
          <a:off x="0" y="4113801"/>
          <a:ext cx="2564516" cy="5855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Ierobežojumi, kas saistīti ar rūpniecisko īpašumu, kavē tehnoloģisko un ekonomisko progresu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0.09496</cdr:y>
    </cdr:from>
    <cdr:to>
      <cdr:x>0.16309</cdr:x>
      <cdr:y>0.22586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ACC1788-DF3C-4327-968A-8C2843035E6E}"/>
            </a:ext>
          </a:extLst>
        </cdr:cNvPr>
        <cdr:cNvSpPr txBox="1"/>
      </cdr:nvSpPr>
      <cdr:spPr>
        <a:xfrm xmlns:a="http://schemas.openxmlformats.org/drawingml/2006/main">
          <a:off x="-608542" y="442335"/>
          <a:ext cx="1292801" cy="6097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Izmaksas</a:t>
          </a:r>
        </a:p>
      </cdr:txBody>
    </cdr:sp>
  </cdr:relSizeAnchor>
  <cdr:relSizeAnchor xmlns:cdr="http://schemas.openxmlformats.org/drawingml/2006/chartDrawing">
    <cdr:from>
      <cdr:x>0</cdr:x>
      <cdr:y>0.43627</cdr:y>
    </cdr:from>
    <cdr:to>
      <cdr:x>0.16043</cdr:x>
      <cdr:y>0.56718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5750FAE-B62B-4CD7-BA60-393752B74CBD}"/>
            </a:ext>
          </a:extLst>
        </cdr:cNvPr>
        <cdr:cNvSpPr txBox="1"/>
      </cdr:nvSpPr>
      <cdr:spPr>
        <a:xfrm xmlns:a="http://schemas.openxmlformats.org/drawingml/2006/main">
          <a:off x="0" y="2032243"/>
          <a:ext cx="1271715" cy="6098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Ātrums</a:t>
          </a:r>
        </a:p>
      </cdr:txBody>
    </cdr:sp>
  </cdr:relSizeAnchor>
  <cdr:relSizeAnchor xmlns:cdr="http://schemas.openxmlformats.org/drawingml/2006/chartDrawing">
    <cdr:from>
      <cdr:x>0</cdr:x>
      <cdr:y>0.78327</cdr:y>
    </cdr:from>
    <cdr:to>
      <cdr:x>0.16309</cdr:x>
      <cdr:y>0.91418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08F2BD33-5480-44F2-AC87-0B6FD94316BB}"/>
            </a:ext>
          </a:extLst>
        </cdr:cNvPr>
        <cdr:cNvSpPr txBox="1"/>
      </cdr:nvSpPr>
      <cdr:spPr>
        <a:xfrm xmlns:a="http://schemas.openxmlformats.org/drawingml/2006/main">
          <a:off x="-608542" y="3648695"/>
          <a:ext cx="1292801" cy="6098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Vienkāršums, saprotamība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0.1237</cdr:y>
    </cdr:from>
    <cdr:to>
      <cdr:x>0.20056</cdr:x>
      <cdr:y>0.20888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97E686D-1A2A-4487-916C-05CA5DE78F62}"/>
            </a:ext>
          </a:extLst>
        </cdr:cNvPr>
        <cdr:cNvSpPr txBox="1"/>
      </cdr:nvSpPr>
      <cdr:spPr>
        <a:xfrm xmlns:a="http://schemas.openxmlformats.org/drawingml/2006/main">
          <a:off x="0" y="569830"/>
          <a:ext cx="1703488" cy="392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Visi respondenti</a:t>
          </a:r>
        </a:p>
      </cdr:txBody>
    </cdr:sp>
  </cdr:relSizeAnchor>
  <cdr:relSizeAnchor xmlns:cdr="http://schemas.openxmlformats.org/drawingml/2006/chartDrawing">
    <cdr:from>
      <cdr:x>0</cdr:x>
      <cdr:y>0.42928</cdr:y>
    </cdr:from>
    <cdr:to>
      <cdr:x>0.20056</cdr:x>
      <cdr:y>0.51445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9E56066D-F55E-4C93-842C-E699B128BC09}"/>
            </a:ext>
          </a:extLst>
        </cdr:cNvPr>
        <cdr:cNvSpPr txBox="1"/>
      </cdr:nvSpPr>
      <cdr:spPr>
        <a:xfrm xmlns:a="http://schemas.openxmlformats.org/drawingml/2006/main">
          <a:off x="-325172" y="1977493"/>
          <a:ext cx="1703488" cy="392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Pieder tiesības</a:t>
          </a:r>
        </a:p>
      </cdr:txBody>
    </cdr:sp>
  </cdr:relSizeAnchor>
  <cdr:relSizeAnchor xmlns:cdr="http://schemas.openxmlformats.org/drawingml/2006/chartDrawing">
    <cdr:from>
      <cdr:x>0</cdr:x>
      <cdr:y>0.73827</cdr:y>
    </cdr:from>
    <cdr:to>
      <cdr:x>0.20056</cdr:x>
      <cdr:y>0.82345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F60C8DAF-E3D4-4116-94DD-04378493821A}"/>
            </a:ext>
          </a:extLst>
        </cdr:cNvPr>
        <cdr:cNvSpPr txBox="1"/>
      </cdr:nvSpPr>
      <cdr:spPr>
        <a:xfrm xmlns:a="http://schemas.openxmlformats.org/drawingml/2006/main">
          <a:off x="-325172" y="3400862"/>
          <a:ext cx="1703488" cy="392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Nepieder tiesības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0.12123</cdr:y>
    </cdr:from>
    <cdr:to>
      <cdr:x>0.3222</cdr:x>
      <cdr:y>0.33644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6B8A01D-AFEF-DCCC-F3E7-E08D5472E944}"/>
            </a:ext>
          </a:extLst>
        </cdr:cNvPr>
        <cdr:cNvSpPr txBox="1"/>
      </cdr:nvSpPr>
      <cdr:spPr>
        <a:xfrm xmlns:a="http://schemas.openxmlformats.org/drawingml/2006/main">
          <a:off x="0" y="554283"/>
          <a:ext cx="2554052" cy="9839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Ir svarīgi savlaicīgi parūpēties par savas preču zīmes aizsardzību</a:t>
          </a:r>
        </a:p>
      </cdr:txBody>
    </cdr:sp>
  </cdr:relSizeAnchor>
  <cdr:relSizeAnchor xmlns:cdr="http://schemas.openxmlformats.org/drawingml/2006/chartDrawing">
    <cdr:from>
      <cdr:x>0</cdr:x>
      <cdr:y>0.45298</cdr:y>
    </cdr:from>
    <cdr:to>
      <cdr:x>0.3222</cdr:x>
      <cdr:y>0.66819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A433FC0-B890-4BB8-A067-CCE4C81B691C}"/>
            </a:ext>
          </a:extLst>
        </cdr:cNvPr>
        <cdr:cNvSpPr txBox="1"/>
      </cdr:nvSpPr>
      <cdr:spPr>
        <a:xfrm xmlns:a="http://schemas.openxmlformats.org/drawingml/2006/main">
          <a:off x="-608542" y="2071030"/>
          <a:ext cx="2554052" cy="9839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Reģistrēta preču zīme ir efektīvas </a:t>
          </a:r>
          <a:r>
            <a:rPr lang="lv-LV" sz="1100" b="1" dirty="0" err="1">
              <a:latin typeface="Arial" panose="020B0604020202020204" pitchFamily="34" charset="0"/>
              <a:cs typeface="Arial" panose="020B0604020202020204" pitchFamily="34" charset="0"/>
            </a:rPr>
            <a:t>zīmolvedības</a:t>
          </a:r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 sastāvdaļa</a:t>
          </a:r>
        </a:p>
      </cdr:txBody>
    </cdr:sp>
  </cdr:relSizeAnchor>
  <cdr:relSizeAnchor xmlns:cdr="http://schemas.openxmlformats.org/drawingml/2006/chartDrawing">
    <cdr:from>
      <cdr:x>0</cdr:x>
      <cdr:y>0.79434</cdr:y>
    </cdr:from>
    <cdr:to>
      <cdr:x>0.32707</cdr:x>
      <cdr:y>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2B84CD94-9693-4D3E-BC41-02F05FA3270B}"/>
            </a:ext>
          </a:extLst>
        </cdr:cNvPr>
        <cdr:cNvSpPr txBox="1"/>
      </cdr:nvSpPr>
      <cdr:spPr>
        <a:xfrm xmlns:a="http://schemas.openxmlformats.org/drawingml/2006/main">
          <a:off x="0" y="3631720"/>
          <a:ext cx="2592656" cy="9402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Ar reģistrāciju preču zīmes īpašniekam tiek piešķirtas izņēmuma tiesības aizliegt citiem izmantot identisku vai līdzīgu zīmi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0.38878</cdr:y>
    </cdr:from>
    <cdr:to>
      <cdr:x>0.21749</cdr:x>
      <cdr:y>0.56215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1C418012-52A6-BF4F-0BC2-131E18FE58AD}"/>
            </a:ext>
          </a:extLst>
        </cdr:cNvPr>
        <cdr:cNvSpPr txBox="1"/>
      </cdr:nvSpPr>
      <cdr:spPr>
        <a:xfrm xmlns:a="http://schemas.openxmlformats.org/drawingml/2006/main">
          <a:off x="0" y="1888681"/>
          <a:ext cx="1724025" cy="842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Reģistrēta preču zīme ir efektīvas </a:t>
          </a:r>
          <a:r>
            <a:rPr lang="lv-LV" sz="1000" b="1" dirty="0" err="1">
              <a:latin typeface="Arial" panose="020B0604020202020204" pitchFamily="34" charset="0"/>
              <a:cs typeface="Arial" panose="020B0604020202020204" pitchFamily="34" charset="0"/>
            </a:rPr>
            <a:t>zīmolvedības</a:t>
          </a:r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 sastāvdaļa</a:t>
          </a:r>
        </a:p>
      </cdr:txBody>
    </cdr:sp>
  </cdr:relSizeAnchor>
  <cdr:relSizeAnchor xmlns:cdr="http://schemas.openxmlformats.org/drawingml/2006/chartDrawing">
    <cdr:from>
      <cdr:x>0</cdr:x>
      <cdr:y>0.07278</cdr:y>
    </cdr:from>
    <cdr:to>
      <cdr:x>0.21629</cdr:x>
      <cdr:y>0.24291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D67357F2-E9E1-6493-C7DC-495BF4131CAE}"/>
            </a:ext>
          </a:extLst>
        </cdr:cNvPr>
        <cdr:cNvSpPr txBox="1"/>
      </cdr:nvSpPr>
      <cdr:spPr>
        <a:xfrm xmlns:a="http://schemas.openxmlformats.org/drawingml/2006/main">
          <a:off x="0" y="353575"/>
          <a:ext cx="1714513" cy="8264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Ir svarīgi savlaicīgi parūpēties par savas preču zīmes aizsardzību</a:t>
          </a:r>
        </a:p>
      </cdr:txBody>
    </cdr:sp>
  </cdr:relSizeAnchor>
  <cdr:relSizeAnchor xmlns:cdr="http://schemas.openxmlformats.org/drawingml/2006/chartDrawing">
    <cdr:from>
      <cdr:x>0</cdr:x>
      <cdr:y>0.70669</cdr:y>
    </cdr:from>
    <cdr:to>
      <cdr:x>0.23311</cdr:x>
      <cdr:y>0.96971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F770B19A-FFB6-92D8-02D4-83DB01213E74}"/>
            </a:ext>
          </a:extLst>
        </cdr:cNvPr>
        <cdr:cNvSpPr txBox="1"/>
      </cdr:nvSpPr>
      <cdr:spPr>
        <a:xfrm xmlns:a="http://schemas.openxmlformats.org/drawingml/2006/main">
          <a:off x="0" y="3433112"/>
          <a:ext cx="1847843" cy="12777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Ar reģistrāciju preču zīmes īpašniekam tiek piešķirtas izņēmuma tiesības aizliegt citiem izmantot identisku vai līdzīgu zīmi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0.10134</cdr:y>
    </cdr:from>
    <cdr:to>
      <cdr:x>0.19841</cdr:x>
      <cdr:y>0.19063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79A970-85DF-4A02-AC74-29F8A1685657}"/>
            </a:ext>
          </a:extLst>
        </cdr:cNvPr>
        <cdr:cNvSpPr txBox="1"/>
      </cdr:nvSpPr>
      <cdr:spPr>
        <a:xfrm xmlns:a="http://schemas.openxmlformats.org/drawingml/2006/main">
          <a:off x="-280987" y="461559"/>
          <a:ext cx="1702760" cy="406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Visi respondenti</a:t>
          </a:r>
        </a:p>
      </cdr:txBody>
    </cdr:sp>
  </cdr:relSizeAnchor>
  <cdr:relSizeAnchor xmlns:cdr="http://schemas.openxmlformats.org/drawingml/2006/chartDrawing">
    <cdr:from>
      <cdr:x>0</cdr:x>
      <cdr:y>0.41039</cdr:y>
    </cdr:from>
    <cdr:to>
      <cdr:x>0.19841</cdr:x>
      <cdr:y>0.49969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367C6616-C1DA-4D99-8B05-726A6A5A3819}"/>
            </a:ext>
          </a:extLst>
        </cdr:cNvPr>
        <cdr:cNvSpPr txBox="1"/>
      </cdr:nvSpPr>
      <cdr:spPr>
        <a:xfrm xmlns:a="http://schemas.openxmlformats.org/drawingml/2006/main">
          <a:off x="-280987" y="1869211"/>
          <a:ext cx="1702760" cy="406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Pieder tiesības</a:t>
          </a:r>
        </a:p>
      </cdr:txBody>
    </cdr:sp>
  </cdr:relSizeAnchor>
  <cdr:relSizeAnchor xmlns:cdr="http://schemas.openxmlformats.org/drawingml/2006/chartDrawing">
    <cdr:from>
      <cdr:x>0</cdr:x>
      <cdr:y>0.72114</cdr:y>
    </cdr:from>
    <cdr:to>
      <cdr:x>0.19841</cdr:x>
      <cdr:y>0.81044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A195A4E3-9C5D-4031-B00E-E108C14F1BA7}"/>
            </a:ext>
          </a:extLst>
        </cdr:cNvPr>
        <cdr:cNvSpPr txBox="1"/>
      </cdr:nvSpPr>
      <cdr:spPr>
        <a:xfrm xmlns:a="http://schemas.openxmlformats.org/drawingml/2006/main">
          <a:off x="-280987" y="3284588"/>
          <a:ext cx="1702760" cy="4067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100" b="1" dirty="0">
              <a:latin typeface="Arial" panose="020B0604020202020204" pitchFamily="34" charset="0"/>
              <a:cs typeface="Arial" panose="020B0604020202020204" pitchFamily="34" charset="0"/>
            </a:rPr>
            <a:t>Nepieder tiesības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0.10728</cdr:y>
    </cdr:from>
    <cdr:to>
      <cdr:x>0.29064</cdr:x>
      <cdr:y>0.30062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C30C68D8-9FC7-AFBD-1089-5E70F32FCDEC}"/>
            </a:ext>
          </a:extLst>
        </cdr:cNvPr>
        <cdr:cNvSpPr txBox="1"/>
      </cdr:nvSpPr>
      <cdr:spPr>
        <a:xfrm xmlns:a="http://schemas.openxmlformats.org/drawingml/2006/main">
          <a:off x="0" y="509916"/>
          <a:ext cx="2303879" cy="918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Patents tā īpašniekam dod tiesības uz noteiktu laiku aizliegt citiem ražot un arī tirgot produktus, kurā ietverts patentētais izgudrojums</a:t>
          </a:r>
        </a:p>
      </cdr:txBody>
    </cdr:sp>
  </cdr:relSizeAnchor>
  <cdr:relSizeAnchor xmlns:cdr="http://schemas.openxmlformats.org/drawingml/2006/chartDrawing">
    <cdr:from>
      <cdr:x>0</cdr:x>
      <cdr:y>0.59415</cdr:y>
    </cdr:from>
    <cdr:to>
      <cdr:x>0.26651</cdr:x>
      <cdr:y>0.78749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9800DCB-457C-2DD7-5F75-D6FC2A94FA7F}"/>
            </a:ext>
          </a:extLst>
        </cdr:cNvPr>
        <cdr:cNvSpPr txBox="1"/>
      </cdr:nvSpPr>
      <cdr:spPr>
        <a:xfrm xmlns:a="http://schemas.openxmlformats.org/drawingml/2006/main">
          <a:off x="0" y="2824081"/>
          <a:ext cx="2112602" cy="918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Patenti palīdz iegūt investīcijas (piesaistīt investorus inovatīva produkta izstrādei)</a:t>
          </a:r>
        </a:p>
      </cdr:txBody>
    </cdr:sp>
  </cdr:relSizeAnchor>
  <cdr:relSizeAnchor xmlns:cdr="http://schemas.openxmlformats.org/drawingml/2006/chartDrawing">
    <cdr:from>
      <cdr:x>0</cdr:x>
      <cdr:y>0.83303</cdr:y>
    </cdr:from>
    <cdr:to>
      <cdr:x>0.24529</cdr:x>
      <cdr:y>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4861D01-2AFD-3096-4F61-2135190091D9}"/>
            </a:ext>
          </a:extLst>
        </cdr:cNvPr>
        <cdr:cNvSpPr txBox="1"/>
      </cdr:nvSpPr>
      <cdr:spPr>
        <a:xfrm xmlns:a="http://schemas.openxmlformats.org/drawingml/2006/main">
          <a:off x="0" y="3959525"/>
          <a:ext cx="1944393" cy="7936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Patents pats ir spēcīgs rīks, lai novērstu iespējamos pārkāpumus</a:t>
          </a:r>
        </a:p>
      </cdr:txBody>
    </cdr:sp>
  </cdr:relSizeAnchor>
  <cdr:relSizeAnchor xmlns:cdr="http://schemas.openxmlformats.org/drawingml/2006/chartDrawing">
    <cdr:from>
      <cdr:x>0</cdr:x>
      <cdr:y>0.35336</cdr:y>
    </cdr:from>
    <cdr:to>
      <cdr:x>0.27314</cdr:x>
      <cdr:y>0.5467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5EF3DC25-57A1-44D8-BFBE-93EB017CDE04}"/>
            </a:ext>
          </a:extLst>
        </cdr:cNvPr>
        <cdr:cNvSpPr txBox="1"/>
      </cdr:nvSpPr>
      <cdr:spPr>
        <a:xfrm xmlns:a="http://schemas.openxmlformats.org/drawingml/2006/main">
          <a:off x="0" y="1679569"/>
          <a:ext cx="2165158" cy="918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Patenta iegūšana uzlabo uzņēmuma konkurētspēju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57644-15B2-4C23-AEAC-19E91C221C3E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E87EC-7041-4C51-88AB-BF376C57F469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15561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439670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14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56262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15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96563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16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34106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17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03919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18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307039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20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1619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21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90411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22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12768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23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37721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25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11177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203107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26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48131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27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80791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28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587203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30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853491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31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431968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32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578451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33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03995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34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197614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36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20462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37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99876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507753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38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093670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39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978455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40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611261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41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206856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42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2306458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44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265442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45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231359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46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3355928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47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2662663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8F0E4E79-B7D1-4F36-8574-BC3E786238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55E61C-7F50-4F63-8B55-DA3D586BBA7F}" type="slidenum">
              <a:rPr lang="lv-LV" altLang="en-US" smtClean="0"/>
              <a:pPr>
                <a:spcBef>
                  <a:spcPct val="0"/>
                </a:spcBef>
              </a:pPr>
              <a:t>48</a:t>
            </a:fld>
            <a:endParaRPr lang="lv-LV" altLang="en-US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0753B3CF-3549-4F31-BF15-9930424456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2950"/>
            <a:ext cx="4964112" cy="3722688"/>
          </a:xfrm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04FEDFAB-02CE-44A6-A91E-F5B6E4AE9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8775" cy="4465638"/>
          </a:xfrm>
          <a:noFill/>
        </p:spPr>
        <p:txBody>
          <a:bodyPr/>
          <a:lstStyle/>
          <a:p>
            <a:pPr eaLnBrk="1" hangingPunct="1"/>
            <a:endParaRPr lang="lv-LV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49263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8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58318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9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73902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10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77882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11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37308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E87EC-7041-4C51-88AB-BF376C57F469}" type="slidenum">
              <a:rPr lang="lv-LV" smtClean="0"/>
              <a:t>12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31693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994-1401-4E54-8FFA-86E389C3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AD97F7-B337-4656-B11C-EDB898FBB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2B7368-F4C5-427F-AFB9-70D80432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6B02C-2713-4A41-9D1E-5D9A65D52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3446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F8A69C-4ACC-420E-8C7C-A352CD5CA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D2B3D2-1FF0-487C-90E6-B6840729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0615C-CFC0-4CD0-8AB9-F5C72EB5A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98279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B289A-0766-4077-95E6-F75AF6208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0356D-FA9B-4339-9D6C-7FFE56D3C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997307-56A9-4199-A2CA-06F7C6D03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7BDD2-B710-4D69-83C4-419930EE7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40B78-5D50-4CF6-97A3-52F616D8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39AE2-2584-4627-B39F-BB9BBEE6F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60277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986B-4D70-47E7-870E-AFE59342C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09B621-8819-4B9F-A417-F00249397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2D210-A4B9-4E1E-90B5-CF9DDCF62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C612F-E8F9-4197-8501-66C064B99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9BE270-36BE-4C2B-85DB-ACBEDDECC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130F1-EBAC-40E0-8397-9316E53A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79395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B4D55-DD32-42F6-83CC-2B248F7B8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85DE2-EAD1-450C-B709-A357482BD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E343F-6527-4E62-936A-D53030088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55AB5-DACF-4093-A156-B90545A53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68C57-9721-432A-B0CF-B31249E0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16636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530084-2D65-4370-B2F7-FB55122CC8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988D-5AD3-44FA-BC3E-48D51CF64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1BBE1-3E5F-45B7-BD6D-A03E07F61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DBEF5-A679-4CD5-A3CA-C7A8FE2C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F5A2F-4B1D-4807-B8E9-7495E916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39786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3737E36-E8B7-49EA-87C4-7034B92087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369" y="6348520"/>
            <a:ext cx="952381" cy="416667"/>
          </a:xfrm>
          <a:prstGeom prst="rect">
            <a:avLst/>
          </a:prstGeom>
        </p:spPr>
      </p:pic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C8E8E9FA-15C7-4E92-BC63-515ADFFE0A9F}"/>
              </a:ext>
            </a:extLst>
          </p:cNvPr>
          <p:cNvSpPr txBox="1">
            <a:spLocks/>
          </p:cNvSpPr>
          <p:nvPr userDrawn="1"/>
        </p:nvSpPr>
        <p:spPr>
          <a:xfrm>
            <a:off x="0" y="6410325"/>
            <a:ext cx="1169988" cy="4476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CE7AE483-F68A-4FE4-856A-5C2482EE0604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‹#›</a:t>
            </a:fld>
            <a:endParaRPr lang="lv-LV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  <a:p>
            <a:pPr eaLnBrk="1" latinLnBrk="1" hangingPunct="1">
              <a:defRPr/>
            </a:pPr>
            <a:r>
              <a:rPr lang="lv-LV" altLang="lv-LV" sz="1200" dirty="0">
                <a:solidFill>
                  <a:srgbClr val="898989"/>
                </a:solidFill>
                <a:latin typeface="Calibri" panose="020F0502020204030204" pitchFamily="34" charset="0"/>
              </a:rPr>
              <a:t>06.-07.2022.</a:t>
            </a:r>
            <a:endParaRPr lang="en-US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BB7EE4-4B8D-4D1D-BEBA-E26C6F79BD71}"/>
              </a:ext>
            </a:extLst>
          </p:cNvPr>
          <p:cNvSpPr txBox="1">
            <a:spLocks/>
          </p:cNvSpPr>
          <p:nvPr userDrawn="1"/>
        </p:nvSpPr>
        <p:spPr>
          <a:xfrm>
            <a:off x="0" y="6578600"/>
            <a:ext cx="1169988" cy="279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CE7AE483-F68A-4FE4-856A-5C2482EE0604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‹#›</a:t>
            </a:fld>
            <a:endParaRPr lang="en-US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78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07.12.2022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3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88CC-7BEA-41F3-A480-0E0A3441F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202211-427F-447E-97A9-76954FB4C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CCF8E-4334-4A80-9510-0975AB55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F2E92-7457-4883-9AAC-C0763B4DE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6B952-A03E-4BF0-BDD0-0F402988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956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62B8-DD0B-4DE5-9292-2D4C5987B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F73CB-276F-48DF-9661-13F55F7B1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90506-2F71-4D9E-8886-80DE4238A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147AD-F4DC-43B5-9296-F2E072A1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3FA61-FBA7-4D45-8C10-CAF614A63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5365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B737A-3D02-4E3A-88A5-40FB62C5C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F394F-6211-4744-BFA6-52E7D5804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C1DBD-BC9B-4836-B303-97E2F8F0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B675-BEAD-4FB0-8B87-822A1D7A3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3DAD6-2987-4EAA-A7D5-C7539BE3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7985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895D4-F049-46B8-986C-A5FA4EBBF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B88D4-C817-476F-8C9C-4D79AAF60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B5FFC5-6130-414C-B3C3-622B5E453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54F6C-3130-498E-9A14-E921FF7BA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54F08-491E-4C4E-9790-692499FDA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D0C73-1D56-47FD-9577-5CF9A2B00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0963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CB457-A73E-4047-91B2-5E5A240D4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F5320-DD50-4DAA-BE5E-2EE69BCD8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84FEC-7235-4F39-83C4-5442B3681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4AB80-EA13-46B5-B185-CC63F5B45C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17DDE3-DD6E-4BA0-B4AA-E1F34944E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33C1E0-D08F-4658-8610-0DF27155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2B55CC-3D1C-4CF5-859A-73A68AB41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687BA-E78D-43C9-A2F0-8F937770F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2195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8" r:id="rId2"/>
    <p:sldLayoutId id="2147483674" r:id="rId3"/>
    <p:sldLayoutId id="2147483688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35020F-1F28-487F-AD21-6A3A7E16B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382FF-B7C9-4EF3-B70B-86BE690EF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2EA8B-7AF3-4F9C-B51A-A41F724B7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7F477-6C75-43FF-BC13-3E837CA6B612}" type="datetimeFigureOut">
              <a:rPr lang="lv-LV" smtClean="0"/>
              <a:t>07.12.2022</a:t>
            </a:fld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93B3-B098-4F44-8DB1-080237CD2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07BA1-DE9E-4339-8910-6E7C60BCD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3A8D6-49F5-42BB-A56B-F5DEAE7ADF47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6941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ds.lv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AttÄlu rezultÄti vaicÄjumam âRTUâ">
            <a:extLst>
              <a:ext uri="{FF2B5EF4-FFF2-40B4-BE49-F238E27FC236}">
                <a16:creationId xmlns:a16="http://schemas.microsoft.com/office/drawing/2014/main" id="{E6A9F3E8-6DD9-46E6-A4BA-C4D04327F8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noProof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9831DA-9D13-495C-B448-5D02CA0C6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613" y="2671971"/>
            <a:ext cx="8218771" cy="1754326"/>
          </a:xfrm>
          <a:prstGeom prst="rect">
            <a:avLst/>
          </a:prstGeom>
          <a:noFill/>
          <a:ln w="57150">
            <a:solidFill>
              <a:srgbClr val="840C5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lv-LV" sz="3600" b="1" noProof="1">
                <a:latin typeface="Arial" panose="020B0604020202020204" pitchFamily="34" charset="0"/>
                <a:cs typeface="Arial" panose="020B0604020202020204" pitchFamily="34" charset="0"/>
              </a:rPr>
              <a:t>Uzņēmēju saskarsme, informētība </a:t>
            </a:r>
          </a:p>
          <a:p>
            <a:pPr algn="ctr"/>
            <a:r>
              <a:rPr lang="lv-LV" sz="3600" b="1" noProof="1">
                <a:latin typeface="Arial" panose="020B0604020202020204" pitchFamily="34" charset="0"/>
                <a:cs typeface="Arial" panose="020B0604020202020204" pitchFamily="34" charset="0"/>
              </a:rPr>
              <a:t>un uzskati par rūpnieciskā</a:t>
            </a:r>
          </a:p>
          <a:p>
            <a:pPr algn="ctr"/>
            <a:r>
              <a:rPr lang="lv-LV" sz="3600" b="1" noProof="1">
                <a:latin typeface="Arial" panose="020B0604020202020204" pitchFamily="34" charset="0"/>
                <a:cs typeface="Arial" panose="020B0604020202020204" pitchFamily="34" charset="0"/>
              </a:rPr>
              <a:t>īpašuma aizsardzību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C0116B-415C-48B5-B450-722F14C19185}"/>
              </a:ext>
            </a:extLst>
          </p:cNvPr>
          <p:cNvSpPr txBox="1"/>
          <p:nvPr/>
        </p:nvSpPr>
        <p:spPr>
          <a:xfrm>
            <a:off x="2177986" y="5046315"/>
            <a:ext cx="47880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ko-KR" sz="2000" b="1" noProof="1">
                <a:latin typeface="Arial Narrow" panose="020B0606020202030204" pitchFamily="34" charset="0"/>
                <a:cs typeface="Arial" pitchFamily="34" charset="0"/>
              </a:rPr>
              <a:t>Latvijas </a:t>
            </a:r>
            <a:r>
              <a:rPr lang="lv-LV" altLang="ko-KR" sz="2000" b="1" noProof="1">
                <a:latin typeface="Arial Narrow" panose="020B0606020202030204" pitchFamily="34" charset="0"/>
                <a:cs typeface="Arial" pitchFamily="34" charset="0"/>
              </a:rPr>
              <a:t>uzņēmēju</a:t>
            </a:r>
            <a:r>
              <a:rPr lang="en-GB" altLang="ko-KR" sz="2000" b="1" noProof="1">
                <a:latin typeface="Arial Narrow" panose="020B0606020202030204" pitchFamily="34" charset="0"/>
                <a:cs typeface="Arial" pitchFamily="34" charset="0"/>
              </a:rPr>
              <a:t> aptauja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ko-KR" sz="2000" b="1" noProof="1">
                <a:latin typeface="Arial Narrow" panose="020B0606020202030204" pitchFamily="34" charset="0"/>
                <a:cs typeface="Arial" pitchFamily="34" charset="0"/>
              </a:rPr>
              <a:t>202</a:t>
            </a:r>
            <a:r>
              <a:rPr lang="lv-LV" altLang="ko-KR" sz="2000" b="1" noProof="1">
                <a:latin typeface="Arial Narrow" panose="020B0606020202030204" pitchFamily="34" charset="0"/>
                <a:cs typeface="Arial" pitchFamily="34" charset="0"/>
              </a:rPr>
              <a:t>2</a:t>
            </a:r>
            <a:r>
              <a:rPr lang="en-GB" altLang="ko-KR" sz="2000" b="1" noProof="1">
                <a:latin typeface="Arial Narrow" panose="020B0606020202030204" pitchFamily="34" charset="0"/>
                <a:cs typeface="Arial" pitchFamily="34" charset="0"/>
              </a:rPr>
              <a:t>. gada </a:t>
            </a:r>
            <a:r>
              <a:rPr lang="lv-LV" altLang="ko-KR" sz="2000" b="1" noProof="1">
                <a:latin typeface="Arial Narrow" panose="020B0606020202030204" pitchFamily="34" charset="0"/>
                <a:cs typeface="Arial" pitchFamily="34" charset="0"/>
              </a:rPr>
              <a:t>jūnijs-jūlijs</a:t>
            </a:r>
            <a:endParaRPr lang="en-GB" altLang="ko-KR" sz="2000" b="1" noProof="1"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4ADE04-A4C6-446B-A946-A7163F7549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648" y="6021164"/>
            <a:ext cx="1669326" cy="727200"/>
          </a:xfrm>
          <a:prstGeom prst="rect">
            <a:avLst/>
          </a:prstGeom>
        </p:spPr>
      </p:pic>
      <p:pic>
        <p:nvPicPr>
          <p:cNvPr id="3074" name="Picture 2" descr="Patentu valde">
            <a:extLst>
              <a:ext uri="{FF2B5EF4-FFF2-40B4-BE49-F238E27FC236}">
                <a16:creationId xmlns:a16="http://schemas.microsoft.com/office/drawing/2014/main" id="{EB69CBB3-D262-3E83-7C1A-7E1520658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138" y="260025"/>
            <a:ext cx="1657723" cy="190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135752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en-GB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5.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Uzskati par tiesību uz rūpniecisko īpašumu nostiprināšanu</a:t>
            </a: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A15.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Ir izskanējuši dažādi apgalvojumi par rūpniecisko īpašumu. Cik lielā mērā Jūs piekrītat vai nepiekrītat šādiem apgalvojumiem?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2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510805"/>
              </p:ext>
            </p:extLst>
          </p:nvPr>
        </p:nvGraphicFramePr>
        <p:xfrm>
          <a:off x="608542" y="1121434"/>
          <a:ext cx="7926916" cy="5003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7890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3175" y="6127125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  <a:p>
            <a:pPr algn="ctr"/>
            <a:r>
              <a:rPr lang="en-GB" altLang="lv-LV" sz="1000" b="0" i="1" noProof="1">
                <a:latin typeface="Arial" charset="0"/>
                <a:cs typeface="Arial" charset="0"/>
              </a:rPr>
              <a:t>Vairākatbilžu jautājums</a:t>
            </a:r>
            <a:r>
              <a:rPr lang="lv-LV" altLang="lv-LV" sz="1000" b="0" i="1" noProof="1">
                <a:latin typeface="Arial" charset="0"/>
                <a:cs typeface="Arial" charset="0"/>
              </a:rPr>
              <a:t> 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(% summa &gt; 100)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6.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Iemesli tiesību nostiprināšanai uz rūpniecisko īpašumu</a:t>
            </a: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A16. "Kas ir galvenie iemesli, kāpēc uzņēmumam vajadzētu nostiprināt tiesības uz rūpniecisko īpašumu?"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045217"/>
              </p:ext>
            </p:extLst>
          </p:nvPr>
        </p:nvGraphicFramePr>
        <p:xfrm>
          <a:off x="527579" y="1095555"/>
          <a:ext cx="8088841" cy="5063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3467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7.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Problēmas, ar kurām var saskarties, ja neaizsargā rūpniecisko īpašumu</a:t>
            </a: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A17.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Jūsuprāt, ar kādām problēmām var saskarties, ja netiek aizsargāts rūpnieciskais īpašums?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001675"/>
              </p:ext>
            </p:extLst>
          </p:nvPr>
        </p:nvGraphicFramePr>
        <p:xfrm>
          <a:off x="527579" y="1095555"/>
          <a:ext cx="8088841" cy="5046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46">
            <a:extLst>
              <a:ext uri="{FF2B5EF4-FFF2-40B4-BE49-F238E27FC236}">
                <a16:creationId xmlns:a16="http://schemas.microsoft.com/office/drawing/2014/main" id="{CFC1F5B3-CD8A-484C-A0FE-09989A3CDCB4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3175" y="6127125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  <a:p>
            <a:pPr algn="ctr"/>
            <a:r>
              <a:rPr lang="en-GB" altLang="lv-LV" sz="1000" b="0" i="1" noProof="1">
                <a:latin typeface="Arial" charset="0"/>
                <a:cs typeface="Arial" charset="0"/>
              </a:rPr>
              <a:t>Vairākatbilžu jautājums</a:t>
            </a:r>
            <a:r>
              <a:rPr lang="lv-LV" altLang="lv-LV" sz="1000" b="0" i="1" noProof="1">
                <a:latin typeface="Arial" charset="0"/>
                <a:cs typeface="Arial" charset="0"/>
              </a:rPr>
              <a:t> 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(% summa &gt; 100)</a:t>
            </a:r>
          </a:p>
        </p:txBody>
      </p:sp>
    </p:spTree>
    <p:extLst>
      <p:ext uri="{BB962C8B-B14F-4D97-AF65-F5344CB8AC3E}">
        <p14:creationId xmlns:p14="http://schemas.microsoft.com/office/powerpoint/2010/main" val="2969809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7849BD2B-EFA3-4745-84C8-421DE2240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367171"/>
            <a:ext cx="6768752" cy="2123658"/>
          </a:xfrm>
          <a:prstGeom prst="rect">
            <a:avLst/>
          </a:prstGeom>
          <a:ln>
            <a:solidFill>
              <a:srgbClr val="840C5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lv-LV" altLang="ko-KR" sz="4400" b="1" noProof="1">
                <a:latin typeface="Arial Narrow" panose="020B0606020202030204" pitchFamily="34" charset="0"/>
                <a:ea typeface="맑은 고딕" pitchFamily="50" charset="-127"/>
                <a:cs typeface="Arial" panose="020B0604020202020204" pitchFamily="34" charset="0"/>
              </a:rPr>
              <a:t>2. Saskarsme ar rūpnieciskā īpašuma reģistrācijas procesu un tā vērtējums </a:t>
            </a:r>
          </a:p>
        </p:txBody>
      </p:sp>
    </p:spTree>
    <p:extLst>
      <p:ext uri="{BB962C8B-B14F-4D97-AF65-F5344CB8AC3E}">
        <p14:creationId xmlns:p14="http://schemas.microsoft.com/office/powerpoint/2010/main" val="4043348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Saskarsme ar rūpnieciskā īpašuma reģistrācijas procesu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A5.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Vai Jums pieder tiesības uz: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 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178570"/>
              </p:ext>
            </p:extLst>
          </p:nvPr>
        </p:nvGraphicFramePr>
        <p:xfrm>
          <a:off x="527579" y="1112807"/>
          <a:ext cx="8088841" cy="5055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46">
            <a:extLst>
              <a:ext uri="{FF2B5EF4-FFF2-40B4-BE49-F238E27FC236}">
                <a16:creationId xmlns:a16="http://schemas.microsoft.com/office/drawing/2014/main" id="{CC6C6889-71B1-4791-A0A3-919C929BF8A1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3175" y="6127125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  <a:p>
            <a:pPr algn="ctr"/>
            <a:r>
              <a:rPr lang="en-GB" altLang="lv-LV" sz="1000" b="0" i="1" noProof="1">
                <a:latin typeface="Arial" charset="0"/>
                <a:cs typeface="Arial" charset="0"/>
              </a:rPr>
              <a:t>Vairākatbilžu jautājums</a:t>
            </a:r>
            <a:r>
              <a:rPr lang="lv-LV" altLang="lv-LV" sz="1000" b="0" i="1" noProof="1">
                <a:latin typeface="Arial" charset="0"/>
                <a:cs typeface="Arial" charset="0"/>
              </a:rPr>
              <a:t> 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(% summa &gt; 100)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18FFB108-2BE2-4B16-8338-9A0D40F90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189" y="2577359"/>
            <a:ext cx="143777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1400" dirty="0">
                <a:solidFill>
                  <a:srgbClr val="26605A"/>
                </a:solidFill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06.-07.2022.</a:t>
            </a:r>
            <a:br>
              <a:rPr lang="lv-LV" altLang="lv-LV" sz="1400" dirty="0">
                <a:solidFill>
                  <a:srgbClr val="26605A"/>
                </a:solidFill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</a:br>
            <a:r>
              <a:rPr lang="lv-LV" altLang="lv-LV" sz="1400" dirty="0">
                <a:solidFill>
                  <a:srgbClr val="26605A"/>
                </a:solidFill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pieder tiesības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2400" b="1" dirty="0">
                <a:solidFill>
                  <a:srgbClr val="26605A"/>
                </a:solidFill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14%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B183A8F1-6392-4251-A0C9-F516BD3CDBF8}"/>
              </a:ext>
            </a:extLst>
          </p:cNvPr>
          <p:cNvSpPr/>
          <p:nvPr/>
        </p:nvSpPr>
        <p:spPr>
          <a:xfrm>
            <a:off x="4694944" y="1222886"/>
            <a:ext cx="233046" cy="3642411"/>
          </a:xfrm>
          <a:prstGeom prst="rightBrace">
            <a:avLst>
              <a:gd name="adj1" fmla="val 57296"/>
              <a:gd name="adj2" fmla="val 47635"/>
            </a:avLst>
          </a:prstGeom>
          <a:ln w="15875">
            <a:solidFill>
              <a:srgbClr val="2660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lv-LV" dirty="0">
              <a:solidFill>
                <a:srgbClr val="4A68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61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914400" y="6510969"/>
            <a:ext cx="5399720" cy="34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lv-LV" altLang="lv-LV" sz="800" b="0" i="1" noProof="1">
                <a:latin typeface="Arial" charset="0"/>
                <a:cs typeface="Arial" charset="0"/>
              </a:rPr>
              <a:t>Bāze: visi respondenti, respondentu skaitu grupās skatīt izlases raksturojumā 4.lpp</a:t>
            </a:r>
          </a:p>
          <a:p>
            <a:r>
              <a:rPr lang="lv-LV" altLang="lv-LV" sz="800" b="0" i="1" noProof="1">
                <a:latin typeface="Arial" charset="0"/>
                <a:cs typeface="Arial" charset="0"/>
              </a:rPr>
              <a:t>*Respondentu skaits grupā nav pietiekams ticamu secinājumu veikšanai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Saskarsme ar rūpnieciskā īpašuma reģistrācijas procesu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A5.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Vai Jums pieder tiesības uz: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 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AE72CF0D-9D1C-2D99-B5FD-A74CA5D6A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6720"/>
            <a:ext cx="48825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lv-LV" altLang="lv-LV" sz="1400" b="1" dirty="0" err="1"/>
              <a:t>Sociāldemogrāfisko</a:t>
            </a:r>
            <a:r>
              <a:rPr lang="lv-LV" altLang="lv-LV" sz="1400" b="1" dirty="0"/>
              <a:t> grupu atbilžu sadalījums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2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395713"/>
              </p:ext>
            </p:extLst>
          </p:nvPr>
        </p:nvGraphicFramePr>
        <p:xfrm>
          <a:off x="207035" y="1268084"/>
          <a:ext cx="8738557" cy="522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3308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en-GB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Saskarsme ar rūpnieciskā īpašuma reģistrācijas procesu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A6. "Vai Jūs, Jūsu uzņēmums pēdējo 3 gadu laikā ir pieteicies kāda rūpnieciskā īpašuma reģistrācijas procesam Patentu valdē?"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3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18676"/>
              </p:ext>
            </p:extLst>
          </p:nvPr>
        </p:nvGraphicFramePr>
        <p:xfrm>
          <a:off x="280987" y="1956560"/>
          <a:ext cx="8582026" cy="317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5017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</a:t>
            </a:r>
            <a:r>
              <a:rPr lang="lv-LV" altLang="lv-LV" b="0" i="1" noProof="1">
                <a:latin typeface="Arial" charset="0"/>
                <a:cs typeface="Arial" charset="0"/>
              </a:rPr>
              <a:t>respondenti, kuru uzņēmums pēdējo trīs gadu laikā ir pieteicies kāda rūpnieciskā īpašuma reģistrācijas procesam Patentu vldē</a:t>
            </a:r>
          </a:p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en-GB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Saskarsme ar rūpnieciskā īpašuma reģistrācijas procesu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spc="-10" noProof="1">
                <a:latin typeface="Arial" charset="0"/>
                <a:cs typeface="Arial" charset="0"/>
              </a:rPr>
              <a:t>A7. "Cik lielā mērā Jūs esat vai neesat apmierināts/-a ar šādiem rūpnieciskā īpašuma reģistrācijas procesa aspektiem Patentu valdē?"</a:t>
            </a:r>
            <a:endParaRPr lang="en-GB" altLang="lv-LV" sz="1200" b="0" i="1" kern="0" spc="-1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0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090505"/>
              </p:ext>
            </p:extLst>
          </p:nvPr>
        </p:nvGraphicFramePr>
        <p:xfrm>
          <a:off x="608542" y="1224951"/>
          <a:ext cx="7926916" cy="4658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0836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</a:t>
            </a:r>
            <a:r>
              <a:rPr lang="lv-LV" altLang="lv-LV" b="0" i="1" noProof="1">
                <a:latin typeface="Arial" charset="0"/>
                <a:cs typeface="Arial" charset="0"/>
              </a:rPr>
              <a:t>respondenti, kuru uzņēmums pēdējo trīs gadu laikā ir pieteicies kāda rūpnieciskā īpašuma reģistrācijas procesam Patentu vldē</a:t>
            </a:r>
          </a:p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en-GB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Saskarsme ar rūpnieciskā īpašuma reģistrācijas procesu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A8. "Vai rūpnieciskā īpašuma tiesību reģistrācija sekmēja Jūsu uzņēmējdarbības (komercdarbības) attīstību?"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1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858335"/>
              </p:ext>
            </p:extLst>
          </p:nvPr>
        </p:nvGraphicFramePr>
        <p:xfrm>
          <a:off x="617168" y="2035834"/>
          <a:ext cx="7926916" cy="308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0447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7849BD2B-EFA3-4745-84C8-421DE2240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367171"/>
            <a:ext cx="6768752" cy="2123658"/>
          </a:xfrm>
          <a:prstGeom prst="rect">
            <a:avLst/>
          </a:prstGeom>
          <a:ln>
            <a:solidFill>
              <a:srgbClr val="840C5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lv-LV" altLang="ko-KR" sz="4400" b="1" noProof="1">
                <a:latin typeface="Arial Narrow" panose="020B0606020202030204" pitchFamily="34" charset="0"/>
                <a:ea typeface="맑은 고딕" pitchFamily="50" charset="-127"/>
                <a:cs typeface="Arial" panose="020B0604020202020204" pitchFamily="34" charset="0"/>
              </a:rPr>
              <a:t>3. Informētība un uzskati par preču zīmēm un to reģistrāciju</a:t>
            </a:r>
          </a:p>
        </p:txBody>
      </p:sp>
    </p:spTree>
    <p:extLst>
      <p:ext uri="{BB962C8B-B14F-4D97-AF65-F5344CB8AC3E}">
        <p14:creationId xmlns:p14="http://schemas.microsoft.com/office/powerpoint/2010/main" val="253556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47200"/>
          </a:xfrm>
          <a:solidFill>
            <a:srgbClr val="840C56"/>
          </a:solidFill>
        </p:spPr>
        <p:txBody>
          <a:bodyPr>
            <a:normAutofit/>
          </a:bodyPr>
          <a:lstStyle/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Pētījuma s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aturs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565C67D-169E-4F19-8E5A-27971AF2105C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1043796" y="1169368"/>
            <a:ext cx="7263441" cy="56886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spcBef>
                <a:spcPts val="900"/>
              </a:spcBef>
              <a:buNone/>
            </a:pPr>
            <a:r>
              <a:rPr lang="lv-LV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Informācija par aptauju</a:t>
            </a:r>
            <a:r>
              <a:rPr lang="en-GB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81000" indent="-381000">
              <a:spcBef>
                <a:spcPts val="900"/>
              </a:spcBef>
              <a:buNone/>
            </a:pPr>
            <a:r>
              <a:rPr lang="lv-LV" altLang="lv-LV" sz="1800" b="1" noProof="1">
                <a:latin typeface="Arial" panose="020B0604020202020204" pitchFamily="34" charset="0"/>
                <a:cs typeface="Arial" panose="020B0604020202020204" pitchFamily="34" charset="0"/>
              </a:rPr>
              <a:t>Galvenie rezultāti</a:t>
            </a:r>
            <a:endParaRPr lang="en-GB" altLang="lv-LV" sz="18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000" indent="-288000">
              <a:spcBef>
                <a:spcPts val="900"/>
              </a:spcBef>
              <a:buNone/>
            </a:pPr>
            <a:r>
              <a:rPr lang="en-GB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	1. </a:t>
            </a:r>
            <a:r>
              <a:rPr lang="lv-LV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Informētība un uzskati par rūpniecisko īpašumu un tā aizsardzību</a:t>
            </a:r>
            <a:endParaRPr lang="en-GB" altLang="lv-LV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000" indent="-288000">
              <a:spcBef>
                <a:spcPts val="900"/>
              </a:spcBef>
              <a:buNone/>
            </a:pPr>
            <a:r>
              <a:rPr lang="en-GB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	2. </a:t>
            </a:r>
            <a:r>
              <a:rPr lang="lv-LV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Saskarsme ar rūpnieciskā īpašuma reģistrācijas procesu un tā vērtējums</a:t>
            </a:r>
          </a:p>
          <a:p>
            <a:pPr marL="288000" indent="-288000">
              <a:spcBef>
                <a:spcPts val="900"/>
              </a:spcBef>
              <a:buNone/>
            </a:pPr>
            <a:r>
              <a:rPr lang="en-GB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	3. </a:t>
            </a:r>
            <a:r>
              <a:rPr lang="lv-LV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Informētība un uzskati par preču zīmēm un to reģistrāciju</a:t>
            </a:r>
          </a:p>
          <a:p>
            <a:pPr marL="288000" indent="-288000">
              <a:spcBef>
                <a:spcPts val="900"/>
              </a:spcBef>
              <a:buNone/>
            </a:pPr>
            <a:r>
              <a:rPr lang="lv-LV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	4. Informētība un uzskati par patentiem un to reģistrāciju</a:t>
            </a:r>
          </a:p>
          <a:p>
            <a:pPr marL="288000" indent="-288000">
              <a:spcBef>
                <a:spcPts val="900"/>
              </a:spcBef>
              <a:buNone/>
            </a:pPr>
            <a:r>
              <a:rPr lang="lv-LV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	5. Informētība un uzskati par dizainparaugiem un to reģistrāciju</a:t>
            </a:r>
          </a:p>
          <a:p>
            <a:pPr marL="288000" indent="-288000">
              <a:spcBef>
                <a:spcPts val="900"/>
              </a:spcBef>
              <a:buNone/>
            </a:pPr>
            <a:r>
              <a:rPr lang="lv-LV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	6. Informētība un uzskati par par mazo un vidējo uzņēmumu (MVU) fondu "Idejas stiprākam uzņēmumam»</a:t>
            </a:r>
          </a:p>
          <a:p>
            <a:pPr marL="288000" indent="-288000">
              <a:spcBef>
                <a:spcPts val="900"/>
              </a:spcBef>
              <a:buNone/>
            </a:pPr>
            <a:r>
              <a:rPr lang="lv-LV" altLang="lv-LV" sz="1800" noProof="1">
                <a:latin typeface="Arial" panose="020B0604020202020204" pitchFamily="34" charset="0"/>
                <a:cs typeface="Arial" panose="020B0604020202020204" pitchFamily="34" charset="0"/>
              </a:rPr>
              <a:t>	7. Saskarsme ar produkcijas kopēšanu un uzskati par viltotām precēm</a:t>
            </a:r>
            <a:endParaRPr lang="en-GB" altLang="lv-LV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000" indent="-381000">
              <a:spcBef>
                <a:spcPts val="900"/>
              </a:spcBef>
              <a:buNone/>
            </a:pPr>
            <a:r>
              <a:rPr lang="en-GB" altLang="lv-LV" sz="1800" u="sng" noProof="1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GB" altLang="lv-LV" sz="180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20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Saskarsme ar rūpnieciskā īpašuma reģistrācijas procesu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A9. "Kā Jūs vērtējat savas zināšanas saistībā ar preču zīmēm, to reģistrēšanu, ar tām saistītām tiesībām? Vai tās ir...."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280302"/>
              </p:ext>
            </p:extLst>
          </p:nvPr>
        </p:nvGraphicFramePr>
        <p:xfrm>
          <a:off x="325172" y="1989048"/>
          <a:ext cx="8493656" cy="3273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4652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Saskarsme ar rūpnieciskā īpašuma reģistrācijas procesu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A9. "Kā Jūs vērtējat savas zināšanas saistībā ar preču zīmēm, to reģistrēšanu, ar tām saistītām tiesībām? Vai tās ir...."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20C7662B-5909-BF4F-C9B5-49EF5CAC9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81" y="1124744"/>
            <a:ext cx="7696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v-LV" altLang="lv-LV" sz="1600" b="1" dirty="0"/>
              <a:t>Respondentu atbildes atkarībā no tā, vai pieder tiesības uz preču zīmi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3C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771488"/>
              </p:ext>
            </p:extLst>
          </p:nvPr>
        </p:nvGraphicFramePr>
        <p:xfrm>
          <a:off x="325172" y="1509622"/>
          <a:ext cx="8493656" cy="4606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46">
            <a:extLst>
              <a:ext uri="{FF2B5EF4-FFF2-40B4-BE49-F238E27FC236}">
                <a16:creationId xmlns:a16="http://schemas.microsoft.com/office/drawing/2014/main" id="{23CE716E-A4DC-4055-9761-839E499F3D05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021288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 attiecīgajās grupās (skat. "n=" grafikā)</a:t>
            </a:r>
          </a:p>
        </p:txBody>
      </p:sp>
    </p:spTree>
    <p:extLst>
      <p:ext uri="{BB962C8B-B14F-4D97-AF65-F5344CB8AC3E}">
        <p14:creationId xmlns:p14="http://schemas.microsoft.com/office/powerpoint/2010/main" val="1887750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Uzskati par preču zīmēm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A10. "Cik lielā mērā Jūs piekrītat vai nepiekrītat sekojošiem apgalvojumiem par preču zīmēm?"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2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411431"/>
              </p:ext>
            </p:extLst>
          </p:nvPr>
        </p:nvGraphicFramePr>
        <p:xfrm>
          <a:off x="608542" y="1380226"/>
          <a:ext cx="792691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0979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3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Uzskati par preču zīmēm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A10. "Cik lielā mērā Jūs piekrītat vai nepiekrītat sekojošiem apgalvojumiem par preču zīmēm?"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B836EF94-CD1E-662D-911B-9B66624D3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81" y="1098864"/>
            <a:ext cx="7696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v-LV" altLang="lv-LV" sz="1600" b="1" dirty="0"/>
              <a:t>Respondentu atbildes atkarībā no tā, vai pieder tiesības uz preču zīmi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2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7215099"/>
              </p:ext>
            </p:extLst>
          </p:nvPr>
        </p:nvGraphicFramePr>
        <p:xfrm>
          <a:off x="565410" y="1542779"/>
          <a:ext cx="7926916" cy="4858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46">
            <a:extLst>
              <a:ext uri="{FF2B5EF4-FFF2-40B4-BE49-F238E27FC236}">
                <a16:creationId xmlns:a16="http://schemas.microsoft.com/office/drawing/2014/main" id="{1E138D78-551E-4852-B9B0-A1372E02D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418088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 attiecīgajās grupās (skat. "n=" grafikā)</a:t>
            </a:r>
          </a:p>
        </p:txBody>
      </p:sp>
    </p:spTree>
    <p:extLst>
      <p:ext uri="{BB962C8B-B14F-4D97-AF65-F5344CB8AC3E}">
        <p14:creationId xmlns:p14="http://schemas.microsoft.com/office/powerpoint/2010/main" val="1670752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7849BD2B-EFA3-4745-84C8-421DE2240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367171"/>
            <a:ext cx="6768752" cy="1446550"/>
          </a:xfrm>
          <a:prstGeom prst="rect">
            <a:avLst/>
          </a:prstGeom>
          <a:ln>
            <a:solidFill>
              <a:srgbClr val="840C5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lv-LV" altLang="ko-KR" sz="4400" b="1" noProof="1">
                <a:latin typeface="Arial Narrow" panose="020B0606020202030204" pitchFamily="34" charset="0"/>
                <a:ea typeface="맑은 고딕" pitchFamily="50" charset="-127"/>
                <a:cs typeface="Arial" panose="020B0604020202020204" pitchFamily="34" charset="0"/>
              </a:rPr>
              <a:t>4. Informētība un uzskati par patentiem un to reģistrāciju</a:t>
            </a:r>
          </a:p>
        </p:txBody>
      </p:sp>
    </p:spTree>
    <p:extLst>
      <p:ext uri="{BB962C8B-B14F-4D97-AF65-F5344CB8AC3E}">
        <p14:creationId xmlns:p14="http://schemas.microsoft.com/office/powerpoint/2010/main" val="1407599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4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Informētība par patentiem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A11.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Kā Jūs vērtējat savas zināšanas patentu jomā? Vai tās ir....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105537"/>
              </p:ext>
            </p:extLst>
          </p:nvPr>
        </p:nvGraphicFramePr>
        <p:xfrm>
          <a:off x="325172" y="1923691"/>
          <a:ext cx="8493656" cy="3476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0221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4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Informētība par patentiem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801075D1-BAD9-B885-4567-3F49954DE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81" y="1124744"/>
            <a:ext cx="7696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v-LV" altLang="lv-LV" sz="1600" b="1" dirty="0"/>
              <a:t>Respondentu atbildes atkarībā no tā, vai pieder tiesības uz patentu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2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787202"/>
              </p:ext>
            </p:extLst>
          </p:nvPr>
        </p:nvGraphicFramePr>
        <p:xfrm>
          <a:off x="280987" y="1578635"/>
          <a:ext cx="8582026" cy="4554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46">
            <a:extLst>
              <a:ext uri="{FF2B5EF4-FFF2-40B4-BE49-F238E27FC236}">
                <a16:creationId xmlns:a16="http://schemas.microsoft.com/office/drawing/2014/main" id="{2D56F763-F11C-4FF0-ADC6-C1AB6ED82D00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021288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 attiecīgajās grupās (skat. "n=" grafikā)</a:t>
            </a:r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BEF232CC-4076-4639-958E-EEC11C04C913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A11.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Kā Jūs vērtējat savas zināšanas patentu jomā? Vai tās ir....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65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4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Uzskati par patentiem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A12.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Cik lielā mērā Jūs piekrītat vai nepiekrītat šādiem apgalvojumiem par patentu?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40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750396"/>
              </p:ext>
            </p:extLst>
          </p:nvPr>
        </p:nvGraphicFramePr>
        <p:xfrm>
          <a:off x="608542" y="1190445"/>
          <a:ext cx="7926916" cy="4753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6294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4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Uzskati par patentiem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4FD2ED04-A3E0-ADC3-8FFE-5B28F91EC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55" y="1047106"/>
            <a:ext cx="7696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v-LV" altLang="lv-LV" sz="1600" b="1" dirty="0"/>
              <a:t>Respondentu atbildes atkarībā no tā, vai pieder tiesības uz patentu</a:t>
            </a:r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2E420801-3B65-4543-B3A7-5EF3AFB32D77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424613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 attiecīgajās grupās (skat. "n=" grafikā)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100-000041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432247"/>
              </p:ext>
            </p:extLst>
          </p:nvPr>
        </p:nvGraphicFramePr>
        <p:xfrm>
          <a:off x="599916" y="1436307"/>
          <a:ext cx="7926916" cy="5042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45">
            <a:extLst>
              <a:ext uri="{FF2B5EF4-FFF2-40B4-BE49-F238E27FC236}">
                <a16:creationId xmlns:a16="http://schemas.microsoft.com/office/drawing/2014/main" id="{26E73625-7B2F-4647-9BAE-22522FD8F907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A12.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Cik lielā mērā Jūs piekrītat vai nepiekrītat šādiem apgalvojumiem par patentu?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5305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7849BD2B-EFA3-4745-84C8-421DE2240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367171"/>
            <a:ext cx="6768752" cy="2123658"/>
          </a:xfrm>
          <a:prstGeom prst="rect">
            <a:avLst/>
          </a:prstGeom>
          <a:ln>
            <a:solidFill>
              <a:srgbClr val="840C5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lv-LV" altLang="ko-KR" sz="4400" b="1" noProof="1">
                <a:latin typeface="Arial Narrow" panose="020B0606020202030204" pitchFamily="34" charset="0"/>
                <a:ea typeface="맑은 고딕" pitchFamily="50" charset="-127"/>
                <a:cs typeface="Arial" panose="020B0604020202020204" pitchFamily="34" charset="0"/>
              </a:rPr>
              <a:t>5. Informētība un uzskati par dizainparaugiem un to reģistrāciju</a:t>
            </a:r>
          </a:p>
        </p:txBody>
      </p:sp>
    </p:spTree>
    <p:extLst>
      <p:ext uri="{BB962C8B-B14F-4D97-AF65-F5344CB8AC3E}">
        <p14:creationId xmlns:p14="http://schemas.microsoft.com/office/powerpoint/2010/main" val="216616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65BD879D-FA10-470F-BC1B-816B0141814B}"/>
              </a:ext>
            </a:extLst>
          </p:cNvPr>
          <p:cNvSpPr txBox="1">
            <a:spLocks/>
          </p:cNvSpPr>
          <p:nvPr/>
        </p:nvSpPr>
        <p:spPr>
          <a:xfrm>
            <a:off x="363254" y="939452"/>
            <a:ext cx="8630434" cy="539871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3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lv-LV" altLang="lv-LV" sz="1900" b="1" dirty="0">
                <a:latin typeface="Arial" panose="020B0604020202020204" pitchFamily="34" charset="0"/>
                <a:cs typeface="Arial" panose="020B0604020202020204" pitchFamily="34" charset="0"/>
              </a:rPr>
              <a:t>Pētījuma veicējs: </a:t>
            </a:r>
            <a:r>
              <a:rPr lang="lv-LV" altLang="lv-LV" sz="1900" dirty="0">
                <a:latin typeface="Arial" panose="020B0604020202020204" pitchFamily="34" charset="0"/>
                <a:cs typeface="Arial" panose="020B0604020202020204" pitchFamily="34" charset="0"/>
              </a:rPr>
              <a:t>tirgus un sabiedriskās domas pētījumu centrs SKDS</a:t>
            </a:r>
          </a:p>
          <a:p>
            <a:pPr>
              <a:lnSpc>
                <a:spcPct val="100000"/>
              </a:lnSpc>
              <a:spcBef>
                <a:spcPts val="13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lv-LV" altLang="lv-LV" sz="1900" b="1" dirty="0">
                <a:latin typeface="Arial" panose="020B0604020202020204" pitchFamily="34" charset="0"/>
                <a:cs typeface="Arial" panose="020B0604020202020204" pitchFamily="34" charset="0"/>
              </a:rPr>
              <a:t>Mērķa grupa: </a:t>
            </a:r>
            <a:r>
              <a:rPr lang="lv-LV" altLang="lv-LV" sz="1900" dirty="0">
                <a:latin typeface="Arial" panose="020B0604020202020204" pitchFamily="34" charset="0"/>
                <a:cs typeface="Arial" panose="020B0604020202020204" pitchFamily="34" charset="0"/>
              </a:rPr>
              <a:t>Latvijas uzņēmēji</a:t>
            </a:r>
          </a:p>
          <a:p>
            <a:pPr>
              <a:lnSpc>
                <a:spcPct val="100000"/>
              </a:lnSpc>
              <a:spcBef>
                <a:spcPts val="1300"/>
              </a:spcBef>
              <a:spcAft>
                <a:spcPts val="600"/>
              </a:spcAft>
              <a:buNone/>
              <a:defRPr/>
            </a:pPr>
            <a:r>
              <a:rPr lang="lv-LV" altLang="lv-LV" sz="1900" b="1" dirty="0">
                <a:latin typeface="Arial" panose="020B0604020202020204" pitchFamily="34" charset="0"/>
                <a:cs typeface="Arial" panose="020B0604020202020204" pitchFamily="34" charset="0"/>
              </a:rPr>
              <a:t>Izlases apjoms: </a:t>
            </a:r>
            <a:r>
              <a:rPr lang="lv-LV" altLang="lv-LV" sz="1900" dirty="0">
                <a:latin typeface="Arial" panose="020B0604020202020204" pitchFamily="34" charset="0"/>
                <a:cs typeface="Arial" panose="020B0604020202020204" pitchFamily="34" charset="0"/>
              </a:rPr>
              <a:t>2808 respondenti</a:t>
            </a:r>
          </a:p>
          <a:p>
            <a:pPr>
              <a:lnSpc>
                <a:spcPct val="100000"/>
              </a:lnSpc>
              <a:spcBef>
                <a:spcPts val="13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lv-LV" altLang="lv-LV" sz="1900" b="1" spc="-30" dirty="0">
                <a:latin typeface="Arial" panose="020B0604020202020204" pitchFamily="34" charset="0"/>
                <a:cs typeface="Arial" panose="020B0604020202020204" pitchFamily="34" charset="0"/>
              </a:rPr>
              <a:t>Aptaujas metode: </a:t>
            </a:r>
            <a:r>
              <a:rPr lang="lv-LV" altLang="lv-LV" sz="1900" spc="-30" dirty="0">
                <a:latin typeface="Arial" panose="020B0604020202020204" pitchFamily="34" charset="0"/>
                <a:cs typeface="Arial" panose="020B0604020202020204" pitchFamily="34" charset="0"/>
              </a:rPr>
              <a:t>interneta aptauja (CAWI – </a:t>
            </a:r>
            <a:r>
              <a:rPr lang="lv-LV" altLang="lv-LV" sz="1900" i="1" spc="-30" dirty="0">
                <a:latin typeface="Arial" panose="020B0604020202020204" pitchFamily="34" charset="0"/>
                <a:cs typeface="Arial" panose="020B0604020202020204" pitchFamily="34" charset="0"/>
              </a:rPr>
              <a:t>Computer-</a:t>
            </a:r>
            <a:r>
              <a:rPr lang="lv-LV" altLang="lv-LV" sz="1900" i="1" spc="-30" dirty="0" err="1">
                <a:latin typeface="Arial" panose="020B0604020202020204" pitchFamily="34" charset="0"/>
                <a:cs typeface="Arial" panose="020B0604020202020204" pitchFamily="34" charset="0"/>
              </a:rPr>
              <a:t>Aided</a:t>
            </a:r>
            <a:r>
              <a:rPr lang="lv-LV" altLang="lv-LV" sz="1900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900" i="1" spc="-30" dirty="0" err="1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lv-LV" altLang="lv-LV" sz="1900" i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1900" i="1" spc="-30" dirty="0" err="1">
                <a:latin typeface="Arial" panose="020B0604020202020204" pitchFamily="34" charset="0"/>
                <a:cs typeface="Arial" panose="020B0604020202020204" pitchFamily="34" charset="0"/>
              </a:rPr>
              <a:t>Interviewing</a:t>
            </a:r>
            <a:r>
              <a:rPr lang="lv-LV" altLang="lv-LV" sz="1900" spc="-3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13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lv-LV" altLang="lv-LV" sz="1900" b="1" dirty="0">
                <a:latin typeface="Arial" panose="020B0604020202020204" pitchFamily="34" charset="0"/>
                <a:cs typeface="Arial" panose="020B0604020202020204" pitchFamily="34" charset="0"/>
              </a:rPr>
              <a:t>Ģeogrāfiskais pārklājums: </a:t>
            </a:r>
            <a:r>
              <a:rPr lang="lv-LV" altLang="lv-LV" sz="1900" dirty="0">
                <a:latin typeface="Arial" panose="020B0604020202020204" pitchFamily="34" charset="0"/>
                <a:cs typeface="Arial" panose="020B0604020202020204" pitchFamily="34" charset="0"/>
              </a:rPr>
              <a:t>visa Latvija</a:t>
            </a:r>
          </a:p>
          <a:p>
            <a:pPr>
              <a:lnSpc>
                <a:spcPct val="100000"/>
              </a:lnSpc>
              <a:spcBef>
                <a:spcPts val="1300"/>
              </a:spcBef>
              <a:spcAft>
                <a:spcPts val="600"/>
              </a:spcAft>
              <a:buNone/>
              <a:defRPr/>
            </a:pPr>
            <a:r>
              <a:rPr lang="lv-LV" altLang="lv-LV" sz="1900" b="1" dirty="0">
                <a:latin typeface="Arial" panose="020B0604020202020204" pitchFamily="34" charset="0"/>
                <a:cs typeface="Arial" panose="020B0604020202020204" pitchFamily="34" charset="0"/>
              </a:rPr>
              <a:t>Aptaujas veikšanas laiks: </a:t>
            </a:r>
            <a:r>
              <a:rPr lang="lv-LV" sz="1900" dirty="0">
                <a:latin typeface="Arial" panose="020B0604020202020204" pitchFamily="34" charset="0"/>
                <a:cs typeface="Arial" panose="020B0604020202020204" pitchFamily="34" charset="0"/>
              </a:rPr>
              <a:t>04.06.2022. - 01.07.2022.</a:t>
            </a:r>
            <a:endParaRPr lang="lv-LV" altLang="lv-LV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300"/>
              </a:spcBef>
              <a:spcAft>
                <a:spcPts val="600"/>
              </a:spcAft>
              <a:buNone/>
              <a:defRPr/>
            </a:pPr>
            <a:r>
              <a:rPr lang="lv-LV" altLang="lv-LV" sz="1900" b="1" dirty="0">
                <a:latin typeface="Arial" panose="020B0604020202020204" pitchFamily="34" charset="0"/>
                <a:cs typeface="Arial" panose="020B0604020202020204" pitchFamily="34" charset="0"/>
              </a:rPr>
              <a:t>Datu svēršana: </a:t>
            </a:r>
            <a:r>
              <a:rPr lang="lv-LV" altLang="lv-LV" sz="1900" dirty="0">
                <a:latin typeface="Arial" panose="020B0604020202020204" pitchFamily="34" charset="0"/>
                <a:cs typeface="Arial" panose="020B0604020202020204" pitchFamily="34" charset="0"/>
              </a:rPr>
              <a:t>dati tika pakļauti svēršanas procedūrai (svēršanas parametri – darbinieku skaits, reģions) atbilstoši CSP 2019. gada statistikai</a:t>
            </a:r>
            <a:r>
              <a:rPr lang="lv-LV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lv-LV" altLang="lv-LV" sz="1900" dirty="0">
                <a:latin typeface="Arial" panose="020B0604020202020204" pitchFamily="34" charset="0"/>
                <a:cs typeface="Arial" panose="020B0604020202020204" pitchFamily="34" charset="0"/>
              </a:rPr>
              <a:t> Šajā materiālā norādīti svērti procenti un nesvērts respondentu skaits. </a:t>
            </a:r>
          </a:p>
          <a:p>
            <a:pPr>
              <a:lnSpc>
                <a:spcPct val="80000"/>
              </a:lnSpc>
              <a:spcBef>
                <a:spcPct val="25000"/>
              </a:spcBef>
              <a:buFont typeface="Arial" panose="020B0604020202020204" pitchFamily="34" charset="0"/>
              <a:buNone/>
              <a:defRPr/>
            </a:pPr>
            <a:endParaRPr lang="lv-LV" altLang="lv-LV" sz="1600" dirty="0">
              <a:cs typeface="Arial" panose="020B0604020202020204" pitchFamily="34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9F18BD00-352D-4FA9-968C-F2687421D6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Informācija par aptauju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5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Informētība par dizainparaugiem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A13.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Kā Jūs vērtējat savas zināšanas saistībā ar produkcijas un izstrādājumu ārējiem veidoliem - dizainparaugiem, to aizsardzību?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4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396053"/>
              </p:ext>
            </p:extLst>
          </p:nvPr>
        </p:nvGraphicFramePr>
        <p:xfrm>
          <a:off x="325172" y="1966822"/>
          <a:ext cx="8493656" cy="3407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2514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5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Informētība par dizainparaugiem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1E64CAD1-C080-F3CF-7185-656D95C4D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64" y="1064359"/>
            <a:ext cx="7696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v-LV" altLang="lv-LV" sz="1600" b="1" dirty="0"/>
              <a:t>Respondentu atbildes atkarībā no tā, vai pieder tiesības uz dizainparaugu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2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3170562"/>
              </p:ext>
            </p:extLst>
          </p:nvPr>
        </p:nvGraphicFramePr>
        <p:xfrm>
          <a:off x="280987" y="1518250"/>
          <a:ext cx="8582026" cy="4632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46">
            <a:extLst>
              <a:ext uri="{FF2B5EF4-FFF2-40B4-BE49-F238E27FC236}">
                <a16:creationId xmlns:a16="http://schemas.microsoft.com/office/drawing/2014/main" id="{EAED49B2-F07A-49BB-92B7-CC9C81993B9F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021288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 attiecīgajās grupās (skat. "n=" grafikā)</a:t>
            </a:r>
          </a:p>
        </p:txBody>
      </p:sp>
      <p:sp>
        <p:nvSpPr>
          <p:cNvPr id="10" name="Rectangle 45">
            <a:extLst>
              <a:ext uri="{FF2B5EF4-FFF2-40B4-BE49-F238E27FC236}">
                <a16:creationId xmlns:a16="http://schemas.microsoft.com/office/drawing/2014/main" id="{48DD31CF-2F0B-4585-8B70-315A3F77A777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A13.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Kā Jūs vērtējat savas zināšanas saistībā ar produkcijas un izstrādājumu ārējiem veidoliem - dizainparaugiem, to aizsardzību?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1126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5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Informētība par preču zīmēm, patentiem, dizainparaugiem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pt-BR" altLang="lv-LV" sz="1200" b="0" i="1" kern="0" noProof="1">
                <a:latin typeface="Arial" charset="0"/>
                <a:cs typeface="Arial" charset="0"/>
              </a:rPr>
              <a:t>A9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.</a:t>
            </a:r>
            <a:r>
              <a:rPr lang="pt-BR" altLang="lv-LV" sz="1200" b="0" i="1" kern="0" noProof="1">
                <a:latin typeface="Arial" charset="0"/>
                <a:cs typeface="Arial" charset="0"/>
              </a:rPr>
              <a:t>/A11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.</a:t>
            </a:r>
            <a:r>
              <a:rPr lang="pt-BR" altLang="lv-LV" sz="1200" b="0" i="1" kern="0" noProof="1">
                <a:latin typeface="Arial" charset="0"/>
                <a:cs typeface="Arial" charset="0"/>
              </a:rPr>
              <a:t>/A13.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pt-BR" altLang="lv-LV" sz="1200" b="0" i="1" kern="0" noProof="1">
                <a:latin typeface="Arial" charset="0"/>
                <a:cs typeface="Arial" charset="0"/>
              </a:rPr>
              <a:t>Kā Jūs vērtējat savas zināšanas...?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21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904318"/>
              </p:ext>
            </p:extLst>
          </p:nvPr>
        </p:nvGraphicFramePr>
        <p:xfrm>
          <a:off x="278870" y="1371600"/>
          <a:ext cx="8586259" cy="4580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2059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083989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5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3.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Uzskati par dizainparaugiem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A14.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Cik lielā mērā Jūs piekrītat vai nepiekrītat šādiem apgalvojumiem par dizainparaugu?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4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660659"/>
              </p:ext>
            </p:extLst>
          </p:nvPr>
        </p:nvGraphicFramePr>
        <p:xfrm>
          <a:off x="608542" y="1121434"/>
          <a:ext cx="7926916" cy="503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70861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5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3.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Uzskati par dizainparaugiem un to reģistrāciju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1F7561F0-0DB1-8DDF-586C-5CE5C11FD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23" y="1047106"/>
            <a:ext cx="7696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v-LV" altLang="lv-LV" sz="1600" b="1" dirty="0"/>
              <a:t>Respondentu atbildes atkarībā no tā, vai pieder tiesības uz dizainparaugu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4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3485133"/>
              </p:ext>
            </p:extLst>
          </p:nvPr>
        </p:nvGraphicFramePr>
        <p:xfrm>
          <a:off x="379562" y="1422399"/>
          <a:ext cx="8155896" cy="5090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46">
            <a:extLst>
              <a:ext uri="{FF2B5EF4-FFF2-40B4-BE49-F238E27FC236}">
                <a16:creationId xmlns:a16="http://schemas.microsoft.com/office/drawing/2014/main" id="{CF5AD492-4A84-4812-B9C9-C3AE39BA1A82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435358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 attiecīgajās grupās (skat. "n=" grafikā)</a:t>
            </a:r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8A06E303-4722-4AA5-A5F1-342088D23A5F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A14.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Cik lielā mērā Jūs piekrītat vai nepiekrītat šādiem apgalvojumiem par dizainparaugu?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3658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7849BD2B-EFA3-4745-84C8-421DE2240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1690062"/>
            <a:ext cx="6768752" cy="3477875"/>
          </a:xfrm>
          <a:prstGeom prst="rect">
            <a:avLst/>
          </a:prstGeom>
          <a:ln>
            <a:solidFill>
              <a:srgbClr val="840C5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lv-LV" altLang="ko-KR" sz="4400" b="1" noProof="1">
                <a:latin typeface="Arial Narrow" panose="020B0606020202030204" pitchFamily="34" charset="0"/>
                <a:ea typeface="맑은 고딕" pitchFamily="50" charset="-127"/>
                <a:cs typeface="Arial" panose="020B0604020202020204" pitchFamily="34" charset="0"/>
              </a:rPr>
              <a:t>6. Informētība un uzskati par par mazo un vidējo uzņēmumu (MVU) fondu "Idejas stiprākam uzņēmumam"</a:t>
            </a:r>
          </a:p>
        </p:txBody>
      </p:sp>
    </p:spTree>
    <p:extLst>
      <p:ext uri="{BB962C8B-B14F-4D97-AF65-F5344CB8AC3E}">
        <p14:creationId xmlns:p14="http://schemas.microsoft.com/office/powerpoint/2010/main" val="11998629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, n=2808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6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Informētība par iniciatīvu “Mazo un vidējo uzņēmumu fonds “Idejas stiprākam uzņēmumam”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474867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B1. "Cik labi Jūs zināt par Eiropas Komisijas un Eiropas Savienības Intelektuālā īpašuma biroja iniciatīvu “Mazo un vidējo uzņēmumu (MVU) fonds “Idejas stiprākam uzņēmumam” (SME Fund)”?"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2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165745"/>
              </p:ext>
            </p:extLst>
          </p:nvPr>
        </p:nvGraphicFramePr>
        <p:xfrm>
          <a:off x="727539" y="1827938"/>
          <a:ext cx="7703919" cy="3999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01118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6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Informētība par iniciatīvu “Mazo un vidējo uzņēmumu fonds “Idejas stiprākam uzņēmumam”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474867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B1. "Cik labi Jūs zināt par Eiropas Komisijas un Eiropas Savienības Intelektuālā īpašuma biroja iniciatīvu “Mazo un vidējo uzņēmumu (MVU) fonds “Idejas stiprākam uzņēmumam” (SME Fund)”?"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B2C1B97-E3A7-40ED-9BF2-6ACEC089B9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686045"/>
              </p:ext>
            </p:extLst>
          </p:nvPr>
        </p:nvGraphicFramePr>
        <p:xfrm>
          <a:off x="280987" y="1777042"/>
          <a:ext cx="8582026" cy="4054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CD5814D9-9B2F-437A-B77E-C4EDDFB65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81" y="1124744"/>
            <a:ext cx="7696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v-LV" altLang="lv-LV" sz="1600" b="1" dirty="0"/>
              <a:t>Respondentu atbildes atkarībā no tā, vai pieder tiesības</a:t>
            </a:r>
          </a:p>
        </p:txBody>
      </p:sp>
      <p:sp>
        <p:nvSpPr>
          <p:cNvPr id="11" name="Rectangle 46">
            <a:extLst>
              <a:ext uri="{FF2B5EF4-FFF2-40B4-BE49-F238E27FC236}">
                <a16:creationId xmlns:a16="http://schemas.microsoft.com/office/drawing/2014/main" id="{FE33F2CA-A629-4413-8073-5FC8A66E67C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(skat. </a:t>
            </a:r>
            <a:r>
              <a:rPr lang="lv-LV" altLang="lv-LV" sz="1000" b="0" i="1" noProof="1">
                <a:latin typeface="Arial" charset="0"/>
                <a:cs typeface="Arial" charset="0"/>
              </a:rPr>
              <a:t>"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n=</a:t>
            </a:r>
            <a:r>
              <a:rPr lang="lv-LV" altLang="lv-LV" sz="1000" b="0" i="1" noProof="1">
                <a:latin typeface="Arial" charset="0"/>
                <a:cs typeface="Arial" charset="0"/>
              </a:rPr>
              <a:t>"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 grafikā)</a:t>
            </a:r>
          </a:p>
        </p:txBody>
      </p:sp>
    </p:spTree>
    <p:extLst>
      <p:ext uri="{BB962C8B-B14F-4D97-AF65-F5344CB8AC3E}">
        <p14:creationId xmlns:p14="http://schemas.microsoft.com/office/powerpoint/2010/main" val="39126055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6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MVU fonda piedāvāto pakalpojumu izmantošana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B2. "Vai Jūsu uzņēmums ir izmantojis vai pieteicies uz kādu no MVU fonda piedāvātajiem pakalpojumiem?"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9D64F1F8-7078-4074-9DD8-9B3FC0CA1014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3175" y="6127125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respondenti, kuri kopumā zina par Eiropas Komisijas un Eiropas Savienības Intelektuālā īpašuma biroja iniciatīvu</a:t>
            </a:r>
            <a:br>
              <a:rPr lang="lv-LV" altLang="lv-LV" b="0" i="1" noProof="1">
                <a:latin typeface="Arial" charset="0"/>
                <a:cs typeface="Arial" charset="0"/>
              </a:rPr>
            </a:br>
            <a:r>
              <a:rPr lang="lv-LV" altLang="lv-LV" b="0" i="1" noProof="1">
                <a:latin typeface="Arial" charset="0"/>
                <a:cs typeface="Arial" charset="0"/>
              </a:rPr>
              <a:t>“Mazo un vidējo uzņēmumu (MVU) fonds “Idejas stiprākam uzņēmumam” (SME Fund)”, n=129</a:t>
            </a:r>
          </a:p>
          <a:p>
            <a:pPr algn="ctr"/>
            <a:r>
              <a:rPr lang="en-GB" altLang="lv-LV" sz="1000" b="0" i="1" noProof="1">
                <a:latin typeface="Arial" charset="0"/>
                <a:cs typeface="Arial" charset="0"/>
              </a:rPr>
              <a:t>Vairākatbilžu jautājums</a:t>
            </a:r>
            <a:r>
              <a:rPr lang="lv-LV" altLang="lv-LV" sz="1000" b="0" i="1" noProof="1">
                <a:latin typeface="Arial" charset="0"/>
                <a:cs typeface="Arial" charset="0"/>
              </a:rPr>
              <a:t> 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(% summa &gt; 100)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2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529006"/>
              </p:ext>
            </p:extLst>
          </p:nvPr>
        </p:nvGraphicFramePr>
        <p:xfrm>
          <a:off x="481859" y="1121650"/>
          <a:ext cx="8088841" cy="500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64831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, kuru uņēmums ir izmantojis vai pieteicies uz kādu no MVU fonda piedāvātajiem pakalpojumiem, n=16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6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3.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Pieteikšanās MVU fonda līdzfinansējumam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B3. "Cik vienkārši Jums / Jūsu uzņēmumam bija pieteikties MVU fonda līdzfinansējumam? Vai tas bija…"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2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316624"/>
              </p:ext>
            </p:extLst>
          </p:nvPr>
        </p:nvGraphicFramePr>
        <p:xfrm>
          <a:off x="543465" y="1613139"/>
          <a:ext cx="7919048" cy="4068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815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7849BD2B-EFA3-4745-84C8-421DE2240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367171"/>
            <a:ext cx="6768752" cy="2123658"/>
          </a:xfrm>
          <a:prstGeom prst="rect">
            <a:avLst/>
          </a:prstGeom>
          <a:ln>
            <a:solidFill>
              <a:srgbClr val="840C5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lv-LV" altLang="ko-KR" sz="4400" b="1" noProof="1">
                <a:latin typeface="Arial Narrow" panose="020B0606020202030204" pitchFamily="34" charset="0"/>
                <a:ea typeface="맑은 고딕" pitchFamily="50" charset="-127"/>
                <a:cs typeface="Arial" panose="020B0604020202020204" pitchFamily="34" charset="0"/>
              </a:rPr>
              <a:t>1. Informētība un uzskati par rūpniecisko īpašumu un tā aizsardzību </a:t>
            </a:r>
          </a:p>
        </p:txBody>
      </p:sp>
    </p:spTree>
    <p:extLst>
      <p:ext uri="{BB962C8B-B14F-4D97-AF65-F5344CB8AC3E}">
        <p14:creationId xmlns:p14="http://schemas.microsoft.com/office/powerpoint/2010/main" val="26372863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, kuru uņēmums ir izmantojis vai pieteicies uz kādu no MVU fonda piedāvātajiem pakalpojumiem, n=16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6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4.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MVU fonda pakalpojumu noderīgums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B4. "Cik noderīgi Jums bija MVU fonda piedāvātie pakalpojumi?"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559092"/>
              </p:ext>
            </p:extLst>
          </p:nvPr>
        </p:nvGraphicFramePr>
        <p:xfrm>
          <a:off x="663704" y="1526875"/>
          <a:ext cx="7729798" cy="4162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6402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respondenti, kuri kopumā zina par Eiropas Komisijas un Eiropas Savienības Intelektuālā īpašuma biroja iniciatīvu</a:t>
            </a:r>
            <a:br>
              <a:rPr lang="lv-LV" altLang="lv-LV" b="0" i="1" noProof="1">
                <a:latin typeface="Arial" charset="0"/>
                <a:cs typeface="Arial" charset="0"/>
              </a:rPr>
            </a:br>
            <a:r>
              <a:rPr lang="lv-LV" altLang="lv-LV" b="0" i="1" noProof="1">
                <a:latin typeface="Arial" charset="0"/>
                <a:cs typeface="Arial" charset="0"/>
              </a:rPr>
              <a:t>“Mazo un vidējo uzņēmumu (MVU) fonds “Idejas stiprākam uzņēmumam” (SME Fund)”, n=129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6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5.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Apmierinātība ar iniciatīvu MVU fondu «Idejas stiprākam uzņēmumam» 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B5. "Ņemot vērā visu, ko Jūs par šo iniciatīvu zināt, cik lielā mērā Jūs / Jūsu uzņēmums esat apmierināti ar iniciatīvu “Mazo un vidējo uzņēmumu (MVU) fondu “Idejas stiprākam uzņēmumam” (SME Fund)”?"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654062"/>
              </p:ext>
            </p:extLst>
          </p:nvPr>
        </p:nvGraphicFramePr>
        <p:xfrm>
          <a:off x="766488" y="1564667"/>
          <a:ext cx="7661519" cy="4051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26567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respondenti, kuri kopumā zina par Eiropas Komisijas un Eiropas Savienības Intelektuālā īpašuma biroja iniciatīvu</a:t>
            </a:r>
            <a:br>
              <a:rPr lang="lv-LV" altLang="lv-LV" b="0" i="1" noProof="1">
                <a:latin typeface="Arial" charset="0"/>
                <a:cs typeface="Arial" charset="0"/>
              </a:rPr>
            </a:br>
            <a:r>
              <a:rPr lang="lv-LV" altLang="lv-LV" b="0" i="1" noProof="1">
                <a:latin typeface="Arial" charset="0"/>
                <a:cs typeface="Arial" charset="0"/>
              </a:rPr>
              <a:t>“Mazo un vidējo uzņēmumu (MVU) fonds “Idejas stiprākam uzņēmumam” (SME Fund)” (skat. "n=" grafikā)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6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5.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Apmierinātība ar iniciatīvu MVU fondu «Idejas stiprākam uzņēmumam» 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B5. "Ņemot vērā visu, ko Jūs par šo iniciatīvu zināt, cik lielā mērā Jūs / Jūsu uzņēmums esat apmierināti ar iniciatīvu “Mazo un vidējo uzņēmumu (MVU) fondu “Idejas stiprākam uzņēmumam” (SME Fund)”?"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569AA206-B581-4A13-9654-F4845463D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81" y="1124744"/>
            <a:ext cx="7696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v-LV" altLang="lv-LV" sz="1600" b="1" dirty="0"/>
              <a:t>Respondentu atbildes atkarībā no tā, vai pieder tiesības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46BF402F-A649-424B-BA26-CF80FA231E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2107712"/>
              </p:ext>
            </p:extLst>
          </p:nvPr>
        </p:nvGraphicFramePr>
        <p:xfrm>
          <a:off x="280987" y="1483743"/>
          <a:ext cx="8582026" cy="437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60837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7849BD2B-EFA3-4745-84C8-421DE2240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367171"/>
            <a:ext cx="6768752" cy="2123658"/>
          </a:xfrm>
          <a:prstGeom prst="rect">
            <a:avLst/>
          </a:prstGeom>
          <a:ln>
            <a:solidFill>
              <a:srgbClr val="840C5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lv-LV" altLang="ko-KR" sz="4400" b="1" noProof="1">
                <a:latin typeface="Arial Narrow" panose="020B0606020202030204" pitchFamily="34" charset="0"/>
                <a:ea typeface="맑은 고딕" pitchFamily="50" charset="-127"/>
                <a:cs typeface="Arial" panose="020B0604020202020204" pitchFamily="34" charset="0"/>
              </a:rPr>
              <a:t>7. Saskarsme ar produkcijas kopēšanu un uzskati par viltotām precēm</a:t>
            </a:r>
          </a:p>
        </p:txBody>
      </p:sp>
    </p:spTree>
    <p:extLst>
      <p:ext uri="{BB962C8B-B14F-4D97-AF65-F5344CB8AC3E}">
        <p14:creationId xmlns:p14="http://schemas.microsoft.com/office/powerpoint/2010/main" val="1328440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7.1. Saskarsme ar produkcijas vai ražojumu ļaunprātīgu kopēšanu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A18. "Vai Jūsu uzņēmums ir saskāries ar savas produkcijas (ražojumu) ļaunprātīgu kopēšanu?"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ED71C228-4873-0BD6-EC29-D182885BE79A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2F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958197"/>
              </p:ext>
            </p:extLst>
          </p:nvPr>
        </p:nvGraphicFramePr>
        <p:xfrm>
          <a:off x="223837" y="2103639"/>
          <a:ext cx="8582026" cy="3199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62437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7.1. Saskarsme ar produkcijas vai ražojumu ļaunprātīgu kopēšanu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A18. "Vai Jūsu uzņēmums ir saskāries ar savas produkcijas (ražojumu) ļaunprātīgu kopēšanu?"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1D0A25CB-1432-42EA-B165-97C04489F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986720"/>
            <a:ext cx="48739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lv-LV" altLang="lv-LV" sz="1400" b="1" dirty="0" err="1"/>
              <a:t>Sociāldemogrāfisko</a:t>
            </a:r>
            <a:r>
              <a:rPr lang="lv-LV" altLang="lv-LV" sz="1400" b="1" dirty="0"/>
              <a:t> grupu atbilžu sadalījums</a:t>
            </a:r>
          </a:p>
        </p:txBody>
      </p:sp>
      <p:sp>
        <p:nvSpPr>
          <p:cNvPr id="14" name="Rectangle 46">
            <a:extLst>
              <a:ext uri="{FF2B5EF4-FFF2-40B4-BE49-F238E27FC236}">
                <a16:creationId xmlns:a16="http://schemas.microsoft.com/office/drawing/2014/main" id="{C80C96F7-DBBD-4C39-98A9-DBAB5E9837C1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845388" y="6510969"/>
            <a:ext cx="5399720" cy="34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r>
              <a:rPr lang="lv-LV" altLang="lv-LV" sz="800" b="0" i="1" noProof="1">
                <a:latin typeface="Arial" charset="0"/>
                <a:cs typeface="Arial" charset="0"/>
              </a:rPr>
              <a:t>Bāze: visi respondenti, respondentu skaitu grupās skatīt izlases raksturojumā 4.lpp</a:t>
            </a:r>
          </a:p>
          <a:p>
            <a:r>
              <a:rPr lang="lv-LV" altLang="lv-LV" sz="800" b="0" i="1" noProof="1">
                <a:latin typeface="Arial" charset="0"/>
                <a:cs typeface="Arial" charset="0"/>
              </a:rPr>
              <a:t>*Respondentu skaits grupā nav pietiekams ticamu secinājumu veikšanai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0000000-0008-0000-0100-00001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694048"/>
              </p:ext>
            </p:extLst>
          </p:nvPr>
        </p:nvGraphicFramePr>
        <p:xfrm>
          <a:off x="277018" y="1125100"/>
          <a:ext cx="8544244" cy="540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62083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7.2. Uzskati par viltotām precēm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A19. "Ir izskanējuši dažādi apgalvojumi par viltotām precēm. Cik lielā mērā Jūs piekrītat vai nepiekrītat šādiem apgalvojumiem?"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ED71C228-4873-0BD6-EC29-D182885BE79A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411789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3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2980354"/>
              </p:ext>
            </p:extLst>
          </p:nvPr>
        </p:nvGraphicFramePr>
        <p:xfrm>
          <a:off x="491706" y="1052422"/>
          <a:ext cx="8488392" cy="5434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3388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7.2. Uzskati par viltotām precēm 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A19. "Ir izskanējuši dažādi apgalvojumi par viltotām precēm. Cik lielā mērā Jūs piekrītat vai nepiekrītat šādiem apgalvojumiem?"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66E428AB-2FB7-0CFB-EF9A-936935CF4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06" y="952219"/>
            <a:ext cx="416819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lv-LV" sz="1400" b="1" dirty="0"/>
              <a:t>Respondentu atbildes atkarībā no reģiona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2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743017"/>
              </p:ext>
            </p:extLst>
          </p:nvPr>
        </p:nvGraphicFramePr>
        <p:xfrm>
          <a:off x="295275" y="1216325"/>
          <a:ext cx="8553450" cy="5469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46">
            <a:extLst>
              <a:ext uri="{FF2B5EF4-FFF2-40B4-BE49-F238E27FC236}">
                <a16:creationId xmlns:a16="http://schemas.microsoft.com/office/drawing/2014/main" id="{9435BA18-5619-4A7F-B7BE-99128FF8E407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512943"/>
            <a:ext cx="9144000" cy="345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 attiecīgajās grupās (skat. "n=" grafikā)</a:t>
            </a:r>
          </a:p>
        </p:txBody>
      </p:sp>
    </p:spTree>
    <p:extLst>
      <p:ext uri="{BB962C8B-B14F-4D97-AF65-F5344CB8AC3E}">
        <p14:creationId xmlns:p14="http://schemas.microsoft.com/office/powerpoint/2010/main" val="99415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4">
            <a:extLst>
              <a:ext uri="{FF2B5EF4-FFF2-40B4-BE49-F238E27FC236}">
                <a16:creationId xmlns:a16="http://schemas.microsoft.com/office/drawing/2014/main" id="{696625BF-F9FC-4930-A96B-9E2D4F369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479" y="465772"/>
            <a:ext cx="8280400" cy="5903912"/>
          </a:xfrm>
          <a:prstGeom prst="rect">
            <a:avLst/>
          </a:prstGeom>
          <a:noFill/>
          <a:ln w="19050">
            <a:solidFill>
              <a:srgbClr val="840C5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lv-LV" altLang="en-US" sz="4400" b="1">
              <a:solidFill>
                <a:srgbClr val="4A5238"/>
              </a:solidFill>
              <a:latin typeface="Tahoma" panose="020B0604030504040204" pitchFamily="34" charset="0"/>
            </a:endParaRPr>
          </a:p>
        </p:txBody>
      </p:sp>
      <p:sp>
        <p:nvSpPr>
          <p:cNvPr id="102404" name="Rectangle 6">
            <a:extLst>
              <a:ext uri="{FF2B5EF4-FFF2-40B4-BE49-F238E27FC236}">
                <a16:creationId xmlns:a16="http://schemas.microsoft.com/office/drawing/2014/main" id="{38E68BDD-5D4F-48D4-8FF3-340E7C9E629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85062" y="1052513"/>
            <a:ext cx="7993062" cy="5184775"/>
          </a:xfrm>
          <a:noFill/>
        </p:spPr>
        <p:txBody>
          <a:bodyPr anchor="t">
            <a:normAutofit fontScale="90000"/>
          </a:bodyPr>
          <a:lstStyle/>
          <a:p>
            <a:pPr>
              <a:spcBef>
                <a:spcPct val="40000"/>
              </a:spcBef>
            </a:pPr>
            <a:br>
              <a:rPr lang="lv-LV" altLang="en-US" sz="4000" b="1" dirty="0">
                <a:latin typeface="Arial Narrow" panose="020B0606020202030204" pitchFamily="34" charset="0"/>
              </a:rPr>
            </a:br>
            <a:br>
              <a:rPr lang="lv-LV" altLang="en-US" sz="4000" b="1" dirty="0">
                <a:latin typeface="Arial Narrow" panose="020B0606020202030204" pitchFamily="34" charset="0"/>
              </a:rPr>
            </a:br>
            <a:r>
              <a:rPr lang="lv-LV" altLang="en-US" sz="4400" b="1" dirty="0">
                <a:solidFill>
                  <a:srgbClr val="C00000"/>
                </a:solidFill>
                <a:latin typeface="Arial Narrow" panose="020B0606020202030204" pitchFamily="34" charset="0"/>
              </a:rPr>
              <a:t>Paldies par uzmanību!</a:t>
            </a:r>
            <a:br>
              <a:rPr lang="lv-LV" altLang="en-US" sz="4400" b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br>
              <a:rPr lang="lv-LV" altLang="en-US" sz="3600" b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br>
              <a:rPr lang="lv-LV" altLang="en-US" sz="2800" b="1" dirty="0">
                <a:latin typeface="Arial Narrow" panose="020B0606020202030204" pitchFamily="34" charset="0"/>
              </a:rPr>
            </a:br>
            <a:br>
              <a:rPr lang="lv-LV" altLang="en-US" sz="1800" b="1" dirty="0">
                <a:latin typeface="Arial Narrow" panose="020B0606020202030204" pitchFamily="34" charset="0"/>
              </a:rPr>
            </a:br>
            <a:br>
              <a:rPr lang="lv-LV" altLang="en-US" sz="1800" b="1" dirty="0">
                <a:latin typeface="Arial Narrow" panose="020B0606020202030204" pitchFamily="34" charset="0"/>
              </a:rPr>
            </a:br>
            <a:br>
              <a:rPr lang="lv-LV" altLang="en-US" sz="1800" b="1" dirty="0">
                <a:latin typeface="Arial Narrow" panose="020B0606020202030204" pitchFamily="34" charset="0"/>
              </a:rPr>
            </a:br>
            <a:r>
              <a:rPr lang="lv-LV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SKDS</a:t>
            </a:r>
            <a:br>
              <a:rPr lang="lv-LV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tirgus un sabiedriskās domas pētījumu centrs</a:t>
            </a:r>
            <a:b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lv-LV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Baznīcas iela 32-2, Rīga, Latvija, LV-1010</a:t>
            </a:r>
            <a:b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tālr.: +371 67 312 876, fakss: +371 67 312 874</a:t>
            </a:r>
            <a:b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e-pasts: skds@skds.lv</a:t>
            </a:r>
            <a:b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www.skds.lv</a:t>
            </a:r>
            <a:br>
              <a:rPr lang="lv-LV" altLang="en-US" sz="1400" dirty="0">
                <a:solidFill>
                  <a:srgbClr val="4A523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</a:br>
            <a:endParaRPr lang="lv-LV" altLang="en-US" sz="1600" dirty="0">
              <a:solidFill>
                <a:srgbClr val="4A52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5" name="Line 9">
            <a:extLst>
              <a:ext uri="{FF2B5EF4-FFF2-40B4-BE49-F238E27FC236}">
                <a16:creationId xmlns:a16="http://schemas.microsoft.com/office/drawing/2014/main" id="{873A3919-C348-4949-8137-6C8E2AACB8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4765" y="4859497"/>
            <a:ext cx="6840537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(skat. </a:t>
            </a:r>
            <a:r>
              <a:rPr lang="en-GB" altLang="lv-LV" b="0" i="1" noProof="1">
                <a:latin typeface="Arial" charset="0"/>
                <a:cs typeface="Arial" charset="0"/>
              </a:rPr>
              <a:t>"n=" 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grafikā)</a:t>
            </a:r>
          </a:p>
          <a:p>
            <a:pPr algn="ctr"/>
            <a:r>
              <a:rPr lang="en-GB" altLang="lv-LV" sz="1000" b="0" i="1" noProof="1">
                <a:latin typeface="Arial" charset="0"/>
                <a:cs typeface="Arial" charset="0"/>
              </a:rPr>
              <a:t>Vairākatbilžu jautājums (% summa &gt; 100)</a:t>
            </a:r>
            <a:endParaRPr lang="lv-LV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Informētība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par 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rūpniecisko īpašumu</a:t>
            </a: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A1.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Kas, Jūsuprāt, ir rūpnieciskais īpašums?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2C000000}"/>
              </a:ext>
            </a:extLst>
          </p:cNvPr>
          <p:cNvGraphicFramePr>
            <a:graphicFrameLocks/>
          </p:cNvGraphicFramePr>
          <p:nvPr/>
        </p:nvGraphicFramePr>
        <p:xfrm>
          <a:off x="527579" y="1216024"/>
          <a:ext cx="8088841" cy="4425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902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>
            <a:extLst>
              <a:ext uri="{FF2B5EF4-FFF2-40B4-BE49-F238E27FC236}">
                <a16:creationId xmlns:a16="http://schemas.microsoft.com/office/drawing/2014/main" id="{0EAAD756-7FCC-4059-9ADD-247D4F95453D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5825201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en-GB" altLang="lv-LV" sz="1000" b="0" i="1" noProof="1">
              <a:latin typeface="Arial" charset="0"/>
              <a:cs typeface="Arial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Zināšanu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vērtējums 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rūpnieciskā īpašuma aizsardzības jomā</a:t>
            </a: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A2.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Kā Jūs vērtējat savas zināšanas rūpnieciskā īpašuma aizsardzības jomā? Vai tās ir....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2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2104575"/>
              </p:ext>
            </p:extLst>
          </p:nvPr>
        </p:nvGraphicFramePr>
        <p:xfrm>
          <a:off x="251520" y="1916832"/>
          <a:ext cx="8582026" cy="3353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863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2.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Zināšanu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vērtējums 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rūpnieciskā īpašuma aizsardzības jomā</a:t>
            </a: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A2.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Kā Jūs vērtējat savas zināšanas rūpnieciskā īpašuma aizsardzības jomā? Vai tās ir....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A4A016C9-B7D7-6974-2772-875B41A1D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4744"/>
            <a:ext cx="7696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lv-LV" altLang="lv-LV" sz="1600" b="1" dirty="0"/>
              <a:t>Respondentu atbildes atkarībā no tā, vai pieder tiesības</a:t>
            </a:r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8D8B86BD-9EFF-8CC2-9B3A-883121406007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021288"/>
            <a:ext cx="91440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lv-LV" altLang="lv-LV" b="0" i="1" noProof="1">
                <a:latin typeface="Arial" charset="0"/>
                <a:cs typeface="Arial" charset="0"/>
              </a:rPr>
              <a:t>Bāze: respondenti attiecīgajās grupās (skat. "n=" grafikā)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3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9072117"/>
              </p:ext>
            </p:extLst>
          </p:nvPr>
        </p:nvGraphicFramePr>
        <p:xfrm>
          <a:off x="298239" y="1668935"/>
          <a:ext cx="8582026" cy="449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386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3.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Informācijas avoti rūpnieciskā īpašuma aizsardzības jautājumos</a:t>
            </a:r>
            <a:endParaRPr lang="en-GB" altLang="ko-KR" sz="2800" noProof="1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lv-LV" altLang="lv-LV" sz="1200" b="0" i="1" kern="0" noProof="1">
                <a:latin typeface="Arial" charset="0"/>
                <a:cs typeface="Arial" charset="0"/>
              </a:rPr>
              <a:t>A3. "Kur, Jūsuprāt, var saņemt informāciju rūpnieciskā īpašuma aizsardzības jautājumos?"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3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822075"/>
              </p:ext>
            </p:extLst>
          </p:nvPr>
        </p:nvGraphicFramePr>
        <p:xfrm>
          <a:off x="527579" y="1164566"/>
          <a:ext cx="8088841" cy="503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46">
            <a:extLst>
              <a:ext uri="{FF2B5EF4-FFF2-40B4-BE49-F238E27FC236}">
                <a16:creationId xmlns:a16="http://schemas.microsoft.com/office/drawing/2014/main" id="{973C6905-7869-44CE-81EB-0976C4348175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3175" y="6127125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lv-LV" altLang="lv-LV" sz="1000" b="0" i="1" noProof="1">
              <a:latin typeface="Arial" charset="0"/>
              <a:cs typeface="Arial" charset="0"/>
            </a:endParaRPr>
          </a:p>
          <a:p>
            <a:pPr algn="ctr"/>
            <a:r>
              <a:rPr lang="en-GB" altLang="lv-LV" sz="1000" b="0" i="1" noProof="1">
                <a:latin typeface="Arial" charset="0"/>
                <a:cs typeface="Arial" charset="0"/>
              </a:rPr>
              <a:t>Vairākatbilžu jautājums</a:t>
            </a:r>
            <a:r>
              <a:rPr lang="lv-LV" altLang="lv-LV" sz="1000" b="0" i="1" noProof="1">
                <a:latin typeface="Arial" charset="0"/>
                <a:cs typeface="Arial" charset="0"/>
              </a:rPr>
              <a:t> </a:t>
            </a:r>
            <a:r>
              <a:rPr lang="en-GB" altLang="lv-LV" sz="1000" b="0" i="1" noProof="1">
                <a:latin typeface="Arial" charset="0"/>
                <a:cs typeface="Arial" charset="0"/>
              </a:rPr>
              <a:t>(% summa &gt; 100)</a:t>
            </a:r>
          </a:p>
        </p:txBody>
      </p:sp>
    </p:spTree>
    <p:extLst>
      <p:ext uri="{BB962C8B-B14F-4D97-AF65-F5344CB8AC3E}">
        <p14:creationId xmlns:p14="http://schemas.microsoft.com/office/powerpoint/2010/main" val="577829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330F9EAC-525B-4665-BE94-671A9F2F412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47200"/>
          </a:xfrm>
          <a:prstGeom prst="rect">
            <a:avLst/>
          </a:prstGeom>
          <a:solidFill>
            <a:srgbClr val="840C56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1.</a:t>
            </a:r>
            <a:r>
              <a:rPr lang="lv-LV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4.</a:t>
            </a:r>
            <a:r>
              <a:rPr lang="en-GB" altLang="ko-KR" sz="2800" noProof="1">
                <a:solidFill>
                  <a:schemeClr val="bg1"/>
                </a:solidFill>
                <a:latin typeface="Arial Narrow" panose="020B0606020202030204" pitchFamily="34" charset="0"/>
              </a:rPr>
              <a:t> Uzskati par rūpnieciskā īpašuma aizsardzību </a:t>
            </a: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56059D19-3B75-49ED-BBF1-87E443910436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20688"/>
            <a:ext cx="9144000" cy="360000"/>
          </a:xfrm>
          <a:prstGeom prst="rect">
            <a:avLst/>
          </a:prstGeom>
          <a:solidFill>
            <a:schemeClr val="bg1">
              <a:lumMod val="85000"/>
              <a:alpha val="50196"/>
            </a:schemeClr>
          </a:solidFill>
          <a:ln>
            <a:noFill/>
          </a:ln>
          <a:effectLst/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lvl="0" algn="ctr" fontAlgn="base" latinLnBrk="0">
              <a:spcBef>
                <a:spcPct val="0"/>
              </a:spcBef>
              <a:spcAft>
                <a:spcPct val="30000"/>
              </a:spcAft>
            </a:pPr>
            <a:r>
              <a:rPr lang="en-GB" altLang="lv-LV" sz="1200" b="0" i="1" kern="0" noProof="1">
                <a:latin typeface="Arial" charset="0"/>
                <a:cs typeface="Arial" charset="0"/>
              </a:rPr>
              <a:t>A4. 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r>
              <a:rPr lang="en-GB" altLang="lv-LV" sz="1200" b="0" i="1" kern="0" noProof="1">
                <a:latin typeface="Arial" charset="0"/>
                <a:cs typeface="Arial" charset="0"/>
              </a:rPr>
              <a:t>Cik lielā mērā Jūs piekrītat vai nepiekrītat šādiem apgalvojumiem par rūpnieciskā īpašuma aizsardzību?</a:t>
            </a:r>
            <a:r>
              <a:rPr lang="lv-LV" altLang="lv-LV" sz="1200" b="0" i="1" kern="0" noProof="1">
                <a:latin typeface="Arial" charset="0"/>
                <a:cs typeface="Arial" charset="0"/>
              </a:rPr>
              <a:t>"</a:t>
            </a:r>
            <a:endParaRPr lang="en-GB" altLang="lv-LV" sz="1200" b="0" i="1" kern="0" noProof="1">
              <a:latin typeface="Arial" charset="0"/>
              <a:cs typeface="Arial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2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803406"/>
              </p:ext>
            </p:extLst>
          </p:nvPr>
        </p:nvGraphicFramePr>
        <p:xfrm>
          <a:off x="599915" y="1165075"/>
          <a:ext cx="7926916" cy="4968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46">
            <a:extLst>
              <a:ext uri="{FF2B5EF4-FFF2-40B4-BE49-F238E27FC236}">
                <a16:creationId xmlns:a16="http://schemas.microsoft.com/office/drawing/2014/main" id="{84818857-C34F-4EE1-B70D-D6BE16B1BC43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0" y="6135752"/>
            <a:ext cx="9140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0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GB" altLang="lv-LV" b="0" i="1" noProof="1">
                <a:latin typeface="Arial" charset="0"/>
                <a:cs typeface="Arial" charset="0"/>
              </a:rPr>
              <a:t>Bāze: visi respondenti</a:t>
            </a:r>
            <a:r>
              <a:rPr lang="lv-LV" altLang="lv-LV" b="0" i="1" noProof="1">
                <a:latin typeface="Arial" charset="0"/>
                <a:cs typeface="Arial" charset="0"/>
              </a:rPr>
              <a:t> </a:t>
            </a:r>
            <a:r>
              <a:rPr lang="en-GB" altLang="lv-LV" b="0" i="1" noProof="1">
                <a:latin typeface="Arial" charset="0"/>
                <a:cs typeface="Arial" charset="0"/>
              </a:rPr>
              <a:t>(skat. "n=" grafikā)</a:t>
            </a:r>
            <a:endParaRPr lang="en-GB" altLang="lv-LV" sz="1000" b="0" i="1" noProof="1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6960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14042</TotalTime>
  <Words>2831</Words>
  <Application>Microsoft Office PowerPoint</Application>
  <PresentationFormat>Slaidrāde ekrānā (4:3)</PresentationFormat>
  <Paragraphs>318</Paragraphs>
  <Slides>48</Slides>
  <Notes>39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48</vt:i4>
      </vt:variant>
    </vt:vector>
  </HeadingPairs>
  <TitlesOfParts>
    <vt:vector size="55" baseType="lpstr">
      <vt:lpstr>Arial</vt:lpstr>
      <vt:lpstr>Arial Narrow</vt:lpstr>
      <vt:lpstr>Calibri</vt:lpstr>
      <vt:lpstr>Calibri Light</vt:lpstr>
      <vt:lpstr>Tahoma</vt:lpstr>
      <vt:lpstr>Custom Design</vt:lpstr>
      <vt:lpstr>1_Custom Design</vt:lpstr>
      <vt:lpstr>PowerPoint prezentācija</vt:lpstr>
      <vt:lpstr>Pētījuma saturs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  Paldies par uzmanību!      SKDS tirgus un sabiedriskās domas pētījumu centrs  Baznīcas iela 32-2, Rīga, Latvija, LV-1010 tālr.: +371 67 312 876, fakss: +371 67 312 874 e-pasts: skds@skds.lv www.skds.lv 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SKDS</dc:creator>
  <cp:lastModifiedBy>Arnis Kaktins</cp:lastModifiedBy>
  <cp:revision>956</cp:revision>
  <cp:lastPrinted>2018-08-31T11:03:49Z</cp:lastPrinted>
  <dcterms:created xsi:type="dcterms:W3CDTF">2014-04-01T16:35:38Z</dcterms:created>
  <dcterms:modified xsi:type="dcterms:W3CDTF">2022-12-07T16:38:47Z</dcterms:modified>
</cp:coreProperties>
</file>