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charts/chart3.xml" ContentType="application/vnd.openxmlformats-officedocument.drawingml.chart+xml"/>
  <Override PartName="/ppt/theme/themeOverride3.xml" ContentType="application/vnd.openxmlformats-officedocument.themeOverride+xml"/>
  <Override PartName="/ppt/drawings/drawing2.xml" ContentType="application/vnd.openxmlformats-officedocument.drawingml.chartshapes+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drawings/drawing3.xml" ContentType="application/vnd.openxmlformats-officedocument.drawingml.chartshapes+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ppt/charts/chart8.xml" ContentType="application/vnd.openxmlformats-officedocument.drawingml.chart+xml"/>
  <Override PartName="/ppt/theme/themeOverride8.xml" ContentType="application/vnd.openxmlformats-officedocument.themeOverride+xml"/>
  <Override PartName="/ppt/charts/chart9.xml" ContentType="application/vnd.openxmlformats-officedocument.drawingml.chart+xml"/>
  <Override PartName="/ppt/theme/themeOverride9.xml" ContentType="application/vnd.openxmlformats-officedocument.themeOverride+xml"/>
  <Override PartName="/ppt/drawings/drawing4.xml" ContentType="application/vnd.openxmlformats-officedocument.drawingml.chartshapes+xml"/>
  <Override PartName="/ppt/charts/chart10.xml" ContentType="application/vnd.openxmlformats-officedocument.drawingml.chart+xml"/>
  <Override PartName="/ppt/theme/themeOverride10.xml" ContentType="application/vnd.openxmlformats-officedocument.themeOverride+xml"/>
  <Override PartName="/ppt/drawings/drawing5.xml" ContentType="application/vnd.openxmlformats-officedocument.drawingml.chartshapes+xml"/>
  <Override PartName="/ppt/charts/chart11.xml" ContentType="application/vnd.openxmlformats-officedocument.drawingml.chart+xml"/>
  <Override PartName="/ppt/theme/themeOverride11.xml" ContentType="application/vnd.openxmlformats-officedocument.themeOverride+xml"/>
  <Override PartName="/ppt/charts/chart12.xml" ContentType="application/vnd.openxmlformats-officedocument.drawingml.chart+xml"/>
  <Override PartName="/ppt/theme/themeOverride12.xml" ContentType="application/vnd.openxmlformats-officedocument.themeOverride+xml"/>
  <Override PartName="/ppt/charts/chart13.xml" ContentType="application/vnd.openxmlformats-officedocument.drawingml.chart+xml"/>
  <Override PartName="/ppt/theme/themeOverride13.xml" ContentType="application/vnd.openxmlformats-officedocument.themeOverride+xml"/>
  <Override PartName="/ppt/charts/chart14.xml" ContentType="application/vnd.openxmlformats-officedocument.drawingml.chart+xml"/>
  <Override PartName="/ppt/theme/themeOverride14.xml" ContentType="application/vnd.openxmlformats-officedocument.themeOverride+xml"/>
  <Override PartName="/ppt/charts/chart15.xml" ContentType="application/vnd.openxmlformats-officedocument.drawingml.chart+xml"/>
  <Override PartName="/ppt/theme/themeOverride15.xml" ContentType="application/vnd.openxmlformats-officedocument.themeOverride+xml"/>
  <Override PartName="/ppt/charts/chart16.xml" ContentType="application/vnd.openxmlformats-officedocument.drawingml.chart+xml"/>
  <Override PartName="/ppt/theme/themeOverride16.xml" ContentType="application/vnd.openxmlformats-officedocument.themeOverride+xml"/>
  <Override PartName="/ppt/drawings/drawing6.xml" ContentType="application/vnd.openxmlformats-officedocument.drawingml.chartshapes+xml"/>
  <Override PartName="/ppt/charts/chart17.xml" ContentType="application/vnd.openxmlformats-officedocument.drawingml.chart+xml"/>
  <Override PartName="/ppt/theme/themeOverride17.xml" ContentType="application/vnd.openxmlformats-officedocument.themeOverride+xml"/>
  <Override PartName="/ppt/charts/chart18.xml" ContentType="application/vnd.openxmlformats-officedocument.drawingml.chart+xml"/>
  <Override PartName="/ppt/theme/themeOverride18.xml" ContentType="application/vnd.openxmlformats-officedocument.themeOverride+xml"/>
  <Override PartName="/ppt/drawings/drawing7.xml" ContentType="application/vnd.openxmlformats-officedocument.drawingml.chartshapes+xml"/>
  <Override PartName="/ppt/charts/chart19.xml" ContentType="application/vnd.openxmlformats-officedocument.drawingml.chart+xml"/>
  <Override PartName="/ppt/theme/themeOverride19.xml" ContentType="application/vnd.openxmlformats-officedocument.themeOverride+xml"/>
  <Override PartName="/ppt/charts/chart20.xml" ContentType="application/vnd.openxmlformats-officedocument.drawingml.chart+xml"/>
  <Override PartName="/ppt/theme/themeOverride20.xml" ContentType="application/vnd.openxmlformats-officedocument.themeOverride+xml"/>
  <Override PartName="/ppt/charts/chart21.xml" ContentType="application/vnd.openxmlformats-officedocument.drawingml.chart+xml"/>
  <Override PartName="/ppt/theme/themeOverride21.xml" ContentType="application/vnd.openxmlformats-officedocument.themeOverride+xml"/>
  <Override PartName="/ppt/drawings/drawing8.xml" ContentType="application/vnd.openxmlformats-officedocument.drawingml.chartshapes+xml"/>
  <Override PartName="/ppt/charts/chart22.xml" ContentType="application/vnd.openxmlformats-officedocument.drawingml.chart+xml"/>
  <Override PartName="/ppt/theme/themeOverride22.xml" ContentType="application/vnd.openxmlformats-officedocument.themeOverride+xml"/>
  <Override PartName="/ppt/drawings/drawing9.xml" ContentType="application/vnd.openxmlformats-officedocument.drawingml.chartshapes+xml"/>
  <Override PartName="/ppt/charts/chart23.xml" ContentType="application/vnd.openxmlformats-officedocument.drawingml.chart+xml"/>
  <Override PartName="/ppt/theme/themeOverride23.xml" ContentType="application/vnd.openxmlformats-officedocument.themeOverride+xml"/>
  <Override PartName="/ppt/drawings/drawing10.xml" ContentType="application/vnd.openxmlformats-officedocument.drawingml.chartshapes+xml"/>
  <Override PartName="/ppt/charts/chart24.xml" ContentType="application/vnd.openxmlformats-officedocument.drawingml.chart+xml"/>
  <Override PartName="/ppt/theme/themeOverride24.xml" ContentType="application/vnd.openxmlformats-officedocument.themeOverride+xml"/>
  <Override PartName="/ppt/charts/chart25.xml" ContentType="application/vnd.openxmlformats-officedocument.drawingml.chart+xml"/>
  <Override PartName="/ppt/theme/themeOverride25.xml" ContentType="application/vnd.openxmlformats-officedocument.themeOverride+xml"/>
  <Override PartName="/ppt/drawings/drawing11.xml" ContentType="application/vnd.openxmlformats-officedocument.drawingml.chartshapes+xml"/>
  <Override PartName="/ppt/charts/chart26.xml" ContentType="application/vnd.openxmlformats-officedocument.drawingml.chart+xml"/>
  <Override PartName="/ppt/theme/themeOverride26.xml" ContentType="application/vnd.openxmlformats-officedocument.themeOverride+xml"/>
  <Override PartName="/ppt/drawings/drawing12.xml" ContentType="application/vnd.openxmlformats-officedocument.drawingml.chartshapes+xml"/>
  <Override PartName="/ppt/charts/chart27.xml" ContentType="application/vnd.openxmlformats-officedocument.drawingml.chart+xml"/>
  <Override PartName="/ppt/theme/themeOverride27.xml" ContentType="application/vnd.openxmlformats-officedocument.themeOverride+xml"/>
  <Override PartName="/ppt/drawings/drawing13.xml" ContentType="application/vnd.openxmlformats-officedocument.drawingml.chartshapes+xml"/>
  <Override PartName="/ppt/charts/chart28.xml" ContentType="application/vnd.openxmlformats-officedocument.drawingml.chart+xml"/>
  <Override PartName="/ppt/theme/themeOverride28.xml" ContentType="application/vnd.openxmlformats-officedocument.themeOverride+xml"/>
  <Override PartName="/ppt/charts/chart29.xml" ContentType="application/vnd.openxmlformats-officedocument.drawingml.chart+xml"/>
  <Override PartName="/ppt/theme/themeOverride29.xml" ContentType="application/vnd.openxmlformats-officedocument.themeOverride+xml"/>
  <Override PartName="/ppt/drawings/drawing14.xml" ContentType="application/vnd.openxmlformats-officedocument.drawingml.chartshapes+xml"/>
  <Override PartName="/ppt/charts/chart30.xml" ContentType="application/vnd.openxmlformats-officedocument.drawingml.chart+xml"/>
  <Override PartName="/ppt/theme/themeOverride30.xml" ContentType="application/vnd.openxmlformats-officedocument.themeOverride+xml"/>
  <Override PartName="/ppt/drawings/drawing15.xml" ContentType="application/vnd.openxmlformats-officedocument.drawingml.chartshapes+xml"/>
  <Override PartName="/ppt/charts/chart31.xml" ContentType="application/vnd.openxmlformats-officedocument.drawingml.chart+xml"/>
  <Override PartName="/ppt/theme/themeOverride31.xml" ContentType="application/vnd.openxmlformats-officedocument.themeOverride+xml"/>
  <Override PartName="/ppt/drawings/drawing16.xml" ContentType="application/vnd.openxmlformats-officedocument.drawingml.chartshapes+xml"/>
  <Override PartName="/ppt/charts/chart32.xml" ContentType="application/vnd.openxmlformats-officedocument.drawingml.chart+xml"/>
  <Override PartName="/ppt/theme/themeOverride32.xml" ContentType="application/vnd.openxmlformats-officedocument.themeOverride+xml"/>
  <Override PartName="/ppt/drawings/drawing17.xml" ContentType="application/vnd.openxmlformats-officedocument.drawingml.chartshapes+xml"/>
  <Override PartName="/ppt/charts/chart33.xml" ContentType="application/vnd.openxmlformats-officedocument.drawingml.chart+xml"/>
  <Override PartName="/ppt/theme/themeOverride33.xml" ContentType="application/vnd.openxmlformats-officedocument.themeOverride+xml"/>
  <Override PartName="/ppt/charts/chart34.xml" ContentType="application/vnd.openxmlformats-officedocument.drawingml.chart+xml"/>
  <Override PartName="/ppt/theme/themeOverride34.xml" ContentType="application/vnd.openxmlformats-officedocument.themeOverride+xml"/>
  <Override PartName="/ppt/drawings/drawing18.xml" ContentType="application/vnd.openxmlformats-officedocument.drawingml.chartshapes+xml"/>
  <Override PartName="/ppt/charts/chart35.xml" ContentType="application/vnd.openxmlformats-officedocument.drawingml.chart+xml"/>
  <Override PartName="/ppt/theme/themeOverride35.xml" ContentType="application/vnd.openxmlformats-officedocument.themeOverride+xml"/>
  <Override PartName="/ppt/drawings/drawing19.xml" ContentType="application/vnd.openxmlformats-officedocument.drawingml.chartshapes+xml"/>
  <Override PartName="/ppt/charts/chart36.xml" ContentType="application/vnd.openxmlformats-officedocument.drawingml.chart+xml"/>
  <Override PartName="/ppt/drawings/drawing20.xml" ContentType="application/vnd.openxmlformats-officedocument.drawingml.chartshapes+xml"/>
  <Override PartName="/ppt/charts/chart37.xml" ContentType="application/vnd.openxmlformats-officedocument.drawingml.chart+xml"/>
  <Override PartName="/ppt/theme/themeOverride36.xml" ContentType="application/vnd.openxmlformats-officedocument.themeOverride+xml"/>
  <Override PartName="/ppt/charts/chart38.xml" ContentType="application/vnd.openxmlformats-officedocument.drawingml.chart+xml"/>
  <Override PartName="/ppt/theme/themeOverride37.xml" ContentType="application/vnd.openxmlformats-officedocument.themeOverride+xml"/>
  <Override PartName="/ppt/charts/chart39.xml" ContentType="application/vnd.openxmlformats-officedocument.drawingml.chart+xml"/>
  <Override PartName="/ppt/theme/themeOverride38.xml" ContentType="application/vnd.openxmlformats-officedocument.themeOverride+xml"/>
  <Override PartName="/ppt/drawings/drawing21.xml" ContentType="application/vnd.openxmlformats-officedocument.drawingml.chartshapes+xml"/>
  <Override PartName="/ppt/charts/chart40.xml" ContentType="application/vnd.openxmlformats-officedocument.drawingml.chart+xml"/>
  <Override PartName="/ppt/theme/themeOverride39.xml" ContentType="application/vnd.openxmlformats-officedocument.themeOverride+xml"/>
  <Override PartName="/ppt/drawings/drawing22.xml" ContentType="application/vnd.openxmlformats-officedocument.drawingml.chartshapes+xml"/>
  <Override PartName="/ppt/charts/chart41.xml" ContentType="application/vnd.openxmlformats-officedocument.drawingml.chart+xml"/>
  <Override PartName="/ppt/theme/themeOverride40.xml" ContentType="application/vnd.openxmlformats-officedocument.themeOverride+xml"/>
  <Override PartName="/ppt/charts/chart42.xml" ContentType="application/vnd.openxmlformats-officedocument.drawingml.chart+xml"/>
  <Override PartName="/ppt/theme/themeOverride41.xml" ContentType="application/vnd.openxmlformats-officedocument.themeOverride+xml"/>
  <Override PartName="/ppt/charts/chart43.xml" ContentType="application/vnd.openxmlformats-officedocument.drawingml.chart+xml"/>
  <Override PartName="/ppt/theme/themeOverride42.xml" ContentType="application/vnd.openxmlformats-officedocument.themeOverride+xml"/>
  <Override PartName="/ppt/charts/chart44.xml" ContentType="application/vnd.openxmlformats-officedocument.drawingml.chart+xml"/>
  <Override PartName="/ppt/theme/themeOverride43.xml" ContentType="application/vnd.openxmlformats-officedocument.themeOverride+xml"/>
  <Override PartName="/ppt/charts/chart45.xml" ContentType="application/vnd.openxmlformats-officedocument.drawingml.chart+xml"/>
  <Override PartName="/ppt/theme/themeOverride44.xml" ContentType="application/vnd.openxmlformats-officedocument.themeOverride+xml"/>
  <Override PartName="/ppt/drawings/drawing23.xml" ContentType="application/vnd.openxmlformats-officedocument.drawingml.chartshape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76"/>
  </p:notesMasterIdLst>
  <p:sldIdLst>
    <p:sldId id="256" r:id="rId3"/>
    <p:sldId id="258" r:id="rId4"/>
    <p:sldId id="259" r:id="rId5"/>
    <p:sldId id="276" r:id="rId6"/>
    <p:sldId id="277" r:id="rId7"/>
    <p:sldId id="261" r:id="rId8"/>
    <p:sldId id="262" r:id="rId9"/>
    <p:sldId id="263" r:id="rId10"/>
    <p:sldId id="285" r:id="rId11"/>
    <p:sldId id="264" r:id="rId12"/>
    <p:sldId id="306" r:id="rId13"/>
    <p:sldId id="315" r:id="rId14"/>
    <p:sldId id="266" r:id="rId15"/>
    <p:sldId id="268" r:id="rId16"/>
    <p:sldId id="267" r:id="rId17"/>
    <p:sldId id="269" r:id="rId18"/>
    <p:sldId id="271" r:id="rId19"/>
    <p:sldId id="270" r:id="rId20"/>
    <p:sldId id="272" r:id="rId21"/>
    <p:sldId id="273" r:id="rId22"/>
    <p:sldId id="274" r:id="rId23"/>
    <p:sldId id="275" r:id="rId24"/>
    <p:sldId id="278" r:id="rId25"/>
    <p:sldId id="279" r:id="rId26"/>
    <p:sldId id="280" r:id="rId27"/>
    <p:sldId id="281" r:id="rId28"/>
    <p:sldId id="282" r:id="rId29"/>
    <p:sldId id="283" r:id="rId30"/>
    <p:sldId id="284" r:id="rId31"/>
    <p:sldId id="286" r:id="rId32"/>
    <p:sldId id="287" r:id="rId33"/>
    <p:sldId id="288" r:id="rId34"/>
    <p:sldId id="296" r:id="rId35"/>
    <p:sldId id="290" r:id="rId36"/>
    <p:sldId id="291" r:id="rId37"/>
    <p:sldId id="292" r:id="rId38"/>
    <p:sldId id="293" r:id="rId39"/>
    <p:sldId id="294" r:id="rId40"/>
    <p:sldId id="295" r:id="rId41"/>
    <p:sldId id="297" r:id="rId42"/>
    <p:sldId id="299" r:id="rId43"/>
    <p:sldId id="300" r:id="rId44"/>
    <p:sldId id="301" r:id="rId45"/>
    <p:sldId id="302" r:id="rId46"/>
    <p:sldId id="303" r:id="rId47"/>
    <p:sldId id="304" r:id="rId48"/>
    <p:sldId id="305" r:id="rId49"/>
    <p:sldId id="307" r:id="rId50"/>
    <p:sldId id="309" r:id="rId51"/>
    <p:sldId id="310" r:id="rId52"/>
    <p:sldId id="308" r:id="rId53"/>
    <p:sldId id="311" r:id="rId54"/>
    <p:sldId id="312" r:id="rId55"/>
    <p:sldId id="313" r:id="rId56"/>
    <p:sldId id="314" r:id="rId57"/>
    <p:sldId id="316" r:id="rId58"/>
    <p:sldId id="318" r:id="rId59"/>
    <p:sldId id="317" r:id="rId60"/>
    <p:sldId id="319" r:id="rId61"/>
    <p:sldId id="320" r:id="rId62"/>
    <p:sldId id="321" r:id="rId63"/>
    <p:sldId id="322" r:id="rId64"/>
    <p:sldId id="323" r:id="rId65"/>
    <p:sldId id="324" r:id="rId66"/>
    <p:sldId id="325" r:id="rId67"/>
    <p:sldId id="326" r:id="rId68"/>
    <p:sldId id="327" r:id="rId69"/>
    <p:sldId id="328" r:id="rId70"/>
    <p:sldId id="329" r:id="rId71"/>
    <p:sldId id="330" r:id="rId72"/>
    <p:sldId id="331" r:id="rId73"/>
    <p:sldId id="332" r:id="rId74"/>
    <p:sldId id="333"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0C56"/>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60" d="100"/>
          <a:sy n="60" d="100"/>
        </p:scale>
        <p:origin x="102" y="2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charts/_rels/chart1.xml.rels><?xml version="1.0" encoding="UTF-8" standalone="yes"?>
<Relationships xmlns="http://schemas.openxmlformats.org/package/2006/relationships"><Relationship Id="rId2" Type="http://schemas.openxmlformats.org/officeDocument/2006/relationships/oleObject" Target="file:///\\server-1\skds\Ieva_&#352;mite\2024\Patentu%20valde\Dati\Grafiki_Patentu_valde_2024%20(Recovered).xlsx"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3" Type="http://schemas.openxmlformats.org/officeDocument/2006/relationships/chartUserShapes" Target="../drawings/drawing5.xml"/><Relationship Id="rId2" Type="http://schemas.openxmlformats.org/officeDocument/2006/relationships/oleObject" Target="file:///\\server-1\skds\Ieva_&#352;mite\2024\Patentu%20valde\Dati\Grafiki_Patentu_valde_2024%20(Recovered).xlsx" TargetMode="External"/><Relationship Id="rId1" Type="http://schemas.openxmlformats.org/officeDocument/2006/relationships/themeOverride" Target="../theme/themeOverride10.xml"/></Relationships>
</file>

<file path=ppt/charts/_rels/chart11.xml.rels><?xml version="1.0" encoding="UTF-8" standalone="yes"?>
<Relationships xmlns="http://schemas.openxmlformats.org/package/2006/relationships"><Relationship Id="rId2" Type="http://schemas.openxmlformats.org/officeDocument/2006/relationships/oleObject" Target="file:///\\server-1\skds\Ieva_&#352;mite\2024\Patentu%20valde\Dati\Grafiki_Patentu_valde_2024%20(Recovered).xlsx" TargetMode="External"/><Relationship Id="rId1" Type="http://schemas.openxmlformats.org/officeDocument/2006/relationships/themeOverride" Target="../theme/themeOverride11.xml"/></Relationships>
</file>

<file path=ppt/charts/_rels/chart12.xml.rels><?xml version="1.0" encoding="UTF-8" standalone="yes"?>
<Relationships xmlns="http://schemas.openxmlformats.org/package/2006/relationships"><Relationship Id="rId2" Type="http://schemas.openxmlformats.org/officeDocument/2006/relationships/oleObject" Target="file:///\\server-1\skds\Ieva_&#352;mite\2024\Patentu%20valde\Dati\Grafiki_Patentu_valde_2024%20(Recovered).xlsx" TargetMode="External"/><Relationship Id="rId1" Type="http://schemas.openxmlformats.org/officeDocument/2006/relationships/themeOverride" Target="../theme/themeOverride12.xml"/></Relationships>
</file>

<file path=ppt/charts/_rels/chart13.xml.rels><?xml version="1.0" encoding="UTF-8" standalone="yes"?>
<Relationships xmlns="http://schemas.openxmlformats.org/package/2006/relationships"><Relationship Id="rId2" Type="http://schemas.openxmlformats.org/officeDocument/2006/relationships/oleObject" Target="file:///C:\Users\Ieva.Smite.SKDS\AppData\Roaming\Microsoft\Excel\Grafiki_Patentu_valde_2024%20(Recovered)%20(version%201).xlsb" TargetMode="External"/><Relationship Id="rId1" Type="http://schemas.openxmlformats.org/officeDocument/2006/relationships/themeOverride" Target="../theme/themeOverride13.xml"/></Relationships>
</file>

<file path=ppt/charts/_rels/chart14.xml.rels><?xml version="1.0" encoding="UTF-8" standalone="yes"?>
<Relationships xmlns="http://schemas.openxmlformats.org/package/2006/relationships"><Relationship Id="rId2" Type="http://schemas.openxmlformats.org/officeDocument/2006/relationships/oleObject" Target="file:///C:\Users\Ieva.Smite.SKDS\AppData\Roaming\Microsoft\Excel\Grafiki_Patentu_valde_2024%20(Recovered)%20(version%201).xlsb" TargetMode="External"/><Relationship Id="rId1" Type="http://schemas.openxmlformats.org/officeDocument/2006/relationships/themeOverride" Target="../theme/themeOverride14.xml"/></Relationships>
</file>

<file path=ppt/charts/_rels/chart15.xml.rels><?xml version="1.0" encoding="UTF-8" standalone="yes"?>
<Relationships xmlns="http://schemas.openxmlformats.org/package/2006/relationships"><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15.xml"/></Relationships>
</file>

<file path=ppt/charts/_rels/chart16.xml.rels><?xml version="1.0" encoding="UTF-8" standalone="yes"?>
<Relationships xmlns="http://schemas.openxmlformats.org/package/2006/relationships"><Relationship Id="rId3" Type="http://schemas.openxmlformats.org/officeDocument/2006/relationships/chartUserShapes" Target="../drawings/drawing6.xml"/><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16.xml"/></Relationships>
</file>

<file path=ppt/charts/_rels/chart17.xml.rels><?xml version="1.0" encoding="UTF-8" standalone="yes"?>
<Relationships xmlns="http://schemas.openxmlformats.org/package/2006/relationships"><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17.xml"/></Relationships>
</file>

<file path=ppt/charts/_rels/chart18.xml.rels><?xml version="1.0" encoding="UTF-8" standalone="yes"?>
<Relationships xmlns="http://schemas.openxmlformats.org/package/2006/relationships"><Relationship Id="rId3" Type="http://schemas.openxmlformats.org/officeDocument/2006/relationships/chartUserShapes" Target="../drawings/drawing7.xml"/><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18.xml"/></Relationships>
</file>

<file path=ppt/charts/_rels/chart19.xml.rels><?xml version="1.0" encoding="UTF-8" standalone="yes"?>
<Relationships xmlns="http://schemas.openxmlformats.org/package/2006/relationships"><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19.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server-1\skds\Ieva_&#352;mite\2024\Patentu%20valde\Dati\Grafiki_Patentu_valde_2024%20(Recovered).xlsx" TargetMode="External"/><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20.xml"/></Relationships>
</file>

<file path=ppt/charts/_rels/chart21.xml.rels><?xml version="1.0" encoding="UTF-8" standalone="yes"?>
<Relationships xmlns="http://schemas.openxmlformats.org/package/2006/relationships"><Relationship Id="rId3" Type="http://schemas.openxmlformats.org/officeDocument/2006/relationships/chartUserShapes" Target="../drawings/drawing8.xml"/><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21.xml"/></Relationships>
</file>

<file path=ppt/charts/_rels/chart22.xml.rels><?xml version="1.0" encoding="UTF-8" standalone="yes"?>
<Relationships xmlns="http://schemas.openxmlformats.org/package/2006/relationships"><Relationship Id="rId3" Type="http://schemas.openxmlformats.org/officeDocument/2006/relationships/chartUserShapes" Target="../drawings/drawing9.xml"/><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22.xml"/></Relationships>
</file>

<file path=ppt/charts/_rels/chart23.xml.rels><?xml version="1.0" encoding="UTF-8" standalone="yes"?>
<Relationships xmlns="http://schemas.openxmlformats.org/package/2006/relationships"><Relationship Id="rId3" Type="http://schemas.openxmlformats.org/officeDocument/2006/relationships/chartUserShapes" Target="../drawings/drawing10.xml"/><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23.xml"/></Relationships>
</file>

<file path=ppt/charts/_rels/chart24.xml.rels><?xml version="1.0" encoding="UTF-8" standalone="yes"?>
<Relationships xmlns="http://schemas.openxmlformats.org/package/2006/relationships"><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24.xml"/></Relationships>
</file>

<file path=ppt/charts/_rels/chart25.xml.rels><?xml version="1.0" encoding="UTF-8" standalone="yes"?>
<Relationships xmlns="http://schemas.openxmlformats.org/package/2006/relationships"><Relationship Id="rId3" Type="http://schemas.openxmlformats.org/officeDocument/2006/relationships/chartUserShapes" Target="../drawings/drawing11.xml"/><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25.xml"/></Relationships>
</file>

<file path=ppt/charts/_rels/chart26.xml.rels><?xml version="1.0" encoding="UTF-8" standalone="yes"?>
<Relationships xmlns="http://schemas.openxmlformats.org/package/2006/relationships"><Relationship Id="rId3" Type="http://schemas.openxmlformats.org/officeDocument/2006/relationships/chartUserShapes" Target="../drawings/drawing12.xml"/><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26.xml"/></Relationships>
</file>

<file path=ppt/charts/_rels/chart27.xml.rels><?xml version="1.0" encoding="UTF-8" standalone="yes"?>
<Relationships xmlns="http://schemas.openxmlformats.org/package/2006/relationships"><Relationship Id="rId3" Type="http://schemas.openxmlformats.org/officeDocument/2006/relationships/chartUserShapes" Target="../drawings/drawing13.xml"/><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27.xml"/></Relationships>
</file>

<file path=ppt/charts/_rels/chart28.xml.rels><?xml version="1.0" encoding="UTF-8" standalone="yes"?>
<Relationships xmlns="http://schemas.openxmlformats.org/package/2006/relationships"><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28.xml"/></Relationships>
</file>

<file path=ppt/charts/_rels/chart29.xml.rels><?xml version="1.0" encoding="UTF-8" standalone="yes"?>
<Relationships xmlns="http://schemas.openxmlformats.org/package/2006/relationships"><Relationship Id="rId3" Type="http://schemas.openxmlformats.org/officeDocument/2006/relationships/chartUserShapes" Target="../drawings/drawing14.xml"/><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29.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server-1\skds\Ieva_&#352;mite\2024\Patentu%20valde\Dati\Grafiki_Patentu_valde_2024%20(Recovered).xlsx" TargetMode="External"/><Relationship Id="rId1" Type="http://schemas.openxmlformats.org/officeDocument/2006/relationships/themeOverride" Target="../theme/themeOverride3.xml"/></Relationships>
</file>

<file path=ppt/charts/_rels/chart30.xml.rels><?xml version="1.0" encoding="UTF-8" standalone="yes"?>
<Relationships xmlns="http://schemas.openxmlformats.org/package/2006/relationships"><Relationship Id="rId3" Type="http://schemas.openxmlformats.org/officeDocument/2006/relationships/chartUserShapes" Target="../drawings/drawing15.xml"/><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30.xml"/></Relationships>
</file>

<file path=ppt/charts/_rels/chart31.xml.rels><?xml version="1.0" encoding="UTF-8" standalone="yes"?>
<Relationships xmlns="http://schemas.openxmlformats.org/package/2006/relationships"><Relationship Id="rId3" Type="http://schemas.openxmlformats.org/officeDocument/2006/relationships/chartUserShapes" Target="../drawings/drawing16.xml"/><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31.xml"/></Relationships>
</file>

<file path=ppt/charts/_rels/chart32.xml.rels><?xml version="1.0" encoding="UTF-8" standalone="yes"?>
<Relationships xmlns="http://schemas.openxmlformats.org/package/2006/relationships"><Relationship Id="rId3" Type="http://schemas.openxmlformats.org/officeDocument/2006/relationships/chartUserShapes" Target="../drawings/drawing17.xml"/><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32.xml"/></Relationships>
</file>

<file path=ppt/charts/_rels/chart33.xml.rels><?xml version="1.0" encoding="UTF-8" standalone="yes"?>
<Relationships xmlns="http://schemas.openxmlformats.org/package/2006/relationships"><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33.xml"/></Relationships>
</file>

<file path=ppt/charts/_rels/chart34.xml.rels><?xml version="1.0" encoding="UTF-8" standalone="yes"?>
<Relationships xmlns="http://schemas.openxmlformats.org/package/2006/relationships"><Relationship Id="rId3" Type="http://schemas.openxmlformats.org/officeDocument/2006/relationships/chartUserShapes" Target="../drawings/drawing18.xml"/><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34.xml"/></Relationships>
</file>

<file path=ppt/charts/_rels/chart35.xml.rels><?xml version="1.0" encoding="UTF-8" standalone="yes"?>
<Relationships xmlns="http://schemas.openxmlformats.org/package/2006/relationships"><Relationship Id="rId3" Type="http://schemas.openxmlformats.org/officeDocument/2006/relationships/chartUserShapes" Target="../drawings/drawing19.xml"/><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35.xml"/></Relationships>
</file>

<file path=ppt/charts/_rels/chart36.xml.rels><?xml version="1.0" encoding="UTF-8" standalone="yes"?>
<Relationships xmlns="http://schemas.openxmlformats.org/package/2006/relationships"><Relationship Id="rId2" Type="http://schemas.openxmlformats.org/officeDocument/2006/relationships/chartUserShapes" Target="../drawings/drawing20.xml"/><Relationship Id="rId1" Type="http://schemas.openxmlformats.org/officeDocument/2006/relationships/oleObject" Target="file:///\\server-1\skds\Ieva_&#352;mite\2024\Patentu%20valde\Dati\Grafiki_Patentu_valde_2024%20(Recovered)%20(Autosaved).xlsx" TargetMode="External"/></Relationships>
</file>

<file path=ppt/charts/_rels/chart37.xml.rels><?xml version="1.0" encoding="UTF-8" standalone="yes"?>
<Relationships xmlns="http://schemas.openxmlformats.org/package/2006/relationships"><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36.xml"/></Relationships>
</file>

<file path=ppt/charts/_rels/chart38.xml.rels><?xml version="1.0" encoding="UTF-8" standalone="yes"?>
<Relationships xmlns="http://schemas.openxmlformats.org/package/2006/relationships"><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37.xml"/></Relationships>
</file>

<file path=ppt/charts/_rels/chart39.xml.rels><?xml version="1.0" encoding="UTF-8" standalone="yes"?>
<Relationships xmlns="http://schemas.openxmlformats.org/package/2006/relationships"><Relationship Id="rId3" Type="http://schemas.openxmlformats.org/officeDocument/2006/relationships/chartUserShapes" Target="../drawings/drawing21.xml"/><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38.xml"/></Relationships>
</file>

<file path=ppt/charts/_rels/chart4.xml.rels><?xml version="1.0" encoding="UTF-8" standalone="yes"?>
<Relationships xmlns="http://schemas.openxmlformats.org/package/2006/relationships"><Relationship Id="rId2" Type="http://schemas.openxmlformats.org/officeDocument/2006/relationships/oleObject" Target="file:///\\server-1\skds\Ieva_&#352;mite\2024\Patentu%20valde\Dati\Grafiki_Patentu_valde_2024%20(Recovered).xlsx" TargetMode="External"/><Relationship Id="rId1" Type="http://schemas.openxmlformats.org/officeDocument/2006/relationships/themeOverride" Target="../theme/themeOverride4.xml"/></Relationships>
</file>

<file path=ppt/charts/_rels/chart40.xml.rels><?xml version="1.0" encoding="UTF-8" standalone="yes"?>
<Relationships xmlns="http://schemas.openxmlformats.org/package/2006/relationships"><Relationship Id="rId3" Type="http://schemas.openxmlformats.org/officeDocument/2006/relationships/chartUserShapes" Target="../drawings/drawing22.xml"/><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39.xml"/></Relationships>
</file>

<file path=ppt/charts/_rels/chart41.xml.rels><?xml version="1.0" encoding="UTF-8" standalone="yes"?>
<Relationships xmlns="http://schemas.openxmlformats.org/package/2006/relationships"><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40.xml"/></Relationships>
</file>

<file path=ppt/charts/_rels/chart42.xml.rels><?xml version="1.0" encoding="UTF-8" standalone="yes"?>
<Relationships xmlns="http://schemas.openxmlformats.org/package/2006/relationships"><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41.xml"/></Relationships>
</file>

<file path=ppt/charts/_rels/chart43.xml.rels><?xml version="1.0" encoding="UTF-8" standalone="yes"?>
<Relationships xmlns="http://schemas.openxmlformats.org/package/2006/relationships"><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42.xml"/></Relationships>
</file>

<file path=ppt/charts/_rels/chart44.xml.rels><?xml version="1.0" encoding="UTF-8" standalone="yes"?>
<Relationships xmlns="http://schemas.openxmlformats.org/package/2006/relationships"><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43.xml"/></Relationships>
</file>

<file path=ppt/charts/_rels/chart45.xml.rels><?xml version="1.0" encoding="UTF-8" standalone="yes"?>
<Relationships xmlns="http://schemas.openxmlformats.org/package/2006/relationships"><Relationship Id="rId3" Type="http://schemas.openxmlformats.org/officeDocument/2006/relationships/chartUserShapes" Target="../drawings/drawing23.xml"/><Relationship Id="rId2" Type="http://schemas.openxmlformats.org/officeDocument/2006/relationships/oleObject" Target="file:///\\server-1\skds\Ieva_&#352;mite\2024\Patentu%20valde\Dati\Grafiki_Patentu_valde_2024%20(Recovered)%20(Autosaved).xlsx" TargetMode="External"/><Relationship Id="rId1" Type="http://schemas.openxmlformats.org/officeDocument/2006/relationships/themeOverride" Target="../theme/themeOverride44.xml"/></Relationships>
</file>

<file path=ppt/charts/_rels/chart5.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oleObject" Target="file:///\\server-1\skds\Ieva_&#352;mite\2024\Patentu%20valde\Dati\Grafiki_Patentu_valde_2024%20(Recovered).xlsx"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oleObject" Target="file:///\\server-1\skds\Ieva_&#352;mite\2024\Patentu%20valde\Dati\Grafiki_Patentu_valde_2024%20(Recovered).xlsx"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oleObject" Target="file:///\\server-1\skds\Ieva_&#352;mite\2024\Patentu%20valde\Dati\Grafiki_Patentu_valde_2024%20(Recovered).xlsx"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oleObject" Target="file:///\\server-1\skds\Ieva_&#352;mite\2024\Patentu%20valde\Dati\Grafiki_Patentu_valde_2024%20(Recovered).xlsx" TargetMode="External"/><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oleObject" Target="file:///\\server-1\skds\Ieva_&#352;mite\2024\Patentu%20valde\Dati\Grafiki_Patentu_valde_2024%20(Recovered).xlsx" TargetMode="External"/><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31751560035771242"/>
          <c:y val="6.6748969636195657E-2"/>
          <c:w val="0.40248743931664593"/>
          <c:h val="0.92193295303685341"/>
        </c:manualLayout>
      </c:layout>
      <c:pieChart>
        <c:varyColors val="1"/>
        <c:ser>
          <c:idx val="0"/>
          <c:order val="0"/>
          <c:spPr>
            <a:solidFill>
              <a:srgbClr val="3A516E"/>
            </a:solidFill>
            <a:ln w="12700">
              <a:solidFill>
                <a:srgbClr val="000000"/>
              </a:solidFill>
              <a:prstDash val="solid"/>
            </a:ln>
          </c:spPr>
          <c:explosion val="1"/>
          <c:dPt>
            <c:idx val="0"/>
            <c:bubble3D val="0"/>
            <c:spPr>
              <a:solidFill>
                <a:srgbClr val="BDDCA8"/>
              </a:solidFill>
              <a:ln w="25400">
                <a:noFill/>
              </a:ln>
            </c:spPr>
            <c:extLst xmlns:c16r2="http://schemas.microsoft.com/office/drawing/2015/06/chart">
              <c:ext xmlns:c16="http://schemas.microsoft.com/office/drawing/2014/chart" uri="{C3380CC4-5D6E-409C-BE32-E72D297353CC}">
                <c16:uniqueId val="{00000001-E462-47FC-AB05-19901561716E}"/>
              </c:ext>
            </c:extLst>
          </c:dPt>
          <c:dPt>
            <c:idx val="1"/>
            <c:bubble3D val="0"/>
            <c:spPr>
              <a:solidFill>
                <a:srgbClr val="D0909F"/>
              </a:solidFill>
              <a:ln w="25400">
                <a:noFill/>
              </a:ln>
            </c:spPr>
            <c:extLst xmlns:c16r2="http://schemas.microsoft.com/office/drawing/2015/06/chart">
              <c:ext xmlns:c16="http://schemas.microsoft.com/office/drawing/2014/chart" uri="{C3380CC4-5D6E-409C-BE32-E72D297353CC}">
                <c16:uniqueId val="{00000003-E462-47FC-AB05-19901561716E}"/>
              </c:ext>
            </c:extLst>
          </c:dPt>
          <c:dPt>
            <c:idx val="2"/>
            <c:bubble3D val="0"/>
            <c:spPr>
              <a:solidFill>
                <a:sysClr val="window" lastClr="FFFFFF">
                  <a:lumMod val="75000"/>
                </a:sysClr>
              </a:solidFill>
              <a:ln w="25400">
                <a:noFill/>
              </a:ln>
            </c:spPr>
            <c:extLst xmlns:c16r2="http://schemas.microsoft.com/office/drawing/2015/06/chart">
              <c:ext xmlns:c16="http://schemas.microsoft.com/office/drawing/2014/chart" uri="{C3380CC4-5D6E-409C-BE32-E72D297353CC}">
                <c16:uniqueId val="{00000005-E462-47FC-AB05-19901561716E}"/>
              </c:ext>
            </c:extLst>
          </c:dPt>
          <c:dPt>
            <c:idx val="3"/>
            <c:bubble3D val="0"/>
            <c:spPr>
              <a:solidFill>
                <a:srgbClr val="990000"/>
              </a:solidFill>
              <a:ln w="25400">
                <a:noFill/>
              </a:ln>
            </c:spPr>
            <c:extLst xmlns:c16r2="http://schemas.microsoft.com/office/drawing/2015/06/chart">
              <c:ext xmlns:c16="http://schemas.microsoft.com/office/drawing/2014/chart" uri="{C3380CC4-5D6E-409C-BE32-E72D297353CC}">
                <c16:uniqueId val="{00000007-E462-47FC-AB05-19901561716E}"/>
              </c:ext>
            </c:extLst>
          </c:dPt>
          <c:dPt>
            <c:idx val="4"/>
            <c:bubble3D val="0"/>
            <c:spPr>
              <a:solidFill>
                <a:sysClr val="window" lastClr="FFFFFF">
                  <a:lumMod val="75000"/>
                </a:sysClr>
              </a:solidFill>
              <a:ln w="25400">
                <a:noFill/>
              </a:ln>
            </c:spPr>
            <c:extLst xmlns:c16r2="http://schemas.microsoft.com/office/drawing/2015/06/chart">
              <c:ext xmlns:c16="http://schemas.microsoft.com/office/drawing/2014/chart" uri="{C3380CC4-5D6E-409C-BE32-E72D297353CC}">
                <c16:uniqueId val="{00000009-E462-47FC-AB05-19901561716E}"/>
              </c:ext>
            </c:extLst>
          </c:dPt>
          <c:dPt>
            <c:idx val="5"/>
            <c:bubble3D val="0"/>
            <c:spPr>
              <a:solidFill>
                <a:schemeClr val="bg1">
                  <a:lumMod val="75000"/>
                </a:schemeClr>
              </a:solidFill>
              <a:ln w="25400">
                <a:noFill/>
              </a:ln>
            </c:spPr>
            <c:extLst xmlns:c16r2="http://schemas.microsoft.com/office/drawing/2015/06/chart">
              <c:ext xmlns:c16="http://schemas.microsoft.com/office/drawing/2014/chart" uri="{C3380CC4-5D6E-409C-BE32-E72D297353CC}">
                <c16:uniqueId val="{0000000B-E462-47FC-AB05-19901561716E}"/>
              </c:ext>
            </c:extLst>
          </c:dPt>
          <c:dPt>
            <c:idx val="6"/>
            <c:bubble3D val="0"/>
            <c:spPr>
              <a:solidFill>
                <a:schemeClr val="accent4">
                  <a:lumMod val="75000"/>
                </a:schemeClr>
              </a:solidFill>
              <a:ln w="25400">
                <a:noFill/>
              </a:ln>
            </c:spPr>
            <c:extLst xmlns:c16r2="http://schemas.microsoft.com/office/drawing/2015/06/chart">
              <c:ext xmlns:c16="http://schemas.microsoft.com/office/drawing/2014/chart" uri="{C3380CC4-5D6E-409C-BE32-E72D297353CC}">
                <c16:uniqueId val="{0000000D-E462-47FC-AB05-19901561716E}"/>
              </c:ext>
            </c:extLst>
          </c:dPt>
          <c:dPt>
            <c:idx val="7"/>
            <c:bubble3D val="0"/>
            <c:spPr>
              <a:solidFill>
                <a:schemeClr val="accent4">
                  <a:lumMod val="60000"/>
                  <a:lumOff val="40000"/>
                </a:schemeClr>
              </a:solidFill>
              <a:ln w="12700">
                <a:solidFill>
                  <a:schemeClr val="bg1">
                    <a:lumMod val="75000"/>
                  </a:schemeClr>
                </a:solidFill>
                <a:prstDash val="solid"/>
              </a:ln>
            </c:spPr>
            <c:extLst xmlns:c16r2="http://schemas.microsoft.com/office/drawing/2015/06/chart">
              <c:ext xmlns:c16="http://schemas.microsoft.com/office/drawing/2014/chart" uri="{C3380CC4-5D6E-409C-BE32-E72D297353CC}">
                <c16:uniqueId val="{0000000F-E462-47FC-AB05-19901561716E}"/>
              </c:ext>
            </c:extLst>
          </c:dPt>
          <c:dLbls>
            <c:dLbl>
              <c:idx val="0"/>
              <c:layout>
                <c:manualLayout>
                  <c:x val="-1.6180657846171512E-2"/>
                  <c:y val="-4.348632651632948E-3"/>
                </c:manualLayout>
              </c:layout>
              <c:tx>
                <c:rich>
                  <a:bodyPr/>
                  <a:lstStyle/>
                  <a:p>
                    <a:fld id="{FC0DEA44-9974-4480-8047-81703763E4E6}" type="CATEGORYNAME">
                      <a:rPr lang="en-US"/>
                      <a:pPr/>
                      <a:t>[CATEGORY NAME]</a:t>
                    </a:fld>
                    <a:r>
                      <a:rPr lang="en-US" baseline="0"/>
                      <a:t>
</a:t>
                    </a:r>
                    <a:fld id="{DE291BCC-E4D2-4D4F-ACA2-C366B24F45C0}" type="PERCENTAGE">
                      <a:rPr lang="en-US" b="1" baseline="0"/>
                      <a:pPr/>
                      <a:t>[PERCENTAGE]</a:t>
                    </a:fld>
                    <a:endParaRPr lang="en-US" baseline="0"/>
                  </a:p>
                </c:rich>
              </c:tx>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E462-47FC-AB05-19901561716E}"/>
                </c:ext>
                <c:ext xmlns:c15="http://schemas.microsoft.com/office/drawing/2012/chart" uri="{CE6537A1-D6FC-4f65-9D91-7224C49458BB}">
                  <c15:layout/>
                  <c15:dlblFieldTable/>
                  <c15:showDataLabelsRange val="0"/>
                </c:ext>
              </c:extLst>
            </c:dLbl>
            <c:dLbl>
              <c:idx val="1"/>
              <c:layout>
                <c:manualLayout>
                  <c:x val="8.932053998289214E-3"/>
                  <c:y val="-8.3483417036896906E-2"/>
                </c:manualLayout>
              </c:layout>
              <c:tx>
                <c:rich>
                  <a:bodyPr/>
                  <a:lstStyle/>
                  <a:p>
                    <a:fld id="{8122606C-1608-4387-8043-8B3062CABC7B}" type="CATEGORYNAME">
                      <a:rPr lang="en-US"/>
                      <a:pPr/>
                      <a:t>[CATEGORY NAME]</a:t>
                    </a:fld>
                    <a:r>
                      <a:rPr lang="en-US" baseline="0"/>
                      <a:t>
</a:t>
                    </a:r>
                    <a:fld id="{0E74D34E-CE5C-4B95-9D27-7F8F69D5475C}" type="PERCENTAGE">
                      <a:rPr lang="en-US" b="1" baseline="0"/>
                      <a:pPr/>
                      <a:t>[PERCENTAGE]</a:t>
                    </a:fld>
                    <a:endParaRPr lang="en-US" baseline="0"/>
                  </a:p>
                </c:rich>
              </c:tx>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E462-47FC-AB05-19901561716E}"/>
                </c:ext>
                <c:ext xmlns:c15="http://schemas.microsoft.com/office/drawing/2012/chart" uri="{CE6537A1-D6FC-4f65-9D91-7224C49458BB}">
                  <c15:layout>
                    <c:manualLayout>
                      <c:w val="0.10889600869243721"/>
                      <c:h val="0.17641195036212984"/>
                    </c:manualLayout>
                  </c15:layout>
                  <c15:dlblFieldTable/>
                  <c15:showDataLabelsRange val="0"/>
                </c:ext>
              </c:extLst>
            </c:dLbl>
            <c:dLbl>
              <c:idx val="2"/>
              <c:layout>
                <c:manualLayout>
                  <c:x val="2.5262042762119159E-5"/>
                  <c:y val="4.6431875283095246E-2"/>
                </c:manualLayout>
              </c:layout>
              <c:tx>
                <c:rich>
                  <a:bodyPr/>
                  <a:lstStyle/>
                  <a:p>
                    <a:fld id="{BE7F273B-BBAF-4048-B6E8-BEFA8294150A}" type="CATEGORYNAME">
                      <a:rPr lang="en-US"/>
                      <a:pPr/>
                      <a:t>[CATEGORY NAME]</a:t>
                    </a:fld>
                    <a:r>
                      <a:rPr lang="en-US" baseline="0"/>
                      <a:t>
</a:t>
                    </a:r>
                    <a:fld id="{2B95BCAC-AE46-40BF-A295-E63BBE73E6EC}" type="PERCENTAGE">
                      <a:rPr lang="en-US" b="1" baseline="0"/>
                      <a:pPr/>
                      <a:t>[PERCENTAGE]</a:t>
                    </a:fld>
                    <a:endParaRPr lang="en-US" baseline="0"/>
                  </a:p>
                </c:rich>
              </c:tx>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E462-47FC-AB05-19901561716E}"/>
                </c:ext>
                <c:ext xmlns:c15="http://schemas.microsoft.com/office/drawing/2012/chart" uri="{CE6537A1-D6FC-4f65-9D91-7224C49458BB}">
                  <c15:layout/>
                  <c15:dlblFieldTable/>
                  <c15:showDataLabelsRange val="0"/>
                </c:ext>
              </c:extLst>
            </c:dLbl>
            <c:dLbl>
              <c:idx val="3"/>
              <c:delete val="1"/>
              <c:extLst xmlns:c16r2="http://schemas.microsoft.com/office/drawing/2015/06/chart">
                <c:ext xmlns:c16="http://schemas.microsoft.com/office/drawing/2014/chart" uri="{C3380CC4-5D6E-409C-BE32-E72D297353CC}">
                  <c16:uniqueId val="{00000007-E462-47FC-AB05-19901561716E}"/>
                </c:ext>
                <c:ext xmlns:c15="http://schemas.microsoft.com/office/drawing/2012/chart" uri="{CE6537A1-D6FC-4f65-9D91-7224C49458BB}"/>
              </c:extLst>
            </c:dLbl>
            <c:dLbl>
              <c:idx val="4"/>
              <c:layout>
                <c:manualLayout>
                  <c:x val="2.435063222768772E-2"/>
                  <c:y val="7.7549497785737846E-4"/>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E462-47FC-AB05-19901561716E}"/>
                </c:ext>
                <c:ext xmlns:c15="http://schemas.microsoft.com/office/drawing/2012/chart" uri="{CE6537A1-D6FC-4f65-9D91-7224C49458BB}"/>
              </c:extLst>
            </c:dLbl>
            <c:dLbl>
              <c:idx val="5"/>
              <c:layout>
                <c:manualLayout>
                  <c:x val="-1.6059888972348293E-2"/>
                  <c:y val="-9.0551179776102533E-4"/>
                </c:manualLayout>
              </c:layou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B-E462-47FC-AB05-19901561716E}"/>
                </c:ext>
                <c:ext xmlns:c15="http://schemas.microsoft.com/office/drawing/2012/chart" uri="{CE6537A1-D6FC-4f65-9D91-7224C49458BB}"/>
              </c:extLst>
            </c:dLbl>
            <c:dLbl>
              <c:idx val="6"/>
              <c:layout>
                <c:manualLayout>
                  <c:x val="6.1520993261422264E-3"/>
                  <c:y val="1.9342765081194119E-2"/>
                </c:manualLayout>
              </c:layou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D-E462-47FC-AB05-19901561716E}"/>
                </c:ext>
                <c:ext xmlns:c15="http://schemas.microsoft.com/office/drawing/2012/chart" uri="{CE6537A1-D6FC-4f65-9D91-7224C49458BB}"/>
              </c:extLst>
            </c:dLbl>
            <c:dLbl>
              <c:idx val="7"/>
              <c:layout>
                <c:manualLayout>
                  <c:x val="-2.3702515242021081E-2"/>
                  <c:y val="6.5111495209440179E-2"/>
                </c:manualLayout>
              </c:layou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F-E462-47FC-AB05-19901561716E}"/>
                </c:ext>
                <c:ext xmlns:c15="http://schemas.microsoft.com/office/drawing/2012/chart" uri="{CE6537A1-D6FC-4f65-9D91-7224C49458BB}"/>
              </c:extLst>
            </c:dLbl>
            <c:numFmt formatCode="0%" sourceLinked="0"/>
            <c:spPr>
              <a:noFill/>
              <a:ln w="25400">
                <a:noFill/>
              </a:ln>
            </c:spPr>
            <c:txPr>
              <a:bodyPr/>
              <a:lstStyle/>
              <a:p>
                <a:pPr>
                  <a:defRPr sz="1400"/>
                </a:pPr>
                <a:endParaRPr lang="en-US"/>
              </a:p>
            </c:txPr>
            <c:showLegendKey val="0"/>
            <c:showVal val="0"/>
            <c:showCatName val="1"/>
            <c:showSerName val="0"/>
            <c:showPercent val="1"/>
            <c:showBubbleSize val="0"/>
            <c:showLeaderLines val="0"/>
            <c:extLst xmlns:c16r2="http://schemas.microsoft.com/office/drawing/2015/06/chart">
              <c:ext xmlns:c15="http://schemas.microsoft.com/office/drawing/2012/chart" uri="{CE6537A1-D6FC-4f65-9D91-7224C49458BB}"/>
            </c:extLst>
          </c:dLbls>
          <c:cat>
            <c:strRef>
              <c:f>'Ievas dati'!$B$7:$B$9</c:f>
              <c:strCache>
                <c:ptCount val="3"/>
                <c:pt idx="0">
                  <c:v>Jā</c:v>
                </c:pt>
                <c:pt idx="1">
                  <c:v>Nē</c:v>
                </c:pt>
                <c:pt idx="2">
                  <c:v>Grūti pateikt</c:v>
                </c:pt>
              </c:strCache>
            </c:strRef>
          </c:cat>
          <c:val>
            <c:numRef>
              <c:f>'Ievas dati'!$C$7:$C$9</c:f>
              <c:numCache>
                <c:formatCode>###0.0</c:formatCode>
                <c:ptCount val="3"/>
                <c:pt idx="0">
                  <c:v>72.833304992676233</c:v>
                </c:pt>
                <c:pt idx="1">
                  <c:v>13.188953193777243</c:v>
                </c:pt>
                <c:pt idx="2">
                  <c:v>13.977741813546512</c:v>
                </c:pt>
              </c:numCache>
            </c:numRef>
          </c:val>
          <c:extLst xmlns:c16r2="http://schemas.microsoft.com/office/drawing/2015/06/chart">
            <c:ext xmlns:c16="http://schemas.microsoft.com/office/drawing/2014/chart" uri="{C3380CC4-5D6E-409C-BE32-E72D297353CC}">
              <c16:uniqueId val="{00000010-E462-47FC-AB05-19901561716E}"/>
            </c:ext>
          </c:extLst>
        </c:ser>
        <c:dLbls>
          <c:showLegendKey val="0"/>
          <c:showVal val="0"/>
          <c:showCatName val="1"/>
          <c:showSerName val="0"/>
          <c:showPercent val="1"/>
          <c:showBubbleSize val="0"/>
          <c:showLeaderLines val="0"/>
        </c:dLbls>
        <c:firstSliceAng val="0"/>
      </c:pieChart>
      <c:spPr>
        <a:noFill/>
        <a:ln w="25400">
          <a:noFill/>
        </a:ln>
      </c:spPr>
    </c:plotArea>
    <c:plotVisOnly val="1"/>
    <c:dispBlanksAs val="zero"/>
    <c:showDLblsOverMax val="0"/>
  </c:chart>
  <c:spPr>
    <a:noFill/>
    <a:ln w="6350">
      <a:noFill/>
    </a:ln>
  </c:spPr>
  <c:txPr>
    <a:bodyPr/>
    <a:lstStyle/>
    <a:p>
      <a:pPr>
        <a:defRPr sz="1200" b="0" i="0" u="none" strike="noStrike" baseline="0">
          <a:solidFill>
            <a:srgbClr val="000000"/>
          </a:solidFill>
          <a:latin typeface="Arial"/>
          <a:ea typeface="Arial"/>
          <a:cs typeface="Arial"/>
        </a:defRPr>
      </a:pPr>
      <a:endParaRPr lang="en-US"/>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a:t>%</a:t>
            </a:r>
            <a:endParaRPr lang="en-US" sz="900"/>
          </a:p>
        </c:rich>
      </c:tx>
      <c:layout>
        <c:manualLayout>
          <c:xMode val="edge"/>
          <c:yMode val="edge"/>
          <c:x val="0.96637784480118116"/>
          <c:y val="2.0899851040562991E-2"/>
        </c:manualLayout>
      </c:layout>
      <c:overlay val="0"/>
      <c:spPr>
        <a:solidFill>
          <a:sysClr val="window" lastClr="FFFFFF"/>
        </a:solidFill>
        <a:ln w="3175">
          <a:solidFill>
            <a:srgbClr val="333333"/>
          </a:solidFill>
        </a:ln>
        <a:effectLst>
          <a:outerShdw dist="35560" dir="2700000" algn="tl" rotWithShape="0">
            <a:prstClr val="black"/>
          </a:outerShdw>
        </a:effectLst>
      </c:spPr>
    </c:title>
    <c:autoTitleDeleted val="0"/>
    <c:plotArea>
      <c:layout>
        <c:manualLayout>
          <c:layoutTarget val="inner"/>
          <c:xMode val="edge"/>
          <c:yMode val="edge"/>
          <c:x val="0.46035961893517485"/>
          <c:y val="9.3825905261746376E-2"/>
          <c:w val="0.5296693827535105"/>
          <c:h val="0.89089077450313081"/>
        </c:manualLayout>
      </c:layout>
      <c:barChart>
        <c:barDir val="bar"/>
        <c:grouping val="stacked"/>
        <c:varyColors val="0"/>
        <c:ser>
          <c:idx val="0"/>
          <c:order val="0"/>
          <c:tx>
            <c:strRef>
              <c:f>Dati!$D$104</c:f>
              <c:strCache>
                <c:ptCount val="1"/>
                <c:pt idx="0">
                  <c:v>.</c:v>
                </c:pt>
              </c:strCache>
            </c:strRef>
          </c:tx>
          <c:spPr>
            <a:noFill/>
          </c:spPr>
          <c:invertIfNegative val="0"/>
          <c:dLbls>
            <c:delete val="1"/>
          </c:dLbls>
          <c:cat>
            <c:strRef>
              <c:f>Dati!$C$105:$C$123</c:f>
              <c:strCache>
                <c:ptCount val="19"/>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pt idx="16">
                  <c:v>07.2024., n=2318</c:v>
                </c:pt>
                <c:pt idx="17">
                  <c:v>06.2022, n=2808</c:v>
                </c:pt>
                <c:pt idx="18">
                  <c:v>11.2019, n=3622</c:v>
                </c:pt>
              </c:strCache>
            </c:strRef>
          </c:cat>
          <c:val>
            <c:numRef>
              <c:f>Dati!$D$105:$D$123</c:f>
              <c:numCache>
                <c:formatCode>0.0</c:formatCode>
                <c:ptCount val="19"/>
                <c:pt idx="0">
                  <c:v>29.281056407756314</c:v>
                </c:pt>
                <c:pt idx="1">
                  <c:v>27.987271656861882</c:v>
                </c:pt>
                <c:pt idx="2">
                  <c:v>28.187271656861881</c:v>
                </c:pt>
                <c:pt idx="3">
                  <c:v>34.287271656861883</c:v>
                </c:pt>
                <c:pt idx="4">
                  <c:v>26.136630422234781</c:v>
                </c:pt>
                <c:pt idx="5">
                  <c:v>27.187271656861881</c:v>
                </c:pt>
                <c:pt idx="6">
                  <c:v>26.687271656861881</c:v>
                </c:pt>
                <c:pt idx="7">
                  <c:v>34.287271656861883</c:v>
                </c:pt>
                <c:pt idx="8">
                  <c:v>25.377985481873907</c:v>
                </c:pt>
                <c:pt idx="9">
                  <c:v>20.887271656861884</c:v>
                </c:pt>
                <c:pt idx="10">
                  <c:v>19.787271656861883</c:v>
                </c:pt>
                <c:pt idx="11">
                  <c:v>34.287271656861883</c:v>
                </c:pt>
                <c:pt idx="12">
                  <c:v>16.816227831604181</c:v>
                </c:pt>
                <c:pt idx="13">
                  <c:v>14.287271656861883</c:v>
                </c:pt>
                <c:pt idx="14">
                  <c:v>13.387271656861884</c:v>
                </c:pt>
                <c:pt idx="15">
                  <c:v>34.287271656861883</c:v>
                </c:pt>
                <c:pt idx="16">
                  <c:v>3.3792495714159081</c:v>
                </c:pt>
                <c:pt idx="17">
                  <c:v>5.6872716568618813</c:v>
                </c:pt>
                <c:pt idx="18">
                  <c:v>7.5872716568618834</c:v>
                </c:pt>
              </c:numCache>
            </c:numRef>
          </c:val>
          <c:extLst xmlns:c16r2="http://schemas.microsoft.com/office/drawing/2015/06/chart">
            <c:ext xmlns:c16="http://schemas.microsoft.com/office/drawing/2014/chart" uri="{C3380CC4-5D6E-409C-BE32-E72D297353CC}">
              <c16:uniqueId val="{00000000-F6FD-4108-8DE2-0FAFE1CE9FCE}"/>
            </c:ext>
          </c:extLst>
        </c:ser>
        <c:ser>
          <c:idx val="1"/>
          <c:order val="1"/>
          <c:tx>
            <c:strRef>
              <c:f>Dati!$E$104</c:f>
              <c:strCache>
                <c:ptCount val="1"/>
                <c:pt idx="0">
                  <c:v>Pilnīgi nepiekrīt</c:v>
                </c:pt>
              </c:strCache>
            </c:strRef>
          </c:tx>
          <c:spPr>
            <a:solidFill>
              <a:srgbClr val="840C54"/>
            </a:solidFill>
          </c:spPr>
          <c:invertIfNegative val="0"/>
          <c:dLbls>
            <c:dLbl>
              <c:idx val="0"/>
              <c:layout/>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inEnd"/>
              <c:showLegendKey val="0"/>
              <c:showVal val="1"/>
              <c:showCatName val="0"/>
              <c:showSerName val="0"/>
              <c:showPercent val="0"/>
              <c:showBubbleSize val="0"/>
              <c:extLst>
                <c:ext xmlns:c15="http://schemas.microsoft.com/office/drawing/2012/chart" uri="{CE6537A1-D6FC-4f65-9D91-7224C49458BB}">
                  <c15:layout/>
                </c:ext>
              </c:extLst>
            </c:dLbl>
            <c:dLbl>
              <c:idx val="1"/>
              <c:layout/>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inEnd"/>
              <c:showLegendKey val="0"/>
              <c:showVal val="1"/>
              <c:showCatName val="0"/>
              <c:showSerName val="0"/>
              <c:showPercent val="0"/>
              <c:showBubbleSize val="0"/>
              <c:extLst>
                <c:ext xmlns:c15="http://schemas.microsoft.com/office/drawing/2012/chart" uri="{CE6537A1-D6FC-4f65-9D91-7224C49458BB}">
                  <c15:layout/>
                </c:ext>
              </c:extLst>
            </c:dLbl>
            <c:dLbl>
              <c:idx val="2"/>
              <c:layout/>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inEnd"/>
              <c:showLegendKey val="0"/>
              <c:showVal val="1"/>
              <c:showCatName val="0"/>
              <c:showSerName val="0"/>
              <c:showPercent val="0"/>
              <c:showBubbleSize val="0"/>
              <c:extLst>
                <c:ext xmlns:c15="http://schemas.microsoft.com/office/drawing/2012/chart" uri="{CE6537A1-D6FC-4f65-9D91-7224C49458BB}">
                  <c15:layout/>
                </c:ext>
              </c:extLst>
            </c:dLbl>
            <c:dLbl>
              <c:idx val="4"/>
              <c:layout/>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inEnd"/>
              <c:showLegendKey val="0"/>
              <c:showVal val="1"/>
              <c:showCatName val="0"/>
              <c:showSerName val="0"/>
              <c:showPercent val="0"/>
              <c:showBubbleSize val="0"/>
              <c:extLst>
                <c:ext xmlns:c15="http://schemas.microsoft.com/office/drawing/2012/chart" uri="{CE6537A1-D6FC-4f65-9D91-7224C49458BB}">
                  <c15:layout/>
                </c:ext>
              </c:extLst>
            </c:dLbl>
            <c:dLbl>
              <c:idx val="5"/>
              <c:layout/>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inEnd"/>
              <c:showLegendKey val="0"/>
              <c:showVal val="1"/>
              <c:showCatName val="0"/>
              <c:showSerName val="0"/>
              <c:showPercent val="0"/>
              <c:showBubbleSize val="0"/>
              <c:extLst>
                <c:ext xmlns:c15="http://schemas.microsoft.com/office/drawing/2012/chart" uri="{CE6537A1-D6FC-4f65-9D91-7224C49458BB}">
                  <c15:layout/>
                </c:ext>
              </c:extLst>
            </c:dLbl>
            <c:dLbl>
              <c:idx val="6"/>
              <c:layout/>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inEnd"/>
              <c:showLegendKey val="0"/>
              <c:showVal val="1"/>
              <c:showCatName val="0"/>
              <c:showSerName val="0"/>
              <c:showPercent val="0"/>
              <c:showBubbleSize val="0"/>
              <c:extLst>
                <c:ext xmlns:c15="http://schemas.microsoft.com/office/drawing/2012/chart" uri="{CE6537A1-D6FC-4f65-9D91-7224C49458BB}">
                  <c15:layout/>
                </c:ext>
              </c:extLst>
            </c:dLbl>
            <c:dLbl>
              <c:idx val="8"/>
              <c:layout/>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in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1200" b="1">
                    <a:solidFill>
                      <a:schemeClr val="bg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Dati!$C$105:$C$123</c:f>
              <c:strCache>
                <c:ptCount val="19"/>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pt idx="16">
                  <c:v>07.2024., n=2318</c:v>
                </c:pt>
                <c:pt idx="17">
                  <c:v>06.2022, n=2808</c:v>
                </c:pt>
                <c:pt idx="18">
                  <c:v>11.2019, n=3622</c:v>
                </c:pt>
              </c:strCache>
            </c:strRef>
          </c:cat>
          <c:val>
            <c:numRef>
              <c:f>Dati!$E$105:$E$123</c:f>
              <c:numCache>
                <c:formatCode>0</c:formatCode>
                <c:ptCount val="19"/>
                <c:pt idx="0" formatCode="0.0">
                  <c:v>0.90421041029648619</c:v>
                </c:pt>
                <c:pt idx="1">
                  <c:v>1.1000000000000001</c:v>
                </c:pt>
                <c:pt idx="2">
                  <c:v>1</c:v>
                </c:pt>
                <c:pt idx="4">
                  <c:v>1.8058837680369126</c:v>
                </c:pt>
                <c:pt idx="5">
                  <c:v>1.6</c:v>
                </c:pt>
                <c:pt idx="6">
                  <c:v>1</c:v>
                </c:pt>
                <c:pt idx="8">
                  <c:v>1.9646790836874386</c:v>
                </c:pt>
                <c:pt idx="9">
                  <c:v>2.7</c:v>
                </c:pt>
                <c:pt idx="10">
                  <c:v>3.2</c:v>
                </c:pt>
                <c:pt idx="12">
                  <c:v>3.1483199115863263</c:v>
                </c:pt>
                <c:pt idx="13">
                  <c:v>4</c:v>
                </c:pt>
                <c:pt idx="14">
                  <c:v>4</c:v>
                </c:pt>
                <c:pt idx="16">
                  <c:v>7.1872716568618795</c:v>
                </c:pt>
                <c:pt idx="17">
                  <c:v>4.5</c:v>
                </c:pt>
                <c:pt idx="18">
                  <c:v>4</c:v>
                </c:pt>
              </c:numCache>
            </c:numRef>
          </c:val>
          <c:extLst xmlns:c16r2="http://schemas.microsoft.com/office/drawing/2015/06/chart">
            <c:ext xmlns:c16="http://schemas.microsoft.com/office/drawing/2014/chart" uri="{C3380CC4-5D6E-409C-BE32-E72D297353CC}">
              <c16:uniqueId val="{00000001-F6FD-4108-8DE2-0FAFE1CE9FCE}"/>
            </c:ext>
          </c:extLst>
        </c:ser>
        <c:ser>
          <c:idx val="2"/>
          <c:order val="2"/>
          <c:tx>
            <c:strRef>
              <c:f>Dati!$F$104</c:f>
              <c:strCache>
                <c:ptCount val="1"/>
                <c:pt idx="0">
                  <c:v>Drīzāk nepiekrīt</c:v>
                </c:pt>
              </c:strCache>
            </c:strRef>
          </c:tx>
          <c:spPr>
            <a:solidFill>
              <a:srgbClr val="D0909F"/>
            </a:solidFill>
          </c:spPr>
          <c:invertIfNegative val="0"/>
          <c:dLbls>
            <c:spPr>
              <a:noFill/>
              <a:ln>
                <a:noFill/>
              </a:ln>
              <a:effectLst/>
            </c:spPr>
            <c:txPr>
              <a:bodyPr wrap="square" lIns="38100" tIns="19050" rIns="38100" bIns="19050" anchor="ctr">
                <a:spAutoFit/>
              </a:bodyPr>
              <a:lstStyle/>
              <a:p>
                <a:pPr>
                  <a:defRPr sz="1400" b="1">
                    <a:solidFill>
                      <a:sysClr val="windowText" lastClr="000000"/>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Dati!$C$105:$C$123</c:f>
              <c:strCache>
                <c:ptCount val="19"/>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pt idx="16">
                  <c:v>07.2024., n=2318</c:v>
                </c:pt>
                <c:pt idx="17">
                  <c:v>06.2022, n=2808</c:v>
                </c:pt>
                <c:pt idx="18">
                  <c:v>11.2019, n=3622</c:v>
                </c:pt>
              </c:strCache>
            </c:strRef>
          </c:cat>
          <c:val>
            <c:numRef>
              <c:f>Dati!$F$105:$F$123</c:f>
              <c:numCache>
                <c:formatCode>0</c:formatCode>
                <c:ptCount val="19"/>
                <c:pt idx="0">
                  <c:v>4.1020048388090826</c:v>
                </c:pt>
                <c:pt idx="1">
                  <c:v>5.2</c:v>
                </c:pt>
                <c:pt idx="2">
                  <c:v>5.0999999999999996</c:v>
                </c:pt>
                <c:pt idx="4">
                  <c:v>6.3447574665901865</c:v>
                </c:pt>
                <c:pt idx="5">
                  <c:v>5.5</c:v>
                </c:pt>
                <c:pt idx="6">
                  <c:v>6.6</c:v>
                </c:pt>
                <c:pt idx="8">
                  <c:v>6.9446070913005391</c:v>
                </c:pt>
                <c:pt idx="9">
                  <c:v>10.7</c:v>
                </c:pt>
                <c:pt idx="10">
                  <c:v>11.3</c:v>
                </c:pt>
                <c:pt idx="12">
                  <c:v>14.322723913671375</c:v>
                </c:pt>
                <c:pt idx="13">
                  <c:v>16</c:v>
                </c:pt>
                <c:pt idx="14">
                  <c:v>16.899999999999999</c:v>
                </c:pt>
                <c:pt idx="16">
                  <c:v>23.720750428584093</c:v>
                </c:pt>
                <c:pt idx="17">
                  <c:v>24.1</c:v>
                </c:pt>
                <c:pt idx="18">
                  <c:v>22.7</c:v>
                </c:pt>
              </c:numCache>
            </c:numRef>
          </c:val>
          <c:extLst xmlns:c16r2="http://schemas.microsoft.com/office/drawing/2015/06/chart">
            <c:ext xmlns:c16="http://schemas.microsoft.com/office/drawing/2014/chart" uri="{C3380CC4-5D6E-409C-BE32-E72D297353CC}">
              <c16:uniqueId val="{00000002-F6FD-4108-8DE2-0FAFE1CE9FCE}"/>
            </c:ext>
          </c:extLst>
        </c:ser>
        <c:ser>
          <c:idx val="3"/>
          <c:order val="3"/>
          <c:tx>
            <c:strRef>
              <c:f>Dati!$G$104</c:f>
              <c:strCache>
                <c:ptCount val="1"/>
                <c:pt idx="0">
                  <c:v>Drīzāk piekrīt</c:v>
                </c:pt>
              </c:strCache>
            </c:strRef>
          </c:tx>
          <c:spPr>
            <a:solidFill>
              <a:srgbClr val="BDDCA8"/>
            </a:solidFill>
          </c:spPr>
          <c:invertIfNegative val="0"/>
          <c:dLbls>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Dati!$C$105:$C$123</c:f>
              <c:strCache>
                <c:ptCount val="19"/>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pt idx="16">
                  <c:v>07.2024., n=2318</c:v>
                </c:pt>
                <c:pt idx="17">
                  <c:v>06.2022, n=2808</c:v>
                </c:pt>
                <c:pt idx="18">
                  <c:v>11.2019, n=3622</c:v>
                </c:pt>
              </c:strCache>
            </c:strRef>
          </c:cat>
          <c:val>
            <c:numRef>
              <c:f>Dati!$G$105:$G$123</c:f>
              <c:numCache>
                <c:formatCode>0</c:formatCode>
                <c:ptCount val="19"/>
                <c:pt idx="0">
                  <c:v>42.417197698253823</c:v>
                </c:pt>
                <c:pt idx="1">
                  <c:v>42</c:v>
                </c:pt>
                <c:pt idx="2">
                  <c:v>44.9</c:v>
                </c:pt>
                <c:pt idx="4">
                  <c:v>44.262115836235544</c:v>
                </c:pt>
                <c:pt idx="5">
                  <c:v>40.4</c:v>
                </c:pt>
                <c:pt idx="6">
                  <c:v>42.6</c:v>
                </c:pt>
                <c:pt idx="8">
                  <c:v>40.215190585838101</c:v>
                </c:pt>
                <c:pt idx="9">
                  <c:v>36.700000000000003</c:v>
                </c:pt>
                <c:pt idx="10">
                  <c:v>37.6</c:v>
                </c:pt>
                <c:pt idx="12">
                  <c:v>33.754876366932038</c:v>
                </c:pt>
                <c:pt idx="13">
                  <c:v>27.9</c:v>
                </c:pt>
                <c:pt idx="14">
                  <c:v>29.8</c:v>
                </c:pt>
                <c:pt idx="16">
                  <c:v>17.581712125453421</c:v>
                </c:pt>
                <c:pt idx="17">
                  <c:v>17.7</c:v>
                </c:pt>
                <c:pt idx="18">
                  <c:v>22.3</c:v>
                </c:pt>
              </c:numCache>
            </c:numRef>
          </c:val>
          <c:extLst xmlns:c16r2="http://schemas.microsoft.com/office/drawing/2015/06/chart">
            <c:ext xmlns:c16="http://schemas.microsoft.com/office/drawing/2014/chart" uri="{C3380CC4-5D6E-409C-BE32-E72D297353CC}">
              <c16:uniqueId val="{00000007-F6FD-4108-8DE2-0FAFE1CE9FCE}"/>
            </c:ext>
          </c:extLst>
        </c:ser>
        <c:ser>
          <c:idx val="4"/>
          <c:order val="4"/>
          <c:tx>
            <c:strRef>
              <c:f>Dati!$H$104</c:f>
              <c:strCache>
                <c:ptCount val="1"/>
                <c:pt idx="0">
                  <c:v>Pilnīgi piekrīt</c:v>
                </c:pt>
              </c:strCache>
            </c:strRef>
          </c:tx>
          <c:spPr>
            <a:solidFill>
              <a:srgbClr val="385723"/>
            </a:solidFill>
          </c:spPr>
          <c:invertIfNegative val="0"/>
          <c:dLbls>
            <c:spPr>
              <a:noFill/>
              <a:ln>
                <a:noFill/>
              </a:ln>
              <a:effectLst/>
            </c:spPr>
            <c:txPr>
              <a:bodyPr wrap="square" lIns="38100" tIns="19050" rIns="38100" bIns="19050" anchor="ctr">
                <a:spAutoFit/>
              </a:bodyPr>
              <a:lstStyle/>
              <a:p>
                <a:pPr>
                  <a:defRPr sz="1400" b="1">
                    <a:solidFill>
                      <a:schemeClr val="bg1"/>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Dati!$C$105:$C$123</c:f>
              <c:strCache>
                <c:ptCount val="19"/>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pt idx="16">
                  <c:v>07.2024., n=2318</c:v>
                </c:pt>
                <c:pt idx="17">
                  <c:v>06.2022, n=2808</c:v>
                </c:pt>
                <c:pt idx="18">
                  <c:v>11.2019, n=3622</c:v>
                </c:pt>
              </c:strCache>
            </c:strRef>
          </c:cat>
          <c:val>
            <c:numRef>
              <c:f>Dati!$H$105:$H$123</c:f>
              <c:numCache>
                <c:formatCode>0</c:formatCode>
                <c:ptCount val="19"/>
                <c:pt idx="0">
                  <c:v>25.595768562464876</c:v>
                </c:pt>
                <c:pt idx="1">
                  <c:v>15.5</c:v>
                </c:pt>
                <c:pt idx="2">
                  <c:v>18.2</c:v>
                </c:pt>
                <c:pt idx="4">
                  <c:v>20.118007569416886</c:v>
                </c:pt>
                <c:pt idx="5">
                  <c:v>16</c:v>
                </c:pt>
                <c:pt idx="6">
                  <c:v>18.7</c:v>
                </c:pt>
                <c:pt idx="8">
                  <c:v>22.44224993143327</c:v>
                </c:pt>
                <c:pt idx="9">
                  <c:v>13</c:v>
                </c:pt>
                <c:pt idx="10">
                  <c:v>14.3</c:v>
                </c:pt>
                <c:pt idx="12">
                  <c:v>12.87338780623972</c:v>
                </c:pt>
                <c:pt idx="13">
                  <c:v>7.9</c:v>
                </c:pt>
                <c:pt idx="14">
                  <c:v>8.6</c:v>
                </c:pt>
                <c:pt idx="16">
                  <c:v>5.9501953927867879</c:v>
                </c:pt>
                <c:pt idx="17">
                  <c:v>5.6</c:v>
                </c:pt>
                <c:pt idx="18">
                  <c:v>5.5</c:v>
                </c:pt>
              </c:numCache>
            </c:numRef>
          </c:val>
          <c:extLst xmlns:c16r2="http://schemas.microsoft.com/office/drawing/2015/06/chart">
            <c:ext xmlns:c16="http://schemas.microsoft.com/office/drawing/2014/chart" uri="{C3380CC4-5D6E-409C-BE32-E72D297353CC}">
              <c16:uniqueId val="{00000008-F6FD-4108-8DE2-0FAFE1CE9FCE}"/>
            </c:ext>
          </c:extLst>
        </c:ser>
        <c:ser>
          <c:idx val="5"/>
          <c:order val="5"/>
          <c:tx>
            <c:strRef>
              <c:f>Dati!$I$104</c:f>
              <c:strCache>
                <c:ptCount val="1"/>
                <c:pt idx="0">
                  <c:v>34,3</c:v>
                </c:pt>
              </c:strCache>
            </c:strRef>
          </c:tx>
          <c:spPr>
            <a:noFill/>
          </c:spPr>
          <c:invertIfNegative val="0"/>
          <c:dLbls>
            <c:delete val="1"/>
          </c:dLbls>
          <c:cat>
            <c:strRef>
              <c:f>Dati!$C$105:$C$123</c:f>
              <c:strCache>
                <c:ptCount val="19"/>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pt idx="16">
                  <c:v>07.2024., n=2318</c:v>
                </c:pt>
                <c:pt idx="17">
                  <c:v>06.2022, n=2808</c:v>
                </c:pt>
                <c:pt idx="18">
                  <c:v>11.2019, n=3622</c:v>
                </c:pt>
              </c:strCache>
            </c:strRef>
          </c:cat>
          <c:val>
            <c:numRef>
              <c:f>Dati!$I$105:$I$123</c:f>
              <c:numCache>
                <c:formatCode>0</c:formatCode>
                <c:ptCount val="19"/>
                <c:pt idx="0">
                  <c:v>6.482802301746176</c:v>
                </c:pt>
                <c:pt idx="1">
                  <c:v>16.995768562464875</c:v>
                </c:pt>
                <c:pt idx="2">
                  <c:v>11.395768562464873</c:v>
                </c:pt>
                <c:pt idx="3">
                  <c:v>74.495768562464875</c:v>
                </c:pt>
                <c:pt idx="4">
                  <c:v>10.115645156812441</c:v>
                </c:pt>
                <c:pt idx="5">
                  <c:v>18.095768562464876</c:v>
                </c:pt>
                <c:pt idx="6">
                  <c:v>13.19576856246487</c:v>
                </c:pt>
                <c:pt idx="7">
                  <c:v>74.495768562464875</c:v>
                </c:pt>
                <c:pt idx="8">
                  <c:v>11.838328045193506</c:v>
                </c:pt>
                <c:pt idx="9">
                  <c:v>24.795768562464872</c:v>
                </c:pt>
                <c:pt idx="10">
                  <c:v>22.595768562464876</c:v>
                </c:pt>
                <c:pt idx="11">
                  <c:v>74.495768562464875</c:v>
                </c:pt>
                <c:pt idx="12">
                  <c:v>27.867504389293117</c:v>
                </c:pt>
                <c:pt idx="13">
                  <c:v>38.69576856246487</c:v>
                </c:pt>
                <c:pt idx="14">
                  <c:v>36.095768562464883</c:v>
                </c:pt>
                <c:pt idx="15">
                  <c:v>74.495768562464875</c:v>
                </c:pt>
                <c:pt idx="16">
                  <c:v>50.963861044224672</c:v>
                </c:pt>
                <c:pt idx="17">
                  <c:v>51.195768562464878</c:v>
                </c:pt>
                <c:pt idx="18">
                  <c:v>46.695768562464878</c:v>
                </c:pt>
              </c:numCache>
            </c:numRef>
          </c:val>
          <c:extLst xmlns:c16r2="http://schemas.microsoft.com/office/drawing/2015/06/chart">
            <c:ext xmlns:c16="http://schemas.microsoft.com/office/drawing/2014/chart" uri="{C3380CC4-5D6E-409C-BE32-E72D297353CC}">
              <c16:uniqueId val="{00000009-F6FD-4108-8DE2-0FAFE1CE9FCE}"/>
            </c:ext>
          </c:extLst>
        </c:ser>
        <c:ser>
          <c:idx val="6"/>
          <c:order val="6"/>
          <c:tx>
            <c:strRef>
              <c:f>Dati!$J$104</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Dati!$C$105:$C$123</c:f>
              <c:strCache>
                <c:ptCount val="19"/>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pt idx="16">
                  <c:v>07.2024., n=2318</c:v>
                </c:pt>
                <c:pt idx="17">
                  <c:v>06.2022, n=2808</c:v>
                </c:pt>
                <c:pt idx="18">
                  <c:v>11.2019, n=3622</c:v>
                </c:pt>
              </c:strCache>
            </c:strRef>
          </c:cat>
          <c:val>
            <c:numRef>
              <c:f>Dati!$J$105:$J$123</c:f>
              <c:numCache>
                <c:formatCode>0</c:formatCode>
                <c:ptCount val="19"/>
                <c:pt idx="0">
                  <c:v>26.980818490174546</c:v>
                </c:pt>
                <c:pt idx="1">
                  <c:v>36.200000000000003</c:v>
                </c:pt>
                <c:pt idx="2">
                  <c:v>30.8</c:v>
                </c:pt>
                <c:pt idx="4">
                  <c:v>27.46923535971931</c:v>
                </c:pt>
                <c:pt idx="5">
                  <c:v>36.5</c:v>
                </c:pt>
                <c:pt idx="6">
                  <c:v>31.1</c:v>
                </c:pt>
                <c:pt idx="8">
                  <c:v>28.433273307739373</c:v>
                </c:pt>
                <c:pt idx="9">
                  <c:v>36.9</c:v>
                </c:pt>
                <c:pt idx="10">
                  <c:v>33.6</c:v>
                </c:pt>
                <c:pt idx="12">
                  <c:v>35.900692001569404</c:v>
                </c:pt>
                <c:pt idx="13">
                  <c:v>44.2</c:v>
                </c:pt>
                <c:pt idx="14">
                  <c:v>40.799999999999997</c:v>
                </c:pt>
                <c:pt idx="16">
                  <c:v>45.560070396312653</c:v>
                </c:pt>
                <c:pt idx="17">
                  <c:v>48.1</c:v>
                </c:pt>
                <c:pt idx="18">
                  <c:v>45.5</c:v>
                </c:pt>
              </c:numCache>
            </c:numRef>
          </c:val>
          <c:extLst xmlns:c16r2="http://schemas.microsoft.com/office/drawing/2015/06/chart">
            <c:ext xmlns:c16="http://schemas.microsoft.com/office/drawing/2014/chart" uri="{C3380CC4-5D6E-409C-BE32-E72D297353CC}">
              <c16:uniqueId val="{0000000A-F6FD-4108-8DE2-0FAFE1CE9FCE}"/>
            </c:ext>
          </c:extLst>
        </c:ser>
        <c:dLbls>
          <c:showLegendKey val="0"/>
          <c:showVal val="1"/>
          <c:showCatName val="0"/>
          <c:showSerName val="0"/>
          <c:showPercent val="0"/>
          <c:showBubbleSize val="0"/>
        </c:dLbls>
        <c:gapWidth val="30"/>
        <c:overlap val="100"/>
        <c:axId val="806254584"/>
        <c:axId val="806260072"/>
      </c:barChart>
      <c:catAx>
        <c:axId val="806254584"/>
        <c:scaling>
          <c:orientation val="maxMin"/>
        </c:scaling>
        <c:delete val="0"/>
        <c:axPos val="l"/>
        <c:numFmt formatCode="General" sourceLinked="1"/>
        <c:majorTickMark val="none"/>
        <c:minorTickMark val="none"/>
        <c:tickLblPos val="low"/>
        <c:spPr>
          <a:ln w="3175">
            <a:solidFill>
              <a:sysClr val="windowText" lastClr="000000"/>
            </a:solidFill>
            <a:prstDash val="solid"/>
          </a:ln>
        </c:spPr>
        <c:txPr>
          <a:bodyPr rot="0" vert="horz"/>
          <a:lstStyle/>
          <a:p>
            <a:pPr>
              <a:defRPr sz="1200"/>
            </a:pPr>
            <a:endParaRPr lang="en-US"/>
          </a:p>
        </c:txPr>
        <c:crossAx val="806260072"/>
        <c:crossesAt val="34.299999999999997"/>
        <c:auto val="1"/>
        <c:lblAlgn val="ctr"/>
        <c:lblOffset val="100"/>
        <c:tickLblSkip val="1"/>
        <c:tickMarkSkip val="1"/>
        <c:noMultiLvlLbl val="0"/>
      </c:catAx>
      <c:valAx>
        <c:axId val="806260072"/>
        <c:scaling>
          <c:orientation val="minMax"/>
          <c:max val="160"/>
          <c:min val="0"/>
        </c:scaling>
        <c:delete val="1"/>
        <c:axPos val="t"/>
        <c:numFmt formatCode="0.0" sourceLinked="1"/>
        <c:majorTickMark val="out"/>
        <c:minorTickMark val="none"/>
        <c:tickLblPos val="nextTo"/>
        <c:crossAx val="806254584"/>
        <c:crosses val="autoZero"/>
        <c:crossBetween val="between"/>
      </c:valAx>
      <c:spPr>
        <a:noFill/>
        <a:ln w="3175">
          <a:noFill/>
          <a:prstDash val="solid"/>
        </a:ln>
      </c:spPr>
    </c:plotArea>
    <c:legend>
      <c:legendPos val="t"/>
      <c:legendEntry>
        <c:idx val="0"/>
        <c:delete val="1"/>
      </c:legendEntry>
      <c:legendEntry>
        <c:idx val="5"/>
        <c:delete val="1"/>
      </c:legendEntry>
      <c:layout>
        <c:manualLayout>
          <c:xMode val="edge"/>
          <c:yMode val="edge"/>
          <c:x val="0.29845478367627459"/>
          <c:y val="1.4115627740191265E-2"/>
          <c:w val="0.6560635939626458"/>
          <c:h val="6.1305000461124907E-2"/>
        </c:manualLayout>
      </c:layout>
      <c:overlay val="0"/>
      <c:txPr>
        <a:bodyPr/>
        <a:lstStyle/>
        <a:p>
          <a:pPr>
            <a:defRPr sz="1200"/>
          </a:pPr>
          <a:endParaRPr lang="en-US"/>
        </a:p>
      </c:txPr>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lv-LV" sz="900"/>
              <a:t>%</a:t>
            </a:r>
            <a:endParaRPr lang="en-US" sz="900"/>
          </a:p>
        </c:rich>
      </c:tx>
      <c:layout>
        <c:manualLayout>
          <c:xMode val="edge"/>
          <c:yMode val="edge"/>
          <c:x val="0.96305119608606471"/>
          <c:y val="1.9007394924277232E-2"/>
        </c:manualLayout>
      </c:layout>
      <c:overlay val="1"/>
      <c:spPr>
        <a:solidFill>
          <a:sysClr val="window" lastClr="FFFFFF"/>
        </a:solidFill>
        <a:ln w="3175">
          <a:solidFill>
            <a:srgbClr val="333333"/>
          </a:solidFill>
        </a:ln>
        <a:effectLst>
          <a:outerShdw dist="35560" dir="2700000" algn="tl" rotWithShape="0">
            <a:prstClr val="black"/>
          </a:outerShdw>
        </a:effectLst>
      </c:spPr>
    </c:title>
    <c:autoTitleDeleted val="0"/>
    <c:plotArea>
      <c:layout>
        <c:manualLayout>
          <c:layoutTarget val="inner"/>
          <c:xMode val="edge"/>
          <c:yMode val="edge"/>
          <c:x val="0.39420624631471451"/>
          <c:y val="1.4379737186317057E-2"/>
          <c:w val="0.58388599823622023"/>
          <c:h val="0.92342839117717346"/>
        </c:manualLayout>
      </c:layout>
      <c:barChart>
        <c:barDir val="bar"/>
        <c:grouping val="clustered"/>
        <c:varyColors val="0"/>
        <c:ser>
          <c:idx val="0"/>
          <c:order val="0"/>
          <c:tx>
            <c:strRef>
              <c:f>Dati!$C$132</c:f>
              <c:strCache>
                <c:ptCount val="1"/>
                <c:pt idx="0">
                  <c:v>07.2024., n=2318</c:v>
                </c:pt>
              </c:strCache>
            </c:strRef>
          </c:tx>
          <c:spPr>
            <a:solidFill>
              <a:srgbClr val="990000"/>
            </a:solidFill>
            <a:ln w="25400">
              <a:noFill/>
            </a:ln>
          </c:spPr>
          <c:invertIfNegative val="0"/>
          <c:dPt>
            <c:idx val="0"/>
            <c:invertIfNegative val="0"/>
            <c:bubble3D val="0"/>
            <c:spPr>
              <a:solidFill>
                <a:srgbClr val="840C54"/>
              </a:solidFill>
              <a:ln w="25400">
                <a:noFill/>
              </a:ln>
            </c:spPr>
          </c:dPt>
          <c:dPt>
            <c:idx val="5"/>
            <c:invertIfNegative val="0"/>
            <c:bubble3D val="0"/>
            <c:extLst xmlns:c16r2="http://schemas.microsoft.com/office/drawing/2015/06/chart">
              <c:ext xmlns:c16="http://schemas.microsoft.com/office/drawing/2014/chart" uri="{C3380CC4-5D6E-409C-BE32-E72D297353CC}">
                <c16:uniqueId val="{00000000-E201-48AC-BA05-8637CF0F3365}"/>
              </c:ext>
            </c:extLst>
          </c:dPt>
          <c:dPt>
            <c:idx val="6"/>
            <c:invertIfNegative val="0"/>
            <c:bubble3D val="0"/>
            <c:extLst xmlns:c16r2="http://schemas.microsoft.com/office/drawing/2015/06/chart">
              <c:ext xmlns:c16="http://schemas.microsoft.com/office/drawing/2014/chart" uri="{C3380CC4-5D6E-409C-BE32-E72D297353CC}">
                <c16:uniqueId val="{00000001-E201-48AC-BA05-8637CF0F3365}"/>
              </c:ext>
            </c:extLst>
          </c:dPt>
          <c:dPt>
            <c:idx val="7"/>
            <c:invertIfNegative val="0"/>
            <c:bubble3D val="0"/>
            <c:extLst xmlns:c16r2="http://schemas.microsoft.com/office/drawing/2015/06/chart">
              <c:ext xmlns:c16="http://schemas.microsoft.com/office/drawing/2014/chart" uri="{C3380CC4-5D6E-409C-BE32-E72D297353CC}">
                <c16:uniqueId val="{00000002-E201-48AC-BA05-8637CF0F3365}"/>
              </c:ext>
            </c:extLst>
          </c:dPt>
          <c:dPt>
            <c:idx val="8"/>
            <c:invertIfNegative val="0"/>
            <c:bubble3D val="0"/>
            <c:extLst xmlns:c16r2="http://schemas.microsoft.com/office/drawing/2015/06/chart">
              <c:ext xmlns:c16="http://schemas.microsoft.com/office/drawing/2014/chart" uri="{C3380CC4-5D6E-409C-BE32-E72D297353CC}">
                <c16:uniqueId val="{00000003-E201-48AC-BA05-8637CF0F3365}"/>
              </c:ext>
            </c:extLst>
          </c:dPt>
          <c:dPt>
            <c:idx val="9"/>
            <c:invertIfNegative val="0"/>
            <c:bubble3D val="0"/>
            <c:extLst xmlns:c16r2="http://schemas.microsoft.com/office/drawing/2015/06/chart">
              <c:ext xmlns:c16="http://schemas.microsoft.com/office/drawing/2014/chart" uri="{C3380CC4-5D6E-409C-BE32-E72D297353CC}">
                <c16:uniqueId val="{00000004-E201-48AC-BA05-8637CF0F3365}"/>
              </c:ext>
            </c:extLst>
          </c:dPt>
          <c:dPt>
            <c:idx val="12"/>
            <c:invertIfNegative val="0"/>
            <c:bubble3D val="0"/>
            <c:extLst xmlns:c16r2="http://schemas.microsoft.com/office/drawing/2015/06/chart">
              <c:ext xmlns:c16="http://schemas.microsoft.com/office/drawing/2014/chart" uri="{C3380CC4-5D6E-409C-BE32-E72D297353CC}">
                <c16:uniqueId val="{00000005-E201-48AC-BA05-8637CF0F3365}"/>
              </c:ext>
            </c:extLst>
          </c:dPt>
          <c:dPt>
            <c:idx val="13"/>
            <c:invertIfNegative val="0"/>
            <c:bubble3D val="0"/>
            <c:extLst xmlns:c16r2="http://schemas.microsoft.com/office/drawing/2015/06/chart">
              <c:ext xmlns:c16="http://schemas.microsoft.com/office/drawing/2014/chart" uri="{C3380CC4-5D6E-409C-BE32-E72D297353CC}">
                <c16:uniqueId val="{00000006-E201-48AC-BA05-8637CF0F3365}"/>
              </c:ext>
            </c:extLst>
          </c:dPt>
          <c:dPt>
            <c:idx val="14"/>
            <c:invertIfNegative val="0"/>
            <c:bubble3D val="0"/>
            <c:extLst xmlns:c16r2="http://schemas.microsoft.com/office/drawing/2015/06/chart">
              <c:ext xmlns:c16="http://schemas.microsoft.com/office/drawing/2014/chart" uri="{C3380CC4-5D6E-409C-BE32-E72D297353CC}">
                <c16:uniqueId val="{00000007-E201-48AC-BA05-8637CF0F3365}"/>
              </c:ext>
            </c:extLst>
          </c:dPt>
          <c:dPt>
            <c:idx val="15"/>
            <c:invertIfNegative val="0"/>
            <c:bubble3D val="0"/>
            <c:extLst xmlns:c16r2="http://schemas.microsoft.com/office/drawing/2015/06/chart">
              <c:ext xmlns:c16="http://schemas.microsoft.com/office/drawing/2014/chart" uri="{C3380CC4-5D6E-409C-BE32-E72D297353CC}">
                <c16:uniqueId val="{00000008-E201-48AC-BA05-8637CF0F3365}"/>
              </c:ext>
            </c:extLst>
          </c:dPt>
          <c:dPt>
            <c:idx val="21"/>
            <c:invertIfNegative val="0"/>
            <c:bubble3D val="0"/>
            <c:extLst xmlns:c16r2="http://schemas.microsoft.com/office/drawing/2015/06/chart">
              <c:ext xmlns:c16="http://schemas.microsoft.com/office/drawing/2014/chart" uri="{C3380CC4-5D6E-409C-BE32-E72D297353CC}">
                <c16:uniqueId val="{00000009-E201-48AC-BA05-8637CF0F3365}"/>
              </c:ext>
            </c:extLst>
          </c:dPt>
          <c:dLbls>
            <c:numFmt formatCode="#,##0" sourceLinked="0"/>
            <c:spPr>
              <a:noFill/>
              <a:ln w="25400">
                <a:noFill/>
              </a:ln>
            </c:spPr>
            <c:txPr>
              <a:bodyPr/>
              <a:lstStyle/>
              <a:p>
                <a:pPr>
                  <a:defRPr sz="1200" b="1"/>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Dati!$B$133:$B$141</c:f>
              <c:strCache>
                <c:ptCount val="9"/>
                <c:pt idx="0">
                  <c:v>Rūpnieciskā īpašuma reģistrācija palīdz uzturēt godīgu konkurenci</c:v>
                </c:pt>
                <c:pt idx="1">
                  <c:v>Palīdz izveidot spēcīgu identitāti</c:v>
                </c:pt>
                <c:pt idx="2">
                  <c:v>Veicina preces/produkta atpazīstamību</c:v>
                </c:pt>
                <c:pt idx="3">
                  <c:v>Palīdz piesaistīt investīcijas</c:v>
                </c:pt>
                <c:pt idx="4">
                  <c:v>Veicina uzņēmuma ekonomisko izaugsmi</c:v>
                </c:pt>
                <c:pt idx="5">
                  <c:v>Palīdz iesaistīties sadarbības projektos</c:v>
                </c:pt>
                <c:pt idx="6">
                  <c:v>Cits iemesls</c:v>
                </c:pt>
                <c:pt idx="7">
                  <c:v>Nav tādu iemeslu, uzņēmumam nevajag</c:v>
                </c:pt>
                <c:pt idx="8">
                  <c:v>Grūti pateikt</c:v>
                </c:pt>
              </c:strCache>
            </c:strRef>
          </c:cat>
          <c:val>
            <c:numRef>
              <c:f>Dati!$C$133:$C$141</c:f>
              <c:numCache>
                <c:formatCode>0</c:formatCode>
                <c:ptCount val="9"/>
                <c:pt idx="0">
                  <c:v>42.352810719810037</c:v>
                </c:pt>
                <c:pt idx="1">
                  <c:v>41.982721970746404</c:v>
                </c:pt>
                <c:pt idx="2">
                  <c:v>39.601144705469324</c:v>
                </c:pt>
                <c:pt idx="3">
                  <c:v>29.666239191225667</c:v>
                </c:pt>
                <c:pt idx="4">
                  <c:v>22.600783228869251</c:v>
                </c:pt>
                <c:pt idx="5">
                  <c:v>18.399801240096043</c:v>
                </c:pt>
                <c:pt idx="6">
                  <c:v>2.3580314734072267</c:v>
                </c:pt>
                <c:pt idx="7">
                  <c:v>7.2248113359099895</c:v>
                </c:pt>
                <c:pt idx="8">
                  <c:v>21.088310562558245</c:v>
                </c:pt>
              </c:numCache>
            </c:numRef>
          </c:val>
          <c:extLst xmlns:c16r2="http://schemas.microsoft.com/office/drawing/2015/06/chart">
            <c:ext xmlns:c16="http://schemas.microsoft.com/office/drawing/2014/chart" uri="{C3380CC4-5D6E-409C-BE32-E72D297353CC}">
              <c16:uniqueId val="{0000000A-E201-48AC-BA05-8637CF0F3365}"/>
            </c:ext>
          </c:extLst>
        </c:ser>
        <c:ser>
          <c:idx val="1"/>
          <c:order val="1"/>
          <c:tx>
            <c:strRef>
              <c:f>Dati!$D$132</c:f>
              <c:strCache>
                <c:ptCount val="1"/>
                <c:pt idx="0">
                  <c:v>06.2022, n=2808</c:v>
                </c:pt>
              </c:strCache>
            </c:strRef>
          </c:tx>
          <c:spPr>
            <a:solidFill>
              <a:srgbClr val="C799C4"/>
            </a:solidFill>
          </c:spPr>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Dati!$B$133:$B$141</c:f>
              <c:strCache>
                <c:ptCount val="9"/>
                <c:pt idx="0">
                  <c:v>Rūpnieciskā īpašuma reģistrācija palīdz uzturēt godīgu konkurenci</c:v>
                </c:pt>
                <c:pt idx="1">
                  <c:v>Palīdz izveidot spēcīgu identitāti</c:v>
                </c:pt>
                <c:pt idx="2">
                  <c:v>Veicina preces/produkta atpazīstamību</c:v>
                </c:pt>
                <c:pt idx="3">
                  <c:v>Palīdz piesaistīt investīcijas</c:v>
                </c:pt>
                <c:pt idx="4">
                  <c:v>Veicina uzņēmuma ekonomisko izaugsmi</c:v>
                </c:pt>
                <c:pt idx="5">
                  <c:v>Palīdz iesaistīties sadarbības projektos</c:v>
                </c:pt>
                <c:pt idx="6">
                  <c:v>Cits iemesls</c:v>
                </c:pt>
                <c:pt idx="7">
                  <c:v>Nav tādu iemeslu, uzņēmumam nevajag</c:v>
                </c:pt>
                <c:pt idx="8">
                  <c:v>Grūti pateikt</c:v>
                </c:pt>
              </c:strCache>
            </c:strRef>
          </c:cat>
          <c:val>
            <c:numRef>
              <c:f>Dati!$D$133:$D$141</c:f>
              <c:numCache>
                <c:formatCode>0</c:formatCode>
                <c:ptCount val="9"/>
                <c:pt idx="0">
                  <c:v>33.200000000000003</c:v>
                </c:pt>
                <c:pt idx="1">
                  <c:v>36.5</c:v>
                </c:pt>
                <c:pt idx="2">
                  <c:v>36.700000000000003</c:v>
                </c:pt>
                <c:pt idx="3">
                  <c:v>32</c:v>
                </c:pt>
                <c:pt idx="4">
                  <c:v>20.3</c:v>
                </c:pt>
                <c:pt idx="5">
                  <c:v>18.3</c:v>
                </c:pt>
                <c:pt idx="6">
                  <c:v>2</c:v>
                </c:pt>
                <c:pt idx="7">
                  <c:v>5</c:v>
                </c:pt>
                <c:pt idx="8">
                  <c:v>29.7</c:v>
                </c:pt>
              </c:numCache>
            </c:numRef>
          </c:val>
          <c:extLst xmlns:c16r2="http://schemas.microsoft.com/office/drawing/2015/06/chart">
            <c:ext xmlns:c16="http://schemas.microsoft.com/office/drawing/2014/chart" uri="{C3380CC4-5D6E-409C-BE32-E72D297353CC}">
              <c16:uniqueId val="{0000000B-E201-48AC-BA05-8637CF0F3365}"/>
            </c:ext>
          </c:extLst>
        </c:ser>
        <c:ser>
          <c:idx val="2"/>
          <c:order val="2"/>
          <c:tx>
            <c:strRef>
              <c:f>Dati!$E$132</c:f>
              <c:strCache>
                <c:ptCount val="1"/>
                <c:pt idx="0">
                  <c:v>11.2019, n=3622</c:v>
                </c:pt>
              </c:strCache>
            </c:strRef>
          </c:tx>
          <c:spPr>
            <a:solidFill>
              <a:srgbClr val="F8CBAD"/>
            </a:solidFill>
          </c:spPr>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Dati!$B$133:$B$141</c:f>
              <c:strCache>
                <c:ptCount val="9"/>
                <c:pt idx="0">
                  <c:v>Rūpnieciskā īpašuma reģistrācija palīdz uzturēt godīgu konkurenci</c:v>
                </c:pt>
                <c:pt idx="1">
                  <c:v>Palīdz izveidot spēcīgu identitāti</c:v>
                </c:pt>
                <c:pt idx="2">
                  <c:v>Veicina preces/produkta atpazīstamību</c:v>
                </c:pt>
                <c:pt idx="3">
                  <c:v>Palīdz piesaistīt investīcijas</c:v>
                </c:pt>
                <c:pt idx="4">
                  <c:v>Veicina uzņēmuma ekonomisko izaugsmi</c:v>
                </c:pt>
                <c:pt idx="5">
                  <c:v>Palīdz iesaistīties sadarbības projektos</c:v>
                </c:pt>
                <c:pt idx="6">
                  <c:v>Cits iemesls</c:v>
                </c:pt>
                <c:pt idx="7">
                  <c:v>Nav tādu iemeslu, uzņēmumam nevajag</c:v>
                </c:pt>
                <c:pt idx="8">
                  <c:v>Grūti pateikt</c:v>
                </c:pt>
              </c:strCache>
            </c:strRef>
          </c:cat>
          <c:val>
            <c:numRef>
              <c:f>Dati!$E$133:$E$141</c:f>
              <c:numCache>
                <c:formatCode>0</c:formatCode>
                <c:ptCount val="9"/>
                <c:pt idx="0">
                  <c:v>32.5</c:v>
                </c:pt>
                <c:pt idx="1">
                  <c:v>35.9</c:v>
                </c:pt>
                <c:pt idx="2">
                  <c:v>41.3</c:v>
                </c:pt>
                <c:pt idx="3">
                  <c:v>31.9</c:v>
                </c:pt>
                <c:pt idx="4">
                  <c:v>20.6</c:v>
                </c:pt>
                <c:pt idx="5">
                  <c:v>18.100000000000001</c:v>
                </c:pt>
                <c:pt idx="6">
                  <c:v>1.8</c:v>
                </c:pt>
                <c:pt idx="7">
                  <c:v>5.4</c:v>
                </c:pt>
                <c:pt idx="8">
                  <c:v>25.5</c:v>
                </c:pt>
              </c:numCache>
            </c:numRef>
          </c:val>
          <c:extLst xmlns:c16r2="http://schemas.microsoft.com/office/drawing/2015/06/chart">
            <c:ext xmlns:c16="http://schemas.microsoft.com/office/drawing/2014/chart" uri="{C3380CC4-5D6E-409C-BE32-E72D297353CC}">
              <c16:uniqueId val="{0000000A-2E21-4F41-8E7C-796561D5C7CB}"/>
            </c:ext>
          </c:extLst>
        </c:ser>
        <c:dLbls>
          <c:showLegendKey val="0"/>
          <c:showVal val="1"/>
          <c:showCatName val="0"/>
          <c:showSerName val="0"/>
          <c:showPercent val="0"/>
          <c:showBubbleSize val="0"/>
        </c:dLbls>
        <c:gapWidth val="40"/>
        <c:axId val="806257720"/>
        <c:axId val="806259680"/>
      </c:barChart>
      <c:catAx>
        <c:axId val="806257720"/>
        <c:scaling>
          <c:orientation val="maxMin"/>
        </c:scaling>
        <c:delete val="0"/>
        <c:axPos val="l"/>
        <c:numFmt formatCode="General" sourceLinked="1"/>
        <c:majorTickMark val="out"/>
        <c:minorTickMark val="none"/>
        <c:tickLblPos val="nextTo"/>
        <c:spPr>
          <a:ln w="3175">
            <a:solidFill>
              <a:srgbClr val="000000"/>
            </a:solidFill>
            <a:prstDash val="solid"/>
          </a:ln>
        </c:spPr>
        <c:txPr>
          <a:bodyPr rot="0" vert="horz"/>
          <a:lstStyle/>
          <a:p>
            <a:pPr>
              <a:defRPr sz="1200"/>
            </a:pPr>
            <a:endParaRPr lang="en-US"/>
          </a:p>
        </c:txPr>
        <c:crossAx val="806259680"/>
        <c:crosses val="autoZero"/>
        <c:auto val="1"/>
        <c:lblAlgn val="ctr"/>
        <c:lblOffset val="100"/>
        <c:tickLblSkip val="1"/>
        <c:tickMarkSkip val="1"/>
        <c:noMultiLvlLbl val="0"/>
      </c:catAx>
      <c:valAx>
        <c:axId val="806259680"/>
        <c:scaling>
          <c:orientation val="minMax"/>
          <c:max val="50"/>
          <c:min val="0"/>
        </c:scaling>
        <c:delete val="1"/>
        <c:axPos val="b"/>
        <c:numFmt formatCode="General" sourceLinked="0"/>
        <c:majorTickMark val="out"/>
        <c:minorTickMark val="none"/>
        <c:tickLblPos val="nextTo"/>
        <c:crossAx val="806257720"/>
        <c:crosses val="max"/>
        <c:crossBetween val="between"/>
        <c:majorUnit val="10"/>
      </c:valAx>
      <c:spPr>
        <a:noFill/>
        <a:ln w="25400">
          <a:noFill/>
        </a:ln>
      </c:spPr>
    </c:plotArea>
    <c:legend>
      <c:legendPos val="r"/>
      <c:layout>
        <c:manualLayout>
          <c:xMode val="edge"/>
          <c:yMode val="edge"/>
          <c:x val="0.78923220500790792"/>
          <c:y val="0.78086244556982731"/>
          <c:w val="0.19671483219907523"/>
          <c:h val="0.16786252677407337"/>
        </c:manualLayout>
      </c:layout>
      <c:overlay val="0"/>
      <c:txPr>
        <a:bodyPr/>
        <a:lstStyle/>
        <a:p>
          <a:pPr>
            <a:defRPr sz="1200"/>
          </a:pPr>
          <a:endParaRPr lang="en-US"/>
        </a:p>
      </c:txPr>
    </c:legend>
    <c:plotVisOnly val="1"/>
    <c:dispBlanksAs val="gap"/>
    <c:showDLblsOverMax val="0"/>
  </c:chart>
  <c:spPr>
    <a:noFill/>
    <a:ln w="6350">
      <a:noFill/>
    </a:ln>
  </c:spPr>
  <c:txPr>
    <a:bodyPr/>
    <a:lstStyle/>
    <a:p>
      <a:pPr>
        <a:defRPr sz="1100" b="0" i="0" u="none" strike="noStrike" baseline="0">
          <a:solidFill>
            <a:srgbClr val="000000"/>
          </a:solidFill>
          <a:latin typeface="Arial"/>
          <a:ea typeface="Arial"/>
          <a:cs typeface="Arial"/>
        </a:defRPr>
      </a:pPr>
      <a:endParaRPr lang="en-US"/>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a:t>%</a:t>
            </a:r>
            <a:endParaRPr lang="en-US" sz="900"/>
          </a:p>
        </c:rich>
      </c:tx>
      <c:layout>
        <c:manualLayout>
          <c:xMode val="edge"/>
          <c:yMode val="edge"/>
          <c:x val="0.95049068216324195"/>
          <c:y val="3.9113184925958326E-2"/>
        </c:manualLayout>
      </c:layout>
      <c:overlay val="0"/>
      <c:spPr>
        <a:solidFill>
          <a:sysClr val="window" lastClr="FFFFFF"/>
        </a:solidFill>
        <a:ln w="3175">
          <a:solidFill>
            <a:srgbClr val="333333"/>
          </a:solidFill>
        </a:ln>
        <a:effectLst>
          <a:outerShdw dist="35560" dir="2700000" algn="tl" rotWithShape="0">
            <a:prstClr val="black"/>
          </a:outerShdw>
        </a:effectLst>
      </c:spPr>
    </c:title>
    <c:autoTitleDeleted val="0"/>
    <c:plotArea>
      <c:layout>
        <c:manualLayout>
          <c:layoutTarget val="inner"/>
          <c:xMode val="edge"/>
          <c:yMode val="edge"/>
          <c:x val="0.35809481234703466"/>
          <c:y val="3.5275355505934886E-2"/>
          <c:w val="0.6199974755345049"/>
          <c:h val="0.90253284757315788"/>
        </c:manualLayout>
      </c:layout>
      <c:barChart>
        <c:barDir val="bar"/>
        <c:grouping val="clustered"/>
        <c:varyColors val="0"/>
        <c:ser>
          <c:idx val="0"/>
          <c:order val="0"/>
          <c:spPr>
            <a:solidFill>
              <a:srgbClr val="840C54"/>
            </a:solidFill>
            <a:ln w="25400">
              <a:noFill/>
            </a:ln>
          </c:spPr>
          <c:invertIfNegative val="0"/>
          <c:dPt>
            <c:idx val="3"/>
            <c:invertIfNegative val="0"/>
            <c:bubble3D val="0"/>
            <c:spPr>
              <a:solidFill>
                <a:srgbClr val="C799C4"/>
              </a:solidFill>
              <a:ln w="25400">
                <a:noFill/>
              </a:ln>
            </c:spPr>
          </c:dPt>
          <c:dPt>
            <c:idx val="4"/>
            <c:invertIfNegative val="0"/>
            <c:bubble3D val="0"/>
            <c:spPr>
              <a:solidFill>
                <a:srgbClr val="BDDCA8"/>
              </a:solidFill>
              <a:ln w="25400">
                <a:noFill/>
              </a:ln>
            </c:spPr>
          </c:dPt>
          <c:dPt>
            <c:idx val="5"/>
            <c:invertIfNegative val="0"/>
            <c:bubble3D val="0"/>
            <c:spPr>
              <a:solidFill>
                <a:sysClr val="window" lastClr="FFFFFF">
                  <a:lumMod val="75000"/>
                </a:sysClr>
              </a:solidFill>
              <a:ln w="25400">
                <a:noFill/>
              </a:ln>
            </c:spPr>
            <c:extLst xmlns:c16r2="http://schemas.microsoft.com/office/drawing/2015/06/chart">
              <c:ext xmlns:c16="http://schemas.microsoft.com/office/drawing/2014/chart" uri="{C3380CC4-5D6E-409C-BE32-E72D297353CC}">
                <c16:uniqueId val="{00000000-6AC3-4CF2-8ADA-9AAEFA8E2FB8}"/>
              </c:ext>
            </c:extLst>
          </c:dPt>
          <c:dPt>
            <c:idx val="6"/>
            <c:invertIfNegative val="0"/>
            <c:bubble3D val="0"/>
            <c:extLst xmlns:c16r2="http://schemas.microsoft.com/office/drawing/2015/06/chart">
              <c:ext xmlns:c16="http://schemas.microsoft.com/office/drawing/2014/chart" uri="{C3380CC4-5D6E-409C-BE32-E72D297353CC}">
                <c16:uniqueId val="{00000001-6AC3-4CF2-8ADA-9AAEFA8E2FB8}"/>
              </c:ext>
            </c:extLst>
          </c:dPt>
          <c:dPt>
            <c:idx val="7"/>
            <c:invertIfNegative val="0"/>
            <c:bubble3D val="0"/>
            <c:extLst xmlns:c16r2="http://schemas.microsoft.com/office/drawing/2015/06/chart">
              <c:ext xmlns:c16="http://schemas.microsoft.com/office/drawing/2014/chart" uri="{C3380CC4-5D6E-409C-BE32-E72D297353CC}">
                <c16:uniqueId val="{00000002-6AC3-4CF2-8ADA-9AAEFA8E2FB8}"/>
              </c:ext>
            </c:extLst>
          </c:dPt>
          <c:dPt>
            <c:idx val="8"/>
            <c:invertIfNegative val="0"/>
            <c:bubble3D val="0"/>
            <c:extLst xmlns:c16r2="http://schemas.microsoft.com/office/drawing/2015/06/chart">
              <c:ext xmlns:c16="http://schemas.microsoft.com/office/drawing/2014/chart" uri="{C3380CC4-5D6E-409C-BE32-E72D297353CC}">
                <c16:uniqueId val="{00000003-6AC3-4CF2-8ADA-9AAEFA8E2FB8}"/>
              </c:ext>
            </c:extLst>
          </c:dPt>
          <c:dPt>
            <c:idx val="9"/>
            <c:invertIfNegative val="0"/>
            <c:bubble3D val="0"/>
            <c:extLst xmlns:c16r2="http://schemas.microsoft.com/office/drawing/2015/06/chart">
              <c:ext xmlns:c16="http://schemas.microsoft.com/office/drawing/2014/chart" uri="{C3380CC4-5D6E-409C-BE32-E72D297353CC}">
                <c16:uniqueId val="{00000004-6AC3-4CF2-8ADA-9AAEFA8E2FB8}"/>
              </c:ext>
            </c:extLst>
          </c:dPt>
          <c:dPt>
            <c:idx val="12"/>
            <c:invertIfNegative val="0"/>
            <c:bubble3D val="0"/>
            <c:extLst xmlns:c16r2="http://schemas.microsoft.com/office/drawing/2015/06/chart">
              <c:ext xmlns:c16="http://schemas.microsoft.com/office/drawing/2014/chart" uri="{C3380CC4-5D6E-409C-BE32-E72D297353CC}">
                <c16:uniqueId val="{00000005-6AC3-4CF2-8ADA-9AAEFA8E2FB8}"/>
              </c:ext>
            </c:extLst>
          </c:dPt>
          <c:dPt>
            <c:idx val="13"/>
            <c:invertIfNegative val="0"/>
            <c:bubble3D val="0"/>
            <c:extLst xmlns:c16r2="http://schemas.microsoft.com/office/drawing/2015/06/chart">
              <c:ext xmlns:c16="http://schemas.microsoft.com/office/drawing/2014/chart" uri="{C3380CC4-5D6E-409C-BE32-E72D297353CC}">
                <c16:uniqueId val="{00000006-6AC3-4CF2-8ADA-9AAEFA8E2FB8}"/>
              </c:ext>
            </c:extLst>
          </c:dPt>
          <c:dPt>
            <c:idx val="14"/>
            <c:invertIfNegative val="0"/>
            <c:bubble3D val="0"/>
            <c:extLst xmlns:c16r2="http://schemas.microsoft.com/office/drawing/2015/06/chart">
              <c:ext xmlns:c16="http://schemas.microsoft.com/office/drawing/2014/chart" uri="{C3380CC4-5D6E-409C-BE32-E72D297353CC}">
                <c16:uniqueId val="{00000007-6AC3-4CF2-8ADA-9AAEFA8E2FB8}"/>
              </c:ext>
            </c:extLst>
          </c:dPt>
          <c:dPt>
            <c:idx val="15"/>
            <c:invertIfNegative val="0"/>
            <c:bubble3D val="0"/>
            <c:extLst xmlns:c16r2="http://schemas.microsoft.com/office/drawing/2015/06/chart">
              <c:ext xmlns:c16="http://schemas.microsoft.com/office/drawing/2014/chart" uri="{C3380CC4-5D6E-409C-BE32-E72D297353CC}">
                <c16:uniqueId val="{00000008-6AC3-4CF2-8ADA-9AAEFA8E2FB8}"/>
              </c:ext>
            </c:extLst>
          </c:dPt>
          <c:dPt>
            <c:idx val="21"/>
            <c:invertIfNegative val="0"/>
            <c:bubble3D val="0"/>
            <c:extLst xmlns:c16r2="http://schemas.microsoft.com/office/drawing/2015/06/chart">
              <c:ext xmlns:c16="http://schemas.microsoft.com/office/drawing/2014/chart" uri="{C3380CC4-5D6E-409C-BE32-E72D297353CC}">
                <c16:uniqueId val="{00000009-6AC3-4CF2-8ADA-9AAEFA8E2FB8}"/>
              </c:ext>
            </c:extLst>
          </c:dPt>
          <c:dLbls>
            <c:numFmt formatCode="#,##0" sourceLinked="0"/>
            <c:spPr>
              <a:noFill/>
              <a:ln w="25400">
                <a:noFill/>
              </a:ln>
            </c:spPr>
            <c:txPr>
              <a:bodyPr/>
              <a:lstStyle/>
              <a:p>
                <a:pPr>
                  <a:defRPr sz="1200" b="1"/>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Dati!$B$146:$B$151</c:f>
              <c:strCache>
                <c:ptCount val="6"/>
                <c:pt idx="0">
                  <c:v>Bezmaksas informatīvas lekcijas</c:v>
                </c:pt>
                <c:pt idx="1">
                  <c:v>Padziļinātas ekspertu konsultācijas</c:v>
                </c:pt>
                <c:pt idx="2">
                  <c:v>Rūpnieciskā īpašuma (RĪ) novērtēšanas rīks (finanšu rīks, kas nosaka RĪ vērtību naudas izteiksmē)</c:v>
                </c:pt>
                <c:pt idx="3">
                  <c:v>Cits ieteikums</c:v>
                </c:pt>
                <c:pt idx="4">
                  <c:v>Papildus nekas nav nepieciešams</c:v>
                </c:pt>
                <c:pt idx="5">
                  <c:v>Grūti pateikt</c:v>
                </c:pt>
              </c:strCache>
            </c:strRef>
          </c:cat>
          <c:val>
            <c:numRef>
              <c:f>Dati!$C$146:$C$151</c:f>
              <c:numCache>
                <c:formatCode>0</c:formatCode>
                <c:ptCount val="6"/>
                <c:pt idx="0">
                  <c:v>58.148704773098416</c:v>
                </c:pt>
                <c:pt idx="1">
                  <c:v>47.490527222384642</c:v>
                </c:pt>
                <c:pt idx="2">
                  <c:v>35.80553487751537</c:v>
                </c:pt>
                <c:pt idx="3">
                  <c:v>1.3797043396954258</c:v>
                </c:pt>
                <c:pt idx="4">
                  <c:v>3.7181212650782487</c:v>
                </c:pt>
                <c:pt idx="5">
                  <c:v>23.339079899865464</c:v>
                </c:pt>
              </c:numCache>
            </c:numRef>
          </c:val>
          <c:extLst xmlns:c16r2="http://schemas.microsoft.com/office/drawing/2015/06/chart">
            <c:ext xmlns:c16="http://schemas.microsoft.com/office/drawing/2014/chart" uri="{C3380CC4-5D6E-409C-BE32-E72D297353CC}">
              <c16:uniqueId val="{0000000A-6AC3-4CF2-8ADA-9AAEFA8E2FB8}"/>
            </c:ext>
          </c:extLst>
        </c:ser>
        <c:dLbls>
          <c:showLegendKey val="0"/>
          <c:showVal val="1"/>
          <c:showCatName val="0"/>
          <c:showSerName val="0"/>
          <c:showPercent val="0"/>
          <c:showBubbleSize val="0"/>
        </c:dLbls>
        <c:gapWidth val="40"/>
        <c:axId val="806267912"/>
        <c:axId val="806266736"/>
      </c:barChart>
      <c:catAx>
        <c:axId val="806267912"/>
        <c:scaling>
          <c:orientation val="maxMin"/>
        </c:scaling>
        <c:delete val="0"/>
        <c:axPos val="l"/>
        <c:numFmt formatCode="General" sourceLinked="1"/>
        <c:majorTickMark val="out"/>
        <c:minorTickMark val="none"/>
        <c:tickLblPos val="nextTo"/>
        <c:spPr>
          <a:ln w="3175">
            <a:solidFill>
              <a:srgbClr val="000000"/>
            </a:solidFill>
            <a:prstDash val="solid"/>
          </a:ln>
        </c:spPr>
        <c:txPr>
          <a:bodyPr rot="0" vert="horz"/>
          <a:lstStyle/>
          <a:p>
            <a:pPr>
              <a:defRPr sz="1200"/>
            </a:pPr>
            <a:endParaRPr lang="en-US"/>
          </a:p>
        </c:txPr>
        <c:crossAx val="806266736"/>
        <c:crosses val="autoZero"/>
        <c:auto val="1"/>
        <c:lblAlgn val="ctr"/>
        <c:lblOffset val="100"/>
        <c:tickLblSkip val="1"/>
        <c:tickMarkSkip val="1"/>
        <c:noMultiLvlLbl val="0"/>
      </c:catAx>
      <c:valAx>
        <c:axId val="806266736"/>
        <c:scaling>
          <c:orientation val="minMax"/>
          <c:max val="70"/>
          <c:min val="0"/>
        </c:scaling>
        <c:delete val="1"/>
        <c:axPos val="b"/>
        <c:numFmt formatCode="General" sourceLinked="0"/>
        <c:majorTickMark val="out"/>
        <c:minorTickMark val="none"/>
        <c:tickLblPos val="nextTo"/>
        <c:crossAx val="806267912"/>
        <c:crosses val="max"/>
        <c:crossBetween val="between"/>
        <c:majorUnit val="10"/>
      </c:valAx>
      <c:spPr>
        <a:noFill/>
        <a:ln w="25400">
          <a:noFill/>
        </a:ln>
      </c:spPr>
    </c:plotArea>
    <c:plotVisOnly val="1"/>
    <c:dispBlanksAs val="gap"/>
    <c:showDLblsOverMax val="0"/>
  </c:chart>
  <c:spPr>
    <a:noFill/>
    <a:ln w="6350">
      <a:noFill/>
    </a:ln>
  </c:spPr>
  <c:txPr>
    <a:bodyPr/>
    <a:lstStyle/>
    <a:p>
      <a:pPr>
        <a:defRPr sz="1100" b="0" i="0" u="none" strike="noStrike" baseline="0">
          <a:solidFill>
            <a:srgbClr val="000000"/>
          </a:solidFill>
          <a:latin typeface="Arial"/>
          <a:ea typeface="Arial"/>
          <a:cs typeface="Arial"/>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5848241885045137"/>
          <c:y val="0"/>
          <c:w val="0.46981260840119143"/>
          <c:h val="0.91671426278282364"/>
        </c:manualLayout>
      </c:layout>
      <c:pieChart>
        <c:varyColors val="1"/>
        <c:ser>
          <c:idx val="0"/>
          <c:order val="0"/>
          <c:spPr>
            <a:solidFill>
              <a:srgbClr val="3A516E"/>
            </a:solidFill>
            <a:ln w="12700">
              <a:solidFill>
                <a:srgbClr val="000000"/>
              </a:solidFill>
              <a:prstDash val="solid"/>
            </a:ln>
          </c:spPr>
          <c:explosion val="1"/>
          <c:dPt>
            <c:idx val="0"/>
            <c:bubble3D val="0"/>
            <c:spPr>
              <a:solidFill>
                <a:srgbClr val="BDDCA8"/>
              </a:solidFill>
              <a:ln w="25400">
                <a:noFill/>
              </a:ln>
            </c:spPr>
            <c:extLst xmlns:c16r2="http://schemas.microsoft.com/office/drawing/2015/06/chart">
              <c:ext xmlns:c16="http://schemas.microsoft.com/office/drawing/2014/chart" uri="{C3380CC4-5D6E-409C-BE32-E72D297353CC}">
                <c16:uniqueId val="{00000001-16D7-46AC-AF60-9082113CFA9A}"/>
              </c:ext>
            </c:extLst>
          </c:dPt>
          <c:dPt>
            <c:idx val="1"/>
            <c:bubble3D val="0"/>
            <c:spPr>
              <a:solidFill>
                <a:srgbClr val="D0909F"/>
              </a:solidFill>
              <a:ln w="25400">
                <a:noFill/>
              </a:ln>
            </c:spPr>
            <c:extLst xmlns:c16r2="http://schemas.microsoft.com/office/drawing/2015/06/chart">
              <c:ext xmlns:c16="http://schemas.microsoft.com/office/drawing/2014/chart" uri="{C3380CC4-5D6E-409C-BE32-E72D297353CC}">
                <c16:uniqueId val="{00000003-16D7-46AC-AF60-9082113CFA9A}"/>
              </c:ext>
            </c:extLst>
          </c:dPt>
          <c:dPt>
            <c:idx val="2"/>
            <c:bubble3D val="0"/>
            <c:spPr>
              <a:solidFill>
                <a:sysClr val="window" lastClr="FFFFFF">
                  <a:lumMod val="75000"/>
                </a:sysClr>
              </a:solidFill>
              <a:ln w="25400">
                <a:noFill/>
              </a:ln>
            </c:spPr>
            <c:extLst xmlns:c16r2="http://schemas.microsoft.com/office/drawing/2015/06/chart">
              <c:ext xmlns:c16="http://schemas.microsoft.com/office/drawing/2014/chart" uri="{C3380CC4-5D6E-409C-BE32-E72D297353CC}">
                <c16:uniqueId val="{00000005-16D7-46AC-AF60-9082113CFA9A}"/>
              </c:ext>
            </c:extLst>
          </c:dPt>
          <c:dPt>
            <c:idx val="3"/>
            <c:bubble3D val="0"/>
            <c:spPr>
              <a:solidFill>
                <a:srgbClr val="990000"/>
              </a:solidFill>
              <a:ln w="25400">
                <a:noFill/>
              </a:ln>
            </c:spPr>
            <c:extLst xmlns:c16r2="http://schemas.microsoft.com/office/drawing/2015/06/chart">
              <c:ext xmlns:c16="http://schemas.microsoft.com/office/drawing/2014/chart" uri="{C3380CC4-5D6E-409C-BE32-E72D297353CC}">
                <c16:uniqueId val="{00000007-16D7-46AC-AF60-9082113CFA9A}"/>
              </c:ext>
            </c:extLst>
          </c:dPt>
          <c:dPt>
            <c:idx val="4"/>
            <c:bubble3D val="0"/>
            <c:spPr>
              <a:solidFill>
                <a:sysClr val="window" lastClr="FFFFFF">
                  <a:lumMod val="75000"/>
                </a:sysClr>
              </a:solidFill>
              <a:ln w="25400">
                <a:noFill/>
              </a:ln>
            </c:spPr>
            <c:extLst xmlns:c16r2="http://schemas.microsoft.com/office/drawing/2015/06/chart">
              <c:ext xmlns:c16="http://schemas.microsoft.com/office/drawing/2014/chart" uri="{C3380CC4-5D6E-409C-BE32-E72D297353CC}">
                <c16:uniqueId val="{00000009-16D7-46AC-AF60-9082113CFA9A}"/>
              </c:ext>
            </c:extLst>
          </c:dPt>
          <c:dPt>
            <c:idx val="5"/>
            <c:bubble3D val="0"/>
            <c:spPr>
              <a:solidFill>
                <a:schemeClr val="bg1">
                  <a:lumMod val="75000"/>
                </a:schemeClr>
              </a:solidFill>
              <a:ln w="25400">
                <a:noFill/>
              </a:ln>
            </c:spPr>
            <c:extLst xmlns:c16r2="http://schemas.microsoft.com/office/drawing/2015/06/chart">
              <c:ext xmlns:c16="http://schemas.microsoft.com/office/drawing/2014/chart" uri="{C3380CC4-5D6E-409C-BE32-E72D297353CC}">
                <c16:uniqueId val="{0000000B-16D7-46AC-AF60-9082113CFA9A}"/>
              </c:ext>
            </c:extLst>
          </c:dPt>
          <c:dPt>
            <c:idx val="6"/>
            <c:bubble3D val="0"/>
            <c:spPr>
              <a:solidFill>
                <a:schemeClr val="accent4">
                  <a:lumMod val="75000"/>
                </a:schemeClr>
              </a:solidFill>
              <a:ln w="25400">
                <a:noFill/>
              </a:ln>
            </c:spPr>
            <c:extLst xmlns:c16r2="http://schemas.microsoft.com/office/drawing/2015/06/chart">
              <c:ext xmlns:c16="http://schemas.microsoft.com/office/drawing/2014/chart" uri="{C3380CC4-5D6E-409C-BE32-E72D297353CC}">
                <c16:uniqueId val="{0000000D-16D7-46AC-AF60-9082113CFA9A}"/>
              </c:ext>
            </c:extLst>
          </c:dPt>
          <c:dPt>
            <c:idx val="7"/>
            <c:bubble3D val="0"/>
            <c:spPr>
              <a:solidFill>
                <a:schemeClr val="accent4">
                  <a:lumMod val="60000"/>
                  <a:lumOff val="40000"/>
                </a:schemeClr>
              </a:solidFill>
              <a:ln w="12700">
                <a:solidFill>
                  <a:schemeClr val="bg1">
                    <a:lumMod val="75000"/>
                  </a:schemeClr>
                </a:solidFill>
                <a:prstDash val="solid"/>
              </a:ln>
            </c:spPr>
            <c:extLst xmlns:c16r2="http://schemas.microsoft.com/office/drawing/2015/06/chart">
              <c:ext xmlns:c16="http://schemas.microsoft.com/office/drawing/2014/chart" uri="{C3380CC4-5D6E-409C-BE32-E72D297353CC}">
                <c16:uniqueId val="{0000000F-16D7-46AC-AF60-9082113CFA9A}"/>
              </c:ext>
            </c:extLst>
          </c:dPt>
          <c:dLbls>
            <c:dLbl>
              <c:idx val="0"/>
              <c:layout>
                <c:manualLayout>
                  <c:x val="-7.5416498818224528E-3"/>
                  <c:y val="-2.3755349453846126E-2"/>
                </c:manualLayout>
              </c:layout>
              <c:tx>
                <c:rich>
                  <a:bodyPr/>
                  <a:lstStyle/>
                  <a:p>
                    <a:fld id="{C5CB155B-D40A-4343-B7F6-CDB1C5DD4B9A}" type="CATEGORYNAME">
                      <a:rPr lang="en-US"/>
                      <a:pPr/>
                      <a:t>[CATEGORY NAME]</a:t>
                    </a:fld>
                    <a:r>
                      <a:rPr lang="en-US" baseline="0"/>
                      <a:t>
</a:t>
                    </a:r>
                    <a:fld id="{2BD10BF6-2C57-4F3C-BE3B-FCB4B726CD25}" type="PERCENTAGE">
                      <a:rPr lang="en-US" b="1" baseline="0"/>
                      <a:pPr/>
                      <a:t>[PERCENTAGE]</a:t>
                    </a:fld>
                    <a:endParaRPr lang="en-US" baseline="0"/>
                  </a:p>
                </c:rich>
              </c:tx>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16D7-46AC-AF60-9082113CFA9A}"/>
                </c:ext>
                <c:ext xmlns:c15="http://schemas.microsoft.com/office/drawing/2012/chart" uri="{CE6537A1-D6FC-4f65-9D91-7224C49458BB}">
                  <c15:layout/>
                  <c15:dlblFieldTable/>
                  <c15:showDataLabelsRange val="0"/>
                </c:ext>
              </c:extLst>
            </c:dLbl>
            <c:dLbl>
              <c:idx val="1"/>
              <c:layout>
                <c:manualLayout>
                  <c:x val="2.448226833411752E-2"/>
                  <c:y val="-5.8565498280442642E-3"/>
                </c:manualLayout>
              </c:layout>
              <c:tx>
                <c:rich>
                  <a:bodyPr/>
                  <a:lstStyle/>
                  <a:p>
                    <a:fld id="{97ACAED5-3F5D-4994-8A47-DBB58D83825F}" type="CATEGORYNAME">
                      <a:rPr lang="en-US"/>
                      <a:pPr/>
                      <a:t>[CATEGORY NAME]</a:t>
                    </a:fld>
                    <a:r>
                      <a:rPr lang="en-US" baseline="0"/>
                      <a:t>
</a:t>
                    </a:r>
                    <a:fld id="{FA250C57-FA21-457E-AD86-7869C57BE094}" type="PERCENTAGE">
                      <a:rPr lang="en-US" b="1" baseline="0"/>
                      <a:pPr/>
                      <a:t>[PERCENTAGE]</a:t>
                    </a:fld>
                    <a:endParaRPr lang="en-US" baseline="0"/>
                  </a:p>
                </c:rich>
              </c:tx>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16D7-46AC-AF60-9082113CFA9A}"/>
                </c:ext>
                <c:ext xmlns:c15="http://schemas.microsoft.com/office/drawing/2012/chart" uri="{CE6537A1-D6FC-4f65-9D91-7224C49458BB}">
                  <c15:layout>
                    <c:manualLayout>
                      <c:w val="0.10889600869243721"/>
                      <c:h val="0.17641195036212984"/>
                    </c:manualLayout>
                  </c15:layout>
                  <c15:dlblFieldTable/>
                  <c15:showDataLabelsRange val="0"/>
                </c:ext>
              </c:extLst>
            </c:dLbl>
            <c:dLbl>
              <c:idx val="2"/>
              <c:layout>
                <c:manualLayout>
                  <c:x val="2.5262042762119159E-5"/>
                  <c:y val="4.6431875283095246E-2"/>
                </c:manualLayout>
              </c:layout>
              <c:tx>
                <c:rich>
                  <a:bodyPr/>
                  <a:lstStyle/>
                  <a:p>
                    <a:fld id="{22F4BCF1-F9F4-4308-9EAF-59C6C2248251}" type="CATEGORYNAME">
                      <a:rPr lang="en-US"/>
                      <a:pPr/>
                      <a:t>[CATEGORY NAME]</a:t>
                    </a:fld>
                    <a:r>
                      <a:rPr lang="en-US" baseline="0"/>
                      <a:t>
</a:t>
                    </a:r>
                    <a:fld id="{097AA2ED-9966-4265-A52A-E2281D1E90B1}" type="PERCENTAGE">
                      <a:rPr lang="en-US" b="1" baseline="0"/>
                      <a:pPr/>
                      <a:t>[PERCENTAGE]</a:t>
                    </a:fld>
                    <a:endParaRPr lang="en-US" baseline="0"/>
                  </a:p>
                </c:rich>
              </c:tx>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16D7-46AC-AF60-9082113CFA9A}"/>
                </c:ext>
                <c:ext xmlns:c15="http://schemas.microsoft.com/office/drawing/2012/chart" uri="{CE6537A1-D6FC-4f65-9D91-7224C49458BB}">
                  <c15:layout/>
                  <c15:dlblFieldTable/>
                  <c15:showDataLabelsRange val="0"/>
                </c:ext>
              </c:extLst>
            </c:dLbl>
            <c:dLbl>
              <c:idx val="3"/>
              <c:delete val="1"/>
              <c:extLst xmlns:c16r2="http://schemas.microsoft.com/office/drawing/2015/06/chart">
                <c:ext xmlns:c16="http://schemas.microsoft.com/office/drawing/2014/chart" uri="{C3380CC4-5D6E-409C-BE32-E72D297353CC}">
                  <c16:uniqueId val="{00000007-16D7-46AC-AF60-9082113CFA9A}"/>
                </c:ext>
                <c:ext xmlns:c15="http://schemas.microsoft.com/office/drawing/2012/chart" uri="{CE6537A1-D6FC-4f65-9D91-7224C49458BB}"/>
              </c:extLst>
            </c:dLbl>
            <c:dLbl>
              <c:idx val="4"/>
              <c:layout>
                <c:manualLayout>
                  <c:x val="2.435063222768772E-2"/>
                  <c:y val="7.7549497785737846E-4"/>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16D7-46AC-AF60-9082113CFA9A}"/>
                </c:ext>
                <c:ext xmlns:c15="http://schemas.microsoft.com/office/drawing/2012/chart" uri="{CE6537A1-D6FC-4f65-9D91-7224C49458BB}"/>
              </c:extLst>
            </c:dLbl>
            <c:dLbl>
              <c:idx val="5"/>
              <c:layout>
                <c:manualLayout>
                  <c:x val="-1.6059888972348293E-2"/>
                  <c:y val="-9.0551179776102533E-4"/>
                </c:manualLayout>
              </c:layou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B-16D7-46AC-AF60-9082113CFA9A}"/>
                </c:ext>
                <c:ext xmlns:c15="http://schemas.microsoft.com/office/drawing/2012/chart" uri="{CE6537A1-D6FC-4f65-9D91-7224C49458BB}"/>
              </c:extLst>
            </c:dLbl>
            <c:dLbl>
              <c:idx val="6"/>
              <c:layout>
                <c:manualLayout>
                  <c:x val="6.1520993261422264E-3"/>
                  <c:y val="1.9342765081194119E-2"/>
                </c:manualLayout>
              </c:layou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D-16D7-46AC-AF60-9082113CFA9A}"/>
                </c:ext>
                <c:ext xmlns:c15="http://schemas.microsoft.com/office/drawing/2012/chart" uri="{CE6537A1-D6FC-4f65-9D91-7224C49458BB}"/>
              </c:extLst>
            </c:dLbl>
            <c:dLbl>
              <c:idx val="7"/>
              <c:layout>
                <c:manualLayout>
                  <c:x val="-2.3702515242021081E-2"/>
                  <c:y val="6.5111495209440179E-2"/>
                </c:manualLayout>
              </c:layou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F-16D7-46AC-AF60-9082113CFA9A}"/>
                </c:ext>
                <c:ext xmlns:c15="http://schemas.microsoft.com/office/drawing/2012/chart" uri="{CE6537A1-D6FC-4f65-9D91-7224C49458BB}"/>
              </c:extLst>
            </c:dLbl>
            <c:numFmt formatCode="0%" sourceLinked="0"/>
            <c:spPr>
              <a:noFill/>
              <a:ln w="25400">
                <a:noFill/>
              </a:ln>
            </c:spPr>
            <c:txPr>
              <a:bodyPr/>
              <a:lstStyle/>
              <a:p>
                <a:pPr>
                  <a:defRPr sz="1400"/>
                </a:pPr>
                <a:endParaRPr lang="en-US"/>
              </a:p>
            </c:txPr>
            <c:showLegendKey val="0"/>
            <c:showVal val="0"/>
            <c:showCatName val="1"/>
            <c:showSerName val="0"/>
            <c:showPercent val="1"/>
            <c:showBubbleSize val="0"/>
            <c:showLeaderLines val="0"/>
            <c:extLst xmlns:c16r2="http://schemas.microsoft.com/office/drawing/2015/06/chart">
              <c:ext xmlns:c15="http://schemas.microsoft.com/office/drawing/2012/chart" uri="{CE6537A1-D6FC-4f65-9D91-7224C49458BB}"/>
            </c:extLst>
          </c:dLbls>
          <c:cat>
            <c:strRef>
              <c:f>Dati!$B$155:$B$157</c:f>
              <c:strCache>
                <c:ptCount val="3"/>
                <c:pt idx="0">
                  <c:v>Jā</c:v>
                </c:pt>
                <c:pt idx="1">
                  <c:v>Nē</c:v>
                </c:pt>
                <c:pt idx="2">
                  <c:v>Grūti pateikt</c:v>
                </c:pt>
              </c:strCache>
            </c:strRef>
          </c:cat>
          <c:val>
            <c:numRef>
              <c:f>Dati!$C$155:$C$157</c:f>
              <c:numCache>
                <c:formatCode>###0</c:formatCode>
                <c:ptCount val="3"/>
                <c:pt idx="0">
                  <c:v>72.985544715372882</c:v>
                </c:pt>
                <c:pt idx="1">
                  <c:v>6.7915064154127078</c:v>
                </c:pt>
                <c:pt idx="2">
                  <c:v>20.222948869214406</c:v>
                </c:pt>
              </c:numCache>
            </c:numRef>
          </c:val>
          <c:extLst xmlns:c16r2="http://schemas.microsoft.com/office/drawing/2015/06/chart">
            <c:ext xmlns:c16="http://schemas.microsoft.com/office/drawing/2014/chart" uri="{C3380CC4-5D6E-409C-BE32-E72D297353CC}">
              <c16:uniqueId val="{00000010-16D7-46AC-AF60-9082113CFA9A}"/>
            </c:ext>
          </c:extLst>
        </c:ser>
        <c:dLbls>
          <c:showLegendKey val="0"/>
          <c:showVal val="0"/>
          <c:showCatName val="1"/>
          <c:showSerName val="0"/>
          <c:showPercent val="1"/>
          <c:showBubbleSize val="0"/>
          <c:showLeaderLines val="0"/>
        </c:dLbls>
        <c:firstSliceAng val="360"/>
      </c:pieChart>
      <c:spPr>
        <a:noFill/>
        <a:ln w="25400">
          <a:noFill/>
        </a:ln>
      </c:spPr>
    </c:plotArea>
    <c:plotVisOnly val="1"/>
    <c:dispBlanksAs val="zero"/>
    <c:showDLblsOverMax val="0"/>
  </c:chart>
  <c:spPr>
    <a:noFill/>
    <a:ln w="6350">
      <a:noFill/>
    </a:ln>
  </c:spPr>
  <c:txPr>
    <a:bodyPr/>
    <a:lstStyle/>
    <a:p>
      <a:pPr>
        <a:defRPr sz="1200" b="0" i="0" u="none" strike="noStrike" baseline="0">
          <a:solidFill>
            <a:srgbClr val="000000"/>
          </a:solidFill>
          <a:latin typeface="Arial"/>
          <a:ea typeface="Arial"/>
          <a:cs typeface="Arial"/>
        </a:defRPr>
      </a:pPr>
      <a:endParaRPr lang="en-US"/>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lv-LV" sz="900"/>
              <a:t>%</a:t>
            </a:r>
            <a:endParaRPr lang="en-US" sz="900"/>
          </a:p>
        </c:rich>
      </c:tx>
      <c:layout>
        <c:manualLayout>
          <c:xMode val="edge"/>
          <c:yMode val="edge"/>
          <c:x val="0.96148113184571193"/>
          <c:y val="1.7910443551429414E-2"/>
        </c:manualLayout>
      </c:layout>
      <c:overlay val="0"/>
      <c:spPr>
        <a:solidFill>
          <a:sysClr val="window" lastClr="FFFFFF"/>
        </a:solidFill>
        <a:ln w="3175">
          <a:solidFill>
            <a:srgbClr val="333333"/>
          </a:solidFill>
        </a:ln>
        <a:effectLst>
          <a:outerShdw dist="35560" dir="2700000" algn="tl" rotWithShape="0">
            <a:prstClr val="black"/>
          </a:outerShdw>
        </a:effectLst>
      </c:spPr>
    </c:title>
    <c:autoTitleDeleted val="0"/>
    <c:plotArea>
      <c:layout>
        <c:manualLayout>
          <c:layoutTarget val="inner"/>
          <c:xMode val="edge"/>
          <c:yMode val="edge"/>
          <c:x val="0.3910661613944445"/>
          <c:y val="1.4379829737964572E-2"/>
          <c:w val="0.58388599823622023"/>
          <c:h val="0.92342839117717346"/>
        </c:manualLayout>
      </c:layout>
      <c:barChart>
        <c:barDir val="bar"/>
        <c:grouping val="clustered"/>
        <c:varyColors val="0"/>
        <c:ser>
          <c:idx val="0"/>
          <c:order val="0"/>
          <c:tx>
            <c:strRef>
              <c:f>Dati!$C$163</c:f>
              <c:strCache>
                <c:ptCount val="1"/>
                <c:pt idx="0">
                  <c:v>07.2024., n=2318</c:v>
                </c:pt>
              </c:strCache>
            </c:strRef>
          </c:tx>
          <c:spPr>
            <a:solidFill>
              <a:srgbClr val="840C54"/>
            </a:solidFill>
            <a:ln w="25400">
              <a:noFill/>
            </a:ln>
          </c:spPr>
          <c:invertIfNegative val="0"/>
          <c:dPt>
            <c:idx val="5"/>
            <c:invertIfNegative val="0"/>
            <c:bubble3D val="0"/>
            <c:extLst xmlns:c16r2="http://schemas.microsoft.com/office/drawing/2015/06/chart">
              <c:ext xmlns:c16="http://schemas.microsoft.com/office/drawing/2014/chart" uri="{C3380CC4-5D6E-409C-BE32-E72D297353CC}">
                <c16:uniqueId val="{00000000-8A1F-400C-972E-723BA7E09193}"/>
              </c:ext>
            </c:extLst>
          </c:dPt>
          <c:dPt>
            <c:idx val="6"/>
            <c:invertIfNegative val="0"/>
            <c:bubble3D val="0"/>
            <c:extLst xmlns:c16r2="http://schemas.microsoft.com/office/drawing/2015/06/chart">
              <c:ext xmlns:c16="http://schemas.microsoft.com/office/drawing/2014/chart" uri="{C3380CC4-5D6E-409C-BE32-E72D297353CC}">
                <c16:uniqueId val="{00000001-8A1F-400C-972E-723BA7E09193}"/>
              </c:ext>
            </c:extLst>
          </c:dPt>
          <c:dPt>
            <c:idx val="7"/>
            <c:invertIfNegative val="0"/>
            <c:bubble3D val="0"/>
            <c:extLst xmlns:c16r2="http://schemas.microsoft.com/office/drawing/2015/06/chart">
              <c:ext xmlns:c16="http://schemas.microsoft.com/office/drawing/2014/chart" uri="{C3380CC4-5D6E-409C-BE32-E72D297353CC}">
                <c16:uniqueId val="{00000002-8A1F-400C-972E-723BA7E09193}"/>
              </c:ext>
            </c:extLst>
          </c:dPt>
          <c:dPt>
            <c:idx val="8"/>
            <c:invertIfNegative val="0"/>
            <c:bubble3D val="0"/>
            <c:extLst xmlns:c16r2="http://schemas.microsoft.com/office/drawing/2015/06/chart">
              <c:ext xmlns:c16="http://schemas.microsoft.com/office/drawing/2014/chart" uri="{C3380CC4-5D6E-409C-BE32-E72D297353CC}">
                <c16:uniqueId val="{00000003-8A1F-400C-972E-723BA7E09193}"/>
              </c:ext>
            </c:extLst>
          </c:dPt>
          <c:dPt>
            <c:idx val="9"/>
            <c:invertIfNegative val="0"/>
            <c:bubble3D val="0"/>
            <c:extLst xmlns:c16r2="http://schemas.microsoft.com/office/drawing/2015/06/chart">
              <c:ext xmlns:c16="http://schemas.microsoft.com/office/drawing/2014/chart" uri="{C3380CC4-5D6E-409C-BE32-E72D297353CC}">
                <c16:uniqueId val="{00000004-8A1F-400C-972E-723BA7E09193}"/>
              </c:ext>
            </c:extLst>
          </c:dPt>
          <c:dPt>
            <c:idx val="12"/>
            <c:invertIfNegative val="0"/>
            <c:bubble3D val="0"/>
            <c:extLst xmlns:c16r2="http://schemas.microsoft.com/office/drawing/2015/06/chart">
              <c:ext xmlns:c16="http://schemas.microsoft.com/office/drawing/2014/chart" uri="{C3380CC4-5D6E-409C-BE32-E72D297353CC}">
                <c16:uniqueId val="{00000005-8A1F-400C-972E-723BA7E09193}"/>
              </c:ext>
            </c:extLst>
          </c:dPt>
          <c:dPt>
            <c:idx val="13"/>
            <c:invertIfNegative val="0"/>
            <c:bubble3D val="0"/>
            <c:extLst xmlns:c16r2="http://schemas.microsoft.com/office/drawing/2015/06/chart">
              <c:ext xmlns:c16="http://schemas.microsoft.com/office/drawing/2014/chart" uri="{C3380CC4-5D6E-409C-BE32-E72D297353CC}">
                <c16:uniqueId val="{00000006-8A1F-400C-972E-723BA7E09193}"/>
              </c:ext>
            </c:extLst>
          </c:dPt>
          <c:dPt>
            <c:idx val="14"/>
            <c:invertIfNegative val="0"/>
            <c:bubble3D val="0"/>
            <c:extLst xmlns:c16r2="http://schemas.microsoft.com/office/drawing/2015/06/chart">
              <c:ext xmlns:c16="http://schemas.microsoft.com/office/drawing/2014/chart" uri="{C3380CC4-5D6E-409C-BE32-E72D297353CC}">
                <c16:uniqueId val="{00000007-8A1F-400C-972E-723BA7E09193}"/>
              </c:ext>
            </c:extLst>
          </c:dPt>
          <c:dPt>
            <c:idx val="15"/>
            <c:invertIfNegative val="0"/>
            <c:bubble3D val="0"/>
            <c:extLst xmlns:c16r2="http://schemas.microsoft.com/office/drawing/2015/06/chart">
              <c:ext xmlns:c16="http://schemas.microsoft.com/office/drawing/2014/chart" uri="{C3380CC4-5D6E-409C-BE32-E72D297353CC}">
                <c16:uniqueId val="{00000008-8A1F-400C-972E-723BA7E09193}"/>
              </c:ext>
            </c:extLst>
          </c:dPt>
          <c:dPt>
            <c:idx val="21"/>
            <c:invertIfNegative val="0"/>
            <c:bubble3D val="0"/>
            <c:extLst xmlns:c16r2="http://schemas.microsoft.com/office/drawing/2015/06/chart">
              <c:ext xmlns:c16="http://schemas.microsoft.com/office/drawing/2014/chart" uri="{C3380CC4-5D6E-409C-BE32-E72D297353CC}">
                <c16:uniqueId val="{00000009-8A1F-400C-972E-723BA7E09193}"/>
              </c:ext>
            </c:extLst>
          </c:dPt>
          <c:dLbls>
            <c:dLbl>
              <c:idx val="4"/>
              <c:numFmt formatCode="#,##0.0" sourceLinked="0"/>
              <c:spPr>
                <a:noFill/>
                <a:ln w="25400">
                  <a:noFill/>
                </a:ln>
              </c:spPr>
              <c:txPr>
                <a:bodyPr/>
                <a:lstStyle/>
                <a:p>
                  <a:pPr>
                    <a:defRPr sz="1200" b="1"/>
                  </a:pPr>
                  <a:endParaRPr lang="en-US"/>
                </a:p>
              </c:txPr>
              <c:dLblPos val="outEnd"/>
              <c:showLegendKey val="0"/>
              <c:showVal val="1"/>
              <c:showCatName val="0"/>
              <c:showSerName val="0"/>
              <c:showPercent val="0"/>
              <c:showBubbleSize val="0"/>
            </c:dLbl>
            <c:numFmt formatCode="#,##0" sourceLinked="0"/>
            <c:spPr>
              <a:noFill/>
              <a:ln w="25400">
                <a:noFill/>
              </a:ln>
            </c:spPr>
            <c:txPr>
              <a:bodyPr/>
              <a:lstStyle/>
              <a:p>
                <a:pPr>
                  <a:defRPr sz="1200" b="1"/>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Dati!$B$164:$B$169</c:f>
              <c:strCache>
                <c:ptCount val="6"/>
                <c:pt idx="0">
                  <c:v>Ļaunprātīgas kopēšanas dēļ uzņēmums var gūt ievērojamus finansiālus zaudējumus</c:v>
                </c:pt>
                <c:pt idx="1">
                  <c:v>Inovatīva ideja vai komerciāli veiksmīgs produkts/prece var tikt kopēts</c:v>
                </c:pt>
                <c:pt idx="2">
                  <c:v>Ir grūtāk pierādīt, kam pieder tiesības uz ideju vai produktu/preci</c:v>
                </c:pt>
                <c:pt idx="3">
                  <c:v>Neaizsargātu produktu/preci ir grūtāk ieviest jaunos tirgos</c:v>
                </c:pt>
                <c:pt idx="4">
                  <c:v>Citas problēmas</c:v>
                </c:pt>
                <c:pt idx="5">
                  <c:v>Grūti pateikt</c:v>
                </c:pt>
              </c:strCache>
            </c:strRef>
          </c:cat>
          <c:val>
            <c:numRef>
              <c:f>Dati!$C$164:$C$169</c:f>
              <c:numCache>
                <c:formatCode>0</c:formatCode>
                <c:ptCount val="6"/>
                <c:pt idx="0">
                  <c:v>62.88314438895388</c:v>
                </c:pt>
                <c:pt idx="1">
                  <c:v>62.314355629066512</c:v>
                </c:pt>
                <c:pt idx="2">
                  <c:v>61.391597580296384</c:v>
                </c:pt>
                <c:pt idx="3">
                  <c:v>27.560777632970289</c:v>
                </c:pt>
                <c:pt idx="4" formatCode="0.0">
                  <c:v>0.3217760806166895</c:v>
                </c:pt>
                <c:pt idx="5">
                  <c:v>21.127770028617704</c:v>
                </c:pt>
              </c:numCache>
            </c:numRef>
          </c:val>
          <c:extLst xmlns:c16r2="http://schemas.microsoft.com/office/drawing/2015/06/chart">
            <c:ext xmlns:c16="http://schemas.microsoft.com/office/drawing/2014/chart" uri="{C3380CC4-5D6E-409C-BE32-E72D297353CC}">
              <c16:uniqueId val="{0000000A-8A1F-400C-972E-723BA7E09193}"/>
            </c:ext>
          </c:extLst>
        </c:ser>
        <c:ser>
          <c:idx val="1"/>
          <c:order val="1"/>
          <c:tx>
            <c:strRef>
              <c:f>Dati!$D$163</c:f>
              <c:strCache>
                <c:ptCount val="1"/>
                <c:pt idx="0">
                  <c:v>06.2022, n=2808</c:v>
                </c:pt>
              </c:strCache>
            </c:strRef>
          </c:tx>
          <c:spPr>
            <a:solidFill>
              <a:srgbClr val="C799C4"/>
            </a:solidFill>
          </c:spPr>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Dati!$B$164:$B$169</c:f>
              <c:strCache>
                <c:ptCount val="6"/>
                <c:pt idx="0">
                  <c:v>Ļaunprātīgas kopēšanas dēļ uzņēmums var gūt ievērojamus finansiālus zaudējumus</c:v>
                </c:pt>
                <c:pt idx="1">
                  <c:v>Inovatīva ideja vai komerciāli veiksmīgs produkts/prece var tikt kopēts</c:v>
                </c:pt>
                <c:pt idx="2">
                  <c:v>Ir grūtāk pierādīt, kam pieder tiesības uz ideju vai produktu/preci</c:v>
                </c:pt>
                <c:pt idx="3">
                  <c:v>Neaizsargātu produktu/preci ir grūtāk ieviest jaunos tirgos</c:v>
                </c:pt>
                <c:pt idx="4">
                  <c:v>Citas problēmas</c:v>
                </c:pt>
                <c:pt idx="5">
                  <c:v>Grūti pateikt</c:v>
                </c:pt>
              </c:strCache>
            </c:strRef>
          </c:cat>
          <c:val>
            <c:numRef>
              <c:f>Dati!$D$164:$D$169</c:f>
              <c:numCache>
                <c:formatCode>0</c:formatCode>
                <c:ptCount val="6"/>
                <c:pt idx="0">
                  <c:v>48.9</c:v>
                </c:pt>
                <c:pt idx="1">
                  <c:v>50.6</c:v>
                </c:pt>
                <c:pt idx="2">
                  <c:v>49</c:v>
                </c:pt>
                <c:pt idx="3">
                  <c:v>20.2</c:v>
                </c:pt>
                <c:pt idx="4">
                  <c:v>0.5</c:v>
                </c:pt>
                <c:pt idx="5">
                  <c:v>31.6</c:v>
                </c:pt>
              </c:numCache>
            </c:numRef>
          </c:val>
          <c:extLst xmlns:c16r2="http://schemas.microsoft.com/office/drawing/2015/06/chart">
            <c:ext xmlns:c16="http://schemas.microsoft.com/office/drawing/2014/chart" uri="{C3380CC4-5D6E-409C-BE32-E72D297353CC}">
              <c16:uniqueId val="{0000000B-8A1F-400C-972E-723BA7E09193}"/>
            </c:ext>
          </c:extLst>
        </c:ser>
        <c:ser>
          <c:idx val="2"/>
          <c:order val="2"/>
          <c:tx>
            <c:strRef>
              <c:f>Dati!$E$163</c:f>
              <c:strCache>
                <c:ptCount val="1"/>
                <c:pt idx="0">
                  <c:v>11.2019, n=3622</c:v>
                </c:pt>
              </c:strCache>
            </c:strRef>
          </c:tx>
          <c:spPr>
            <a:solidFill>
              <a:srgbClr val="F8CBAD"/>
            </a:solidFill>
          </c:spPr>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Dati!$B$164:$B$169</c:f>
              <c:strCache>
                <c:ptCount val="6"/>
                <c:pt idx="0">
                  <c:v>Ļaunprātīgas kopēšanas dēļ uzņēmums var gūt ievērojamus finansiālus zaudējumus</c:v>
                </c:pt>
                <c:pt idx="1">
                  <c:v>Inovatīva ideja vai komerciāli veiksmīgs produkts/prece var tikt kopēts</c:v>
                </c:pt>
                <c:pt idx="2">
                  <c:v>Ir grūtāk pierādīt, kam pieder tiesības uz ideju vai produktu/preci</c:v>
                </c:pt>
                <c:pt idx="3">
                  <c:v>Neaizsargātu produktu/preci ir grūtāk ieviest jaunos tirgos</c:v>
                </c:pt>
                <c:pt idx="4">
                  <c:v>Citas problēmas</c:v>
                </c:pt>
                <c:pt idx="5">
                  <c:v>Grūti pateikt</c:v>
                </c:pt>
              </c:strCache>
            </c:strRef>
          </c:cat>
          <c:val>
            <c:numRef>
              <c:f>Dati!$E$164:$E$169</c:f>
              <c:numCache>
                <c:formatCode>0</c:formatCode>
                <c:ptCount val="6"/>
                <c:pt idx="0">
                  <c:v>51.6</c:v>
                </c:pt>
                <c:pt idx="1">
                  <c:v>54.7</c:v>
                </c:pt>
                <c:pt idx="2">
                  <c:v>52.3</c:v>
                </c:pt>
                <c:pt idx="3">
                  <c:v>19.899999999999999</c:v>
                </c:pt>
                <c:pt idx="4">
                  <c:v>0.5</c:v>
                </c:pt>
                <c:pt idx="5">
                  <c:v>25.7</c:v>
                </c:pt>
              </c:numCache>
            </c:numRef>
          </c:val>
          <c:extLst xmlns:c16r2="http://schemas.microsoft.com/office/drawing/2015/06/chart">
            <c:ext xmlns:c16="http://schemas.microsoft.com/office/drawing/2014/chart" uri="{C3380CC4-5D6E-409C-BE32-E72D297353CC}">
              <c16:uniqueId val="{0000000A-7F35-4F4A-AC34-604DA0774B21}"/>
            </c:ext>
          </c:extLst>
        </c:ser>
        <c:dLbls>
          <c:showLegendKey val="0"/>
          <c:showVal val="1"/>
          <c:showCatName val="0"/>
          <c:showSerName val="0"/>
          <c:showPercent val="0"/>
          <c:showBubbleSize val="0"/>
        </c:dLbls>
        <c:gapWidth val="40"/>
        <c:axId val="435152928"/>
        <c:axId val="435156456"/>
      </c:barChart>
      <c:catAx>
        <c:axId val="435152928"/>
        <c:scaling>
          <c:orientation val="maxMin"/>
        </c:scaling>
        <c:delete val="0"/>
        <c:axPos val="l"/>
        <c:numFmt formatCode="General" sourceLinked="1"/>
        <c:majorTickMark val="out"/>
        <c:minorTickMark val="none"/>
        <c:tickLblPos val="nextTo"/>
        <c:spPr>
          <a:ln w="3175">
            <a:solidFill>
              <a:srgbClr val="000000"/>
            </a:solidFill>
            <a:prstDash val="solid"/>
          </a:ln>
        </c:spPr>
        <c:txPr>
          <a:bodyPr rot="0" vert="horz"/>
          <a:lstStyle/>
          <a:p>
            <a:pPr>
              <a:defRPr sz="1200"/>
            </a:pPr>
            <a:endParaRPr lang="en-US"/>
          </a:p>
        </c:txPr>
        <c:crossAx val="435156456"/>
        <c:crosses val="autoZero"/>
        <c:auto val="1"/>
        <c:lblAlgn val="ctr"/>
        <c:lblOffset val="100"/>
        <c:tickLblSkip val="1"/>
        <c:tickMarkSkip val="1"/>
        <c:noMultiLvlLbl val="0"/>
      </c:catAx>
      <c:valAx>
        <c:axId val="435156456"/>
        <c:scaling>
          <c:orientation val="minMax"/>
          <c:max val="80"/>
          <c:min val="0"/>
        </c:scaling>
        <c:delete val="1"/>
        <c:axPos val="b"/>
        <c:numFmt formatCode="General" sourceLinked="0"/>
        <c:majorTickMark val="out"/>
        <c:minorTickMark val="none"/>
        <c:tickLblPos val="nextTo"/>
        <c:crossAx val="435152928"/>
        <c:crosses val="max"/>
        <c:crossBetween val="between"/>
        <c:majorUnit val="15"/>
      </c:valAx>
      <c:spPr>
        <a:noFill/>
        <a:ln w="25400">
          <a:noFill/>
        </a:ln>
      </c:spPr>
    </c:plotArea>
    <c:legend>
      <c:legendPos val="r"/>
      <c:layout>
        <c:manualLayout>
          <c:xMode val="edge"/>
          <c:yMode val="edge"/>
          <c:x val="0.68663797538040994"/>
          <c:y val="0.77661018343784238"/>
          <c:w val="0.29741114115826678"/>
          <c:h val="0.16786252677407337"/>
        </c:manualLayout>
      </c:layout>
      <c:overlay val="0"/>
      <c:txPr>
        <a:bodyPr/>
        <a:lstStyle/>
        <a:p>
          <a:pPr>
            <a:defRPr sz="1200"/>
          </a:pPr>
          <a:endParaRPr lang="en-US"/>
        </a:p>
      </c:txPr>
    </c:legend>
    <c:plotVisOnly val="1"/>
    <c:dispBlanksAs val="gap"/>
    <c:showDLblsOverMax val="0"/>
  </c:chart>
  <c:spPr>
    <a:noFill/>
    <a:ln w="6350">
      <a:noFill/>
    </a:ln>
  </c:spPr>
  <c:txPr>
    <a:bodyPr/>
    <a:lstStyle/>
    <a:p>
      <a:pPr>
        <a:defRPr sz="1100" b="0" i="0" u="none" strike="noStrike" baseline="0">
          <a:solidFill>
            <a:srgbClr val="000000"/>
          </a:solidFill>
          <a:latin typeface="Arial"/>
          <a:ea typeface="Arial"/>
          <a:cs typeface="Arial"/>
        </a:defRPr>
      </a:pPr>
      <a:endParaRPr lang="en-US"/>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39420624631471451"/>
          <c:y val="4.5313374424697231E-3"/>
          <c:w val="0.58388599823622023"/>
          <c:h val="0.9332768962535688"/>
        </c:manualLayout>
      </c:layout>
      <c:barChart>
        <c:barDir val="bar"/>
        <c:grouping val="clustered"/>
        <c:varyColors val="0"/>
        <c:ser>
          <c:idx val="0"/>
          <c:order val="0"/>
          <c:tx>
            <c:strRef>
              <c:f>'Ievas dati'!$C$152</c:f>
              <c:strCache>
                <c:ptCount val="1"/>
                <c:pt idx="0">
                  <c:v>07.2024., n=2318</c:v>
                </c:pt>
              </c:strCache>
            </c:strRef>
          </c:tx>
          <c:spPr>
            <a:solidFill>
              <a:srgbClr val="840C54"/>
            </a:solidFill>
            <a:ln w="25400">
              <a:noFill/>
            </a:ln>
          </c:spPr>
          <c:invertIfNegative val="0"/>
          <c:dPt>
            <c:idx val="4"/>
            <c:invertIfNegative val="0"/>
            <c:bubble3D val="0"/>
            <c:extLst xmlns:c16r2="http://schemas.microsoft.com/office/drawing/2015/06/chart">
              <c:ext xmlns:c16="http://schemas.microsoft.com/office/drawing/2014/chart" uri="{C3380CC4-5D6E-409C-BE32-E72D297353CC}">
                <c16:uniqueId val="{0000000A-6755-4F4F-A0F7-1EA430B3088D}"/>
              </c:ext>
            </c:extLst>
          </c:dPt>
          <c:dPt>
            <c:idx val="5"/>
            <c:invertIfNegative val="0"/>
            <c:bubble3D val="0"/>
            <c:extLst xmlns:c16r2="http://schemas.microsoft.com/office/drawing/2015/06/chart">
              <c:ext xmlns:c16="http://schemas.microsoft.com/office/drawing/2014/chart" uri="{C3380CC4-5D6E-409C-BE32-E72D297353CC}">
                <c16:uniqueId val="{00000000-058D-44D6-9B6B-F34D2BA2AB65}"/>
              </c:ext>
            </c:extLst>
          </c:dPt>
          <c:dPt>
            <c:idx val="6"/>
            <c:invertIfNegative val="0"/>
            <c:bubble3D val="0"/>
            <c:extLst xmlns:c16r2="http://schemas.microsoft.com/office/drawing/2015/06/chart">
              <c:ext xmlns:c16="http://schemas.microsoft.com/office/drawing/2014/chart" uri="{C3380CC4-5D6E-409C-BE32-E72D297353CC}">
                <c16:uniqueId val="{00000001-058D-44D6-9B6B-F34D2BA2AB65}"/>
              </c:ext>
            </c:extLst>
          </c:dPt>
          <c:dPt>
            <c:idx val="7"/>
            <c:invertIfNegative val="0"/>
            <c:bubble3D val="0"/>
            <c:extLst xmlns:c16r2="http://schemas.microsoft.com/office/drawing/2015/06/chart">
              <c:ext xmlns:c16="http://schemas.microsoft.com/office/drawing/2014/chart" uri="{C3380CC4-5D6E-409C-BE32-E72D297353CC}">
                <c16:uniqueId val="{00000002-058D-44D6-9B6B-F34D2BA2AB65}"/>
              </c:ext>
            </c:extLst>
          </c:dPt>
          <c:dPt>
            <c:idx val="8"/>
            <c:invertIfNegative val="0"/>
            <c:bubble3D val="0"/>
            <c:extLst xmlns:c16r2="http://schemas.microsoft.com/office/drawing/2015/06/chart">
              <c:ext xmlns:c16="http://schemas.microsoft.com/office/drawing/2014/chart" uri="{C3380CC4-5D6E-409C-BE32-E72D297353CC}">
                <c16:uniqueId val="{00000003-058D-44D6-9B6B-F34D2BA2AB65}"/>
              </c:ext>
            </c:extLst>
          </c:dPt>
          <c:dPt>
            <c:idx val="9"/>
            <c:invertIfNegative val="0"/>
            <c:bubble3D val="0"/>
            <c:extLst xmlns:c16r2="http://schemas.microsoft.com/office/drawing/2015/06/chart">
              <c:ext xmlns:c16="http://schemas.microsoft.com/office/drawing/2014/chart" uri="{C3380CC4-5D6E-409C-BE32-E72D297353CC}">
                <c16:uniqueId val="{00000004-058D-44D6-9B6B-F34D2BA2AB65}"/>
              </c:ext>
            </c:extLst>
          </c:dPt>
          <c:dPt>
            <c:idx val="12"/>
            <c:invertIfNegative val="0"/>
            <c:bubble3D val="0"/>
            <c:extLst xmlns:c16r2="http://schemas.microsoft.com/office/drawing/2015/06/chart">
              <c:ext xmlns:c16="http://schemas.microsoft.com/office/drawing/2014/chart" uri="{C3380CC4-5D6E-409C-BE32-E72D297353CC}">
                <c16:uniqueId val="{00000005-058D-44D6-9B6B-F34D2BA2AB65}"/>
              </c:ext>
            </c:extLst>
          </c:dPt>
          <c:dPt>
            <c:idx val="13"/>
            <c:invertIfNegative val="0"/>
            <c:bubble3D val="0"/>
            <c:extLst xmlns:c16r2="http://schemas.microsoft.com/office/drawing/2015/06/chart">
              <c:ext xmlns:c16="http://schemas.microsoft.com/office/drawing/2014/chart" uri="{C3380CC4-5D6E-409C-BE32-E72D297353CC}">
                <c16:uniqueId val="{00000006-058D-44D6-9B6B-F34D2BA2AB65}"/>
              </c:ext>
            </c:extLst>
          </c:dPt>
          <c:dPt>
            <c:idx val="14"/>
            <c:invertIfNegative val="0"/>
            <c:bubble3D val="0"/>
            <c:extLst xmlns:c16r2="http://schemas.microsoft.com/office/drawing/2015/06/chart">
              <c:ext xmlns:c16="http://schemas.microsoft.com/office/drawing/2014/chart" uri="{C3380CC4-5D6E-409C-BE32-E72D297353CC}">
                <c16:uniqueId val="{00000007-058D-44D6-9B6B-F34D2BA2AB65}"/>
              </c:ext>
            </c:extLst>
          </c:dPt>
          <c:dPt>
            <c:idx val="15"/>
            <c:invertIfNegative val="0"/>
            <c:bubble3D val="0"/>
            <c:extLst xmlns:c16r2="http://schemas.microsoft.com/office/drawing/2015/06/chart">
              <c:ext xmlns:c16="http://schemas.microsoft.com/office/drawing/2014/chart" uri="{C3380CC4-5D6E-409C-BE32-E72D297353CC}">
                <c16:uniqueId val="{00000008-058D-44D6-9B6B-F34D2BA2AB65}"/>
              </c:ext>
            </c:extLst>
          </c:dPt>
          <c:dPt>
            <c:idx val="21"/>
            <c:invertIfNegative val="0"/>
            <c:bubble3D val="0"/>
            <c:extLst xmlns:c16r2="http://schemas.microsoft.com/office/drawing/2015/06/chart">
              <c:ext xmlns:c16="http://schemas.microsoft.com/office/drawing/2014/chart" uri="{C3380CC4-5D6E-409C-BE32-E72D297353CC}">
                <c16:uniqueId val="{00000009-058D-44D6-9B6B-F34D2BA2AB65}"/>
              </c:ext>
            </c:extLst>
          </c:dPt>
          <c:dLbls>
            <c:dLbl>
              <c:idx val="3"/>
              <c:numFmt formatCode="#,##0.0" sourceLinked="0"/>
              <c:spPr>
                <a:noFill/>
                <a:ln w="25400">
                  <a:noFill/>
                </a:ln>
              </c:spPr>
              <c:txPr>
                <a:bodyPr/>
                <a:lstStyle/>
                <a:p>
                  <a:pPr>
                    <a:defRPr sz="1200" b="1"/>
                  </a:pPr>
                  <a:endParaRPr lang="en-US"/>
                </a:p>
              </c:txPr>
              <c:dLblPos val="outEnd"/>
              <c:showLegendKey val="0"/>
              <c:showVal val="1"/>
              <c:showCatName val="0"/>
              <c:showSerName val="0"/>
              <c:showPercent val="0"/>
              <c:showBubbleSize val="0"/>
            </c:dLbl>
            <c:numFmt formatCode="#,##0" sourceLinked="0"/>
            <c:spPr>
              <a:noFill/>
              <a:ln w="25400">
                <a:noFill/>
              </a:ln>
            </c:spPr>
            <c:txPr>
              <a:bodyPr/>
              <a:lstStyle/>
              <a:p>
                <a:pPr>
                  <a:defRPr sz="1200" b="1"/>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'Ievas dati'!$B$153:$B$157</c:f>
              <c:strCache>
                <c:ptCount val="5"/>
                <c:pt idx="0">
                  <c:v>Preču zīmi (t.i., tiesības uz apzīmējumu, kas palīdz atšķirt viena uzņēmuma preci/pakalpojumu no citiem – logo, zīmols utml.)**</c:v>
                </c:pt>
                <c:pt idx="1">
                  <c:v>Dizainparaugu (t.i., tiesības uz rūpnieciska vai amatnieciska izstrādājuma ārējo izskatu – forma, apveids, krāsa u.c.)***</c:v>
                </c:pt>
                <c:pt idx="2">
                  <c:v>Patentu (t.i., tiesības uz izgudrojuma aizsardzības apliecinājumu)</c:v>
                </c:pt>
                <c:pt idx="3">
                  <c:v>Citas</c:v>
                </c:pt>
                <c:pt idx="4">
                  <c:v>Nepieder neviens no rūpnieciskā īpašuma objektiem</c:v>
                </c:pt>
              </c:strCache>
            </c:strRef>
          </c:cat>
          <c:val>
            <c:numRef>
              <c:f>'Ievas dati'!$C$153:$C$157</c:f>
              <c:numCache>
                <c:formatCode>0</c:formatCode>
                <c:ptCount val="5"/>
                <c:pt idx="0">
                  <c:v>12.262542556924997</c:v>
                </c:pt>
                <c:pt idx="1">
                  <c:v>2.5925125957605575</c:v>
                </c:pt>
                <c:pt idx="2">
                  <c:v>2.3024465926408033</c:v>
                </c:pt>
                <c:pt idx="3" formatCode="0.0">
                  <c:v>0.64326063798253619</c:v>
                </c:pt>
                <c:pt idx="4">
                  <c:v>84.814124783804957</c:v>
                </c:pt>
              </c:numCache>
            </c:numRef>
          </c:val>
          <c:extLst xmlns:c16r2="http://schemas.microsoft.com/office/drawing/2015/06/chart">
            <c:ext xmlns:c16="http://schemas.microsoft.com/office/drawing/2014/chart" uri="{C3380CC4-5D6E-409C-BE32-E72D297353CC}">
              <c16:uniqueId val="{0000000A-058D-44D6-9B6B-F34D2BA2AB65}"/>
            </c:ext>
          </c:extLst>
        </c:ser>
        <c:ser>
          <c:idx val="1"/>
          <c:order val="1"/>
          <c:tx>
            <c:strRef>
              <c:f>'Ievas dati'!$D$152</c:f>
              <c:strCache>
                <c:ptCount val="1"/>
                <c:pt idx="0">
                  <c:v>06.2022, n=2808</c:v>
                </c:pt>
              </c:strCache>
            </c:strRef>
          </c:tx>
          <c:spPr>
            <a:solidFill>
              <a:srgbClr val="C799C4"/>
            </a:solidFill>
          </c:spPr>
          <c:invertIfNegative val="0"/>
          <c:dPt>
            <c:idx val="4"/>
            <c:invertIfNegative val="0"/>
            <c:bubble3D val="0"/>
            <c:extLst xmlns:c16r2="http://schemas.microsoft.com/office/drawing/2015/06/chart">
              <c:ext xmlns:c16="http://schemas.microsoft.com/office/drawing/2014/chart" uri="{C3380CC4-5D6E-409C-BE32-E72D297353CC}">
                <c16:uniqueId val="{0000000B-6755-4F4F-A0F7-1EA430B3088D}"/>
              </c:ext>
            </c:extLst>
          </c:dPt>
          <c:dLbls>
            <c:spPr>
              <a:noFill/>
              <a:ln>
                <a:noFill/>
              </a:ln>
              <a:effectLst/>
            </c:spPr>
            <c:txPr>
              <a:bodyPr wrap="square" lIns="38100" tIns="19050" rIns="38100" bIns="19050" anchor="ctr">
                <a:spAutoFit/>
              </a:bodyPr>
              <a:lstStyle/>
              <a:p>
                <a:pPr>
                  <a:defRPr sz="1200" b="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dati'!$B$153:$B$157</c:f>
              <c:strCache>
                <c:ptCount val="5"/>
                <c:pt idx="0">
                  <c:v>Preču zīmi (t.i., tiesības uz apzīmējumu, kas palīdz atšķirt viena uzņēmuma preci/pakalpojumu no citiem – logo, zīmols utml.)**</c:v>
                </c:pt>
                <c:pt idx="1">
                  <c:v>Dizainparaugu (t.i., tiesības uz rūpnieciska vai amatnieciska izstrādājuma ārējo izskatu – forma, apveids, krāsa u.c.)***</c:v>
                </c:pt>
                <c:pt idx="2">
                  <c:v>Patentu (t.i., tiesības uz izgudrojuma aizsardzības apliecinājumu)</c:v>
                </c:pt>
                <c:pt idx="3">
                  <c:v>Citas</c:v>
                </c:pt>
                <c:pt idx="4">
                  <c:v>Nepieder neviens no rūpnieciskā īpašuma objektiem</c:v>
                </c:pt>
              </c:strCache>
            </c:strRef>
          </c:cat>
          <c:val>
            <c:numRef>
              <c:f>'Ievas dati'!$D$153:$D$157</c:f>
              <c:numCache>
                <c:formatCode>0</c:formatCode>
                <c:ptCount val="5"/>
                <c:pt idx="0">
                  <c:v>10.9</c:v>
                </c:pt>
                <c:pt idx="1">
                  <c:v>2.6</c:v>
                </c:pt>
                <c:pt idx="2">
                  <c:v>2.6</c:v>
                </c:pt>
                <c:pt idx="3">
                  <c:v>0.9</c:v>
                </c:pt>
                <c:pt idx="4">
                  <c:v>86.1</c:v>
                </c:pt>
              </c:numCache>
            </c:numRef>
          </c:val>
          <c:extLst xmlns:c16r2="http://schemas.microsoft.com/office/drawing/2015/06/chart">
            <c:ext xmlns:c16="http://schemas.microsoft.com/office/drawing/2014/chart" uri="{C3380CC4-5D6E-409C-BE32-E72D297353CC}">
              <c16:uniqueId val="{0000000B-058D-44D6-9B6B-F34D2BA2AB65}"/>
            </c:ext>
          </c:extLst>
        </c:ser>
        <c:ser>
          <c:idx val="2"/>
          <c:order val="2"/>
          <c:tx>
            <c:strRef>
              <c:f>'Ievas dati'!$E$152</c:f>
              <c:strCache>
                <c:ptCount val="1"/>
                <c:pt idx="0">
                  <c:v>11.2019, n=3622</c:v>
                </c:pt>
              </c:strCache>
            </c:strRef>
          </c:tx>
          <c:spPr>
            <a:solidFill>
              <a:srgbClr val="F8CBAD"/>
            </a:solidFill>
          </c:spPr>
          <c:invertIfNegative val="0"/>
          <c:dPt>
            <c:idx val="4"/>
            <c:invertIfNegative val="0"/>
            <c:bubble3D val="0"/>
            <c:extLst xmlns:c16r2="http://schemas.microsoft.com/office/drawing/2015/06/chart">
              <c:ext xmlns:c16="http://schemas.microsoft.com/office/drawing/2014/chart" uri="{C3380CC4-5D6E-409C-BE32-E72D297353CC}">
                <c16:uniqueId val="{0000000F-7A0B-4CB5-8F14-B8BE232F5327}"/>
              </c:ext>
            </c:extLst>
          </c:dPt>
          <c:dLbls>
            <c:spPr>
              <a:noFill/>
              <a:ln>
                <a:noFill/>
              </a:ln>
              <a:effectLst/>
            </c:spPr>
            <c:txPr>
              <a:bodyPr wrap="square" lIns="38100" tIns="19050" rIns="38100" bIns="19050" anchor="ctr">
                <a:spAutoFit/>
              </a:bodyPr>
              <a:lstStyle/>
              <a:p>
                <a:pPr>
                  <a:defRPr sz="1200" b="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dati'!$B$153:$B$157</c:f>
              <c:strCache>
                <c:ptCount val="5"/>
                <c:pt idx="0">
                  <c:v>Preču zīmi (t.i., tiesības uz apzīmējumu, kas palīdz atšķirt viena uzņēmuma preci/pakalpojumu no citiem – logo, zīmols utml.)**</c:v>
                </c:pt>
                <c:pt idx="1">
                  <c:v>Dizainparaugu (t.i., tiesības uz rūpnieciska vai amatnieciska izstrādājuma ārējo izskatu – forma, apveids, krāsa u.c.)***</c:v>
                </c:pt>
                <c:pt idx="2">
                  <c:v>Patentu (t.i., tiesības uz izgudrojuma aizsardzības apliecinājumu)</c:v>
                </c:pt>
                <c:pt idx="3">
                  <c:v>Citas</c:v>
                </c:pt>
                <c:pt idx="4">
                  <c:v>Nepieder neviens no rūpnieciskā īpašuma objektiem</c:v>
                </c:pt>
              </c:strCache>
            </c:strRef>
          </c:cat>
          <c:val>
            <c:numRef>
              <c:f>'Ievas dati'!$E$153:$E$157</c:f>
              <c:numCache>
                <c:formatCode>0</c:formatCode>
                <c:ptCount val="5"/>
                <c:pt idx="0">
                  <c:v>8.9</c:v>
                </c:pt>
                <c:pt idx="1">
                  <c:v>2.2999999999999998</c:v>
                </c:pt>
                <c:pt idx="2">
                  <c:v>1.8</c:v>
                </c:pt>
                <c:pt idx="3">
                  <c:v>1.1000000000000001</c:v>
                </c:pt>
                <c:pt idx="4">
                  <c:v>88.3</c:v>
                </c:pt>
              </c:numCache>
            </c:numRef>
          </c:val>
          <c:extLst xmlns:c16r2="http://schemas.microsoft.com/office/drawing/2015/06/chart">
            <c:ext xmlns:c16="http://schemas.microsoft.com/office/drawing/2014/chart" uri="{C3380CC4-5D6E-409C-BE32-E72D297353CC}">
              <c16:uniqueId val="{0000000E-7A0B-4CB5-8F14-B8BE232F5327}"/>
            </c:ext>
          </c:extLst>
        </c:ser>
        <c:dLbls>
          <c:showLegendKey val="0"/>
          <c:showVal val="1"/>
          <c:showCatName val="0"/>
          <c:showSerName val="0"/>
          <c:showPercent val="0"/>
          <c:showBubbleSize val="0"/>
        </c:dLbls>
        <c:gapWidth val="40"/>
        <c:axId val="806265560"/>
        <c:axId val="806263208"/>
      </c:barChart>
      <c:catAx>
        <c:axId val="806265560"/>
        <c:scaling>
          <c:orientation val="maxMin"/>
        </c:scaling>
        <c:delete val="0"/>
        <c:axPos val="l"/>
        <c:numFmt formatCode="General" sourceLinked="1"/>
        <c:majorTickMark val="out"/>
        <c:minorTickMark val="none"/>
        <c:tickLblPos val="nextTo"/>
        <c:spPr>
          <a:ln w="3175">
            <a:solidFill>
              <a:srgbClr val="000000"/>
            </a:solidFill>
            <a:prstDash val="solid"/>
          </a:ln>
        </c:spPr>
        <c:txPr>
          <a:bodyPr rot="0" vert="horz"/>
          <a:lstStyle/>
          <a:p>
            <a:pPr>
              <a:defRPr sz="1200"/>
            </a:pPr>
            <a:endParaRPr lang="en-US"/>
          </a:p>
        </c:txPr>
        <c:crossAx val="806263208"/>
        <c:crosses val="autoZero"/>
        <c:auto val="1"/>
        <c:lblAlgn val="ctr"/>
        <c:lblOffset val="100"/>
        <c:tickLblSkip val="1"/>
        <c:tickMarkSkip val="1"/>
        <c:noMultiLvlLbl val="0"/>
      </c:catAx>
      <c:valAx>
        <c:axId val="806263208"/>
        <c:scaling>
          <c:orientation val="minMax"/>
          <c:max val="90"/>
          <c:min val="0"/>
        </c:scaling>
        <c:delete val="1"/>
        <c:axPos val="b"/>
        <c:numFmt formatCode="General" sourceLinked="0"/>
        <c:majorTickMark val="out"/>
        <c:minorTickMark val="none"/>
        <c:tickLblPos val="nextTo"/>
        <c:crossAx val="806265560"/>
        <c:crosses val="max"/>
        <c:crossBetween val="between"/>
        <c:majorUnit val="15"/>
      </c:valAx>
      <c:spPr>
        <a:noFill/>
        <a:ln w="25400">
          <a:noFill/>
        </a:ln>
      </c:spPr>
    </c:plotArea>
    <c:legend>
      <c:legendPos val="r"/>
      <c:layout>
        <c:manualLayout>
          <c:xMode val="edge"/>
          <c:yMode val="edge"/>
          <c:x val="0.71836635756992362"/>
          <c:y val="0.11461505900215356"/>
          <c:w val="0.22091352502573222"/>
          <c:h val="0.17810792033348771"/>
        </c:manualLayout>
      </c:layout>
      <c:overlay val="0"/>
      <c:txPr>
        <a:bodyPr/>
        <a:lstStyle/>
        <a:p>
          <a:pPr>
            <a:defRPr sz="1200">
              <a:solidFill>
                <a:schemeClr val="tx1"/>
              </a:solidFill>
            </a:defRPr>
          </a:pPr>
          <a:endParaRPr lang="en-US"/>
        </a:p>
      </c:txPr>
    </c:legend>
    <c:plotVisOnly val="1"/>
    <c:dispBlanksAs val="gap"/>
    <c:showDLblsOverMax val="0"/>
  </c:chart>
  <c:spPr>
    <a:noFill/>
    <a:ln w="6350">
      <a:noFill/>
    </a:ln>
  </c:spPr>
  <c:txPr>
    <a:bodyPr/>
    <a:lstStyle/>
    <a:p>
      <a:pPr>
        <a:defRPr sz="1100" b="0" i="0" u="none" strike="noStrike" baseline="0">
          <a:solidFill>
            <a:srgbClr val="000000"/>
          </a:solidFill>
          <a:latin typeface="Arial"/>
          <a:ea typeface="Arial"/>
          <a:cs typeface="Arial"/>
        </a:defRPr>
      </a:pPr>
      <a:endParaRPr lang="en-US"/>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a:t>%</a:t>
            </a:r>
            <a:endParaRPr lang="en-US" sz="900"/>
          </a:p>
        </c:rich>
      </c:tx>
      <c:layout>
        <c:manualLayout>
          <c:xMode val="edge"/>
          <c:yMode val="edge"/>
          <c:x val="0.97898437500000002"/>
          <c:y val="3.5003973339350243E-2"/>
        </c:manualLayout>
      </c:layout>
      <c:overlay val="0"/>
      <c:spPr>
        <a:solidFill>
          <a:sysClr val="window" lastClr="FFFFFF"/>
        </a:solidFill>
        <a:ln w="3175">
          <a:solidFill>
            <a:sysClr val="windowText" lastClr="000000"/>
          </a:solidFill>
        </a:ln>
        <a:effectLst>
          <a:outerShdw dist="35560" dir="2700000" algn="tl" rotWithShape="0">
            <a:prstClr val="black"/>
          </a:outerShdw>
        </a:effectLst>
      </c:spPr>
    </c:title>
    <c:autoTitleDeleted val="0"/>
    <c:plotArea>
      <c:layout>
        <c:manualLayout>
          <c:layoutTarget val="inner"/>
          <c:xMode val="edge"/>
          <c:yMode val="edge"/>
          <c:x val="0.4953567353788379"/>
          <c:y val="4.8498845265588918E-2"/>
          <c:w val="0.48774917755163644"/>
          <c:h val="0.932977664232717"/>
        </c:manualLayout>
      </c:layout>
      <c:barChart>
        <c:barDir val="bar"/>
        <c:grouping val="stacked"/>
        <c:varyColors val="0"/>
        <c:ser>
          <c:idx val="0"/>
          <c:order val="0"/>
          <c:tx>
            <c:strRef>
              <c:f>'Ievas dati'!$C$159</c:f>
              <c:strCache>
                <c:ptCount val="1"/>
                <c:pt idx="0">
                  <c:v>Nepieder neviens no rūpnieciskā īpašuma objektiem</c:v>
                </c:pt>
              </c:strCache>
            </c:strRef>
          </c:tx>
          <c:spPr>
            <a:solidFill>
              <a:srgbClr val="D0909F"/>
            </a:solidFill>
            <a:ln w="25400">
              <a:noFill/>
            </a:ln>
          </c:spPr>
          <c:invertIfNegative val="0"/>
          <c:dLbls>
            <c:spPr>
              <a:noFill/>
              <a:ln w="25400">
                <a:noFill/>
              </a:ln>
            </c:spPr>
            <c:txPr>
              <a:bodyPr wrap="square" lIns="38100" tIns="19050" rIns="38100" bIns="19050" anchor="ctr">
                <a:spAutoFit/>
              </a:bodyPr>
              <a:lstStyle/>
              <a:p>
                <a:pPr>
                  <a:defRPr sz="9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'Ievas dati'!$B$160:$B$211</c:f>
              <c:strCache>
                <c:ptCount val="52"/>
                <c:pt idx="0">
                  <c:v>VISI RESPONDENTI, n=2318</c:v>
                </c:pt>
                <c:pt idx="2">
                  <c:v>Rīga, n=1256</c:v>
                </c:pt>
                <c:pt idx="3">
                  <c:v>Cita valstspilsēta, n=300</c:v>
                </c:pt>
                <c:pt idx="4">
                  <c:v>Cita pilsēta vai lauki, n=762</c:v>
                </c:pt>
                <c:pt idx="6">
                  <c:v>Rīgas reģions, n=1571</c:v>
                </c:pt>
                <c:pt idx="7">
                  <c:v>Vidzemes reģions, n=277</c:v>
                </c:pt>
                <c:pt idx="8">
                  <c:v>Kurzemes reģions, n=213</c:v>
                </c:pt>
                <c:pt idx="9">
                  <c:v>Zemgales reģions, n=156</c:v>
                </c:pt>
                <c:pt idx="10">
                  <c:v>Latgales reģions, n=101</c:v>
                </c:pt>
                <c:pt idx="12">
                  <c:v>Uzņēmumā ir pārstāvēts tikai vietējais kapitāls, n=2132</c:v>
                </c:pt>
                <c:pt idx="13">
                  <c:v>Uzņēmumā ir pārstāvēts gan vietējais kapitāls, gan ārvalstu kapitāls, n=96</c:v>
                </c:pt>
                <c:pt idx="14">
                  <c:v>Uzņēmumā ir pārstāvēts tikai ārvalstu kapitāls, n=90</c:v>
                </c:pt>
                <c:pt idx="16">
                  <c:v>2023. vai 2024. gadā, n=17</c:v>
                </c:pt>
                <c:pt idx="17">
                  <c:v>2012. - 2022. gados, n=816</c:v>
                </c:pt>
                <c:pt idx="18">
                  <c:v>2002. - 2011. gados, n=783</c:v>
                </c:pt>
                <c:pt idx="19">
                  <c:v>Līdz 2001. gadam (ieskaitot), n=702</c:v>
                </c:pt>
                <c:pt idx="21">
                  <c:v>Individuālais komersants, n=24</c:v>
                </c:pt>
                <c:pt idx="22">
                  <c:v>Sabiedrība ar ierobežotu atbildību, n=2236</c:v>
                </c:pt>
                <c:pt idx="23">
                  <c:v>Akciju sabiedrība, n=37</c:v>
                </c:pt>
                <c:pt idx="24">
                  <c:v>Filiāle, n=3</c:v>
                </c:pt>
                <c:pt idx="25">
                  <c:v>Cita, n=18</c:v>
                </c:pt>
                <c:pt idx="27">
                  <c:v>1 - 9, n=1749</c:v>
                </c:pt>
                <c:pt idx="28">
                  <c:v>10 - 49, n=408</c:v>
                </c:pt>
                <c:pt idx="29">
                  <c:v>50 - 249, n=127</c:v>
                </c:pt>
                <c:pt idx="30">
                  <c:v>250+, n=34</c:v>
                </c:pt>
                <c:pt idx="32">
                  <c:v>Saimnieciskās darbības veicējs/-a, n=209</c:v>
                </c:pt>
                <c:pt idx="33">
                  <c:v>Individuālais/-ā komersants/-e, n=25</c:v>
                </c:pt>
                <c:pt idx="34">
                  <c:v>Zemnieku saimniecība, n=11</c:v>
                </c:pt>
                <c:pt idx="35">
                  <c:v>Mikrouzņēmums, n=133</c:v>
                </c:pt>
                <c:pt idx="36">
                  <c:v>Mazs uzņēmums ar apgrozījumu gadā līdz 142 000 EUR, n=1008</c:v>
                </c:pt>
                <c:pt idx="37">
                  <c:v>Vidēja lieluma nodokļu maksātājs  (apgrozījums gadā 142 000 EUR - 4 000 000 EUR), n=768</c:v>
                </c:pt>
                <c:pt idx="38">
                  <c:v>Lielais nodokļu maksātājs (apgrozījums gadā ir virs 4 000 000 EUR), n=147</c:v>
                </c:pt>
                <c:pt idx="39">
                  <c:v>Cits, n=17</c:v>
                </c:pt>
                <c:pt idx="41">
                  <c:v>Pārtikas produktu, dzērienu ražošana, n=74</c:v>
                </c:pt>
                <c:pt idx="42">
                  <c:v>Koksnes, mēbeļu ražošana, n=74</c:v>
                </c:pt>
                <c:pt idx="43">
                  <c:v>Metāla ražošana un apstrāde, n=54</c:v>
                </c:pt>
                <c:pt idx="44">
                  <c:v>Farmaceitisko preparātu ražošana, n=5</c:v>
                </c:pt>
                <c:pt idx="45">
                  <c:v>Cita veida ražošana, n=160</c:v>
                </c:pt>
                <c:pt idx="46">
                  <c:v>Tirdzniecība, n=419</c:v>
                </c:pt>
                <c:pt idx="47">
                  <c:v>Informācijas un komunikācijas pakalpojumi, n=232</c:v>
                </c:pt>
                <c:pt idx="48">
                  <c:v>Citi pakalpojumi, n=727</c:v>
                </c:pt>
                <c:pt idx="49">
                  <c:v>Māksla, izklaide un atpūta, n=104</c:v>
                </c:pt>
                <c:pt idx="50">
                  <c:v>Būvniecība, n=283</c:v>
                </c:pt>
                <c:pt idx="51">
                  <c:v>Cita nozare/joma, n=514</c:v>
                </c:pt>
              </c:strCache>
            </c:strRef>
          </c:cat>
          <c:val>
            <c:numRef>
              <c:f>'Ievas dati'!$C$160:$C$211</c:f>
              <c:numCache>
                <c:formatCode>General</c:formatCode>
                <c:ptCount val="52"/>
                <c:pt idx="0" formatCode="###0">
                  <c:v>84.814124783804957</c:v>
                </c:pt>
                <c:pt idx="2" formatCode="###0">
                  <c:v>82.275155631678786</c:v>
                </c:pt>
                <c:pt idx="3" formatCode="###0">
                  <c:v>87.221394352086818</c:v>
                </c:pt>
                <c:pt idx="4" formatCode="###0">
                  <c:v>88.123984498669998</c:v>
                </c:pt>
                <c:pt idx="6" formatCode="###0">
                  <c:v>82.841131240501952</c:v>
                </c:pt>
                <c:pt idx="7" formatCode="###0">
                  <c:v>87.823587755588349</c:v>
                </c:pt>
                <c:pt idx="8" formatCode="###0">
                  <c:v>91.080109433637531</c:v>
                </c:pt>
                <c:pt idx="9" formatCode="###0">
                  <c:v>88.718118466589218</c:v>
                </c:pt>
                <c:pt idx="10" formatCode="###0">
                  <c:v>90.048138895308369</c:v>
                </c:pt>
                <c:pt idx="12" formatCode="###0">
                  <c:v>85.975252558430597</c:v>
                </c:pt>
                <c:pt idx="13" formatCode="###0">
                  <c:v>69.899106615996388</c:v>
                </c:pt>
                <c:pt idx="14" formatCode="###0">
                  <c:v>64.83793223474521</c:v>
                </c:pt>
                <c:pt idx="16" formatCode="###0">
                  <c:v>71.562432201353815</c:v>
                </c:pt>
                <c:pt idx="17" formatCode="###0">
                  <c:v>86.918439927197312</c:v>
                </c:pt>
                <c:pt idx="18" formatCode="###0">
                  <c:v>84.811487779930886</c:v>
                </c:pt>
                <c:pt idx="19" formatCode="###0">
                  <c:v>82.093143275835132</c:v>
                </c:pt>
                <c:pt idx="21" formatCode="###0">
                  <c:v>95.833333333333329</c:v>
                </c:pt>
                <c:pt idx="22" formatCode="###0">
                  <c:v>84.933968325310161</c:v>
                </c:pt>
                <c:pt idx="23" formatCode="###0">
                  <c:v>51.268304738530091</c:v>
                </c:pt>
                <c:pt idx="24" formatCode="###0">
                  <c:v>42.043321493365156</c:v>
                </c:pt>
                <c:pt idx="25" formatCode="###0">
                  <c:v>89.562760261474509</c:v>
                </c:pt>
                <c:pt idx="27" formatCode="###0">
                  <c:v>86.906803887935851</c:v>
                </c:pt>
                <c:pt idx="28" formatCode="###0">
                  <c:v>72.794117647059196</c:v>
                </c:pt>
                <c:pt idx="29" formatCode="###0">
                  <c:v>50.393700787401578</c:v>
                </c:pt>
                <c:pt idx="30" formatCode="###0">
                  <c:v>32.352941176470587</c:v>
                </c:pt>
                <c:pt idx="32" formatCode="###0">
                  <c:v>89.325311717829948</c:v>
                </c:pt>
                <c:pt idx="33" formatCode="###0">
                  <c:v>89.676146165606724</c:v>
                </c:pt>
                <c:pt idx="34" formatCode="###0">
                  <c:v>90.450660888121163</c:v>
                </c:pt>
                <c:pt idx="35" formatCode="###0">
                  <c:v>91.663120824811131</c:v>
                </c:pt>
                <c:pt idx="36" formatCode="###0">
                  <c:v>87.614308931229488</c:v>
                </c:pt>
                <c:pt idx="37" formatCode="###0">
                  <c:v>79.350064443090915</c:v>
                </c:pt>
                <c:pt idx="38" formatCode="###0">
                  <c:v>54.768325490344345</c:v>
                </c:pt>
                <c:pt idx="39" formatCode="###0">
                  <c:v>81.821304352867188</c:v>
                </c:pt>
                <c:pt idx="41" formatCode="###0">
                  <c:v>74.374354924204027</c:v>
                </c:pt>
                <c:pt idx="42" formatCode="###0">
                  <c:v>84.09765633664901</c:v>
                </c:pt>
                <c:pt idx="43" formatCode="###0">
                  <c:v>79.456538644315771</c:v>
                </c:pt>
                <c:pt idx="44" formatCode="###0">
                  <c:v>47.835989852130254</c:v>
                </c:pt>
                <c:pt idx="45" formatCode="###0">
                  <c:v>74.401409899269041</c:v>
                </c:pt>
                <c:pt idx="46" formatCode="###0">
                  <c:v>83.369228428412015</c:v>
                </c:pt>
                <c:pt idx="47" formatCode="###0">
                  <c:v>80.857529681559427</c:v>
                </c:pt>
                <c:pt idx="48" formatCode="###0">
                  <c:v>89.980466145652485</c:v>
                </c:pt>
                <c:pt idx="49" formatCode="###0">
                  <c:v>75.332103124790393</c:v>
                </c:pt>
                <c:pt idx="50" formatCode="###0">
                  <c:v>85.857274992392433</c:v>
                </c:pt>
                <c:pt idx="51" formatCode="###0">
                  <c:v>83.340815400484232</c:v>
                </c:pt>
              </c:numCache>
            </c:numRef>
          </c:val>
          <c:extLst xmlns:c16r2="http://schemas.microsoft.com/office/drawing/2015/06/chart">
            <c:ext xmlns:c16="http://schemas.microsoft.com/office/drawing/2014/chart" uri="{C3380CC4-5D6E-409C-BE32-E72D297353CC}">
              <c16:uniqueId val="{00000000-DA90-454E-BCE5-E4CEF7AED1D6}"/>
            </c:ext>
          </c:extLst>
        </c:ser>
        <c:ser>
          <c:idx val="1"/>
          <c:order val="1"/>
          <c:tx>
            <c:strRef>
              <c:f>'Ievas dati'!$D$159</c:f>
              <c:strCache>
                <c:ptCount val="1"/>
                <c:pt idx="0">
                  <c:v>Pieder kādas no tiesībām</c:v>
                </c:pt>
              </c:strCache>
            </c:strRef>
          </c:tx>
          <c:spPr>
            <a:solidFill>
              <a:srgbClr val="BDDCA8"/>
            </a:solidFill>
            <a:ln w="25400">
              <a:noFill/>
            </a:ln>
          </c:spPr>
          <c:invertIfNegative val="0"/>
          <c:dLbls>
            <c:dLbl>
              <c:idx val="0"/>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1"/>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2"/>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3"/>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4"/>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5"/>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6"/>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7"/>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8"/>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9"/>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10"/>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11"/>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12"/>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13"/>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14"/>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15"/>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16"/>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17"/>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18"/>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20"/>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23"/>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24"/>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25"/>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26"/>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27"/>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28"/>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31"/>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33"/>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38"/>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39"/>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40"/>
              <c:spPr>
                <a:noFill/>
                <a:ln w="25400">
                  <a:noFill/>
                </a:ln>
              </c:spPr>
              <c:txPr>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spPr>
              <a:noFill/>
              <a:ln w="25400">
                <a:noFill/>
              </a:ln>
            </c:spPr>
            <c:txPr>
              <a:bodyPr wrap="square" lIns="38100" tIns="19050" rIns="38100" bIns="19050" anchor="ctr">
                <a:spAutoFit/>
              </a:bodyPr>
              <a:lstStyle/>
              <a:p>
                <a:pPr>
                  <a:defRPr sz="9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'Ievas dati'!$B$160:$B$211</c:f>
              <c:strCache>
                <c:ptCount val="52"/>
                <c:pt idx="0">
                  <c:v>VISI RESPONDENTI, n=2318</c:v>
                </c:pt>
                <c:pt idx="2">
                  <c:v>Rīga, n=1256</c:v>
                </c:pt>
                <c:pt idx="3">
                  <c:v>Cita valstspilsēta, n=300</c:v>
                </c:pt>
                <c:pt idx="4">
                  <c:v>Cita pilsēta vai lauki, n=762</c:v>
                </c:pt>
                <c:pt idx="6">
                  <c:v>Rīgas reģions, n=1571</c:v>
                </c:pt>
                <c:pt idx="7">
                  <c:v>Vidzemes reģions, n=277</c:v>
                </c:pt>
                <c:pt idx="8">
                  <c:v>Kurzemes reģions, n=213</c:v>
                </c:pt>
                <c:pt idx="9">
                  <c:v>Zemgales reģions, n=156</c:v>
                </c:pt>
                <c:pt idx="10">
                  <c:v>Latgales reģions, n=101</c:v>
                </c:pt>
                <c:pt idx="12">
                  <c:v>Uzņēmumā ir pārstāvēts tikai vietējais kapitāls, n=2132</c:v>
                </c:pt>
                <c:pt idx="13">
                  <c:v>Uzņēmumā ir pārstāvēts gan vietējais kapitāls, gan ārvalstu kapitāls, n=96</c:v>
                </c:pt>
                <c:pt idx="14">
                  <c:v>Uzņēmumā ir pārstāvēts tikai ārvalstu kapitāls, n=90</c:v>
                </c:pt>
                <c:pt idx="16">
                  <c:v>2023. vai 2024. gadā, n=17</c:v>
                </c:pt>
                <c:pt idx="17">
                  <c:v>2012. - 2022. gados, n=816</c:v>
                </c:pt>
                <c:pt idx="18">
                  <c:v>2002. - 2011. gados, n=783</c:v>
                </c:pt>
                <c:pt idx="19">
                  <c:v>Līdz 2001. gadam (ieskaitot), n=702</c:v>
                </c:pt>
                <c:pt idx="21">
                  <c:v>Individuālais komersants, n=24</c:v>
                </c:pt>
                <c:pt idx="22">
                  <c:v>Sabiedrība ar ierobežotu atbildību, n=2236</c:v>
                </c:pt>
                <c:pt idx="23">
                  <c:v>Akciju sabiedrība, n=37</c:v>
                </c:pt>
                <c:pt idx="24">
                  <c:v>Filiāle, n=3</c:v>
                </c:pt>
                <c:pt idx="25">
                  <c:v>Cita, n=18</c:v>
                </c:pt>
                <c:pt idx="27">
                  <c:v>1 - 9, n=1749</c:v>
                </c:pt>
                <c:pt idx="28">
                  <c:v>10 - 49, n=408</c:v>
                </c:pt>
                <c:pt idx="29">
                  <c:v>50 - 249, n=127</c:v>
                </c:pt>
                <c:pt idx="30">
                  <c:v>250+, n=34</c:v>
                </c:pt>
                <c:pt idx="32">
                  <c:v>Saimnieciskās darbības veicējs/-a, n=209</c:v>
                </c:pt>
                <c:pt idx="33">
                  <c:v>Individuālais/-ā komersants/-e, n=25</c:v>
                </c:pt>
                <c:pt idx="34">
                  <c:v>Zemnieku saimniecība, n=11</c:v>
                </c:pt>
                <c:pt idx="35">
                  <c:v>Mikrouzņēmums, n=133</c:v>
                </c:pt>
                <c:pt idx="36">
                  <c:v>Mazs uzņēmums ar apgrozījumu gadā līdz 142 000 EUR, n=1008</c:v>
                </c:pt>
                <c:pt idx="37">
                  <c:v>Vidēja lieluma nodokļu maksātājs  (apgrozījums gadā 142 000 EUR - 4 000 000 EUR), n=768</c:v>
                </c:pt>
                <c:pt idx="38">
                  <c:v>Lielais nodokļu maksātājs (apgrozījums gadā ir virs 4 000 000 EUR), n=147</c:v>
                </c:pt>
                <c:pt idx="39">
                  <c:v>Cits, n=17</c:v>
                </c:pt>
                <c:pt idx="41">
                  <c:v>Pārtikas produktu, dzērienu ražošana, n=74</c:v>
                </c:pt>
                <c:pt idx="42">
                  <c:v>Koksnes, mēbeļu ražošana, n=74</c:v>
                </c:pt>
                <c:pt idx="43">
                  <c:v>Metāla ražošana un apstrāde, n=54</c:v>
                </c:pt>
                <c:pt idx="44">
                  <c:v>Farmaceitisko preparātu ražošana, n=5</c:v>
                </c:pt>
                <c:pt idx="45">
                  <c:v>Cita veida ražošana, n=160</c:v>
                </c:pt>
                <c:pt idx="46">
                  <c:v>Tirdzniecība, n=419</c:v>
                </c:pt>
                <c:pt idx="47">
                  <c:v>Informācijas un komunikācijas pakalpojumi, n=232</c:v>
                </c:pt>
                <c:pt idx="48">
                  <c:v>Citi pakalpojumi, n=727</c:v>
                </c:pt>
                <c:pt idx="49">
                  <c:v>Māksla, izklaide un atpūta, n=104</c:v>
                </c:pt>
                <c:pt idx="50">
                  <c:v>Būvniecība, n=283</c:v>
                </c:pt>
                <c:pt idx="51">
                  <c:v>Cita nozare/joma, n=514</c:v>
                </c:pt>
              </c:strCache>
            </c:strRef>
          </c:cat>
          <c:val>
            <c:numRef>
              <c:f>'Ievas dati'!$D$160:$D$211</c:f>
              <c:numCache>
                <c:formatCode>General</c:formatCode>
                <c:ptCount val="52"/>
                <c:pt idx="0" formatCode="###0">
                  <c:v>15.185875216195043</c:v>
                </c:pt>
                <c:pt idx="2" formatCode="###0">
                  <c:v>17.724844368320781</c:v>
                </c:pt>
                <c:pt idx="3" formatCode="###0">
                  <c:v>12.778605647913405</c:v>
                </c:pt>
                <c:pt idx="4" formatCode="###0">
                  <c:v>11.876015501329725</c:v>
                </c:pt>
                <c:pt idx="6" formatCode="###0">
                  <c:v>17.158868759497619</c:v>
                </c:pt>
                <c:pt idx="7" formatCode="###0">
                  <c:v>12.176412244411768</c:v>
                </c:pt>
                <c:pt idx="8" formatCode="###0">
                  <c:v>8.919890566362481</c:v>
                </c:pt>
                <c:pt idx="9" formatCode="###0">
                  <c:v>11.281881533410814</c:v>
                </c:pt>
                <c:pt idx="10" formatCode="###0">
                  <c:v>9.9518611046916003</c:v>
                </c:pt>
                <c:pt idx="12" formatCode="###0">
                  <c:v>14.024747441569277</c:v>
                </c:pt>
                <c:pt idx="13" formatCode="###0">
                  <c:v>30.100893384003498</c:v>
                </c:pt>
                <c:pt idx="14" formatCode="###0">
                  <c:v>35.16206776525469</c:v>
                </c:pt>
                <c:pt idx="16" formatCode="###0">
                  <c:v>28.437567798646185</c:v>
                </c:pt>
                <c:pt idx="17" formatCode="###0">
                  <c:v>13.081560072802315</c:v>
                </c:pt>
                <c:pt idx="18" formatCode="###0">
                  <c:v>15.188512220068729</c:v>
                </c:pt>
                <c:pt idx="19" formatCode="###0">
                  <c:v>17.906856724164591</c:v>
                </c:pt>
                <c:pt idx="21" formatCode="###0">
                  <c:v>4.166666666666667</c:v>
                </c:pt>
                <c:pt idx="22" formatCode="###0">
                  <c:v>15.066031674689722</c:v>
                </c:pt>
                <c:pt idx="23" formatCode="###0">
                  <c:v>48.731695261469909</c:v>
                </c:pt>
                <c:pt idx="24" formatCode="###0">
                  <c:v>57.956678506634852</c:v>
                </c:pt>
                <c:pt idx="25" formatCode="###0">
                  <c:v>10.437239738525475</c:v>
                </c:pt>
                <c:pt idx="27" formatCode="###0">
                  <c:v>13.09319611206382</c:v>
                </c:pt>
                <c:pt idx="28" formatCode="###0">
                  <c:v>27.205882352941426</c:v>
                </c:pt>
                <c:pt idx="29" formatCode="###0">
                  <c:v>49.606299212598422</c:v>
                </c:pt>
                <c:pt idx="30" formatCode="###0">
                  <c:v>67.647058823529406</c:v>
                </c:pt>
                <c:pt idx="32" formatCode="###0">
                  <c:v>10.674688282170058</c:v>
                </c:pt>
                <c:pt idx="33" formatCode="###0">
                  <c:v>10.323853834393287</c:v>
                </c:pt>
                <c:pt idx="34" formatCode="###0">
                  <c:v>9.5493391118788349</c:v>
                </c:pt>
                <c:pt idx="35" formatCode="###0">
                  <c:v>8.3368791751888427</c:v>
                </c:pt>
                <c:pt idx="36" formatCode="###0">
                  <c:v>12.385691068770202</c:v>
                </c:pt>
                <c:pt idx="37" formatCode="###0">
                  <c:v>20.649935556908584</c:v>
                </c:pt>
                <c:pt idx="38" formatCode="###0">
                  <c:v>45.231674509655548</c:v>
                </c:pt>
                <c:pt idx="39" formatCode="###0">
                  <c:v>18.178695647132809</c:v>
                </c:pt>
                <c:pt idx="41" formatCode="###0">
                  <c:v>25.625645075795902</c:v>
                </c:pt>
                <c:pt idx="42" formatCode="###0">
                  <c:v>15.902343663350951</c:v>
                </c:pt>
                <c:pt idx="43" formatCode="###0">
                  <c:v>20.543461355684151</c:v>
                </c:pt>
                <c:pt idx="44" formatCode="###0">
                  <c:v>52.164010147869746</c:v>
                </c:pt>
                <c:pt idx="45" formatCode="###0">
                  <c:v>25.598590100730931</c:v>
                </c:pt>
                <c:pt idx="46" formatCode="###0">
                  <c:v>16.630771571588298</c:v>
                </c:pt>
                <c:pt idx="47" formatCode="###0">
                  <c:v>19.142470318440552</c:v>
                </c:pt>
                <c:pt idx="48" formatCode="###0">
                  <c:v>10.019533854347227</c:v>
                </c:pt>
                <c:pt idx="49" formatCode="###0">
                  <c:v>24.667896875209539</c:v>
                </c:pt>
                <c:pt idx="50" formatCode="###0">
                  <c:v>14.142725007607599</c:v>
                </c:pt>
                <c:pt idx="51" formatCode="###0">
                  <c:v>16.659184599516095</c:v>
                </c:pt>
              </c:numCache>
            </c:numRef>
          </c:val>
          <c:extLst xmlns:c16r2="http://schemas.microsoft.com/office/drawing/2015/06/chart">
            <c:ext xmlns:c16="http://schemas.microsoft.com/office/drawing/2014/chart" uri="{C3380CC4-5D6E-409C-BE32-E72D297353CC}">
              <c16:uniqueId val="{00000020-DA90-454E-BCE5-E4CEF7AED1D6}"/>
            </c:ext>
          </c:extLst>
        </c:ser>
        <c:dLbls>
          <c:showLegendKey val="0"/>
          <c:showVal val="0"/>
          <c:showCatName val="0"/>
          <c:showSerName val="0"/>
          <c:showPercent val="0"/>
          <c:showBubbleSize val="0"/>
        </c:dLbls>
        <c:gapWidth val="15"/>
        <c:overlap val="100"/>
        <c:axId val="806265952"/>
        <c:axId val="806271440"/>
      </c:barChart>
      <c:catAx>
        <c:axId val="806265952"/>
        <c:scaling>
          <c:orientation val="maxMin"/>
        </c:scaling>
        <c:delete val="0"/>
        <c:axPos val="l"/>
        <c:numFmt formatCode="General" sourceLinked="1"/>
        <c:majorTickMark val="out"/>
        <c:minorTickMark val="none"/>
        <c:tickLblPos val="low"/>
        <c:spPr>
          <a:ln w="3175">
            <a:solidFill>
              <a:srgbClr val="333333"/>
            </a:solidFill>
            <a:prstDash val="solid"/>
          </a:ln>
        </c:spPr>
        <c:txPr>
          <a:bodyPr rot="0" vert="horz"/>
          <a:lstStyle/>
          <a:p>
            <a:pPr>
              <a:defRPr sz="900" b="0" i="0" u="none" strike="noStrike" baseline="0">
                <a:solidFill>
                  <a:srgbClr val="000000"/>
                </a:solidFill>
                <a:latin typeface="Arial"/>
                <a:ea typeface="Arial"/>
                <a:cs typeface="Arial"/>
              </a:defRPr>
            </a:pPr>
            <a:endParaRPr lang="en-US"/>
          </a:p>
        </c:txPr>
        <c:crossAx val="806271440"/>
        <c:crossesAt val="0"/>
        <c:auto val="1"/>
        <c:lblAlgn val="ctr"/>
        <c:lblOffset val="100"/>
        <c:tickLblSkip val="1"/>
        <c:tickMarkSkip val="1"/>
        <c:noMultiLvlLbl val="0"/>
      </c:catAx>
      <c:valAx>
        <c:axId val="806271440"/>
        <c:scaling>
          <c:orientation val="minMax"/>
          <c:max val="110"/>
          <c:min val="0"/>
        </c:scaling>
        <c:delete val="1"/>
        <c:axPos val="b"/>
        <c:numFmt formatCode="0" sourceLinked="0"/>
        <c:majorTickMark val="out"/>
        <c:minorTickMark val="none"/>
        <c:tickLblPos val="nextTo"/>
        <c:crossAx val="806265952"/>
        <c:crosses val="max"/>
        <c:crossBetween val="between"/>
        <c:majorUnit val="20"/>
        <c:minorUnit val="4"/>
      </c:valAx>
      <c:spPr>
        <a:noFill/>
        <a:ln w="25400">
          <a:noFill/>
        </a:ln>
      </c:spPr>
    </c:plotArea>
    <c:legend>
      <c:legendPos val="t"/>
      <c:layout>
        <c:manualLayout>
          <c:xMode val="edge"/>
          <c:yMode val="edge"/>
          <c:x val="0.50791156953334049"/>
          <c:y val="6.9285065769008102E-3"/>
          <c:w val="0.48764234879996726"/>
          <c:h val="3.2332563510392612E-2"/>
        </c:manualLayout>
      </c:layout>
      <c:overlay val="0"/>
      <c:spPr>
        <a:noFill/>
        <a:ln w="25400">
          <a:noFill/>
        </a:ln>
      </c:spPr>
      <c:txPr>
        <a:bodyPr/>
        <a:lstStyle/>
        <a:p>
          <a:pPr>
            <a:defRPr sz="900" b="0" i="0" u="none" strike="noStrike" baseline="0">
              <a:solidFill>
                <a:srgbClr val="000000"/>
              </a:solidFill>
              <a:latin typeface="Arial"/>
              <a:ea typeface="Arial"/>
              <a:cs typeface="Arial"/>
            </a:defRPr>
          </a:pPr>
          <a:endParaRPr lang="en-US"/>
        </a:p>
      </c:txPr>
    </c:legend>
    <c:plotVisOnly val="1"/>
    <c:dispBlanksAs val="gap"/>
    <c:showDLblsOverMax val="0"/>
  </c:chart>
  <c:spPr>
    <a:noFill/>
    <a:ln w="6350">
      <a:noFill/>
    </a:ln>
  </c:spPr>
  <c:txPr>
    <a:bodyPr/>
    <a:lstStyle/>
    <a:p>
      <a:pPr>
        <a:defRPr sz="800" b="0" i="0" u="none" strike="noStrike" baseline="0">
          <a:solidFill>
            <a:srgbClr val="333333"/>
          </a:solidFill>
          <a:latin typeface="Arial"/>
          <a:ea typeface="Arial"/>
          <a:cs typeface="Arial"/>
        </a:defRPr>
      </a:pPr>
      <a:endParaRPr lang="en-US"/>
    </a:p>
  </c:txPr>
  <c:externalData r:id="rId2">
    <c:autoUpdate val="0"/>
  </c:externalData>
  <c:userShapes r:id="rId3"/>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4419092142807793"/>
          <c:y val="0.20238726126818701"/>
          <c:w val="0.83226190802695832"/>
          <c:h val="0.68231476484313291"/>
        </c:manualLayout>
      </c:layout>
      <c:barChart>
        <c:barDir val="bar"/>
        <c:grouping val="stacked"/>
        <c:varyColors val="0"/>
        <c:ser>
          <c:idx val="0"/>
          <c:order val="0"/>
          <c:tx>
            <c:strRef>
              <c:f>'Ievas dati'!$B$216</c:f>
              <c:strCache>
                <c:ptCount val="1"/>
                <c:pt idx="0">
                  <c:v>Nē</c:v>
                </c:pt>
              </c:strCache>
            </c:strRef>
          </c:tx>
          <c:spPr>
            <a:solidFill>
              <a:srgbClr val="BDDCA8"/>
            </a:solidFill>
            <a:ln w="25400">
              <a:noFill/>
            </a:ln>
          </c:spPr>
          <c:invertIfNegative val="0"/>
          <c:dLbls>
            <c:numFmt formatCode="0" sourceLinked="0"/>
            <c:spPr>
              <a:noFill/>
              <a:ln w="25400">
                <a:noFill/>
              </a:ln>
            </c:spPr>
            <c:txPr>
              <a:bodyPr wrap="square" lIns="38100" tIns="19050" rIns="38100" bIns="19050" anchor="ctr">
                <a:spAutoFit/>
              </a:bodyPr>
              <a:lstStyle/>
              <a:p>
                <a:pPr>
                  <a:defRPr sz="12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'Ievas dati'!$A$217:$A$219</c:f>
              <c:strCache>
                <c:ptCount val="3"/>
                <c:pt idx="0">
                  <c:v>07.2024., n=2318</c:v>
                </c:pt>
                <c:pt idx="1">
                  <c:v>06.2022., n=2808</c:v>
                </c:pt>
                <c:pt idx="2">
                  <c:v>11.2019., n=3622</c:v>
                </c:pt>
              </c:strCache>
            </c:strRef>
          </c:cat>
          <c:val>
            <c:numRef>
              <c:f>'Ievas dati'!$B$217:$B$219</c:f>
              <c:numCache>
                <c:formatCode>###0</c:formatCode>
                <c:ptCount val="3"/>
                <c:pt idx="0">
                  <c:v>94.283930538212644</c:v>
                </c:pt>
                <c:pt idx="1">
                  <c:v>93.4</c:v>
                </c:pt>
                <c:pt idx="2">
                  <c:v>95.3</c:v>
                </c:pt>
              </c:numCache>
            </c:numRef>
          </c:val>
          <c:extLst xmlns:c16r2="http://schemas.microsoft.com/office/drawing/2015/06/chart">
            <c:ext xmlns:c16="http://schemas.microsoft.com/office/drawing/2014/chart" uri="{C3380CC4-5D6E-409C-BE32-E72D297353CC}">
              <c16:uniqueId val="{00000000-67CB-4E43-8DCD-01230BD5A566}"/>
            </c:ext>
          </c:extLst>
        </c:ser>
        <c:ser>
          <c:idx val="2"/>
          <c:order val="1"/>
          <c:tx>
            <c:strRef>
              <c:f>'Ievas dati'!$C$216</c:f>
              <c:strCache>
                <c:ptCount val="1"/>
                <c:pt idx="0">
                  <c:v>Jā</c:v>
                </c:pt>
              </c:strCache>
            </c:strRef>
          </c:tx>
          <c:spPr>
            <a:solidFill>
              <a:srgbClr val="840C54"/>
            </a:solidFill>
          </c:spPr>
          <c:invertIfNegative val="0"/>
          <c:dLbls>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dati'!$A$217:$A$219</c:f>
              <c:strCache>
                <c:ptCount val="3"/>
                <c:pt idx="0">
                  <c:v>07.2024., n=2318</c:v>
                </c:pt>
                <c:pt idx="1">
                  <c:v>06.2022., n=2808</c:v>
                </c:pt>
                <c:pt idx="2">
                  <c:v>11.2019., n=3622</c:v>
                </c:pt>
              </c:strCache>
            </c:strRef>
          </c:cat>
          <c:val>
            <c:numRef>
              <c:f>'Ievas dati'!$C$217:$C$219</c:f>
              <c:numCache>
                <c:formatCode>###0</c:formatCode>
                <c:ptCount val="3"/>
                <c:pt idx="0">
                  <c:v>2.9437438525317496</c:v>
                </c:pt>
                <c:pt idx="1">
                  <c:v>3.6</c:v>
                </c:pt>
                <c:pt idx="2">
                  <c:v>2.2000000000000002</c:v>
                </c:pt>
              </c:numCache>
            </c:numRef>
          </c:val>
          <c:extLst xmlns:c16r2="http://schemas.microsoft.com/office/drawing/2015/06/chart">
            <c:ext xmlns:c16="http://schemas.microsoft.com/office/drawing/2014/chart" uri="{C3380CC4-5D6E-409C-BE32-E72D297353CC}">
              <c16:uniqueId val="{00000021-67CB-4E43-8DCD-01230BD5A566}"/>
            </c:ext>
          </c:extLst>
        </c:ser>
        <c:ser>
          <c:idx val="1"/>
          <c:order val="2"/>
          <c:tx>
            <c:strRef>
              <c:f>'Ievas dati'!$D$216</c:f>
              <c:strCache>
                <c:ptCount val="1"/>
                <c:pt idx="0">
                  <c:v>Grūti pateikt</c:v>
                </c:pt>
              </c:strCache>
            </c:strRef>
          </c:tx>
          <c:spPr>
            <a:solidFill>
              <a:sysClr val="window" lastClr="FFFFFF">
                <a:lumMod val="75000"/>
              </a:sysClr>
            </a:solidFill>
            <a:ln w="25400">
              <a:noFill/>
            </a:ln>
          </c:spPr>
          <c:invertIfNegative val="0"/>
          <c:dLbls>
            <c:dLbl>
              <c:idx val="0"/>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3"/>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4"/>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5"/>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6"/>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7"/>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8"/>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9"/>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0"/>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1"/>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2"/>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3"/>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4"/>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5"/>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6"/>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7"/>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8"/>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0"/>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3"/>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4"/>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5"/>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6"/>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7"/>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8"/>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31"/>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33"/>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38"/>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39"/>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40"/>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numFmt formatCode="0" sourceLinked="0"/>
            <c:spPr>
              <a:noFill/>
              <a:ln w="25400">
                <a:noFill/>
              </a:ln>
            </c:spPr>
            <c:txPr>
              <a:bodyPr wrap="square" lIns="38100" tIns="19050" rIns="38100" bIns="19050" anchor="ctr">
                <a:spAutoFit/>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'Ievas dati'!$A$217:$A$219</c:f>
              <c:strCache>
                <c:ptCount val="3"/>
                <c:pt idx="0">
                  <c:v>07.2024., n=2318</c:v>
                </c:pt>
                <c:pt idx="1">
                  <c:v>06.2022., n=2808</c:v>
                </c:pt>
                <c:pt idx="2">
                  <c:v>11.2019., n=3622</c:v>
                </c:pt>
              </c:strCache>
            </c:strRef>
          </c:cat>
          <c:val>
            <c:numRef>
              <c:f>'Ievas dati'!$D$217:$D$219</c:f>
              <c:numCache>
                <c:formatCode>###0</c:formatCode>
                <c:ptCount val="3"/>
                <c:pt idx="0">
                  <c:v>2.7723256092555917</c:v>
                </c:pt>
                <c:pt idx="1">
                  <c:v>3</c:v>
                </c:pt>
                <c:pt idx="2">
                  <c:v>2.5</c:v>
                </c:pt>
              </c:numCache>
            </c:numRef>
          </c:val>
          <c:extLst xmlns:c16r2="http://schemas.microsoft.com/office/drawing/2015/06/chart">
            <c:ext xmlns:c16="http://schemas.microsoft.com/office/drawing/2014/chart" uri="{C3380CC4-5D6E-409C-BE32-E72D297353CC}">
              <c16:uniqueId val="{00000020-67CB-4E43-8DCD-01230BD5A566}"/>
            </c:ext>
          </c:extLst>
        </c:ser>
        <c:dLbls>
          <c:showLegendKey val="0"/>
          <c:showVal val="0"/>
          <c:showCatName val="0"/>
          <c:showSerName val="0"/>
          <c:showPercent val="0"/>
          <c:showBubbleSize val="0"/>
        </c:dLbls>
        <c:gapWidth val="30"/>
        <c:overlap val="100"/>
        <c:axId val="806269872"/>
        <c:axId val="806267128"/>
      </c:barChart>
      <c:catAx>
        <c:axId val="806269872"/>
        <c:scaling>
          <c:orientation val="maxMin"/>
        </c:scaling>
        <c:delete val="0"/>
        <c:axPos val="l"/>
        <c:title>
          <c:tx>
            <c:rich>
              <a:bodyPr rot="0" vert="horz"/>
              <a:lstStyle/>
              <a:p>
                <a:pPr algn="ctr">
                  <a:defRPr sz="900" b="0" i="0" u="none" strike="noStrike" baseline="0">
                    <a:solidFill>
                      <a:sysClr val="windowText" lastClr="000000"/>
                    </a:solidFill>
                    <a:latin typeface="Arial"/>
                    <a:ea typeface="Arial"/>
                    <a:cs typeface="Arial"/>
                  </a:defRPr>
                </a:pPr>
                <a:r>
                  <a:rPr lang="lv-LV" sz="900">
                    <a:solidFill>
                      <a:sysClr val="windowText" lastClr="000000"/>
                    </a:solidFill>
                  </a:rPr>
                  <a:t>%</a:t>
                </a:r>
              </a:p>
            </c:rich>
          </c:tx>
          <c:layout>
            <c:manualLayout>
              <c:xMode val="edge"/>
              <c:yMode val="edge"/>
              <c:x val="0.96396024907035804"/>
              <c:y val="0.12112224133015233"/>
            </c:manualLayout>
          </c:layout>
          <c:overlay val="0"/>
          <c:spPr>
            <a:solidFill>
              <a:sysClr val="window" lastClr="FFFFFF"/>
            </a:solidFill>
            <a:ln w="3175">
              <a:solidFill>
                <a:sysClr val="windowText" lastClr="000000"/>
              </a:solidFill>
            </a:ln>
            <a:effectLst>
              <a:outerShdw dist="35560" dir="2700000" algn="tl" rotWithShape="0">
                <a:prstClr val="black"/>
              </a:outerShdw>
            </a:effectLst>
          </c:spPr>
        </c:title>
        <c:numFmt formatCode="General" sourceLinked="1"/>
        <c:majorTickMark val="out"/>
        <c:minorTickMark val="none"/>
        <c:tickLblPos val="low"/>
        <c:spPr>
          <a:ln w="3175">
            <a:solidFill>
              <a:srgbClr val="333333"/>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806267128"/>
        <c:crossesAt val="0"/>
        <c:auto val="1"/>
        <c:lblAlgn val="ctr"/>
        <c:lblOffset val="100"/>
        <c:tickLblSkip val="1"/>
        <c:tickMarkSkip val="1"/>
        <c:noMultiLvlLbl val="0"/>
      </c:catAx>
      <c:valAx>
        <c:axId val="806267128"/>
        <c:scaling>
          <c:orientation val="minMax"/>
          <c:max val="105"/>
          <c:min val="0"/>
        </c:scaling>
        <c:delete val="1"/>
        <c:axPos val="b"/>
        <c:numFmt formatCode="0" sourceLinked="0"/>
        <c:majorTickMark val="out"/>
        <c:minorTickMark val="none"/>
        <c:tickLblPos val="nextTo"/>
        <c:crossAx val="806269872"/>
        <c:crosses val="max"/>
        <c:crossBetween val="between"/>
        <c:majorUnit val="20"/>
        <c:minorUnit val="4"/>
      </c:valAx>
      <c:spPr>
        <a:noFill/>
        <a:ln w="25400">
          <a:noFill/>
        </a:ln>
      </c:spPr>
    </c:plotArea>
    <c:legend>
      <c:legendPos val="t"/>
      <c:layout>
        <c:manualLayout>
          <c:xMode val="edge"/>
          <c:yMode val="edge"/>
          <c:x val="0.22324224959703715"/>
          <c:y val="6.4940634205278236E-2"/>
          <c:w val="0.62321766029280978"/>
          <c:h val="0.10830101197051582"/>
        </c:manualLayout>
      </c:layout>
      <c:overlay val="0"/>
      <c:spPr>
        <a:noFill/>
        <a:ln w="25400">
          <a:noFill/>
        </a:ln>
      </c:spPr>
      <c:txPr>
        <a:bodyPr/>
        <a:lstStyle/>
        <a:p>
          <a:pPr>
            <a:defRPr sz="1200" b="0" i="0" u="none" strike="noStrike" baseline="0">
              <a:solidFill>
                <a:srgbClr val="000000"/>
              </a:solidFill>
              <a:latin typeface="Arial"/>
              <a:ea typeface="Arial"/>
              <a:cs typeface="Arial"/>
            </a:defRPr>
          </a:pPr>
          <a:endParaRPr lang="en-US"/>
        </a:p>
      </c:txPr>
    </c:legend>
    <c:plotVisOnly val="1"/>
    <c:dispBlanksAs val="gap"/>
    <c:showDLblsOverMax val="0"/>
  </c:chart>
  <c:spPr>
    <a:noFill/>
    <a:ln w="6350">
      <a:noFill/>
    </a:ln>
  </c:spPr>
  <c:txPr>
    <a:bodyPr/>
    <a:lstStyle/>
    <a:p>
      <a:pPr>
        <a:defRPr sz="800" b="0" i="0" u="none" strike="noStrike" baseline="0">
          <a:solidFill>
            <a:srgbClr val="333333"/>
          </a:solidFill>
          <a:latin typeface="Arial"/>
          <a:ea typeface="Arial"/>
          <a:cs typeface="Arial"/>
        </a:defRPr>
      </a:pPr>
      <a:endParaRPr lang="en-US"/>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a:t>%</a:t>
            </a:r>
          </a:p>
        </c:rich>
      </c:tx>
      <c:layout>
        <c:manualLayout>
          <c:xMode val="edge"/>
          <c:yMode val="edge"/>
          <c:x val="0.9612723551440292"/>
          <c:y val="8.1722398464468868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27582631126657586"/>
          <c:y val="0.14782357023201798"/>
          <c:w val="0.68393408826166879"/>
          <c:h val="0.83689316890750942"/>
        </c:manualLayout>
      </c:layout>
      <c:barChart>
        <c:barDir val="bar"/>
        <c:grouping val="stacked"/>
        <c:varyColors val="0"/>
        <c:ser>
          <c:idx val="0"/>
          <c:order val="0"/>
          <c:tx>
            <c:strRef>
              <c:f>'Ievas dati'!$C$227</c:f>
              <c:strCache>
                <c:ptCount val="1"/>
                <c:pt idx="0">
                  <c:v>.</c:v>
                </c:pt>
              </c:strCache>
            </c:strRef>
          </c:tx>
          <c:spPr>
            <a:noFill/>
          </c:spPr>
          <c:invertIfNegative val="0"/>
          <c:dLbls>
            <c:delete val="1"/>
          </c:dLbls>
          <c:cat>
            <c:strRef>
              <c:f>'Ievas dati'!$B$228:$B$238</c:f>
              <c:strCache>
                <c:ptCount val="11"/>
                <c:pt idx="0">
                  <c:v>07.2024., n=91</c:v>
                </c:pt>
                <c:pt idx="1">
                  <c:v>06.2022., n=112</c:v>
                </c:pt>
                <c:pt idx="2">
                  <c:v>11.2019., n=119</c:v>
                </c:pt>
                <c:pt idx="4">
                  <c:v>07.2024., n=91</c:v>
                </c:pt>
                <c:pt idx="5">
                  <c:v>06.2022., n=112</c:v>
                </c:pt>
                <c:pt idx="6">
                  <c:v>11.2019., n=119</c:v>
                </c:pt>
                <c:pt idx="8">
                  <c:v>07.2024., n=91</c:v>
                </c:pt>
                <c:pt idx="9">
                  <c:v>06.2022., n=112</c:v>
                </c:pt>
                <c:pt idx="10">
                  <c:v>11.2019., n=119</c:v>
                </c:pt>
              </c:strCache>
            </c:strRef>
          </c:cat>
          <c:val>
            <c:numRef>
              <c:f>'Ievas dati'!$C$228:$C$238</c:f>
              <c:numCache>
                <c:formatCode>0</c:formatCode>
                <c:ptCount val="11"/>
                <c:pt idx="0">
                  <c:v>19.674821197935593</c:v>
                </c:pt>
                <c:pt idx="1">
                  <c:v>22.119336200557054</c:v>
                </c:pt>
                <c:pt idx="2">
                  <c:v>11.919336200557055</c:v>
                </c:pt>
                <c:pt idx="3">
                  <c:v>39.819336200557053</c:v>
                </c:pt>
                <c:pt idx="4">
                  <c:v>14.124185774845834</c:v>
                </c:pt>
                <c:pt idx="5">
                  <c:v>19.319336200557053</c:v>
                </c:pt>
                <c:pt idx="6">
                  <c:v>7.3193362005570535</c:v>
                </c:pt>
                <c:pt idx="8">
                  <c:v>9.4319857867400163</c:v>
                </c:pt>
                <c:pt idx="9">
                  <c:v>16.919336200557055</c:v>
                </c:pt>
                <c:pt idx="10">
                  <c:v>11.219336200557052</c:v>
                </c:pt>
              </c:numCache>
            </c:numRef>
          </c:val>
          <c:extLst xmlns:c16r2="http://schemas.microsoft.com/office/drawing/2015/06/chart">
            <c:ext xmlns:c16="http://schemas.microsoft.com/office/drawing/2014/chart" uri="{C3380CC4-5D6E-409C-BE32-E72D297353CC}">
              <c16:uniqueId val="{00000000-DC93-4AA1-B598-D48F5D8DAC1D}"/>
            </c:ext>
          </c:extLst>
        </c:ser>
        <c:ser>
          <c:idx val="1"/>
          <c:order val="1"/>
          <c:tx>
            <c:strRef>
              <c:f>'Ievas dati'!$D$227</c:f>
              <c:strCache>
                <c:ptCount val="1"/>
                <c:pt idx="0">
                  <c:v>Pilnīgi 
neapmierināts/-a</c:v>
                </c:pt>
              </c:strCache>
            </c:strRef>
          </c:tx>
          <c:spPr>
            <a:solidFill>
              <a:srgbClr val="840C54"/>
            </a:solidFill>
          </c:spPr>
          <c:invertIfNegative val="0"/>
          <c:dLbls>
            <c:spPr>
              <a:noFill/>
              <a:ln>
                <a:noFill/>
              </a:ln>
              <a:effectLst/>
            </c:spPr>
            <c:txPr>
              <a:bodyPr wrap="square" lIns="38100" tIns="19050" rIns="38100" bIns="19050" anchor="ctr">
                <a:spAutoFit/>
              </a:bodyPr>
              <a:lstStyle/>
              <a:p>
                <a:pPr>
                  <a:defRPr sz="1200" b="1">
                    <a:solidFill>
                      <a:schemeClr val="bg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'Ievas dati'!$B$228:$B$238</c:f>
              <c:strCache>
                <c:ptCount val="11"/>
                <c:pt idx="0">
                  <c:v>07.2024., n=91</c:v>
                </c:pt>
                <c:pt idx="1">
                  <c:v>06.2022., n=112</c:v>
                </c:pt>
                <c:pt idx="2">
                  <c:v>11.2019., n=119</c:v>
                </c:pt>
                <c:pt idx="4">
                  <c:v>07.2024., n=91</c:v>
                </c:pt>
                <c:pt idx="5">
                  <c:v>06.2022., n=112</c:v>
                </c:pt>
                <c:pt idx="6">
                  <c:v>11.2019., n=119</c:v>
                </c:pt>
                <c:pt idx="8">
                  <c:v>07.2024., n=91</c:v>
                </c:pt>
                <c:pt idx="9">
                  <c:v>06.2022., n=112</c:v>
                </c:pt>
                <c:pt idx="10">
                  <c:v>11.2019., n=119</c:v>
                </c:pt>
              </c:strCache>
            </c:strRef>
          </c:cat>
          <c:val>
            <c:numRef>
              <c:f>'Ievas dati'!$D$228:$D$238</c:f>
              <c:numCache>
                <c:formatCode>###0</c:formatCode>
                <c:ptCount val="11"/>
                <c:pt idx="0">
                  <c:v>7.7393010932118838</c:v>
                </c:pt>
                <c:pt idx="1">
                  <c:v>3.7</c:v>
                </c:pt>
                <c:pt idx="2">
                  <c:v>5.5</c:v>
                </c:pt>
                <c:pt idx="4">
                  <c:v>12.419336200557055</c:v>
                </c:pt>
                <c:pt idx="5">
                  <c:v>2.4</c:v>
                </c:pt>
                <c:pt idx="6">
                  <c:v>12.2</c:v>
                </c:pt>
                <c:pt idx="8">
                  <c:v>10.967035416377142</c:v>
                </c:pt>
                <c:pt idx="9">
                  <c:v>5.0999999999999996</c:v>
                </c:pt>
                <c:pt idx="10">
                  <c:v>8.3000000000000007</c:v>
                </c:pt>
              </c:numCache>
            </c:numRef>
          </c:val>
          <c:extLst xmlns:c16r2="http://schemas.microsoft.com/office/drawing/2015/06/chart">
            <c:ext xmlns:c16="http://schemas.microsoft.com/office/drawing/2014/chart" uri="{C3380CC4-5D6E-409C-BE32-E72D297353CC}">
              <c16:uniqueId val="{00000001-DC93-4AA1-B598-D48F5D8DAC1D}"/>
            </c:ext>
          </c:extLst>
        </c:ser>
        <c:ser>
          <c:idx val="2"/>
          <c:order val="2"/>
          <c:tx>
            <c:strRef>
              <c:f>'Ievas dati'!$E$227</c:f>
              <c:strCache>
                <c:ptCount val="1"/>
                <c:pt idx="0">
                  <c:v>Drīzāk 
neapmierināts/-a</c:v>
                </c:pt>
              </c:strCache>
            </c:strRef>
          </c:tx>
          <c:spPr>
            <a:solidFill>
              <a:srgbClr val="D0909F"/>
            </a:solidFill>
          </c:spPr>
          <c:invertIfNegative val="0"/>
          <c:dLbls>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dati'!$B$228:$B$238</c:f>
              <c:strCache>
                <c:ptCount val="11"/>
                <c:pt idx="0">
                  <c:v>07.2024., n=91</c:v>
                </c:pt>
                <c:pt idx="1">
                  <c:v>06.2022., n=112</c:v>
                </c:pt>
                <c:pt idx="2">
                  <c:v>11.2019., n=119</c:v>
                </c:pt>
                <c:pt idx="4">
                  <c:v>07.2024., n=91</c:v>
                </c:pt>
                <c:pt idx="5">
                  <c:v>06.2022., n=112</c:v>
                </c:pt>
                <c:pt idx="6">
                  <c:v>11.2019., n=119</c:v>
                </c:pt>
                <c:pt idx="8">
                  <c:v>07.2024., n=91</c:v>
                </c:pt>
                <c:pt idx="9">
                  <c:v>06.2022., n=112</c:v>
                </c:pt>
                <c:pt idx="10">
                  <c:v>11.2019., n=119</c:v>
                </c:pt>
              </c:strCache>
            </c:strRef>
          </c:cat>
          <c:val>
            <c:numRef>
              <c:f>'Ievas dati'!$E$228:$E$238</c:f>
              <c:numCache>
                <c:formatCode>###0</c:formatCode>
                <c:ptCount val="11"/>
                <c:pt idx="0">
                  <c:v>12.405213909409575</c:v>
                </c:pt>
                <c:pt idx="1">
                  <c:v>14</c:v>
                </c:pt>
                <c:pt idx="2">
                  <c:v>22.4</c:v>
                </c:pt>
                <c:pt idx="4">
                  <c:v>13.275814225154166</c:v>
                </c:pt>
                <c:pt idx="5">
                  <c:v>18.100000000000001</c:v>
                </c:pt>
                <c:pt idx="6">
                  <c:v>20.3</c:v>
                </c:pt>
                <c:pt idx="8">
                  <c:v>19.420314997439895</c:v>
                </c:pt>
                <c:pt idx="9">
                  <c:v>17.8</c:v>
                </c:pt>
                <c:pt idx="10">
                  <c:v>20.3</c:v>
                </c:pt>
              </c:numCache>
            </c:numRef>
          </c:val>
          <c:extLst xmlns:c16r2="http://schemas.microsoft.com/office/drawing/2015/06/chart">
            <c:ext xmlns:c16="http://schemas.microsoft.com/office/drawing/2014/chart" uri="{C3380CC4-5D6E-409C-BE32-E72D297353CC}">
              <c16:uniqueId val="{00000002-DC93-4AA1-B598-D48F5D8DAC1D}"/>
            </c:ext>
          </c:extLst>
        </c:ser>
        <c:ser>
          <c:idx val="3"/>
          <c:order val="3"/>
          <c:tx>
            <c:strRef>
              <c:f>'Ievas dati'!$F$227</c:f>
              <c:strCache>
                <c:ptCount val="1"/>
                <c:pt idx="0">
                  <c:v>Drīzāk 
apmierināts/-a</c:v>
                </c:pt>
              </c:strCache>
            </c:strRef>
          </c:tx>
          <c:spPr>
            <a:solidFill>
              <a:srgbClr val="BDDCA8"/>
            </a:solidFill>
          </c:spPr>
          <c:invertIfNegative val="0"/>
          <c:dLbls>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dati'!$B$228:$B$238</c:f>
              <c:strCache>
                <c:ptCount val="11"/>
                <c:pt idx="0">
                  <c:v>07.2024., n=91</c:v>
                </c:pt>
                <c:pt idx="1">
                  <c:v>06.2022., n=112</c:v>
                </c:pt>
                <c:pt idx="2">
                  <c:v>11.2019., n=119</c:v>
                </c:pt>
                <c:pt idx="4">
                  <c:v>07.2024., n=91</c:v>
                </c:pt>
                <c:pt idx="5">
                  <c:v>06.2022., n=112</c:v>
                </c:pt>
                <c:pt idx="6">
                  <c:v>11.2019., n=119</c:v>
                </c:pt>
                <c:pt idx="8">
                  <c:v>07.2024., n=91</c:v>
                </c:pt>
                <c:pt idx="9">
                  <c:v>06.2022., n=112</c:v>
                </c:pt>
                <c:pt idx="10">
                  <c:v>11.2019., n=119</c:v>
                </c:pt>
              </c:strCache>
            </c:strRef>
          </c:cat>
          <c:val>
            <c:numRef>
              <c:f>'Ievas dati'!$F$228:$F$238</c:f>
              <c:numCache>
                <c:formatCode>###0</c:formatCode>
                <c:ptCount val="11"/>
                <c:pt idx="0">
                  <c:v>44.994715541784572</c:v>
                </c:pt>
                <c:pt idx="1">
                  <c:v>46.3</c:v>
                </c:pt>
                <c:pt idx="2">
                  <c:v>34.700000000000003</c:v>
                </c:pt>
                <c:pt idx="4">
                  <c:v>40.433154534063284</c:v>
                </c:pt>
                <c:pt idx="5">
                  <c:v>47.1</c:v>
                </c:pt>
                <c:pt idx="6">
                  <c:v>42.1</c:v>
                </c:pt>
                <c:pt idx="8">
                  <c:v>39.468105555817175</c:v>
                </c:pt>
                <c:pt idx="9">
                  <c:v>46.4</c:v>
                </c:pt>
                <c:pt idx="10">
                  <c:v>43.9</c:v>
                </c:pt>
              </c:numCache>
            </c:numRef>
          </c:val>
          <c:extLst xmlns:c16r2="http://schemas.microsoft.com/office/drawing/2015/06/chart">
            <c:ext xmlns:c16="http://schemas.microsoft.com/office/drawing/2014/chart" uri="{C3380CC4-5D6E-409C-BE32-E72D297353CC}">
              <c16:uniqueId val="{00000003-DC93-4AA1-B598-D48F5D8DAC1D}"/>
            </c:ext>
          </c:extLst>
        </c:ser>
        <c:ser>
          <c:idx val="4"/>
          <c:order val="4"/>
          <c:tx>
            <c:strRef>
              <c:f>'Ievas dati'!$G$227</c:f>
              <c:strCache>
                <c:ptCount val="1"/>
                <c:pt idx="0">
                  <c:v>Pilnīgi 
apmierināts/-a</c:v>
                </c:pt>
              </c:strCache>
            </c:strRef>
          </c:tx>
          <c:spPr>
            <a:solidFill>
              <a:srgbClr val="70AD47">
                <a:lumMod val="50000"/>
              </a:srgbClr>
            </a:solidFill>
          </c:spPr>
          <c:invertIfNegative val="0"/>
          <c:dLbls>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dati'!$B$228:$B$238</c:f>
              <c:strCache>
                <c:ptCount val="11"/>
                <c:pt idx="0">
                  <c:v>07.2024., n=91</c:v>
                </c:pt>
                <c:pt idx="1">
                  <c:v>06.2022., n=112</c:v>
                </c:pt>
                <c:pt idx="2">
                  <c:v>11.2019., n=119</c:v>
                </c:pt>
                <c:pt idx="4">
                  <c:v>07.2024., n=91</c:v>
                </c:pt>
                <c:pt idx="5">
                  <c:v>06.2022., n=112</c:v>
                </c:pt>
                <c:pt idx="6">
                  <c:v>11.2019., n=119</c:v>
                </c:pt>
                <c:pt idx="8">
                  <c:v>07.2024., n=91</c:v>
                </c:pt>
                <c:pt idx="9">
                  <c:v>06.2022., n=112</c:v>
                </c:pt>
                <c:pt idx="10">
                  <c:v>11.2019., n=119</c:v>
                </c:pt>
              </c:strCache>
            </c:strRef>
          </c:cat>
          <c:val>
            <c:numRef>
              <c:f>'Ievas dati'!$G$228:$G$238</c:f>
              <c:numCache>
                <c:formatCode>###0</c:formatCode>
                <c:ptCount val="11"/>
                <c:pt idx="0">
                  <c:v>25.272015148599571</c:v>
                </c:pt>
                <c:pt idx="1">
                  <c:v>25.6</c:v>
                </c:pt>
                <c:pt idx="2">
                  <c:v>25.4</c:v>
                </c:pt>
                <c:pt idx="4">
                  <c:v>23.472556172491867</c:v>
                </c:pt>
                <c:pt idx="5">
                  <c:v>24</c:v>
                </c:pt>
                <c:pt idx="6">
                  <c:v>14.9</c:v>
                </c:pt>
                <c:pt idx="8">
                  <c:v>19.420314997439895</c:v>
                </c:pt>
                <c:pt idx="9">
                  <c:v>22</c:v>
                </c:pt>
                <c:pt idx="10">
                  <c:v>16.7</c:v>
                </c:pt>
              </c:numCache>
            </c:numRef>
          </c:val>
          <c:extLst xmlns:c16r2="http://schemas.microsoft.com/office/drawing/2015/06/chart">
            <c:ext xmlns:c16="http://schemas.microsoft.com/office/drawing/2014/chart" uri="{C3380CC4-5D6E-409C-BE32-E72D297353CC}">
              <c16:uniqueId val="{00000004-DC93-4AA1-B598-D48F5D8DAC1D}"/>
            </c:ext>
          </c:extLst>
        </c:ser>
        <c:ser>
          <c:idx val="5"/>
          <c:order val="5"/>
          <c:tx>
            <c:strRef>
              <c:f>'Ievas dati'!$H$227</c:f>
              <c:strCache>
                <c:ptCount val="1"/>
                <c:pt idx="0">
                  <c:v>.</c:v>
                </c:pt>
              </c:strCache>
            </c:strRef>
          </c:tx>
          <c:spPr>
            <a:noFill/>
          </c:spPr>
          <c:invertIfNegative val="0"/>
          <c:dLbls>
            <c:delete val="1"/>
          </c:dLbls>
          <c:cat>
            <c:strRef>
              <c:f>'Ievas dati'!$B$228:$B$238</c:f>
              <c:strCache>
                <c:ptCount val="11"/>
                <c:pt idx="0">
                  <c:v>07.2024., n=91</c:v>
                </c:pt>
                <c:pt idx="1">
                  <c:v>06.2022., n=112</c:v>
                </c:pt>
                <c:pt idx="2">
                  <c:v>11.2019., n=119</c:v>
                </c:pt>
                <c:pt idx="4">
                  <c:v>07.2024., n=91</c:v>
                </c:pt>
                <c:pt idx="5">
                  <c:v>06.2022., n=112</c:v>
                </c:pt>
                <c:pt idx="6">
                  <c:v>11.2019., n=119</c:v>
                </c:pt>
                <c:pt idx="8">
                  <c:v>07.2024., n=91</c:v>
                </c:pt>
                <c:pt idx="9">
                  <c:v>06.2022., n=112</c:v>
                </c:pt>
                <c:pt idx="10">
                  <c:v>11.2019., n=119</c:v>
                </c:pt>
              </c:strCache>
            </c:strRef>
          </c:cat>
          <c:val>
            <c:numRef>
              <c:f>'Ievas dati'!$H$228:$H$238</c:f>
              <c:numCache>
                <c:formatCode>###0</c:formatCode>
                <c:ptCount val="11"/>
                <c:pt idx="0">
                  <c:v>12.433269309615859</c:v>
                </c:pt>
                <c:pt idx="1">
                  <c:v>10.800000000000004</c:v>
                </c:pt>
                <c:pt idx="2">
                  <c:v>22.6</c:v>
                </c:pt>
                <c:pt idx="3">
                  <c:v>82.7</c:v>
                </c:pt>
                <c:pt idx="4">
                  <c:v>18.794289293444855</c:v>
                </c:pt>
                <c:pt idx="5">
                  <c:v>11.600000000000001</c:v>
                </c:pt>
                <c:pt idx="6">
                  <c:v>25.700000000000003</c:v>
                </c:pt>
                <c:pt idx="8">
                  <c:v>23.811579446742932</c:v>
                </c:pt>
                <c:pt idx="9">
                  <c:v>14.300000000000004</c:v>
                </c:pt>
                <c:pt idx="10">
                  <c:v>22.1</c:v>
                </c:pt>
              </c:numCache>
            </c:numRef>
          </c:val>
          <c:extLst xmlns:c16r2="http://schemas.microsoft.com/office/drawing/2015/06/chart">
            <c:ext xmlns:c16="http://schemas.microsoft.com/office/drawing/2014/chart" uri="{C3380CC4-5D6E-409C-BE32-E72D297353CC}">
              <c16:uniqueId val="{00000005-DC93-4AA1-B598-D48F5D8DAC1D}"/>
            </c:ext>
          </c:extLst>
        </c:ser>
        <c:ser>
          <c:idx val="6"/>
          <c:order val="6"/>
          <c:tx>
            <c:strRef>
              <c:f>'Ievas dati'!$I$227</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dati'!$B$228:$B$238</c:f>
              <c:strCache>
                <c:ptCount val="11"/>
                <c:pt idx="0">
                  <c:v>07.2024., n=91</c:v>
                </c:pt>
                <c:pt idx="1">
                  <c:v>06.2022., n=112</c:v>
                </c:pt>
                <c:pt idx="2">
                  <c:v>11.2019., n=119</c:v>
                </c:pt>
                <c:pt idx="4">
                  <c:v>07.2024., n=91</c:v>
                </c:pt>
                <c:pt idx="5">
                  <c:v>06.2022., n=112</c:v>
                </c:pt>
                <c:pt idx="6">
                  <c:v>11.2019., n=119</c:v>
                </c:pt>
                <c:pt idx="8">
                  <c:v>07.2024., n=91</c:v>
                </c:pt>
                <c:pt idx="9">
                  <c:v>06.2022., n=112</c:v>
                </c:pt>
                <c:pt idx="10">
                  <c:v>11.2019., n=119</c:v>
                </c:pt>
              </c:strCache>
            </c:strRef>
          </c:cat>
          <c:val>
            <c:numRef>
              <c:f>'Ievas dati'!$I$228:$I$238</c:f>
              <c:numCache>
                <c:formatCode>###0</c:formatCode>
                <c:ptCount val="11"/>
                <c:pt idx="0">
                  <c:v>9.5887543069942538</c:v>
                </c:pt>
                <c:pt idx="1">
                  <c:v>10.4</c:v>
                </c:pt>
                <c:pt idx="2">
                  <c:v>11.9</c:v>
                </c:pt>
                <c:pt idx="4">
                  <c:v>10.399138867733484</c:v>
                </c:pt>
                <c:pt idx="5">
                  <c:v>8.4</c:v>
                </c:pt>
                <c:pt idx="6">
                  <c:v>10.4</c:v>
                </c:pt>
                <c:pt idx="8">
                  <c:v>10.724229032925752</c:v>
                </c:pt>
                <c:pt idx="9">
                  <c:v>8.6999999999999993</c:v>
                </c:pt>
                <c:pt idx="10">
                  <c:v>10.8</c:v>
                </c:pt>
              </c:numCache>
            </c:numRef>
          </c:val>
          <c:extLst xmlns:c16r2="http://schemas.microsoft.com/office/drawing/2015/06/chart">
            <c:ext xmlns:c16="http://schemas.microsoft.com/office/drawing/2014/chart" uri="{C3380CC4-5D6E-409C-BE32-E72D297353CC}">
              <c16:uniqueId val="{00000006-DC93-4AA1-B598-D48F5D8DAC1D}"/>
            </c:ext>
          </c:extLst>
        </c:ser>
        <c:dLbls>
          <c:showLegendKey val="0"/>
          <c:showVal val="1"/>
          <c:showCatName val="0"/>
          <c:showSerName val="0"/>
          <c:showPercent val="0"/>
          <c:showBubbleSize val="0"/>
        </c:dLbls>
        <c:gapWidth val="30"/>
        <c:overlap val="100"/>
        <c:axId val="806269480"/>
        <c:axId val="806264384"/>
      </c:barChart>
      <c:catAx>
        <c:axId val="806269480"/>
        <c:scaling>
          <c:orientation val="maxMin"/>
        </c:scaling>
        <c:delete val="0"/>
        <c:axPos val="l"/>
        <c:numFmt formatCode="General" sourceLinked="1"/>
        <c:majorTickMark val="none"/>
        <c:minorTickMark val="none"/>
        <c:tickLblPos val="low"/>
        <c:spPr>
          <a:ln w="3175">
            <a:solidFill>
              <a:sysClr val="windowText" lastClr="000000"/>
            </a:solidFill>
            <a:prstDash val="solid"/>
          </a:ln>
        </c:spPr>
        <c:txPr>
          <a:bodyPr rot="0" vert="horz"/>
          <a:lstStyle/>
          <a:p>
            <a:pPr>
              <a:defRPr sz="1200"/>
            </a:pPr>
            <a:endParaRPr lang="en-US"/>
          </a:p>
        </c:txPr>
        <c:crossAx val="806264384"/>
        <c:crossesAt val="39.6"/>
        <c:auto val="1"/>
        <c:lblAlgn val="ctr"/>
        <c:lblOffset val="100"/>
        <c:tickLblSkip val="1"/>
        <c:tickMarkSkip val="1"/>
        <c:noMultiLvlLbl val="0"/>
      </c:catAx>
      <c:valAx>
        <c:axId val="806264384"/>
        <c:scaling>
          <c:orientation val="minMax"/>
          <c:max val="150"/>
          <c:min val="0"/>
        </c:scaling>
        <c:delete val="1"/>
        <c:axPos val="t"/>
        <c:numFmt formatCode="0" sourceLinked="1"/>
        <c:majorTickMark val="out"/>
        <c:minorTickMark val="none"/>
        <c:tickLblPos val="nextTo"/>
        <c:crossAx val="806269480"/>
        <c:crosses val="autoZero"/>
        <c:crossBetween val="between"/>
      </c:valAx>
      <c:spPr>
        <a:noFill/>
        <a:ln w="3175">
          <a:noFill/>
          <a:prstDash val="solid"/>
        </a:ln>
      </c:spPr>
    </c:plotArea>
    <c:legend>
      <c:legendPos val="t"/>
      <c:legendEntry>
        <c:idx val="0"/>
        <c:delete val="1"/>
      </c:legendEntry>
      <c:legendEntry>
        <c:idx val="5"/>
        <c:delete val="1"/>
      </c:legendEntry>
      <c:layout>
        <c:manualLayout>
          <c:xMode val="edge"/>
          <c:yMode val="edge"/>
          <c:x val="0.14593901812209342"/>
          <c:y val="1.0238197222452047E-2"/>
          <c:w val="0.78747001689285823"/>
          <c:h val="0.12318931063212434"/>
        </c:manualLayout>
      </c:layout>
      <c:overlay val="0"/>
      <c:txPr>
        <a:bodyPr/>
        <a:lstStyle/>
        <a:p>
          <a:pPr>
            <a:defRPr sz="1200"/>
          </a:pPr>
          <a:endParaRPr lang="en-US"/>
        </a:p>
      </c:txPr>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a:t>%</a:t>
            </a:r>
          </a:p>
        </c:rich>
      </c:tx>
      <c:layout>
        <c:manualLayout>
          <c:xMode val="edge"/>
          <c:yMode val="edge"/>
          <c:x val="0.95816783979995701"/>
          <c:y val="2.0421306838202542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15779068723276393"/>
          <c:y val="0.15712769799273493"/>
          <c:w val="0.84750361222610515"/>
          <c:h val="0.83615343140874743"/>
        </c:manualLayout>
      </c:layout>
      <c:barChart>
        <c:barDir val="bar"/>
        <c:grouping val="stacked"/>
        <c:varyColors val="0"/>
        <c:ser>
          <c:idx val="0"/>
          <c:order val="0"/>
          <c:tx>
            <c:strRef>
              <c:f>'Ievas dati'!$B$246</c:f>
              <c:strCache>
                <c:ptCount val="1"/>
                <c:pt idx="0">
                  <c:v>.</c:v>
                </c:pt>
              </c:strCache>
            </c:strRef>
          </c:tx>
          <c:spPr>
            <a:noFill/>
          </c:spPr>
          <c:invertIfNegative val="0"/>
          <c:dLbls>
            <c:delete val="1"/>
          </c:dLbls>
          <c:cat>
            <c:strRef>
              <c:f>'Ievas dati'!$A$247:$A$249</c:f>
              <c:strCache>
                <c:ptCount val="3"/>
                <c:pt idx="0">
                  <c:v>07.2024., n=91</c:v>
                </c:pt>
                <c:pt idx="1">
                  <c:v>06.2022., n=112</c:v>
                </c:pt>
                <c:pt idx="2">
                  <c:v>11.2019., n=119</c:v>
                </c:pt>
              </c:strCache>
            </c:strRef>
          </c:cat>
          <c:val>
            <c:numRef>
              <c:f>'Ievas dati'!$B$247:$B$249</c:f>
              <c:numCache>
                <c:formatCode>0</c:formatCode>
                <c:ptCount val="3"/>
                <c:pt idx="0">
                  <c:v>7</c:v>
                </c:pt>
                <c:pt idx="1">
                  <c:v>12.487923171138661</c:v>
                </c:pt>
                <c:pt idx="2">
                  <c:v>13.187923171138664</c:v>
                </c:pt>
              </c:numCache>
            </c:numRef>
          </c:val>
          <c:extLst xmlns:c16r2="http://schemas.microsoft.com/office/drawing/2015/06/chart">
            <c:ext xmlns:c16="http://schemas.microsoft.com/office/drawing/2014/chart" uri="{C3380CC4-5D6E-409C-BE32-E72D297353CC}">
              <c16:uniqueId val="{00000000-9A1B-48F1-9737-338D86DD12B9}"/>
            </c:ext>
          </c:extLst>
        </c:ser>
        <c:ser>
          <c:idx val="1"/>
          <c:order val="1"/>
          <c:tx>
            <c:strRef>
              <c:f>'Ievas dati'!$C$246</c:f>
              <c:strCache>
                <c:ptCount val="1"/>
                <c:pt idx="0">
                  <c:v>Neko 
nemainīja</c:v>
                </c:pt>
              </c:strCache>
            </c:strRef>
          </c:tx>
          <c:spPr>
            <a:solidFill>
              <a:srgbClr val="F8CBAD"/>
            </a:solidFill>
          </c:spPr>
          <c:invertIfNegative val="0"/>
          <c:dLbls>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'Ievas dati'!$A$247:$A$249</c:f>
              <c:strCache>
                <c:ptCount val="3"/>
                <c:pt idx="0">
                  <c:v>07.2024., n=91</c:v>
                </c:pt>
                <c:pt idx="1">
                  <c:v>06.2022., n=112</c:v>
                </c:pt>
                <c:pt idx="2">
                  <c:v>11.2019., n=119</c:v>
                </c:pt>
              </c:strCache>
            </c:strRef>
          </c:cat>
          <c:val>
            <c:numRef>
              <c:f>'Ievas dati'!$C$247:$C$249</c:f>
              <c:numCache>
                <c:formatCode>0</c:formatCode>
                <c:ptCount val="3"/>
                <c:pt idx="0" formatCode="###0">
                  <c:v>52.687923171138664</c:v>
                </c:pt>
                <c:pt idx="1">
                  <c:v>47.2</c:v>
                </c:pt>
                <c:pt idx="2">
                  <c:v>46.5</c:v>
                </c:pt>
              </c:numCache>
            </c:numRef>
          </c:val>
          <c:extLst xmlns:c16r2="http://schemas.microsoft.com/office/drawing/2015/06/chart">
            <c:ext xmlns:c16="http://schemas.microsoft.com/office/drawing/2014/chart" uri="{C3380CC4-5D6E-409C-BE32-E72D297353CC}">
              <c16:uniqueId val="{00000001-9A1B-48F1-9737-338D86DD12B9}"/>
            </c:ext>
          </c:extLst>
        </c:ser>
        <c:ser>
          <c:idx val="2"/>
          <c:order val="2"/>
          <c:tx>
            <c:strRef>
              <c:f>'Ievas dati'!$D$246</c:f>
              <c:strCache>
                <c:ptCount val="1"/>
                <c:pt idx="0">
                  <c:v>Nedaudz 
uzlaboja</c:v>
                </c:pt>
              </c:strCache>
            </c:strRef>
          </c:tx>
          <c:spPr>
            <a:solidFill>
              <a:srgbClr val="BDDCA8"/>
            </a:solidFill>
          </c:spPr>
          <c:invertIfNegative val="0"/>
          <c:dLbls>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dati'!$A$247:$A$249</c:f>
              <c:strCache>
                <c:ptCount val="3"/>
                <c:pt idx="0">
                  <c:v>07.2024., n=91</c:v>
                </c:pt>
                <c:pt idx="1">
                  <c:v>06.2022., n=112</c:v>
                </c:pt>
                <c:pt idx="2">
                  <c:v>11.2019., n=119</c:v>
                </c:pt>
              </c:strCache>
            </c:strRef>
          </c:cat>
          <c:val>
            <c:numRef>
              <c:f>'Ievas dati'!$D$247:$D$249</c:f>
              <c:numCache>
                <c:formatCode>0</c:formatCode>
                <c:ptCount val="3"/>
                <c:pt idx="0" formatCode="###0">
                  <c:v>26.938877733935946</c:v>
                </c:pt>
                <c:pt idx="1">
                  <c:v>25.1</c:v>
                </c:pt>
                <c:pt idx="2">
                  <c:v>18.100000000000001</c:v>
                </c:pt>
              </c:numCache>
            </c:numRef>
          </c:val>
          <c:extLst xmlns:c16r2="http://schemas.microsoft.com/office/drawing/2015/06/chart">
            <c:ext xmlns:c16="http://schemas.microsoft.com/office/drawing/2014/chart" uri="{C3380CC4-5D6E-409C-BE32-E72D297353CC}">
              <c16:uniqueId val="{00000002-9A1B-48F1-9737-338D86DD12B9}"/>
            </c:ext>
          </c:extLst>
        </c:ser>
        <c:ser>
          <c:idx val="3"/>
          <c:order val="3"/>
          <c:tx>
            <c:strRef>
              <c:f>'Ievas dati'!$E$246</c:f>
              <c:strCache>
                <c:ptCount val="1"/>
                <c:pt idx="0">
                  <c:v>Ievērojami 
uzlaboja</c:v>
                </c:pt>
              </c:strCache>
            </c:strRef>
          </c:tx>
          <c:spPr>
            <a:solidFill>
              <a:srgbClr val="385723"/>
            </a:solidFill>
          </c:spPr>
          <c:invertIfNegative val="0"/>
          <c:dLbls>
            <c:spPr>
              <a:noFill/>
              <a:ln>
                <a:noFill/>
              </a:ln>
              <a:effectLst/>
            </c:spPr>
            <c:txPr>
              <a:bodyPr wrap="square" lIns="38100" tIns="19050" rIns="38100" bIns="19050" anchor="ctr">
                <a:spAutoFit/>
              </a:bodyPr>
              <a:lstStyle/>
              <a:p>
                <a:pPr>
                  <a:defRPr sz="1200" b="1">
                    <a:solidFill>
                      <a:schemeClr val="bg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dati'!$A$247:$A$249</c:f>
              <c:strCache>
                <c:ptCount val="3"/>
                <c:pt idx="0">
                  <c:v>07.2024., n=91</c:v>
                </c:pt>
                <c:pt idx="1">
                  <c:v>06.2022., n=112</c:v>
                </c:pt>
                <c:pt idx="2">
                  <c:v>11.2019., n=119</c:v>
                </c:pt>
              </c:strCache>
            </c:strRef>
          </c:cat>
          <c:val>
            <c:numRef>
              <c:f>'Ievas dati'!$E$247:$E$249</c:f>
              <c:numCache>
                <c:formatCode>0</c:formatCode>
                <c:ptCount val="3"/>
                <c:pt idx="0" formatCode="###0">
                  <c:v>5.0551195102121156</c:v>
                </c:pt>
                <c:pt idx="1">
                  <c:v>11.8</c:v>
                </c:pt>
                <c:pt idx="2">
                  <c:v>7.6</c:v>
                </c:pt>
              </c:numCache>
            </c:numRef>
          </c:val>
          <c:extLst xmlns:c16r2="http://schemas.microsoft.com/office/drawing/2015/06/chart">
            <c:ext xmlns:c16="http://schemas.microsoft.com/office/drawing/2014/chart" uri="{C3380CC4-5D6E-409C-BE32-E72D297353CC}">
              <c16:uniqueId val="{00000003-9A1B-48F1-9737-338D86DD12B9}"/>
            </c:ext>
          </c:extLst>
        </c:ser>
        <c:ser>
          <c:idx val="4"/>
          <c:order val="4"/>
          <c:tx>
            <c:strRef>
              <c:f>'Ievas dati'!$F$246</c:f>
              <c:strCache>
                <c:ptCount val="1"/>
                <c:pt idx="0">
                  <c:v>.</c:v>
                </c:pt>
              </c:strCache>
            </c:strRef>
          </c:tx>
          <c:spPr>
            <a:noFill/>
          </c:spPr>
          <c:invertIfNegative val="0"/>
          <c:dLbls>
            <c:delete val="1"/>
          </c:dLbls>
          <c:cat>
            <c:strRef>
              <c:f>'Ievas dati'!$A$247:$A$249</c:f>
              <c:strCache>
                <c:ptCount val="3"/>
                <c:pt idx="0">
                  <c:v>07.2024., n=91</c:v>
                </c:pt>
                <c:pt idx="1">
                  <c:v>06.2022., n=112</c:v>
                </c:pt>
                <c:pt idx="2">
                  <c:v>11.2019., n=119</c:v>
                </c:pt>
              </c:strCache>
            </c:strRef>
          </c:cat>
          <c:val>
            <c:numRef>
              <c:f>'Ievas dati'!$F$247:$F$249</c:f>
              <c:numCache>
                <c:formatCode>0</c:formatCode>
                <c:ptCount val="3"/>
                <c:pt idx="0">
                  <c:v>38.683758223723835</c:v>
                </c:pt>
                <c:pt idx="1">
                  <c:v>31.93887773393595</c:v>
                </c:pt>
                <c:pt idx="2">
                  <c:v>36.138877733935949</c:v>
                </c:pt>
              </c:numCache>
            </c:numRef>
          </c:val>
          <c:extLst xmlns:c16r2="http://schemas.microsoft.com/office/drawing/2015/06/chart">
            <c:ext xmlns:c16="http://schemas.microsoft.com/office/drawing/2014/chart" uri="{C3380CC4-5D6E-409C-BE32-E72D297353CC}">
              <c16:uniqueId val="{00000004-9A1B-48F1-9737-338D86DD12B9}"/>
            </c:ext>
          </c:extLst>
        </c:ser>
        <c:ser>
          <c:idx val="5"/>
          <c:order val="5"/>
          <c:tx>
            <c:strRef>
              <c:f>'Ievas dati'!$G$246</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dati'!$A$247:$A$249</c:f>
              <c:strCache>
                <c:ptCount val="3"/>
                <c:pt idx="0">
                  <c:v>07.2024., n=91</c:v>
                </c:pt>
                <c:pt idx="1">
                  <c:v>06.2022., n=112</c:v>
                </c:pt>
                <c:pt idx="2">
                  <c:v>11.2019., n=119</c:v>
                </c:pt>
              </c:strCache>
            </c:strRef>
          </c:cat>
          <c:val>
            <c:numRef>
              <c:f>'Ievas dati'!$G$247:$G$249</c:f>
              <c:numCache>
                <c:formatCode>0</c:formatCode>
                <c:ptCount val="3"/>
                <c:pt idx="0" formatCode="###0">
                  <c:v>15.31807958471328</c:v>
                </c:pt>
                <c:pt idx="1">
                  <c:v>15.9</c:v>
                </c:pt>
                <c:pt idx="2">
                  <c:v>27.7</c:v>
                </c:pt>
              </c:numCache>
            </c:numRef>
          </c:val>
          <c:extLst xmlns:c16r2="http://schemas.microsoft.com/office/drawing/2015/06/chart">
            <c:ext xmlns:c16="http://schemas.microsoft.com/office/drawing/2014/chart" uri="{C3380CC4-5D6E-409C-BE32-E72D297353CC}">
              <c16:uniqueId val="{00000005-9A1B-48F1-9737-338D86DD12B9}"/>
            </c:ext>
          </c:extLst>
        </c:ser>
        <c:dLbls>
          <c:showLegendKey val="0"/>
          <c:showVal val="1"/>
          <c:showCatName val="0"/>
          <c:showSerName val="0"/>
          <c:showPercent val="0"/>
          <c:showBubbleSize val="0"/>
        </c:dLbls>
        <c:gapWidth val="30"/>
        <c:overlap val="100"/>
        <c:axId val="806273792"/>
        <c:axId val="806261640"/>
      </c:barChart>
      <c:catAx>
        <c:axId val="806273792"/>
        <c:scaling>
          <c:orientation val="maxMin"/>
        </c:scaling>
        <c:delete val="0"/>
        <c:axPos val="l"/>
        <c:numFmt formatCode="General" sourceLinked="1"/>
        <c:majorTickMark val="none"/>
        <c:minorTickMark val="none"/>
        <c:tickLblPos val="low"/>
        <c:spPr>
          <a:ln w="3175">
            <a:solidFill>
              <a:sysClr val="windowText" lastClr="000000"/>
            </a:solidFill>
            <a:prstDash val="solid"/>
          </a:ln>
        </c:spPr>
        <c:txPr>
          <a:bodyPr rot="0" vert="horz"/>
          <a:lstStyle/>
          <a:p>
            <a:pPr>
              <a:defRPr sz="1200"/>
            </a:pPr>
            <a:endParaRPr lang="en-US"/>
          </a:p>
        </c:txPr>
        <c:crossAx val="806261640"/>
        <c:crossesAt val="59.7"/>
        <c:auto val="1"/>
        <c:lblAlgn val="ctr"/>
        <c:lblOffset val="100"/>
        <c:tickLblSkip val="1"/>
        <c:tickMarkSkip val="1"/>
        <c:noMultiLvlLbl val="0"/>
      </c:catAx>
      <c:valAx>
        <c:axId val="806261640"/>
        <c:scaling>
          <c:orientation val="minMax"/>
          <c:max val="170"/>
          <c:min val="0"/>
        </c:scaling>
        <c:delete val="1"/>
        <c:axPos val="t"/>
        <c:numFmt formatCode="0" sourceLinked="1"/>
        <c:majorTickMark val="out"/>
        <c:minorTickMark val="none"/>
        <c:tickLblPos val="nextTo"/>
        <c:crossAx val="806273792"/>
        <c:crosses val="autoZero"/>
        <c:crossBetween val="between"/>
      </c:valAx>
      <c:spPr>
        <a:noFill/>
        <a:ln w="3175">
          <a:noFill/>
          <a:prstDash val="solid"/>
        </a:ln>
      </c:spPr>
    </c:plotArea>
    <c:legend>
      <c:legendPos val="t"/>
      <c:legendEntry>
        <c:idx val="0"/>
        <c:delete val="1"/>
      </c:legendEntry>
      <c:legendEntry>
        <c:idx val="4"/>
        <c:delete val="1"/>
      </c:legendEntry>
      <c:layout>
        <c:manualLayout>
          <c:xMode val="edge"/>
          <c:yMode val="edge"/>
          <c:x val="0.22739122325912312"/>
          <c:y val="2.2728031407331276E-2"/>
          <c:w val="0.69768823083277276"/>
          <c:h val="0.13330716730109177"/>
        </c:manualLayout>
      </c:layout>
      <c:overlay val="0"/>
      <c:txPr>
        <a:bodyPr/>
        <a:lstStyle/>
        <a:p>
          <a:pPr>
            <a:defRPr sz="1200"/>
          </a:pPr>
          <a:endParaRPr lang="en-US"/>
        </a:p>
      </c:txPr>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a:t>%</a:t>
            </a:r>
          </a:p>
        </c:rich>
      </c:tx>
      <c:layout>
        <c:manualLayout>
          <c:xMode val="edge"/>
          <c:yMode val="edge"/>
          <c:x val="0.97097177181187844"/>
          <c:y val="5.3455050542393294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49632422900262468"/>
          <c:y val="6.3651994185105074E-2"/>
          <c:w val="0.50367577099737537"/>
          <c:h val="0.91970041282842985"/>
        </c:manualLayout>
      </c:layout>
      <c:barChart>
        <c:barDir val="bar"/>
        <c:grouping val="stacked"/>
        <c:varyColors val="0"/>
        <c:ser>
          <c:idx val="0"/>
          <c:order val="0"/>
          <c:tx>
            <c:strRef>
              <c:f>'Ievas dati'!$D$12</c:f>
              <c:strCache>
                <c:ptCount val="1"/>
                <c:pt idx="0">
                  <c:v>.</c:v>
                </c:pt>
              </c:strCache>
            </c:strRef>
          </c:tx>
          <c:spPr>
            <a:noFill/>
          </c:spPr>
          <c:invertIfNegative val="0"/>
          <c:dLbls>
            <c:delete val="1"/>
          </c:dLbls>
          <c:cat>
            <c:strRef>
              <c:f>'Ievas dati'!$B$13:$C$64</c:f>
              <c:strCache>
                <c:ptCount val="52"/>
                <c:pt idx="0">
                  <c:v>VISI RESPONDENTI, n=2318</c:v>
                </c:pt>
                <c:pt idx="2">
                  <c:v>Rīga, n=1256</c:v>
                </c:pt>
                <c:pt idx="3">
                  <c:v>Cita valstspilsēta, n=300</c:v>
                </c:pt>
                <c:pt idx="4">
                  <c:v>Cita pilsēta vai lauki, n=762</c:v>
                </c:pt>
                <c:pt idx="6">
                  <c:v>Rīgas reģions, n=1571</c:v>
                </c:pt>
                <c:pt idx="7">
                  <c:v>Vidzemes reģions, n=277</c:v>
                </c:pt>
                <c:pt idx="8">
                  <c:v>Kurzemes reģions, n=213</c:v>
                </c:pt>
                <c:pt idx="9">
                  <c:v>Zemgales reģions, n=156</c:v>
                </c:pt>
                <c:pt idx="10">
                  <c:v>Latgales reģions, n=101</c:v>
                </c:pt>
                <c:pt idx="12">
                  <c:v>Uzņēmumā ir pārstāvēts tikai vietējais kapitāls, n=2132</c:v>
                </c:pt>
                <c:pt idx="13">
                  <c:v>Uzņēmumā ir pārstāvēts gan vietējais kapitāls, gan ārvalstu kapitāls, n=96</c:v>
                </c:pt>
                <c:pt idx="14">
                  <c:v>Uzņēmumā ir pārstāvēts tikai ārvalstu kapitāls, n=90</c:v>
                </c:pt>
                <c:pt idx="16">
                  <c:v>2023. vai 2024. gadā, n=17</c:v>
                </c:pt>
                <c:pt idx="17">
                  <c:v>2012. - 2022. gados, n=816</c:v>
                </c:pt>
                <c:pt idx="18">
                  <c:v>2002. - 2011. gados, n=783</c:v>
                </c:pt>
                <c:pt idx="19">
                  <c:v>Līdz 2001. gadam (ieskaitot), n=702</c:v>
                </c:pt>
                <c:pt idx="21">
                  <c:v>Individuālais komersants, n=24</c:v>
                </c:pt>
                <c:pt idx="22">
                  <c:v>Sabiedrība ar ierobežotu atbildību, n=2236</c:v>
                </c:pt>
                <c:pt idx="23">
                  <c:v>Akciju sabiedrība, n=37</c:v>
                </c:pt>
                <c:pt idx="24">
                  <c:v>Filiāle, n=3</c:v>
                </c:pt>
                <c:pt idx="25">
                  <c:v>Cita, n=18</c:v>
                </c:pt>
                <c:pt idx="27">
                  <c:v>1 - 9, n=1749</c:v>
                </c:pt>
                <c:pt idx="28">
                  <c:v>10 - 49, n=408</c:v>
                </c:pt>
                <c:pt idx="29">
                  <c:v>50 - 249, n=127</c:v>
                </c:pt>
                <c:pt idx="30">
                  <c:v>250+, n=34</c:v>
                </c:pt>
                <c:pt idx="32">
                  <c:v>Saimnieciskās darbības veicējs/-a, n=209</c:v>
                </c:pt>
                <c:pt idx="33">
                  <c:v>Individuālais/-ā komersants/-e, n=25</c:v>
                </c:pt>
                <c:pt idx="34">
                  <c:v>Zemnieku saimniecība, n=11</c:v>
                </c:pt>
                <c:pt idx="35">
                  <c:v>Mikrouzņēmums, n=133</c:v>
                </c:pt>
                <c:pt idx="36">
                  <c:v>Mazs uzņēmums ar apgrozījumu gadā līdz 142 000 EUR, n=1008</c:v>
                </c:pt>
                <c:pt idx="37">
                  <c:v>Vidēja lieluma nodokļu maksātājs  (apgrozījums gadā 142 000 EUR - 4 000 000 EUR), n=768</c:v>
                </c:pt>
                <c:pt idx="38">
                  <c:v>Lielais nodokļu maksātājs (apgrozījums gadā ir virs 4 000 000 EUR), n=147</c:v>
                </c:pt>
                <c:pt idx="39">
                  <c:v>Cits, n=17</c:v>
                </c:pt>
                <c:pt idx="41">
                  <c:v>Pārtikas produktu, dzērienu ražošana, n=74</c:v>
                </c:pt>
                <c:pt idx="42">
                  <c:v>Koksnes, mēbeļu ražošana, n=74</c:v>
                </c:pt>
                <c:pt idx="43">
                  <c:v>Metāla ražošana un apstrāde, n=54</c:v>
                </c:pt>
                <c:pt idx="44">
                  <c:v>Farmaceitisko preparātu ražošana, n=5</c:v>
                </c:pt>
                <c:pt idx="45">
                  <c:v>Cita veida ražošana, n=160</c:v>
                </c:pt>
                <c:pt idx="46">
                  <c:v>Tirdzniecība, n=419</c:v>
                </c:pt>
                <c:pt idx="47">
                  <c:v>Informācijas un komunikācijas pakalpojumi, n=232</c:v>
                </c:pt>
                <c:pt idx="48">
                  <c:v>Citi pakalpojumi, n=727</c:v>
                </c:pt>
                <c:pt idx="49">
                  <c:v>Māksla, izklaide un atpūta, n=104</c:v>
                </c:pt>
                <c:pt idx="50">
                  <c:v>Būvniecība, n=283</c:v>
                </c:pt>
                <c:pt idx="51">
                  <c:v>Cita nozare/joma, n=514</c:v>
                </c:pt>
              </c:strCache>
            </c:strRef>
          </c:cat>
          <c:val>
            <c:numRef>
              <c:f>'Ievas dati'!$D$13:$D$64</c:f>
              <c:numCache>
                <c:formatCode>0</c:formatCode>
                <c:ptCount val="52"/>
                <c:pt idx="0">
                  <c:v>46.064351246828629</c:v>
                </c:pt>
                <c:pt idx="1">
                  <c:v>59.253304440605831</c:v>
                </c:pt>
                <c:pt idx="2">
                  <c:v>47.793698083966198</c:v>
                </c:pt>
                <c:pt idx="3">
                  <c:v>44.457662138429512</c:v>
                </c:pt>
                <c:pt idx="4">
                  <c:v>43.797438867987672</c:v>
                </c:pt>
                <c:pt idx="5">
                  <c:v>59.253304440605831</c:v>
                </c:pt>
                <c:pt idx="6">
                  <c:v>47.392578505577838</c:v>
                </c:pt>
                <c:pt idx="7">
                  <c:v>42.214751324999789</c:v>
                </c:pt>
                <c:pt idx="8">
                  <c:v>41.641507858631684</c:v>
                </c:pt>
                <c:pt idx="9">
                  <c:v>48.126819240160806</c:v>
                </c:pt>
                <c:pt idx="10">
                  <c:v>40.65937456566671</c:v>
                </c:pt>
                <c:pt idx="11">
                  <c:v>59.253304440605831</c:v>
                </c:pt>
                <c:pt idx="12">
                  <c:v>45.801330692292211</c:v>
                </c:pt>
                <c:pt idx="13">
                  <c:v>50.94524778674905</c:v>
                </c:pt>
                <c:pt idx="14">
                  <c:v>48.783647875540929</c:v>
                </c:pt>
                <c:pt idx="15">
                  <c:v>59.253304440605831</c:v>
                </c:pt>
                <c:pt idx="16">
                  <c:v>40.175920665874301</c:v>
                </c:pt>
                <c:pt idx="17">
                  <c:v>44.634411220980432</c:v>
                </c:pt>
                <c:pt idx="18">
                  <c:v>46.156463225681875</c:v>
                </c:pt>
                <c:pt idx="19">
                  <c:v>48.249576463641752</c:v>
                </c:pt>
                <c:pt idx="20">
                  <c:v>59.253304440605831</c:v>
                </c:pt>
                <c:pt idx="21">
                  <c:v>38.419971107272502</c:v>
                </c:pt>
                <c:pt idx="22">
                  <c:v>46.184828035049819</c:v>
                </c:pt>
                <c:pt idx="23">
                  <c:v>50.476737629426758</c:v>
                </c:pt>
                <c:pt idx="24">
                  <c:v>31.901874250151437</c:v>
                </c:pt>
                <c:pt idx="25">
                  <c:v>38.879686364043671</c:v>
                </c:pt>
                <c:pt idx="26">
                  <c:v>59.253304440605831</c:v>
                </c:pt>
                <c:pt idx="27">
                  <c:v>45.817055155300167</c:v>
                </c:pt>
                <c:pt idx="28">
                  <c:v>47.24350051903712</c:v>
                </c:pt>
                <c:pt idx="29">
                  <c:v>50.591887117771186</c:v>
                </c:pt>
                <c:pt idx="30">
                  <c:v>59.253304440605831</c:v>
                </c:pt>
                <c:pt idx="31">
                  <c:v>59.253304440605831</c:v>
                </c:pt>
                <c:pt idx="32">
                  <c:v>40.671088514393503</c:v>
                </c:pt>
                <c:pt idx="33">
                  <c:v>44.753014167727628</c:v>
                </c:pt>
                <c:pt idx="34">
                  <c:v>7</c:v>
                </c:pt>
                <c:pt idx="35">
                  <c:v>45.611138517569543</c:v>
                </c:pt>
                <c:pt idx="36">
                  <c:v>46.662015661545993</c:v>
                </c:pt>
                <c:pt idx="37">
                  <c:v>47.269047912086172</c:v>
                </c:pt>
                <c:pt idx="38">
                  <c:v>51.510320997395908</c:v>
                </c:pt>
                <c:pt idx="39">
                  <c:v>45.297086639555829</c:v>
                </c:pt>
                <c:pt idx="40">
                  <c:v>59.253304440605831</c:v>
                </c:pt>
                <c:pt idx="41">
                  <c:v>47.634076030552336</c:v>
                </c:pt>
                <c:pt idx="42">
                  <c:v>40.441179900382714</c:v>
                </c:pt>
                <c:pt idx="43">
                  <c:v>46.01614232406861</c:v>
                </c:pt>
                <c:pt idx="44">
                  <c:v>26.754458466293933</c:v>
                </c:pt>
                <c:pt idx="45">
                  <c:v>50.225996477609371</c:v>
                </c:pt>
                <c:pt idx="46">
                  <c:v>46.812086995924915</c:v>
                </c:pt>
                <c:pt idx="47">
                  <c:v>52.725011079375996</c:v>
                </c:pt>
                <c:pt idx="48">
                  <c:v>46.129737790482054</c:v>
                </c:pt>
                <c:pt idx="49">
                  <c:v>50.173413918434221</c:v>
                </c:pt>
                <c:pt idx="50">
                  <c:v>42.018871611873855</c:v>
                </c:pt>
                <c:pt idx="51">
                  <c:v>45.817289533896357</c:v>
                </c:pt>
              </c:numCache>
            </c:numRef>
          </c:val>
          <c:extLst xmlns:c16r2="http://schemas.microsoft.com/office/drawing/2015/06/chart">
            <c:ext xmlns:c16="http://schemas.microsoft.com/office/drawing/2014/chart" uri="{C3380CC4-5D6E-409C-BE32-E72D297353CC}">
              <c16:uniqueId val="{00000000-4E05-4E7B-8ECB-56C491853D9D}"/>
            </c:ext>
          </c:extLst>
        </c:ser>
        <c:ser>
          <c:idx val="1"/>
          <c:order val="1"/>
          <c:tx>
            <c:strRef>
              <c:f>'Ievas dati'!$E$12</c:f>
              <c:strCache>
                <c:ptCount val="1"/>
                <c:pt idx="0">
                  <c:v>Nē</c:v>
                </c:pt>
              </c:strCache>
            </c:strRef>
          </c:tx>
          <c:spPr>
            <a:solidFill>
              <a:srgbClr val="D0909F"/>
            </a:solidFill>
          </c:spPr>
          <c:invertIfNegative val="0"/>
          <c:dLbls>
            <c:spPr>
              <a:noFill/>
              <a:ln>
                <a:noFill/>
              </a:ln>
              <a:effectLst/>
            </c:spPr>
            <c:txPr>
              <a:bodyPr wrap="square" lIns="38100" tIns="19050" rIns="38100" bIns="19050" anchor="ctr">
                <a:spAutoFit/>
              </a:bodyPr>
              <a:lstStyle/>
              <a:p>
                <a:pPr>
                  <a:defRPr sz="900" b="1">
                    <a:solidFill>
                      <a:schemeClr val="bg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dati'!$B$13:$C$64</c:f>
              <c:strCache>
                <c:ptCount val="52"/>
                <c:pt idx="0">
                  <c:v>VISI RESPONDENTI, n=2318</c:v>
                </c:pt>
                <c:pt idx="2">
                  <c:v>Rīga, n=1256</c:v>
                </c:pt>
                <c:pt idx="3">
                  <c:v>Cita valstspilsēta, n=300</c:v>
                </c:pt>
                <c:pt idx="4">
                  <c:v>Cita pilsēta vai lauki, n=762</c:v>
                </c:pt>
                <c:pt idx="6">
                  <c:v>Rīgas reģions, n=1571</c:v>
                </c:pt>
                <c:pt idx="7">
                  <c:v>Vidzemes reģions, n=277</c:v>
                </c:pt>
                <c:pt idx="8">
                  <c:v>Kurzemes reģions, n=213</c:v>
                </c:pt>
                <c:pt idx="9">
                  <c:v>Zemgales reģions, n=156</c:v>
                </c:pt>
                <c:pt idx="10">
                  <c:v>Latgales reģions, n=101</c:v>
                </c:pt>
                <c:pt idx="12">
                  <c:v>Uzņēmumā ir pārstāvēts tikai vietējais kapitāls, n=2132</c:v>
                </c:pt>
                <c:pt idx="13">
                  <c:v>Uzņēmumā ir pārstāvēts gan vietējais kapitāls, gan ārvalstu kapitāls, n=96</c:v>
                </c:pt>
                <c:pt idx="14">
                  <c:v>Uzņēmumā ir pārstāvēts tikai ārvalstu kapitāls, n=90</c:v>
                </c:pt>
                <c:pt idx="16">
                  <c:v>2023. vai 2024. gadā, n=17</c:v>
                </c:pt>
                <c:pt idx="17">
                  <c:v>2012. - 2022. gados, n=816</c:v>
                </c:pt>
                <c:pt idx="18">
                  <c:v>2002. - 2011. gados, n=783</c:v>
                </c:pt>
                <c:pt idx="19">
                  <c:v>Līdz 2001. gadam (ieskaitot), n=702</c:v>
                </c:pt>
                <c:pt idx="21">
                  <c:v>Individuālais komersants, n=24</c:v>
                </c:pt>
                <c:pt idx="22">
                  <c:v>Sabiedrība ar ierobežotu atbildību, n=2236</c:v>
                </c:pt>
                <c:pt idx="23">
                  <c:v>Akciju sabiedrība, n=37</c:v>
                </c:pt>
                <c:pt idx="24">
                  <c:v>Filiāle, n=3</c:v>
                </c:pt>
                <c:pt idx="25">
                  <c:v>Cita, n=18</c:v>
                </c:pt>
                <c:pt idx="27">
                  <c:v>1 - 9, n=1749</c:v>
                </c:pt>
                <c:pt idx="28">
                  <c:v>10 - 49, n=408</c:v>
                </c:pt>
                <c:pt idx="29">
                  <c:v>50 - 249, n=127</c:v>
                </c:pt>
                <c:pt idx="30">
                  <c:v>250+, n=34</c:v>
                </c:pt>
                <c:pt idx="32">
                  <c:v>Saimnieciskās darbības veicējs/-a, n=209</c:v>
                </c:pt>
                <c:pt idx="33">
                  <c:v>Individuālais/-ā komersants/-e, n=25</c:v>
                </c:pt>
                <c:pt idx="34">
                  <c:v>Zemnieku saimniecība, n=11</c:v>
                </c:pt>
                <c:pt idx="35">
                  <c:v>Mikrouzņēmums, n=133</c:v>
                </c:pt>
                <c:pt idx="36">
                  <c:v>Mazs uzņēmums ar apgrozījumu gadā līdz 142 000 EUR, n=1008</c:v>
                </c:pt>
                <c:pt idx="37">
                  <c:v>Vidēja lieluma nodokļu maksātājs  (apgrozījums gadā 142 000 EUR - 4 000 000 EUR), n=768</c:v>
                </c:pt>
                <c:pt idx="38">
                  <c:v>Lielais nodokļu maksātājs (apgrozījums gadā ir virs 4 000 000 EUR), n=147</c:v>
                </c:pt>
                <c:pt idx="39">
                  <c:v>Cits, n=17</c:v>
                </c:pt>
                <c:pt idx="41">
                  <c:v>Pārtikas produktu, dzērienu ražošana, n=74</c:v>
                </c:pt>
                <c:pt idx="42">
                  <c:v>Koksnes, mēbeļu ražošana, n=74</c:v>
                </c:pt>
                <c:pt idx="43">
                  <c:v>Metāla ražošana un apstrāde, n=54</c:v>
                </c:pt>
                <c:pt idx="44">
                  <c:v>Farmaceitisko preparātu ražošana, n=5</c:v>
                </c:pt>
                <c:pt idx="45">
                  <c:v>Cita veida ražošana, n=160</c:v>
                </c:pt>
                <c:pt idx="46">
                  <c:v>Tirdzniecība, n=419</c:v>
                </c:pt>
                <c:pt idx="47">
                  <c:v>Informācijas un komunikācijas pakalpojumi, n=232</c:v>
                </c:pt>
                <c:pt idx="48">
                  <c:v>Citi pakalpojumi, n=727</c:v>
                </c:pt>
                <c:pt idx="49">
                  <c:v>Māksla, izklaide un atpūta, n=104</c:v>
                </c:pt>
                <c:pt idx="50">
                  <c:v>Būvniecība, n=283</c:v>
                </c:pt>
                <c:pt idx="51">
                  <c:v>Cita nozare/joma, n=514</c:v>
                </c:pt>
              </c:strCache>
            </c:strRef>
          </c:cat>
          <c:val>
            <c:numRef>
              <c:f>'Ievas dati'!$E$13:$E$64</c:f>
              <c:numCache>
                <c:formatCode>General</c:formatCode>
                <c:ptCount val="52"/>
                <c:pt idx="0" formatCode="###0">
                  <c:v>13.1889531937772</c:v>
                </c:pt>
                <c:pt idx="2" formatCode="###0">
                  <c:v>11.459606356639632</c:v>
                </c:pt>
                <c:pt idx="3" formatCode="###0">
                  <c:v>14.795642302176315</c:v>
                </c:pt>
                <c:pt idx="4" formatCode="###0">
                  <c:v>15.455865572618157</c:v>
                </c:pt>
                <c:pt idx="6" formatCode="###0">
                  <c:v>11.860725935027991</c:v>
                </c:pt>
                <c:pt idx="7" formatCode="###0">
                  <c:v>17.038553115606042</c:v>
                </c:pt>
                <c:pt idx="8" formatCode="###0">
                  <c:v>17.611796581974147</c:v>
                </c:pt>
                <c:pt idx="9" formatCode="###0">
                  <c:v>11.126485200445027</c:v>
                </c:pt>
                <c:pt idx="10" formatCode="###0">
                  <c:v>18.593929874939118</c:v>
                </c:pt>
                <c:pt idx="12" formatCode="###0">
                  <c:v>13.45197374831362</c:v>
                </c:pt>
                <c:pt idx="13" formatCode="###0">
                  <c:v>8.3080566538567844</c:v>
                </c:pt>
                <c:pt idx="14" formatCode="###0">
                  <c:v>10.469656565064902</c:v>
                </c:pt>
                <c:pt idx="16" formatCode="###0">
                  <c:v>19.077383774731533</c:v>
                </c:pt>
                <c:pt idx="17" formatCode="###0">
                  <c:v>14.618893219625397</c:v>
                </c:pt>
                <c:pt idx="18" formatCode="###0">
                  <c:v>13.096841214923957</c:v>
                </c:pt>
                <c:pt idx="19" formatCode="###0">
                  <c:v>11.003727976964081</c:v>
                </c:pt>
                <c:pt idx="21" formatCode="###0">
                  <c:v>20.833333333333332</c:v>
                </c:pt>
                <c:pt idx="22" formatCode="###0">
                  <c:v>13.068476405556009</c:v>
                </c:pt>
                <c:pt idx="23" formatCode="###0">
                  <c:v>8.7765668111790731</c:v>
                </c:pt>
                <c:pt idx="24" formatCode="###0">
                  <c:v>27.351430190454394</c:v>
                </c:pt>
                <c:pt idx="25" formatCode="###0">
                  <c:v>20.37361807656216</c:v>
                </c:pt>
                <c:pt idx="27" formatCode="###0">
                  <c:v>13.43624928530566</c:v>
                </c:pt>
                <c:pt idx="28" formatCode="###0">
                  <c:v>12.009803921568709</c:v>
                </c:pt>
                <c:pt idx="29" formatCode="###0">
                  <c:v>8.6614173228346445</c:v>
                </c:pt>
                <c:pt idx="30" formatCode="###0">
                  <c:v>0</c:v>
                </c:pt>
                <c:pt idx="32" formatCode="###0">
                  <c:v>18.582215926212331</c:v>
                </c:pt>
                <c:pt idx="33" formatCode="###0">
                  <c:v>14.500290272878203</c:v>
                </c:pt>
                <c:pt idx="34" formatCode="###0">
                  <c:v>52.253304440605831</c:v>
                </c:pt>
                <c:pt idx="35" formatCode="###0">
                  <c:v>13.642165923036289</c:v>
                </c:pt>
                <c:pt idx="36" formatCode="###0">
                  <c:v>12.591288779059834</c:v>
                </c:pt>
                <c:pt idx="37" formatCode="###0">
                  <c:v>11.98425652851966</c:v>
                </c:pt>
                <c:pt idx="38" formatCode="###0">
                  <c:v>7.7429834432099254</c:v>
                </c:pt>
                <c:pt idx="39" formatCode="###0">
                  <c:v>13.956217801050002</c:v>
                </c:pt>
                <c:pt idx="41" formatCode="###0">
                  <c:v>11.619228410053495</c:v>
                </c:pt>
                <c:pt idx="42" formatCode="###0">
                  <c:v>18.812124540223117</c:v>
                </c:pt>
                <c:pt idx="43" formatCode="###0">
                  <c:v>13.237162116537224</c:v>
                </c:pt>
                <c:pt idx="44" formatCode="###0">
                  <c:v>32.498845974311898</c:v>
                </c:pt>
                <c:pt idx="45" formatCode="###0">
                  <c:v>9.0273079629964581</c:v>
                </c:pt>
                <c:pt idx="46" formatCode="###0">
                  <c:v>12.44121744468092</c:v>
                </c:pt>
                <c:pt idx="47" formatCode="###0">
                  <c:v>6.5282933612298368</c:v>
                </c:pt>
                <c:pt idx="48" formatCode="###0">
                  <c:v>13.123566650123779</c:v>
                </c:pt>
                <c:pt idx="49" formatCode="###0">
                  <c:v>9.079890522171608</c:v>
                </c:pt>
                <c:pt idx="50" formatCode="###0">
                  <c:v>17.234432828731975</c:v>
                </c:pt>
                <c:pt idx="51" formatCode="###0">
                  <c:v>13.436014906709476</c:v>
                </c:pt>
              </c:numCache>
            </c:numRef>
          </c:val>
          <c:extLst xmlns:c16r2="http://schemas.microsoft.com/office/drawing/2015/06/chart">
            <c:ext xmlns:c16="http://schemas.microsoft.com/office/drawing/2014/chart" uri="{C3380CC4-5D6E-409C-BE32-E72D297353CC}">
              <c16:uniqueId val="{00000001-4E05-4E7B-8ECB-56C491853D9D}"/>
            </c:ext>
          </c:extLst>
        </c:ser>
        <c:ser>
          <c:idx val="2"/>
          <c:order val="2"/>
          <c:tx>
            <c:strRef>
              <c:f>'Ievas dati'!$F$12</c:f>
              <c:strCache>
                <c:ptCount val="1"/>
                <c:pt idx="0">
                  <c:v>Jā</c:v>
                </c:pt>
              </c:strCache>
            </c:strRef>
          </c:tx>
          <c:spPr>
            <a:solidFill>
              <a:srgbClr val="BDDCA8"/>
            </a:solidFill>
          </c:spPr>
          <c:invertIfNegative val="0"/>
          <c:dLbls>
            <c:spPr>
              <a:noFill/>
              <a:ln>
                <a:noFill/>
              </a:ln>
              <a:effectLst/>
            </c:spPr>
            <c:txPr>
              <a:bodyPr wrap="square" lIns="38100" tIns="19050" rIns="38100" bIns="19050" anchor="ctr">
                <a:spAutoFit/>
              </a:bodyPr>
              <a:lstStyle/>
              <a:p>
                <a:pPr>
                  <a:defRPr sz="900" b="1">
                    <a:solidFill>
                      <a:sysClr val="windowText" lastClr="000000"/>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dati'!$B$13:$C$64</c:f>
              <c:strCache>
                <c:ptCount val="52"/>
                <c:pt idx="0">
                  <c:v>VISI RESPONDENTI, n=2318</c:v>
                </c:pt>
                <c:pt idx="2">
                  <c:v>Rīga, n=1256</c:v>
                </c:pt>
                <c:pt idx="3">
                  <c:v>Cita valstspilsēta, n=300</c:v>
                </c:pt>
                <c:pt idx="4">
                  <c:v>Cita pilsēta vai lauki, n=762</c:v>
                </c:pt>
                <c:pt idx="6">
                  <c:v>Rīgas reģions, n=1571</c:v>
                </c:pt>
                <c:pt idx="7">
                  <c:v>Vidzemes reģions, n=277</c:v>
                </c:pt>
                <c:pt idx="8">
                  <c:v>Kurzemes reģions, n=213</c:v>
                </c:pt>
                <c:pt idx="9">
                  <c:v>Zemgales reģions, n=156</c:v>
                </c:pt>
                <c:pt idx="10">
                  <c:v>Latgales reģions, n=101</c:v>
                </c:pt>
                <c:pt idx="12">
                  <c:v>Uzņēmumā ir pārstāvēts tikai vietējais kapitāls, n=2132</c:v>
                </c:pt>
                <c:pt idx="13">
                  <c:v>Uzņēmumā ir pārstāvēts gan vietējais kapitāls, gan ārvalstu kapitāls, n=96</c:v>
                </c:pt>
                <c:pt idx="14">
                  <c:v>Uzņēmumā ir pārstāvēts tikai ārvalstu kapitāls, n=90</c:v>
                </c:pt>
                <c:pt idx="16">
                  <c:v>2023. vai 2024. gadā, n=17</c:v>
                </c:pt>
                <c:pt idx="17">
                  <c:v>2012. - 2022. gados, n=816</c:v>
                </c:pt>
                <c:pt idx="18">
                  <c:v>2002. - 2011. gados, n=783</c:v>
                </c:pt>
                <c:pt idx="19">
                  <c:v>Līdz 2001. gadam (ieskaitot), n=702</c:v>
                </c:pt>
                <c:pt idx="21">
                  <c:v>Individuālais komersants, n=24</c:v>
                </c:pt>
                <c:pt idx="22">
                  <c:v>Sabiedrība ar ierobežotu atbildību, n=2236</c:v>
                </c:pt>
                <c:pt idx="23">
                  <c:v>Akciju sabiedrība, n=37</c:v>
                </c:pt>
                <c:pt idx="24">
                  <c:v>Filiāle, n=3</c:v>
                </c:pt>
                <c:pt idx="25">
                  <c:v>Cita, n=18</c:v>
                </c:pt>
                <c:pt idx="27">
                  <c:v>1 - 9, n=1749</c:v>
                </c:pt>
                <c:pt idx="28">
                  <c:v>10 - 49, n=408</c:v>
                </c:pt>
                <c:pt idx="29">
                  <c:v>50 - 249, n=127</c:v>
                </c:pt>
                <c:pt idx="30">
                  <c:v>250+, n=34</c:v>
                </c:pt>
                <c:pt idx="32">
                  <c:v>Saimnieciskās darbības veicējs/-a, n=209</c:v>
                </c:pt>
                <c:pt idx="33">
                  <c:v>Individuālais/-ā komersants/-e, n=25</c:v>
                </c:pt>
                <c:pt idx="34">
                  <c:v>Zemnieku saimniecība, n=11</c:v>
                </c:pt>
                <c:pt idx="35">
                  <c:v>Mikrouzņēmums, n=133</c:v>
                </c:pt>
                <c:pt idx="36">
                  <c:v>Mazs uzņēmums ar apgrozījumu gadā līdz 142 000 EUR, n=1008</c:v>
                </c:pt>
                <c:pt idx="37">
                  <c:v>Vidēja lieluma nodokļu maksātājs  (apgrozījums gadā 142 000 EUR - 4 000 000 EUR), n=768</c:v>
                </c:pt>
                <c:pt idx="38">
                  <c:v>Lielais nodokļu maksātājs (apgrozījums gadā ir virs 4 000 000 EUR), n=147</c:v>
                </c:pt>
                <c:pt idx="39">
                  <c:v>Cits, n=17</c:v>
                </c:pt>
                <c:pt idx="41">
                  <c:v>Pārtikas produktu, dzērienu ražošana, n=74</c:v>
                </c:pt>
                <c:pt idx="42">
                  <c:v>Koksnes, mēbeļu ražošana, n=74</c:v>
                </c:pt>
                <c:pt idx="43">
                  <c:v>Metāla ražošana un apstrāde, n=54</c:v>
                </c:pt>
                <c:pt idx="44">
                  <c:v>Farmaceitisko preparātu ražošana, n=5</c:v>
                </c:pt>
                <c:pt idx="45">
                  <c:v>Cita veida ražošana, n=160</c:v>
                </c:pt>
                <c:pt idx="46">
                  <c:v>Tirdzniecība, n=419</c:v>
                </c:pt>
                <c:pt idx="47">
                  <c:v>Informācijas un komunikācijas pakalpojumi, n=232</c:v>
                </c:pt>
                <c:pt idx="48">
                  <c:v>Citi pakalpojumi, n=727</c:v>
                </c:pt>
                <c:pt idx="49">
                  <c:v>Māksla, izklaide un atpūta, n=104</c:v>
                </c:pt>
                <c:pt idx="50">
                  <c:v>Būvniecība, n=283</c:v>
                </c:pt>
                <c:pt idx="51">
                  <c:v>Cita nozare/joma, n=514</c:v>
                </c:pt>
              </c:strCache>
            </c:strRef>
          </c:cat>
          <c:val>
            <c:numRef>
              <c:f>'Ievas dati'!$F$13:$F$64</c:f>
              <c:numCache>
                <c:formatCode>General</c:formatCode>
                <c:ptCount val="52"/>
                <c:pt idx="0" formatCode="###0">
                  <c:v>72.833304992675991</c:v>
                </c:pt>
                <c:pt idx="2" formatCode="###0">
                  <c:v>74.48172929250039</c:v>
                </c:pt>
                <c:pt idx="3" formatCode="###0">
                  <c:v>69.544378514689186</c:v>
                </c:pt>
                <c:pt idx="4" formatCode="###0">
                  <c:v>71.338831800544668</c:v>
                </c:pt>
                <c:pt idx="6" formatCode="###0">
                  <c:v>74.286165171541057</c:v>
                </c:pt>
                <c:pt idx="7" formatCode="###0">
                  <c:v>71.483836240921192</c:v>
                </c:pt>
                <c:pt idx="8" formatCode="###0">
                  <c:v>69.562122739962334</c:v>
                </c:pt>
                <c:pt idx="9" formatCode="###0">
                  <c:v>72.477787418865447</c:v>
                </c:pt>
                <c:pt idx="10" formatCode="###0">
                  <c:v>59.130012874698437</c:v>
                </c:pt>
                <c:pt idx="12" formatCode="###0">
                  <c:v>72.328436248852512</c:v>
                </c:pt>
                <c:pt idx="13" formatCode="###0">
                  <c:v>77.522084035893911</c:v>
                </c:pt>
                <c:pt idx="14" formatCode="###0">
                  <c:v>83.678352291229515</c:v>
                </c:pt>
                <c:pt idx="16" formatCode="###0">
                  <c:v>74.56348830035796</c:v>
                </c:pt>
                <c:pt idx="17" formatCode="###0">
                  <c:v>71.610526294167798</c:v>
                </c:pt>
                <c:pt idx="18" formatCode="###0">
                  <c:v>75.209373872078132</c:v>
                </c:pt>
                <c:pt idx="19" formatCode="###0">
                  <c:v>71.385225195201897</c:v>
                </c:pt>
                <c:pt idx="21" formatCode="###0">
                  <c:v>66.666666666666671</c:v>
                </c:pt>
                <c:pt idx="22" formatCode="###0">
                  <c:v>72.886479813423051</c:v>
                </c:pt>
                <c:pt idx="23" formatCode="###0">
                  <c:v>71.208476005584558</c:v>
                </c:pt>
                <c:pt idx="24" formatCode="###0">
                  <c:v>72.64856980954562</c:v>
                </c:pt>
                <c:pt idx="25" formatCode="###0">
                  <c:v>78.528758064175747</c:v>
                </c:pt>
                <c:pt idx="27" formatCode="###0">
                  <c:v>72.955974842767048</c:v>
                </c:pt>
                <c:pt idx="28" formatCode="###0">
                  <c:v>70.833333333333741</c:v>
                </c:pt>
                <c:pt idx="29" formatCode="###0">
                  <c:v>76.377952755905511</c:v>
                </c:pt>
                <c:pt idx="30" formatCode="###0">
                  <c:v>85.294117647058826</c:v>
                </c:pt>
                <c:pt idx="32" formatCode="###0">
                  <c:v>68.533231598122896</c:v>
                </c:pt>
                <c:pt idx="33" formatCode="###0">
                  <c:v>68.79396397318213</c:v>
                </c:pt>
                <c:pt idx="34" formatCode="###0">
                  <c:v>47.746695559394176</c:v>
                </c:pt>
                <c:pt idx="35" formatCode="###0">
                  <c:v>74.631688472148895</c:v>
                </c:pt>
                <c:pt idx="36" formatCode="###0">
                  <c:v>73.353911103253779</c:v>
                </c:pt>
                <c:pt idx="37" formatCode="###0">
                  <c:v>73.256625746988121</c:v>
                </c:pt>
                <c:pt idx="38" formatCode="###0">
                  <c:v>79.793282787619262</c:v>
                </c:pt>
                <c:pt idx="39" formatCode="###0">
                  <c:v>61.816284401791101</c:v>
                </c:pt>
                <c:pt idx="41" formatCode="###0">
                  <c:v>76.801056968001205</c:v>
                </c:pt>
                <c:pt idx="42" formatCode="###0">
                  <c:v>74.305082977991077</c:v>
                </c:pt>
                <c:pt idx="43" formatCode="###0">
                  <c:v>62.739376389849362</c:v>
                </c:pt>
                <c:pt idx="44" formatCode="###0">
                  <c:v>67.501154025688095</c:v>
                </c:pt>
                <c:pt idx="45" formatCode="###0">
                  <c:v>80.565777266850461</c:v>
                </c:pt>
                <c:pt idx="46" formatCode="###0">
                  <c:v>70.842899772033348</c:v>
                </c:pt>
                <c:pt idx="47" formatCode="###0">
                  <c:v>85.387539164461245</c:v>
                </c:pt>
                <c:pt idx="48" formatCode="###0">
                  <c:v>72.498164196975907</c:v>
                </c:pt>
                <c:pt idx="49" formatCode="###0">
                  <c:v>83.602224360815782</c:v>
                </c:pt>
                <c:pt idx="50" formatCode="###0">
                  <c:v>66.400588478781643</c:v>
                </c:pt>
                <c:pt idx="51" formatCode="###0">
                  <c:v>72.424460938286742</c:v>
                </c:pt>
              </c:numCache>
            </c:numRef>
          </c:val>
          <c:extLst xmlns:c16r2="http://schemas.microsoft.com/office/drawing/2015/06/chart">
            <c:ext xmlns:c16="http://schemas.microsoft.com/office/drawing/2014/chart" uri="{C3380CC4-5D6E-409C-BE32-E72D297353CC}">
              <c16:uniqueId val="{00000002-4E05-4E7B-8ECB-56C491853D9D}"/>
            </c:ext>
          </c:extLst>
        </c:ser>
        <c:ser>
          <c:idx val="3"/>
          <c:order val="3"/>
          <c:tx>
            <c:strRef>
              <c:f>'Ievas dati'!$G$12</c:f>
              <c:strCache>
                <c:ptCount val="1"/>
              </c:strCache>
            </c:strRef>
          </c:tx>
          <c:spPr>
            <a:noFill/>
          </c:spPr>
          <c:invertIfNegative val="0"/>
          <c:dLbls>
            <c:delete val="1"/>
          </c:dLbls>
          <c:cat>
            <c:strRef>
              <c:f>'Ievas dati'!$B$13:$C$64</c:f>
              <c:strCache>
                <c:ptCount val="52"/>
                <c:pt idx="0">
                  <c:v>VISI RESPONDENTI, n=2318</c:v>
                </c:pt>
                <c:pt idx="2">
                  <c:v>Rīga, n=1256</c:v>
                </c:pt>
                <c:pt idx="3">
                  <c:v>Cita valstspilsēta, n=300</c:v>
                </c:pt>
                <c:pt idx="4">
                  <c:v>Cita pilsēta vai lauki, n=762</c:v>
                </c:pt>
                <c:pt idx="6">
                  <c:v>Rīgas reģions, n=1571</c:v>
                </c:pt>
                <c:pt idx="7">
                  <c:v>Vidzemes reģions, n=277</c:v>
                </c:pt>
                <c:pt idx="8">
                  <c:v>Kurzemes reģions, n=213</c:v>
                </c:pt>
                <c:pt idx="9">
                  <c:v>Zemgales reģions, n=156</c:v>
                </c:pt>
                <c:pt idx="10">
                  <c:v>Latgales reģions, n=101</c:v>
                </c:pt>
                <c:pt idx="12">
                  <c:v>Uzņēmumā ir pārstāvēts tikai vietējais kapitāls, n=2132</c:v>
                </c:pt>
                <c:pt idx="13">
                  <c:v>Uzņēmumā ir pārstāvēts gan vietējais kapitāls, gan ārvalstu kapitāls, n=96</c:v>
                </c:pt>
                <c:pt idx="14">
                  <c:v>Uzņēmumā ir pārstāvēts tikai ārvalstu kapitāls, n=90</c:v>
                </c:pt>
                <c:pt idx="16">
                  <c:v>2023. vai 2024. gadā, n=17</c:v>
                </c:pt>
                <c:pt idx="17">
                  <c:v>2012. - 2022. gados, n=816</c:v>
                </c:pt>
                <c:pt idx="18">
                  <c:v>2002. - 2011. gados, n=783</c:v>
                </c:pt>
                <c:pt idx="19">
                  <c:v>Līdz 2001. gadam (ieskaitot), n=702</c:v>
                </c:pt>
                <c:pt idx="21">
                  <c:v>Individuālais komersants, n=24</c:v>
                </c:pt>
                <c:pt idx="22">
                  <c:v>Sabiedrība ar ierobežotu atbildību, n=2236</c:v>
                </c:pt>
                <c:pt idx="23">
                  <c:v>Akciju sabiedrība, n=37</c:v>
                </c:pt>
                <c:pt idx="24">
                  <c:v>Filiāle, n=3</c:v>
                </c:pt>
                <c:pt idx="25">
                  <c:v>Cita, n=18</c:v>
                </c:pt>
                <c:pt idx="27">
                  <c:v>1 - 9, n=1749</c:v>
                </c:pt>
                <c:pt idx="28">
                  <c:v>10 - 49, n=408</c:v>
                </c:pt>
                <c:pt idx="29">
                  <c:v>50 - 249, n=127</c:v>
                </c:pt>
                <c:pt idx="30">
                  <c:v>250+, n=34</c:v>
                </c:pt>
                <c:pt idx="32">
                  <c:v>Saimnieciskās darbības veicējs/-a, n=209</c:v>
                </c:pt>
                <c:pt idx="33">
                  <c:v>Individuālais/-ā komersants/-e, n=25</c:v>
                </c:pt>
                <c:pt idx="34">
                  <c:v>Zemnieku saimniecība, n=11</c:v>
                </c:pt>
                <c:pt idx="35">
                  <c:v>Mikrouzņēmums, n=133</c:v>
                </c:pt>
                <c:pt idx="36">
                  <c:v>Mazs uzņēmums ar apgrozījumu gadā līdz 142 000 EUR, n=1008</c:v>
                </c:pt>
                <c:pt idx="37">
                  <c:v>Vidēja lieluma nodokļu maksātājs  (apgrozījums gadā 142 000 EUR - 4 000 000 EUR), n=768</c:v>
                </c:pt>
                <c:pt idx="38">
                  <c:v>Lielais nodokļu maksātājs (apgrozījums gadā ir virs 4 000 000 EUR), n=147</c:v>
                </c:pt>
                <c:pt idx="39">
                  <c:v>Cits, n=17</c:v>
                </c:pt>
                <c:pt idx="41">
                  <c:v>Pārtikas produktu, dzērienu ražošana, n=74</c:v>
                </c:pt>
                <c:pt idx="42">
                  <c:v>Koksnes, mēbeļu ražošana, n=74</c:v>
                </c:pt>
                <c:pt idx="43">
                  <c:v>Metāla ražošana un apstrāde, n=54</c:v>
                </c:pt>
                <c:pt idx="44">
                  <c:v>Farmaceitisko preparātu ražošana, n=5</c:v>
                </c:pt>
                <c:pt idx="45">
                  <c:v>Cita veida ražošana, n=160</c:v>
                </c:pt>
                <c:pt idx="46">
                  <c:v>Tirdzniecība, n=419</c:v>
                </c:pt>
                <c:pt idx="47">
                  <c:v>Informācijas un komunikācijas pakalpojumi, n=232</c:v>
                </c:pt>
                <c:pt idx="48">
                  <c:v>Citi pakalpojumi, n=727</c:v>
                </c:pt>
                <c:pt idx="49">
                  <c:v>Māksla, izklaide un atpūta, n=104</c:v>
                </c:pt>
                <c:pt idx="50">
                  <c:v>Būvniecība, n=283</c:v>
                </c:pt>
                <c:pt idx="51">
                  <c:v>Cita nozare/joma, n=514</c:v>
                </c:pt>
              </c:strCache>
            </c:strRef>
          </c:cat>
          <c:val>
            <c:numRef>
              <c:f>'Ievas dati'!$G$13:$G$64</c:f>
              <c:numCache>
                <c:formatCode>###0</c:formatCode>
                <c:ptCount val="52"/>
                <c:pt idx="0">
                  <c:v>19.554234171785254</c:v>
                </c:pt>
                <c:pt idx="1">
                  <c:v>92.387539164461245</c:v>
                </c:pt>
                <c:pt idx="2">
                  <c:v>17.905809871960855</c:v>
                </c:pt>
                <c:pt idx="3">
                  <c:v>22.843160649772059</c:v>
                </c:pt>
                <c:pt idx="4">
                  <c:v>21.048707363916577</c:v>
                </c:pt>
                <c:pt idx="5">
                  <c:v>92.387539164461245</c:v>
                </c:pt>
                <c:pt idx="6">
                  <c:v>18.101373992920188</c:v>
                </c:pt>
                <c:pt idx="7">
                  <c:v>20.903702923540052</c:v>
                </c:pt>
                <c:pt idx="8">
                  <c:v>22.825416424498911</c:v>
                </c:pt>
                <c:pt idx="9">
                  <c:v>19.909751745595798</c:v>
                </c:pt>
                <c:pt idx="10">
                  <c:v>33.257526289762808</c:v>
                </c:pt>
                <c:pt idx="11">
                  <c:v>92.387539164461245</c:v>
                </c:pt>
                <c:pt idx="12">
                  <c:v>20.059102915608733</c:v>
                </c:pt>
                <c:pt idx="13">
                  <c:v>14.865455128567334</c:v>
                </c:pt>
                <c:pt idx="14">
                  <c:v>8.7091868732317295</c:v>
                </c:pt>
                <c:pt idx="15">
                  <c:v>92.387539164461245</c:v>
                </c:pt>
                <c:pt idx="16">
                  <c:v>17.824050864103285</c:v>
                </c:pt>
                <c:pt idx="17">
                  <c:v>20.777012870293447</c:v>
                </c:pt>
                <c:pt idx="18">
                  <c:v>17.178165292383113</c:v>
                </c:pt>
                <c:pt idx="19">
                  <c:v>21.002313969259347</c:v>
                </c:pt>
                <c:pt idx="20">
                  <c:v>92.387539164461245</c:v>
                </c:pt>
                <c:pt idx="21">
                  <c:v>25.720872497794574</c:v>
                </c:pt>
                <c:pt idx="22">
                  <c:v>19.501059351038194</c:v>
                </c:pt>
                <c:pt idx="23">
                  <c:v>21.179063158876687</c:v>
                </c:pt>
                <c:pt idx="24">
                  <c:v>19.738969354915625</c:v>
                </c:pt>
                <c:pt idx="25">
                  <c:v>13.858781100285498</c:v>
                </c:pt>
                <c:pt idx="26">
                  <c:v>92.387539164461245</c:v>
                </c:pt>
                <c:pt idx="27">
                  <c:v>19.431564321694196</c:v>
                </c:pt>
                <c:pt idx="28">
                  <c:v>21.554205831127504</c:v>
                </c:pt>
                <c:pt idx="29">
                  <c:v>16.009586408555734</c:v>
                </c:pt>
                <c:pt idx="30">
                  <c:v>7.0934215174024189</c:v>
                </c:pt>
                <c:pt idx="31">
                  <c:v>92.387539164461245</c:v>
                </c:pt>
                <c:pt idx="32">
                  <c:v>23.854307566338349</c:v>
                </c:pt>
                <c:pt idx="33">
                  <c:v>23.593575191279115</c:v>
                </c:pt>
                <c:pt idx="34">
                  <c:v>44.640843605067069</c:v>
                </c:pt>
                <c:pt idx="35">
                  <c:v>17.75585069231235</c:v>
                </c:pt>
                <c:pt idx="36">
                  <c:v>19.033628061207466</c:v>
                </c:pt>
                <c:pt idx="37">
                  <c:v>19.130913417473124</c:v>
                </c:pt>
                <c:pt idx="38">
                  <c:v>12.594256376841983</c:v>
                </c:pt>
                <c:pt idx="39">
                  <c:v>30.571254762670144</c:v>
                </c:pt>
                <c:pt idx="40">
                  <c:v>92.387539164461245</c:v>
                </c:pt>
                <c:pt idx="41">
                  <c:v>15.58648219646004</c:v>
                </c:pt>
                <c:pt idx="42">
                  <c:v>18.082456186470168</c:v>
                </c:pt>
                <c:pt idx="43">
                  <c:v>29.648162774611883</c:v>
                </c:pt>
                <c:pt idx="44">
                  <c:v>24.88638513877315</c:v>
                </c:pt>
                <c:pt idx="45">
                  <c:v>11.821761897610784</c:v>
                </c:pt>
                <c:pt idx="46">
                  <c:v>21.544639392427896</c:v>
                </c:pt>
                <c:pt idx="47">
                  <c:v>7</c:v>
                </c:pt>
                <c:pt idx="48">
                  <c:v>19.889374967485338</c:v>
                </c:pt>
                <c:pt idx="49">
                  <c:v>8.7853148036454627</c:v>
                </c:pt>
                <c:pt idx="50">
                  <c:v>25.986950685679602</c:v>
                </c:pt>
                <c:pt idx="51">
                  <c:v>19.963078226174503</c:v>
                </c:pt>
              </c:numCache>
            </c:numRef>
          </c:val>
        </c:ser>
        <c:ser>
          <c:idx val="4"/>
          <c:order val="4"/>
          <c:tx>
            <c:strRef>
              <c:f>'Ievas dati'!$H$12</c:f>
              <c:strCache>
                <c:ptCount val="1"/>
                <c:pt idx="0">
                  <c:v>Grūti pateikt</c:v>
                </c:pt>
              </c:strCache>
            </c:strRef>
          </c:tx>
          <c:spPr>
            <a:solidFill>
              <a:sysClr val="window" lastClr="FFFFFF">
                <a:lumMod val="75000"/>
              </a:sysClr>
            </a:solidFill>
          </c:spPr>
          <c:invertIfNegative val="0"/>
          <c:dLbls>
            <c:dLbl>
              <c:idx val="24"/>
              <c:layout/>
              <c:dLblPos val="inBase"/>
              <c:showLegendKey val="0"/>
              <c:showVal val="1"/>
              <c:showCatName val="0"/>
              <c:showSerName val="0"/>
              <c:showPercent val="0"/>
              <c:showBubbleSize val="0"/>
              <c:extLst>
                <c:ext xmlns:c15="http://schemas.microsoft.com/office/drawing/2012/chart" uri="{CE6537A1-D6FC-4f65-9D91-7224C49458BB}">
                  <c15:layout/>
                </c:ext>
              </c:extLst>
            </c:dLbl>
            <c:dLbl>
              <c:idx val="25"/>
              <c:layout/>
              <c:dLblPos val="inBase"/>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'Ievas dati'!$B$13:$C$64</c:f>
              <c:strCache>
                <c:ptCount val="52"/>
                <c:pt idx="0">
                  <c:v>VISI RESPONDENTI, n=2318</c:v>
                </c:pt>
                <c:pt idx="2">
                  <c:v>Rīga, n=1256</c:v>
                </c:pt>
                <c:pt idx="3">
                  <c:v>Cita valstspilsēta, n=300</c:v>
                </c:pt>
                <c:pt idx="4">
                  <c:v>Cita pilsēta vai lauki, n=762</c:v>
                </c:pt>
                <c:pt idx="6">
                  <c:v>Rīgas reģions, n=1571</c:v>
                </c:pt>
                <c:pt idx="7">
                  <c:v>Vidzemes reģions, n=277</c:v>
                </c:pt>
                <c:pt idx="8">
                  <c:v>Kurzemes reģions, n=213</c:v>
                </c:pt>
                <c:pt idx="9">
                  <c:v>Zemgales reģions, n=156</c:v>
                </c:pt>
                <c:pt idx="10">
                  <c:v>Latgales reģions, n=101</c:v>
                </c:pt>
                <c:pt idx="12">
                  <c:v>Uzņēmumā ir pārstāvēts tikai vietējais kapitāls, n=2132</c:v>
                </c:pt>
                <c:pt idx="13">
                  <c:v>Uzņēmumā ir pārstāvēts gan vietējais kapitāls, gan ārvalstu kapitāls, n=96</c:v>
                </c:pt>
                <c:pt idx="14">
                  <c:v>Uzņēmumā ir pārstāvēts tikai ārvalstu kapitāls, n=90</c:v>
                </c:pt>
                <c:pt idx="16">
                  <c:v>2023. vai 2024. gadā, n=17</c:v>
                </c:pt>
                <c:pt idx="17">
                  <c:v>2012. - 2022. gados, n=816</c:v>
                </c:pt>
                <c:pt idx="18">
                  <c:v>2002. - 2011. gados, n=783</c:v>
                </c:pt>
                <c:pt idx="19">
                  <c:v>Līdz 2001. gadam (ieskaitot), n=702</c:v>
                </c:pt>
                <c:pt idx="21">
                  <c:v>Individuālais komersants, n=24</c:v>
                </c:pt>
                <c:pt idx="22">
                  <c:v>Sabiedrība ar ierobežotu atbildību, n=2236</c:v>
                </c:pt>
                <c:pt idx="23">
                  <c:v>Akciju sabiedrība, n=37</c:v>
                </c:pt>
                <c:pt idx="24">
                  <c:v>Filiāle, n=3</c:v>
                </c:pt>
                <c:pt idx="25">
                  <c:v>Cita, n=18</c:v>
                </c:pt>
                <c:pt idx="27">
                  <c:v>1 - 9, n=1749</c:v>
                </c:pt>
                <c:pt idx="28">
                  <c:v>10 - 49, n=408</c:v>
                </c:pt>
                <c:pt idx="29">
                  <c:v>50 - 249, n=127</c:v>
                </c:pt>
                <c:pt idx="30">
                  <c:v>250+, n=34</c:v>
                </c:pt>
                <c:pt idx="32">
                  <c:v>Saimnieciskās darbības veicējs/-a, n=209</c:v>
                </c:pt>
                <c:pt idx="33">
                  <c:v>Individuālais/-ā komersants/-e, n=25</c:v>
                </c:pt>
                <c:pt idx="34">
                  <c:v>Zemnieku saimniecība, n=11</c:v>
                </c:pt>
                <c:pt idx="35">
                  <c:v>Mikrouzņēmums, n=133</c:v>
                </c:pt>
                <c:pt idx="36">
                  <c:v>Mazs uzņēmums ar apgrozījumu gadā līdz 142 000 EUR, n=1008</c:v>
                </c:pt>
                <c:pt idx="37">
                  <c:v>Vidēja lieluma nodokļu maksātājs  (apgrozījums gadā 142 000 EUR - 4 000 000 EUR), n=768</c:v>
                </c:pt>
                <c:pt idx="38">
                  <c:v>Lielais nodokļu maksātājs (apgrozījums gadā ir virs 4 000 000 EUR), n=147</c:v>
                </c:pt>
                <c:pt idx="39">
                  <c:v>Cits, n=17</c:v>
                </c:pt>
                <c:pt idx="41">
                  <c:v>Pārtikas produktu, dzērienu ražošana, n=74</c:v>
                </c:pt>
                <c:pt idx="42">
                  <c:v>Koksnes, mēbeļu ražošana, n=74</c:v>
                </c:pt>
                <c:pt idx="43">
                  <c:v>Metāla ražošana un apstrāde, n=54</c:v>
                </c:pt>
                <c:pt idx="44">
                  <c:v>Farmaceitisko preparātu ražošana, n=5</c:v>
                </c:pt>
                <c:pt idx="45">
                  <c:v>Cita veida ražošana, n=160</c:v>
                </c:pt>
                <c:pt idx="46">
                  <c:v>Tirdzniecība, n=419</c:v>
                </c:pt>
                <c:pt idx="47">
                  <c:v>Informācijas un komunikācijas pakalpojumi, n=232</c:v>
                </c:pt>
                <c:pt idx="48">
                  <c:v>Citi pakalpojumi, n=727</c:v>
                </c:pt>
                <c:pt idx="49">
                  <c:v>Māksla, izklaide un atpūta, n=104</c:v>
                </c:pt>
                <c:pt idx="50">
                  <c:v>Būvniecība, n=283</c:v>
                </c:pt>
                <c:pt idx="51">
                  <c:v>Cita nozare/joma, n=514</c:v>
                </c:pt>
              </c:strCache>
            </c:strRef>
          </c:cat>
          <c:val>
            <c:numRef>
              <c:f>'Ievas dati'!$H$13:$H$64</c:f>
              <c:numCache>
                <c:formatCode>General</c:formatCode>
                <c:ptCount val="52"/>
                <c:pt idx="0" formatCode="###0">
                  <c:v>13.977741813546464</c:v>
                </c:pt>
                <c:pt idx="2" formatCode="###0">
                  <c:v>14.058664350859384</c:v>
                </c:pt>
                <c:pt idx="3" formatCode="###0">
                  <c:v>15.65997918313475</c:v>
                </c:pt>
                <c:pt idx="4" formatCode="###0">
                  <c:v>13.205302626836499</c:v>
                </c:pt>
                <c:pt idx="6" formatCode="###0">
                  <c:v>13.853108893430328</c:v>
                </c:pt>
                <c:pt idx="7" formatCode="###0">
                  <c:v>11.477610643472877</c:v>
                </c:pt>
                <c:pt idx="8" formatCode="###0">
                  <c:v>12.826080678063615</c:v>
                </c:pt>
                <c:pt idx="9" formatCode="###0">
                  <c:v>16.395727380689557</c:v>
                </c:pt>
                <c:pt idx="10" formatCode="###0">
                  <c:v>22.276057250362307</c:v>
                </c:pt>
                <c:pt idx="12" formatCode="###0">
                  <c:v>14.219590002833364</c:v>
                </c:pt>
                <c:pt idx="13" formatCode="###0">
                  <c:v>14.169859310249226</c:v>
                </c:pt>
                <c:pt idx="14" formatCode="###0">
                  <c:v>5.8519911437055461</c:v>
                </c:pt>
                <c:pt idx="16" formatCode="###0">
                  <c:v>6.3591279249105099</c:v>
                </c:pt>
                <c:pt idx="17" formatCode="###0">
                  <c:v>13.770580486206072</c:v>
                </c:pt>
                <c:pt idx="18" formatCode="###0">
                  <c:v>11.693784912997282</c:v>
                </c:pt>
                <c:pt idx="19" formatCode="###0">
                  <c:v>17.611046827833935</c:v>
                </c:pt>
                <c:pt idx="21" formatCode="###0">
                  <c:v>12.500000000000002</c:v>
                </c:pt>
                <c:pt idx="22" formatCode="###0">
                  <c:v>14.045043781020496</c:v>
                </c:pt>
                <c:pt idx="23" formatCode="###0">
                  <c:v>20.014957183236387</c:v>
                </c:pt>
                <c:pt idx="24" formatCode="###0">
                  <c:v>0</c:v>
                </c:pt>
                <c:pt idx="25" formatCode="###0">
                  <c:v>1.0976238592620911</c:v>
                </c:pt>
                <c:pt idx="27" formatCode="###0">
                  <c:v>13.607775871926579</c:v>
                </c:pt>
                <c:pt idx="28" formatCode="###0">
                  <c:v>17.15686274509817</c:v>
                </c:pt>
                <c:pt idx="29" formatCode="###0">
                  <c:v>14.960629921259843</c:v>
                </c:pt>
                <c:pt idx="30" formatCode="###0">
                  <c:v>14.705882352941178</c:v>
                </c:pt>
                <c:pt idx="32" formatCode="###0">
                  <c:v>12.884552475664773</c:v>
                </c:pt>
                <c:pt idx="33" formatCode="###0">
                  <c:v>16.705745753939674</c:v>
                </c:pt>
                <c:pt idx="34" formatCode="###0">
                  <c:v>0</c:v>
                </c:pt>
                <c:pt idx="35" formatCode="###0">
                  <c:v>11.726145604814748</c:v>
                </c:pt>
                <c:pt idx="36" formatCode="###0">
                  <c:v>14.054800117685719</c:v>
                </c:pt>
                <c:pt idx="37" formatCode="###0">
                  <c:v>14.759117724491706</c:v>
                </c:pt>
                <c:pt idx="38" formatCode="###0">
                  <c:v>12.463733769170767</c:v>
                </c:pt>
                <c:pt idx="39" formatCode="###0">
                  <c:v>24.227497797158893</c:v>
                </c:pt>
                <c:pt idx="41" formatCode="###0">
                  <c:v>11.579714621945232</c:v>
                </c:pt>
                <c:pt idx="42" formatCode="###0">
                  <c:v>6.8827924817857244</c:v>
                </c:pt>
                <c:pt idx="43" formatCode="###0">
                  <c:v>24.023461493613311</c:v>
                </c:pt>
                <c:pt idx="44" formatCode="###0">
                  <c:v>0</c:v>
                </c:pt>
                <c:pt idx="45" formatCode="###0">
                  <c:v>10.406914770153085</c:v>
                </c:pt>
                <c:pt idx="46" formatCode="###0">
                  <c:v>16.715882783286308</c:v>
                </c:pt>
                <c:pt idx="47" formatCode="###0">
                  <c:v>8.0841674743088827</c:v>
                </c:pt>
                <c:pt idx="48" formatCode="###0">
                  <c:v>14.378269152899591</c:v>
                </c:pt>
                <c:pt idx="49" formatCode="###0">
                  <c:v>7.3178851170125521</c:v>
                </c:pt>
                <c:pt idx="50" formatCode="###0">
                  <c:v>16.364978692486442</c:v>
                </c:pt>
                <c:pt idx="51" formatCode="###0">
                  <c:v>14.139524155004304</c:v>
                </c:pt>
              </c:numCache>
            </c:numRef>
          </c:val>
        </c:ser>
        <c:dLbls>
          <c:showLegendKey val="0"/>
          <c:showVal val="1"/>
          <c:showCatName val="0"/>
          <c:showSerName val="0"/>
          <c:showPercent val="0"/>
          <c:showBubbleSize val="0"/>
        </c:dLbls>
        <c:gapWidth val="15"/>
        <c:overlap val="100"/>
        <c:axId val="806229104"/>
        <c:axId val="806236160"/>
      </c:barChart>
      <c:catAx>
        <c:axId val="806229104"/>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a:pPr>
            <a:endParaRPr lang="en-US"/>
          </a:p>
        </c:txPr>
        <c:crossAx val="806236160"/>
        <c:crossesAt val="59.3"/>
        <c:auto val="1"/>
        <c:lblAlgn val="ctr"/>
        <c:lblOffset val="100"/>
        <c:tickLblSkip val="1"/>
        <c:tickMarkSkip val="1"/>
        <c:noMultiLvlLbl val="0"/>
      </c:catAx>
      <c:valAx>
        <c:axId val="806236160"/>
        <c:scaling>
          <c:orientation val="minMax"/>
          <c:max val="190"/>
          <c:min val="0"/>
        </c:scaling>
        <c:delete val="1"/>
        <c:axPos val="t"/>
        <c:numFmt formatCode="0" sourceLinked="1"/>
        <c:majorTickMark val="out"/>
        <c:minorTickMark val="none"/>
        <c:tickLblPos val="nextTo"/>
        <c:crossAx val="806229104"/>
        <c:crosses val="autoZero"/>
        <c:crossBetween val="between"/>
      </c:valAx>
      <c:spPr>
        <a:noFill/>
        <a:ln w="3175">
          <a:noFill/>
          <a:prstDash val="solid"/>
        </a:ln>
      </c:spPr>
    </c:plotArea>
    <c:legend>
      <c:legendPos val="t"/>
      <c:legendEntry>
        <c:idx val="0"/>
        <c:delete val="1"/>
      </c:legendEntry>
      <c:legendEntry>
        <c:idx val="2"/>
        <c:txPr>
          <a:bodyPr/>
          <a:lstStyle/>
          <a:p>
            <a:pPr>
              <a:defRPr sz="900" b="1">
                <a:solidFill>
                  <a:sysClr val="windowText" lastClr="000000"/>
                </a:solidFill>
              </a:defRPr>
            </a:pPr>
            <a:endParaRPr lang="en-US"/>
          </a:p>
        </c:txPr>
      </c:legendEntry>
      <c:legendEntry>
        <c:idx val="3"/>
        <c:delete val="1"/>
      </c:legendEntry>
      <c:layout>
        <c:manualLayout>
          <c:xMode val="edge"/>
          <c:yMode val="edge"/>
          <c:x val="0.54666673093635609"/>
          <c:y val="1.235058217936124E-2"/>
          <c:w val="0.45128161598453009"/>
          <c:h val="3.5659410109887012E-2"/>
        </c:manualLayout>
      </c:layout>
      <c:overlay val="0"/>
      <c:txPr>
        <a:bodyPr/>
        <a:lstStyle/>
        <a:p>
          <a:pPr>
            <a:defRPr sz="900" b="1"/>
          </a:pPr>
          <a:endParaRPr lang="en-US"/>
        </a:p>
      </c:txPr>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528827416873422"/>
          <c:y val="0.20363886225996394"/>
          <c:w val="0.8256274096990468"/>
          <c:h val="0.73785097909844"/>
        </c:manualLayout>
      </c:layout>
      <c:barChart>
        <c:barDir val="bar"/>
        <c:grouping val="stacked"/>
        <c:varyColors val="0"/>
        <c:ser>
          <c:idx val="0"/>
          <c:order val="0"/>
          <c:tx>
            <c:strRef>
              <c:f>'Ievas dati'!$B$257</c:f>
              <c:strCache>
                <c:ptCount val="1"/>
                <c:pt idx="0">
                  <c:v>x</c:v>
                </c:pt>
              </c:strCache>
            </c:strRef>
          </c:tx>
          <c:spPr>
            <a:noFill/>
            <a:ln w="25400">
              <a:noFill/>
            </a:ln>
          </c:spPr>
          <c:invertIfNegative val="0"/>
          <c:cat>
            <c:strRef>
              <c:f>'Ievas dati'!$A$258:$A$260</c:f>
              <c:strCache>
                <c:ptCount val="3"/>
                <c:pt idx="0">
                  <c:v>07.2024., n=2318</c:v>
                </c:pt>
                <c:pt idx="1">
                  <c:v>06.2022, n=2808</c:v>
                </c:pt>
                <c:pt idx="2">
                  <c:v>11.2019, n=3622</c:v>
                </c:pt>
              </c:strCache>
            </c:strRef>
          </c:cat>
          <c:val>
            <c:numRef>
              <c:f>'Ievas dati'!$B$258:$B$260</c:f>
              <c:numCache>
                <c:formatCode>0</c:formatCode>
                <c:ptCount val="3"/>
                <c:pt idx="0">
                  <c:v>5</c:v>
                </c:pt>
                <c:pt idx="1">
                  <c:v>9.3217596832357401</c:v>
                </c:pt>
                <c:pt idx="2">
                  <c:v>6.021759683235743</c:v>
                </c:pt>
              </c:numCache>
            </c:numRef>
          </c:val>
          <c:extLst xmlns:c16r2="http://schemas.microsoft.com/office/drawing/2015/06/chart">
            <c:ext xmlns:c16="http://schemas.microsoft.com/office/drawing/2014/chart" uri="{C3380CC4-5D6E-409C-BE32-E72D297353CC}">
              <c16:uniqueId val="{00000000-2D85-4303-945B-A684AE917F6B}"/>
            </c:ext>
          </c:extLst>
        </c:ser>
        <c:ser>
          <c:idx val="1"/>
          <c:order val="1"/>
          <c:tx>
            <c:strRef>
              <c:f>'Ievas dati'!$C$257</c:f>
              <c:strCache>
                <c:ptCount val="1"/>
                <c:pt idx="0">
                  <c:v>Ļoti 
sliktas</c:v>
                </c:pt>
              </c:strCache>
            </c:strRef>
          </c:tx>
          <c:spPr>
            <a:solidFill>
              <a:srgbClr val="840C54"/>
            </a:solidFill>
            <a:ln w="25400">
              <a:noFill/>
            </a:ln>
          </c:spPr>
          <c:invertIfNegative val="0"/>
          <c:dLbls>
            <c:dLbl>
              <c:idx val="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9"/>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2"/>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9"/>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numFmt formatCode="0" sourceLinked="0"/>
            <c:spPr>
              <a:noFill/>
              <a:ln w="25400">
                <a:noFill/>
              </a:ln>
            </c:spPr>
            <c:txPr>
              <a:bodyPr wrap="square" lIns="38100" tIns="19050" rIns="38100" bIns="19050" anchor="ctr">
                <a:spAutoFit/>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'Ievas dati'!$A$258:$A$260</c:f>
              <c:strCache>
                <c:ptCount val="3"/>
                <c:pt idx="0">
                  <c:v>07.2024., n=2318</c:v>
                </c:pt>
                <c:pt idx="1">
                  <c:v>06.2022, n=2808</c:v>
                </c:pt>
                <c:pt idx="2">
                  <c:v>11.2019, n=3622</c:v>
                </c:pt>
              </c:strCache>
            </c:strRef>
          </c:cat>
          <c:val>
            <c:numRef>
              <c:f>'Ievas dati'!$C$258:$C$260</c:f>
              <c:numCache>
                <c:formatCode>###0</c:formatCode>
                <c:ptCount val="3"/>
                <c:pt idx="0">
                  <c:v>18.529768017174302</c:v>
                </c:pt>
                <c:pt idx="1">
                  <c:v>16.399999999999999</c:v>
                </c:pt>
                <c:pt idx="2">
                  <c:v>18.8</c:v>
                </c:pt>
              </c:numCache>
            </c:numRef>
          </c:val>
          <c:extLst xmlns:c16r2="http://schemas.microsoft.com/office/drawing/2015/06/chart">
            <c:ext xmlns:c16="http://schemas.microsoft.com/office/drawing/2014/chart" uri="{C3380CC4-5D6E-409C-BE32-E72D297353CC}">
              <c16:uniqueId val="{00000020-2D85-4303-945B-A684AE917F6B}"/>
            </c:ext>
          </c:extLst>
        </c:ser>
        <c:ser>
          <c:idx val="2"/>
          <c:order val="2"/>
          <c:tx>
            <c:strRef>
              <c:f>'Ievas dati'!$D$257</c:f>
              <c:strCache>
                <c:ptCount val="1"/>
                <c:pt idx="0">
                  <c:v>Drīzāk 
sliktas</c:v>
                </c:pt>
              </c:strCache>
            </c:strRef>
          </c:tx>
          <c:spPr>
            <a:solidFill>
              <a:srgbClr val="D0909F"/>
            </a:solidFill>
          </c:spPr>
          <c:invertIfNegative val="0"/>
          <c:dLbls>
            <c:numFmt formatCode="0" sourceLinked="0"/>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dati'!$A$258:$A$260</c:f>
              <c:strCache>
                <c:ptCount val="3"/>
                <c:pt idx="0">
                  <c:v>07.2024., n=2318</c:v>
                </c:pt>
                <c:pt idx="1">
                  <c:v>06.2022, n=2808</c:v>
                </c:pt>
                <c:pt idx="2">
                  <c:v>11.2019, n=3622</c:v>
                </c:pt>
              </c:strCache>
            </c:strRef>
          </c:cat>
          <c:val>
            <c:numRef>
              <c:f>'Ievas dati'!$D$258:$D$260</c:f>
              <c:numCache>
                <c:formatCode>###0</c:formatCode>
                <c:ptCount val="3"/>
                <c:pt idx="0">
                  <c:v>29.991991666061441</c:v>
                </c:pt>
                <c:pt idx="1">
                  <c:v>27.8</c:v>
                </c:pt>
                <c:pt idx="2">
                  <c:v>28.7</c:v>
                </c:pt>
              </c:numCache>
            </c:numRef>
          </c:val>
          <c:extLst xmlns:c16r2="http://schemas.microsoft.com/office/drawing/2015/06/chart">
            <c:ext xmlns:c16="http://schemas.microsoft.com/office/drawing/2014/chart" uri="{C3380CC4-5D6E-409C-BE32-E72D297353CC}">
              <c16:uniqueId val="{00000021-2D85-4303-945B-A684AE917F6B}"/>
            </c:ext>
          </c:extLst>
        </c:ser>
        <c:ser>
          <c:idx val="3"/>
          <c:order val="3"/>
          <c:tx>
            <c:strRef>
              <c:f>'Ievas dati'!$E$257</c:f>
              <c:strCache>
                <c:ptCount val="1"/>
                <c:pt idx="0">
                  <c:v>Drīzāk 
labas</c:v>
                </c:pt>
              </c:strCache>
            </c:strRef>
          </c:tx>
          <c:spPr>
            <a:solidFill>
              <a:srgbClr val="BDDCA8"/>
            </a:solidFill>
          </c:spPr>
          <c:invertIfNegative val="0"/>
          <c:dLbls>
            <c:numFmt formatCode="0" sourceLinked="0"/>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dati'!$A$258:$A$260</c:f>
              <c:strCache>
                <c:ptCount val="3"/>
                <c:pt idx="0">
                  <c:v>07.2024., n=2318</c:v>
                </c:pt>
                <c:pt idx="1">
                  <c:v>06.2022, n=2808</c:v>
                </c:pt>
                <c:pt idx="2">
                  <c:v>11.2019, n=3622</c:v>
                </c:pt>
              </c:strCache>
            </c:strRef>
          </c:cat>
          <c:val>
            <c:numRef>
              <c:f>'Ievas dati'!$E$258:$E$260</c:f>
              <c:numCache>
                <c:formatCode>###0</c:formatCode>
                <c:ptCount val="3"/>
                <c:pt idx="0">
                  <c:v>7.6553204547426423</c:v>
                </c:pt>
                <c:pt idx="1">
                  <c:v>6.3</c:v>
                </c:pt>
                <c:pt idx="2">
                  <c:v>6.6</c:v>
                </c:pt>
              </c:numCache>
            </c:numRef>
          </c:val>
          <c:extLst xmlns:c16r2="http://schemas.microsoft.com/office/drawing/2015/06/chart">
            <c:ext xmlns:c16="http://schemas.microsoft.com/office/drawing/2014/chart" uri="{C3380CC4-5D6E-409C-BE32-E72D297353CC}">
              <c16:uniqueId val="{00000022-2D85-4303-945B-A684AE917F6B}"/>
            </c:ext>
          </c:extLst>
        </c:ser>
        <c:ser>
          <c:idx val="4"/>
          <c:order val="4"/>
          <c:tx>
            <c:strRef>
              <c:f>'Ievas dati'!$F$257</c:f>
              <c:strCache>
                <c:ptCount val="1"/>
                <c:pt idx="0">
                  <c:v>Ļoti 
labas</c:v>
                </c:pt>
              </c:strCache>
            </c:strRef>
          </c:tx>
          <c:spPr>
            <a:solidFill>
              <a:srgbClr val="385723"/>
            </a:solidFill>
          </c:spPr>
          <c:invertIfNegative val="0"/>
          <c:dLbls>
            <c:dLbl>
              <c:idx val="2"/>
              <c:layout/>
              <c:numFmt formatCode="0" sourceLinked="0"/>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inBase"/>
              <c:showLegendKey val="0"/>
              <c:showVal val="1"/>
              <c:showCatName val="0"/>
              <c:showSerName val="0"/>
              <c:showPercent val="0"/>
              <c:showBubbleSize val="0"/>
              <c:extLst>
                <c:ext xmlns:c15="http://schemas.microsoft.com/office/drawing/2012/chart" uri="{CE6537A1-D6FC-4f65-9D91-7224C49458BB}">
                  <c15:layout/>
                </c:ext>
              </c:extLst>
            </c:dLbl>
            <c:numFmt formatCode="0" sourceLinked="0"/>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dati'!$A$258:$A$260</c:f>
              <c:strCache>
                <c:ptCount val="3"/>
                <c:pt idx="0">
                  <c:v>07.2024., n=2318</c:v>
                </c:pt>
                <c:pt idx="1">
                  <c:v>06.2022, n=2808</c:v>
                </c:pt>
                <c:pt idx="2">
                  <c:v>11.2019, n=3622</c:v>
                </c:pt>
              </c:strCache>
            </c:strRef>
          </c:cat>
          <c:val>
            <c:numRef>
              <c:f>'Ievas dati'!$F$258:$F$260</c:f>
              <c:numCache>
                <c:formatCode>###0</c:formatCode>
                <c:ptCount val="3"/>
                <c:pt idx="0">
                  <c:v>1.7599450742459133</c:v>
                </c:pt>
                <c:pt idx="1">
                  <c:v>1.5</c:v>
                </c:pt>
                <c:pt idx="2">
                  <c:v>0.9</c:v>
                </c:pt>
              </c:numCache>
            </c:numRef>
          </c:val>
          <c:extLst xmlns:c16r2="http://schemas.microsoft.com/office/drawing/2015/06/chart">
            <c:ext xmlns:c16="http://schemas.microsoft.com/office/drawing/2014/chart" uri="{C3380CC4-5D6E-409C-BE32-E72D297353CC}">
              <c16:uniqueId val="{00000023-2D85-4303-945B-A684AE917F6B}"/>
            </c:ext>
          </c:extLst>
        </c:ser>
        <c:ser>
          <c:idx val="5"/>
          <c:order val="5"/>
          <c:tx>
            <c:strRef>
              <c:f>'Ievas dati'!$G$257</c:f>
              <c:strCache>
                <c:ptCount val="1"/>
                <c:pt idx="0">
                  <c:v>x</c:v>
                </c:pt>
              </c:strCache>
            </c:strRef>
          </c:tx>
          <c:spPr>
            <a:noFill/>
          </c:spPr>
          <c:invertIfNegative val="0"/>
          <c:cat>
            <c:strRef>
              <c:f>'Ievas dati'!$A$258:$A$260</c:f>
              <c:strCache>
                <c:ptCount val="3"/>
                <c:pt idx="0">
                  <c:v>07.2024., n=2318</c:v>
                </c:pt>
                <c:pt idx="1">
                  <c:v>06.2022, n=2808</c:v>
                </c:pt>
                <c:pt idx="2">
                  <c:v>11.2019, n=3622</c:v>
                </c:pt>
              </c:strCache>
            </c:strRef>
          </c:cat>
          <c:val>
            <c:numRef>
              <c:f>'Ievas dati'!$G$258:$G$260</c:f>
              <c:numCache>
                <c:formatCode>###0</c:formatCode>
                <c:ptCount val="3"/>
                <c:pt idx="0">
                  <c:v>5</c:v>
                </c:pt>
                <c:pt idx="1">
                  <c:v>6.615265528988556</c:v>
                </c:pt>
                <c:pt idx="2">
                  <c:v>6.9152655289885558</c:v>
                </c:pt>
              </c:numCache>
            </c:numRef>
          </c:val>
          <c:extLst xmlns:c16r2="http://schemas.microsoft.com/office/drawing/2015/06/chart">
            <c:ext xmlns:c16="http://schemas.microsoft.com/office/drawing/2014/chart" uri="{C3380CC4-5D6E-409C-BE32-E72D297353CC}">
              <c16:uniqueId val="{00000024-2D85-4303-945B-A684AE917F6B}"/>
            </c:ext>
          </c:extLst>
        </c:ser>
        <c:ser>
          <c:idx val="6"/>
          <c:order val="6"/>
          <c:tx>
            <c:strRef>
              <c:f>'Ievas dati'!$H$257</c:f>
              <c:strCache>
                <c:ptCount val="1"/>
                <c:pt idx="0">
                  <c:v>Vidējas</c:v>
                </c:pt>
              </c:strCache>
            </c:strRef>
          </c:tx>
          <c:spPr>
            <a:solidFill>
              <a:srgbClr val="F8CBAD"/>
            </a:solidFill>
          </c:spPr>
          <c:invertIfNegative val="0"/>
          <c:dLbls>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dati'!$A$258:$A$260</c:f>
              <c:strCache>
                <c:ptCount val="3"/>
                <c:pt idx="0">
                  <c:v>07.2024., n=2318</c:v>
                </c:pt>
                <c:pt idx="1">
                  <c:v>06.2022, n=2808</c:v>
                </c:pt>
                <c:pt idx="2">
                  <c:v>11.2019, n=3622</c:v>
                </c:pt>
              </c:strCache>
            </c:strRef>
          </c:cat>
          <c:val>
            <c:numRef>
              <c:f>'Ievas dati'!$H$258:$H$260</c:f>
              <c:numCache>
                <c:formatCode>###0</c:formatCode>
                <c:ptCount val="3"/>
                <c:pt idx="0">
                  <c:v>24.146888031602767</c:v>
                </c:pt>
                <c:pt idx="1">
                  <c:v>24.4</c:v>
                </c:pt>
                <c:pt idx="2">
                  <c:v>23.9</c:v>
                </c:pt>
              </c:numCache>
            </c:numRef>
          </c:val>
          <c:extLst xmlns:c16r2="http://schemas.microsoft.com/office/drawing/2015/06/chart">
            <c:ext xmlns:c16="http://schemas.microsoft.com/office/drawing/2014/chart" uri="{C3380CC4-5D6E-409C-BE32-E72D297353CC}">
              <c16:uniqueId val="{00000000-463A-401F-9390-41FA2D97559C}"/>
            </c:ext>
          </c:extLst>
        </c:ser>
        <c:ser>
          <c:idx val="7"/>
          <c:order val="7"/>
          <c:tx>
            <c:strRef>
              <c:f>'Ievas dati'!$I$257</c:f>
              <c:strCache>
                <c:ptCount val="1"/>
                <c:pt idx="0">
                  <c:v>x</c:v>
                </c:pt>
              </c:strCache>
            </c:strRef>
          </c:tx>
          <c:spPr>
            <a:noFill/>
          </c:spPr>
          <c:invertIfNegative val="0"/>
          <c:cat>
            <c:strRef>
              <c:f>'Ievas dati'!$A$258:$A$260</c:f>
              <c:strCache>
                <c:ptCount val="3"/>
                <c:pt idx="0">
                  <c:v>07.2024., n=2318</c:v>
                </c:pt>
                <c:pt idx="1">
                  <c:v>06.2022, n=2808</c:v>
                </c:pt>
                <c:pt idx="2">
                  <c:v>11.2019, n=3622</c:v>
                </c:pt>
              </c:strCache>
            </c:strRef>
          </c:cat>
          <c:val>
            <c:numRef>
              <c:f>'Ievas dati'!$I$258:$I$260</c:f>
              <c:numCache>
                <c:formatCode>###0</c:formatCode>
                <c:ptCount val="3"/>
                <c:pt idx="0">
                  <c:v>5.2531119683972314</c:v>
                </c:pt>
                <c:pt idx="1">
                  <c:v>5</c:v>
                </c:pt>
                <c:pt idx="2">
                  <c:v>5.5</c:v>
                </c:pt>
              </c:numCache>
            </c:numRef>
          </c:val>
          <c:extLst xmlns:c16r2="http://schemas.microsoft.com/office/drawing/2015/06/chart">
            <c:ext xmlns:c16="http://schemas.microsoft.com/office/drawing/2014/chart" uri="{C3380CC4-5D6E-409C-BE32-E72D297353CC}">
              <c16:uniqueId val="{00000001-463A-401F-9390-41FA2D97559C}"/>
            </c:ext>
          </c:extLst>
        </c:ser>
        <c:ser>
          <c:idx val="8"/>
          <c:order val="8"/>
          <c:tx>
            <c:strRef>
              <c:f>'Ievas dati'!$J$257</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dati'!$A$258:$A$260</c:f>
              <c:strCache>
                <c:ptCount val="3"/>
                <c:pt idx="0">
                  <c:v>07.2024., n=2318</c:v>
                </c:pt>
                <c:pt idx="1">
                  <c:v>06.2022, n=2808</c:v>
                </c:pt>
                <c:pt idx="2">
                  <c:v>11.2019, n=3622</c:v>
                </c:pt>
              </c:strCache>
            </c:strRef>
          </c:cat>
          <c:val>
            <c:numRef>
              <c:f>'Ievas dati'!$J$258:$J$260</c:f>
              <c:numCache>
                <c:formatCode>###0</c:formatCode>
                <c:ptCount val="3"/>
                <c:pt idx="0">
                  <c:v>17.916086756172934</c:v>
                </c:pt>
                <c:pt idx="1">
                  <c:v>23.6</c:v>
                </c:pt>
                <c:pt idx="2">
                  <c:v>21.1</c:v>
                </c:pt>
              </c:numCache>
            </c:numRef>
          </c:val>
          <c:extLst xmlns:c16r2="http://schemas.microsoft.com/office/drawing/2015/06/chart">
            <c:ext xmlns:c16="http://schemas.microsoft.com/office/drawing/2014/chart" uri="{C3380CC4-5D6E-409C-BE32-E72D297353CC}">
              <c16:uniqueId val="{00000002-463A-401F-9390-41FA2D97559C}"/>
            </c:ext>
          </c:extLst>
        </c:ser>
        <c:dLbls>
          <c:showLegendKey val="0"/>
          <c:showVal val="0"/>
          <c:showCatName val="0"/>
          <c:showSerName val="0"/>
          <c:showPercent val="0"/>
          <c:showBubbleSize val="0"/>
        </c:dLbls>
        <c:gapWidth val="30"/>
        <c:overlap val="100"/>
        <c:axId val="673416256"/>
        <c:axId val="673416648"/>
      </c:barChart>
      <c:catAx>
        <c:axId val="673416256"/>
        <c:scaling>
          <c:orientation val="maxMin"/>
        </c:scaling>
        <c:delete val="0"/>
        <c:axPos val="l"/>
        <c:title>
          <c:tx>
            <c:rich>
              <a:bodyPr rot="0" vert="horz"/>
              <a:lstStyle/>
              <a:p>
                <a:pPr algn="ctr">
                  <a:defRPr sz="900" b="0" i="0" u="none" strike="noStrike" baseline="0">
                    <a:solidFill>
                      <a:sysClr val="windowText" lastClr="000000"/>
                    </a:solidFill>
                    <a:latin typeface="Arial"/>
                    <a:ea typeface="Arial"/>
                    <a:cs typeface="Arial"/>
                  </a:defRPr>
                </a:pPr>
                <a:r>
                  <a:rPr lang="lv-LV" sz="900">
                    <a:solidFill>
                      <a:sysClr val="windowText" lastClr="000000"/>
                    </a:solidFill>
                  </a:rPr>
                  <a:t>%</a:t>
                </a:r>
              </a:p>
            </c:rich>
          </c:tx>
          <c:layout>
            <c:manualLayout>
              <c:xMode val="edge"/>
              <c:yMode val="edge"/>
              <c:x val="0.96264266707781121"/>
              <c:y val="0.15354886479889099"/>
            </c:manualLayout>
          </c:layout>
          <c:overlay val="0"/>
          <c:spPr>
            <a:solidFill>
              <a:sysClr val="window" lastClr="FFFFFF"/>
            </a:solidFill>
            <a:ln w="3175">
              <a:solidFill>
                <a:sysClr val="windowText" lastClr="000000"/>
              </a:solidFill>
            </a:ln>
            <a:effectLst>
              <a:outerShdw dist="35560" dir="2700000" algn="tl" rotWithShape="0">
                <a:prstClr val="black"/>
              </a:outerShdw>
            </a:effectLst>
          </c:spPr>
        </c:title>
        <c:numFmt formatCode="General" sourceLinked="1"/>
        <c:majorTickMark val="out"/>
        <c:minorTickMark val="none"/>
        <c:tickLblPos val="low"/>
        <c:spPr>
          <a:ln w="3175">
            <a:solidFill>
              <a:srgbClr val="333333"/>
            </a:solidFill>
            <a:prstDash val="solid"/>
          </a:ln>
        </c:spPr>
        <c:txPr>
          <a:bodyPr rot="0" vert="horz"/>
          <a:lstStyle/>
          <a:p>
            <a:pPr>
              <a:defRPr sz="1200" b="0" i="0" u="none" strike="noStrike" baseline="0">
                <a:solidFill>
                  <a:schemeClr val="tx1"/>
                </a:solidFill>
                <a:latin typeface="Arial"/>
                <a:ea typeface="Arial"/>
                <a:cs typeface="Arial"/>
              </a:defRPr>
            </a:pPr>
            <a:endParaRPr lang="en-US"/>
          </a:p>
        </c:txPr>
        <c:crossAx val="673416648"/>
        <c:crossesAt val="53.5"/>
        <c:auto val="1"/>
        <c:lblAlgn val="ctr"/>
        <c:lblOffset val="100"/>
        <c:tickLblSkip val="1"/>
        <c:tickMarkSkip val="1"/>
        <c:noMultiLvlLbl val="0"/>
      </c:catAx>
      <c:valAx>
        <c:axId val="673416648"/>
        <c:scaling>
          <c:orientation val="minMax"/>
          <c:max val="130"/>
          <c:min val="0"/>
        </c:scaling>
        <c:delete val="1"/>
        <c:axPos val="b"/>
        <c:numFmt formatCode="0" sourceLinked="0"/>
        <c:majorTickMark val="out"/>
        <c:minorTickMark val="none"/>
        <c:tickLblPos val="nextTo"/>
        <c:crossAx val="673416256"/>
        <c:crosses val="max"/>
        <c:crossBetween val="between"/>
        <c:majorUnit val="20"/>
        <c:minorUnit val="4"/>
      </c:valAx>
      <c:spPr>
        <a:noFill/>
        <a:ln w="25400">
          <a:noFill/>
        </a:ln>
      </c:spPr>
    </c:plotArea>
    <c:legend>
      <c:legendPos val="t"/>
      <c:legendEntry>
        <c:idx val="0"/>
        <c:delete val="1"/>
      </c:legendEntry>
      <c:legendEntry>
        <c:idx val="5"/>
        <c:txPr>
          <a:bodyPr/>
          <a:lstStyle/>
          <a:p>
            <a:pPr>
              <a:defRPr sz="1200">
                <a:solidFill>
                  <a:schemeClr val="tx1"/>
                </a:solidFill>
              </a:defRPr>
            </a:pPr>
            <a:endParaRPr lang="en-US"/>
          </a:p>
        </c:txPr>
      </c:legendEntry>
      <c:legendEntry>
        <c:idx val="7"/>
        <c:txPr>
          <a:bodyPr/>
          <a:lstStyle/>
          <a:p>
            <a:pPr>
              <a:defRPr sz="1200">
                <a:solidFill>
                  <a:schemeClr val="tx1"/>
                </a:solidFill>
              </a:defRPr>
            </a:pPr>
            <a:endParaRPr lang="en-US"/>
          </a:p>
        </c:txPr>
      </c:legendEntry>
      <c:layout>
        <c:manualLayout>
          <c:xMode val="edge"/>
          <c:yMode val="edge"/>
          <c:x val="0.23080383654188311"/>
          <c:y val="3.6813912545780154E-2"/>
          <c:w val="0.64113548601922721"/>
          <c:h val="0.1312620535541355"/>
        </c:manualLayout>
      </c:layout>
      <c:overlay val="0"/>
      <c:txPr>
        <a:bodyPr/>
        <a:lstStyle/>
        <a:p>
          <a:pPr>
            <a:defRPr sz="1200">
              <a:solidFill>
                <a:schemeClr val="tx1"/>
              </a:solidFill>
            </a:defRPr>
          </a:pPr>
          <a:endParaRPr lang="en-US"/>
        </a:p>
      </c:txPr>
    </c:legend>
    <c:plotVisOnly val="1"/>
    <c:dispBlanksAs val="gap"/>
    <c:showDLblsOverMax val="0"/>
  </c:chart>
  <c:spPr>
    <a:noFill/>
    <a:ln w="6350">
      <a:noFill/>
    </a:ln>
  </c:spPr>
  <c:txPr>
    <a:bodyPr/>
    <a:lstStyle/>
    <a:p>
      <a:pPr>
        <a:defRPr sz="800" b="0" i="0" u="none" strike="noStrike" baseline="0">
          <a:solidFill>
            <a:srgbClr val="333333"/>
          </a:solidFill>
          <a:latin typeface="Arial"/>
          <a:ea typeface="Arial"/>
          <a:cs typeface="Arial"/>
        </a:defRPr>
      </a:pPr>
      <a:endParaRPr lang="en-US"/>
    </a:p>
  </c:txPr>
  <c:externalData r:id="rId2">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3078834661080781"/>
          <c:y val="0.16773750146152552"/>
          <c:w val="0.63725068749290315"/>
          <c:h val="0.80549558944076727"/>
        </c:manualLayout>
      </c:layout>
      <c:barChart>
        <c:barDir val="bar"/>
        <c:grouping val="stacked"/>
        <c:varyColors val="0"/>
        <c:ser>
          <c:idx val="0"/>
          <c:order val="0"/>
          <c:tx>
            <c:strRef>
              <c:f>Dati!$C$229</c:f>
              <c:strCache>
                <c:ptCount val="1"/>
                <c:pt idx="0">
                  <c:v>x</c:v>
                </c:pt>
              </c:strCache>
            </c:strRef>
          </c:tx>
          <c:spPr>
            <a:noFill/>
            <a:ln w="25400">
              <a:noFill/>
            </a:ln>
          </c:spPr>
          <c:invertIfNegative val="0"/>
          <c:cat>
            <c:strRef>
              <c:f>Dati!$B$230:$B$240</c:f>
              <c:strCache>
                <c:ptCount val="11"/>
                <c:pt idx="0">
                  <c:v>07.2024., n=2318</c:v>
                </c:pt>
                <c:pt idx="1">
                  <c:v>06.2022., n=2808</c:v>
                </c:pt>
                <c:pt idx="2">
                  <c:v>11.2019., n=3622</c:v>
                </c:pt>
                <c:pt idx="4">
                  <c:v>07.2024., n=360</c:v>
                </c:pt>
                <c:pt idx="5">
                  <c:v>06.2022., n=377</c:v>
                </c:pt>
                <c:pt idx="6">
                  <c:v>11.2019., n=448</c:v>
                </c:pt>
                <c:pt idx="8">
                  <c:v>07.2024., n=1958</c:v>
                </c:pt>
                <c:pt idx="9">
                  <c:v>06.2022., n=2431</c:v>
                </c:pt>
                <c:pt idx="10">
                  <c:v>11.2019., n=3174</c:v>
                </c:pt>
              </c:strCache>
            </c:strRef>
          </c:cat>
          <c:val>
            <c:numRef>
              <c:f>Dati!$C$230:$C$240</c:f>
              <c:numCache>
                <c:formatCode>0</c:formatCode>
                <c:ptCount val="11"/>
                <c:pt idx="0">
                  <c:v>8.3679236671217652</c:v>
                </c:pt>
                <c:pt idx="1">
                  <c:v>12.689683350357505</c:v>
                </c:pt>
                <c:pt idx="2">
                  <c:v>9.3896833503575081</c:v>
                </c:pt>
                <c:pt idx="3">
                  <c:v>56.889683350357508</c:v>
                </c:pt>
                <c:pt idx="4">
                  <c:v>27.723016683690844</c:v>
                </c:pt>
                <c:pt idx="5">
                  <c:v>30.289683350357507</c:v>
                </c:pt>
                <c:pt idx="6">
                  <c:v>28.289683350357507</c:v>
                </c:pt>
                <c:pt idx="7">
                  <c:v>56.889683350357508</c:v>
                </c:pt>
                <c:pt idx="8">
                  <c:v>5</c:v>
                </c:pt>
                <c:pt idx="9">
                  <c:v>10.48968335035751</c:v>
                </c:pt>
                <c:pt idx="10">
                  <c:v>7.589683350357511</c:v>
                </c:pt>
              </c:numCache>
            </c:numRef>
          </c:val>
          <c:extLst xmlns:c16r2="http://schemas.microsoft.com/office/drawing/2015/06/chart">
            <c:ext xmlns:c16="http://schemas.microsoft.com/office/drawing/2014/chart" uri="{C3380CC4-5D6E-409C-BE32-E72D297353CC}">
              <c16:uniqueId val="{00000000-9A56-4AB4-B298-EE8640F2F7FD}"/>
            </c:ext>
          </c:extLst>
        </c:ser>
        <c:ser>
          <c:idx val="1"/>
          <c:order val="1"/>
          <c:tx>
            <c:strRef>
              <c:f>Dati!$D$229</c:f>
              <c:strCache>
                <c:ptCount val="1"/>
                <c:pt idx="0">
                  <c:v>Ļoti 
sliktas</c:v>
                </c:pt>
              </c:strCache>
            </c:strRef>
          </c:tx>
          <c:spPr>
            <a:solidFill>
              <a:srgbClr val="840C54"/>
            </a:solidFill>
            <a:ln w="25400">
              <a:noFill/>
            </a:ln>
          </c:spPr>
          <c:invertIfNegative val="0"/>
          <c:dLbls>
            <c:dLbl>
              <c:idx val="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9"/>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2"/>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9"/>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numFmt formatCode="0" sourceLinked="0"/>
            <c:spPr>
              <a:noFill/>
              <a:ln w="25400">
                <a:noFill/>
              </a:ln>
            </c:spPr>
            <c:txPr>
              <a:bodyPr wrap="square" lIns="38100" tIns="19050" rIns="38100" bIns="19050" anchor="ctr">
                <a:spAutoFit/>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Dati!$B$230:$B$240</c:f>
              <c:strCache>
                <c:ptCount val="11"/>
                <c:pt idx="0">
                  <c:v>07.2024., n=2318</c:v>
                </c:pt>
                <c:pt idx="1">
                  <c:v>06.2022., n=2808</c:v>
                </c:pt>
                <c:pt idx="2">
                  <c:v>11.2019., n=3622</c:v>
                </c:pt>
                <c:pt idx="4">
                  <c:v>07.2024., n=360</c:v>
                </c:pt>
                <c:pt idx="5">
                  <c:v>06.2022., n=377</c:v>
                </c:pt>
                <c:pt idx="6">
                  <c:v>11.2019., n=448</c:v>
                </c:pt>
                <c:pt idx="8">
                  <c:v>07.2024., n=1958</c:v>
                </c:pt>
                <c:pt idx="9">
                  <c:v>06.2022., n=2431</c:v>
                </c:pt>
                <c:pt idx="10">
                  <c:v>11.2019., n=3174</c:v>
                </c:pt>
              </c:strCache>
            </c:strRef>
          </c:cat>
          <c:val>
            <c:numRef>
              <c:f>Dati!$D$230:$D$240</c:f>
              <c:numCache>
                <c:formatCode>0</c:formatCode>
                <c:ptCount val="11"/>
                <c:pt idx="0" formatCode="###0">
                  <c:v>18.529768017174302</c:v>
                </c:pt>
                <c:pt idx="1">
                  <c:v>16.399999999999999</c:v>
                </c:pt>
                <c:pt idx="2">
                  <c:v>18.8</c:v>
                </c:pt>
                <c:pt idx="4" formatCode="###0">
                  <c:v>7.2222222222222223</c:v>
                </c:pt>
                <c:pt idx="5">
                  <c:v>4.3</c:v>
                </c:pt>
                <c:pt idx="6">
                  <c:v>7.9</c:v>
                </c:pt>
                <c:pt idx="8" formatCode="###0">
                  <c:v>20.224719101123597</c:v>
                </c:pt>
                <c:pt idx="9">
                  <c:v>17.899999999999999</c:v>
                </c:pt>
                <c:pt idx="10">
                  <c:v>19.8</c:v>
                </c:pt>
              </c:numCache>
            </c:numRef>
          </c:val>
          <c:extLst xmlns:c16r2="http://schemas.microsoft.com/office/drawing/2015/06/chart">
            <c:ext xmlns:c16="http://schemas.microsoft.com/office/drawing/2014/chart" uri="{C3380CC4-5D6E-409C-BE32-E72D297353CC}">
              <c16:uniqueId val="{00000020-9A56-4AB4-B298-EE8640F2F7FD}"/>
            </c:ext>
          </c:extLst>
        </c:ser>
        <c:ser>
          <c:idx val="2"/>
          <c:order val="2"/>
          <c:tx>
            <c:strRef>
              <c:f>Dati!$E$229</c:f>
              <c:strCache>
                <c:ptCount val="1"/>
                <c:pt idx="0">
                  <c:v>Drīzāk 
sliktas</c:v>
                </c:pt>
              </c:strCache>
            </c:strRef>
          </c:tx>
          <c:spPr>
            <a:solidFill>
              <a:srgbClr val="D0909F"/>
            </a:solidFill>
          </c:spPr>
          <c:invertIfNegative val="0"/>
          <c:dLbls>
            <c:numFmt formatCode="0" sourceLinked="0"/>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Dati!$B$230:$B$240</c:f>
              <c:strCache>
                <c:ptCount val="11"/>
                <c:pt idx="0">
                  <c:v>07.2024., n=2318</c:v>
                </c:pt>
                <c:pt idx="1">
                  <c:v>06.2022., n=2808</c:v>
                </c:pt>
                <c:pt idx="2">
                  <c:v>11.2019., n=3622</c:v>
                </c:pt>
                <c:pt idx="4">
                  <c:v>07.2024., n=360</c:v>
                </c:pt>
                <c:pt idx="5">
                  <c:v>06.2022., n=377</c:v>
                </c:pt>
                <c:pt idx="6">
                  <c:v>11.2019., n=448</c:v>
                </c:pt>
                <c:pt idx="8">
                  <c:v>07.2024., n=1958</c:v>
                </c:pt>
                <c:pt idx="9">
                  <c:v>06.2022., n=2431</c:v>
                </c:pt>
                <c:pt idx="10">
                  <c:v>11.2019., n=3174</c:v>
                </c:pt>
              </c:strCache>
            </c:strRef>
          </c:cat>
          <c:val>
            <c:numRef>
              <c:f>Dati!$E$230:$E$240</c:f>
              <c:numCache>
                <c:formatCode>0</c:formatCode>
                <c:ptCount val="11"/>
                <c:pt idx="0" formatCode="###0">
                  <c:v>29.991991666061441</c:v>
                </c:pt>
                <c:pt idx="1">
                  <c:v>27.8</c:v>
                </c:pt>
                <c:pt idx="2">
                  <c:v>28.7</c:v>
                </c:pt>
                <c:pt idx="4" formatCode="###0">
                  <c:v>21.944444444444443</c:v>
                </c:pt>
                <c:pt idx="5">
                  <c:v>22.3</c:v>
                </c:pt>
                <c:pt idx="6">
                  <c:v>20.7</c:v>
                </c:pt>
                <c:pt idx="8" formatCode="###0">
                  <c:v>31.664964249233911</c:v>
                </c:pt>
                <c:pt idx="9">
                  <c:v>28.5</c:v>
                </c:pt>
                <c:pt idx="10">
                  <c:v>29.5</c:v>
                </c:pt>
              </c:numCache>
            </c:numRef>
          </c:val>
          <c:extLst xmlns:c16r2="http://schemas.microsoft.com/office/drawing/2015/06/chart">
            <c:ext xmlns:c16="http://schemas.microsoft.com/office/drawing/2014/chart" uri="{C3380CC4-5D6E-409C-BE32-E72D297353CC}">
              <c16:uniqueId val="{00000021-9A56-4AB4-B298-EE8640F2F7FD}"/>
            </c:ext>
          </c:extLst>
        </c:ser>
        <c:ser>
          <c:idx val="3"/>
          <c:order val="3"/>
          <c:tx>
            <c:strRef>
              <c:f>Dati!$F$229</c:f>
              <c:strCache>
                <c:ptCount val="1"/>
                <c:pt idx="0">
                  <c:v>Drīzāk 
labas</c:v>
                </c:pt>
              </c:strCache>
            </c:strRef>
          </c:tx>
          <c:spPr>
            <a:solidFill>
              <a:srgbClr val="BDDCA8"/>
            </a:solidFill>
          </c:spPr>
          <c:invertIfNegative val="0"/>
          <c:dLbls>
            <c:numFmt formatCode="0" sourceLinked="0"/>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Dati!$B$230:$B$240</c:f>
              <c:strCache>
                <c:ptCount val="11"/>
                <c:pt idx="0">
                  <c:v>07.2024., n=2318</c:v>
                </c:pt>
                <c:pt idx="1">
                  <c:v>06.2022., n=2808</c:v>
                </c:pt>
                <c:pt idx="2">
                  <c:v>11.2019., n=3622</c:v>
                </c:pt>
                <c:pt idx="4">
                  <c:v>07.2024., n=360</c:v>
                </c:pt>
                <c:pt idx="5">
                  <c:v>06.2022., n=377</c:v>
                </c:pt>
                <c:pt idx="6">
                  <c:v>11.2019., n=448</c:v>
                </c:pt>
                <c:pt idx="8">
                  <c:v>07.2024., n=1958</c:v>
                </c:pt>
                <c:pt idx="9">
                  <c:v>06.2022., n=2431</c:v>
                </c:pt>
                <c:pt idx="10">
                  <c:v>11.2019., n=3174</c:v>
                </c:pt>
              </c:strCache>
            </c:strRef>
          </c:cat>
          <c:val>
            <c:numRef>
              <c:f>Dati!$F$230:$F$240</c:f>
              <c:numCache>
                <c:formatCode>0</c:formatCode>
                <c:ptCount val="11"/>
                <c:pt idx="0" formatCode="###0">
                  <c:v>7.6553204547426423</c:v>
                </c:pt>
                <c:pt idx="1">
                  <c:v>6.3</c:v>
                </c:pt>
                <c:pt idx="2">
                  <c:v>6.6</c:v>
                </c:pt>
                <c:pt idx="4" formatCode="###0">
                  <c:v>20.555555555555557</c:v>
                </c:pt>
                <c:pt idx="5">
                  <c:v>17.2</c:v>
                </c:pt>
                <c:pt idx="6">
                  <c:v>17.5</c:v>
                </c:pt>
                <c:pt idx="8" formatCode="###0">
                  <c:v>5.617977528089888</c:v>
                </c:pt>
                <c:pt idx="9">
                  <c:v>4.9000000000000004</c:v>
                </c:pt>
                <c:pt idx="10">
                  <c:v>5.5</c:v>
                </c:pt>
              </c:numCache>
            </c:numRef>
          </c:val>
          <c:extLst xmlns:c16r2="http://schemas.microsoft.com/office/drawing/2015/06/chart">
            <c:ext xmlns:c16="http://schemas.microsoft.com/office/drawing/2014/chart" uri="{C3380CC4-5D6E-409C-BE32-E72D297353CC}">
              <c16:uniqueId val="{00000022-9A56-4AB4-B298-EE8640F2F7FD}"/>
            </c:ext>
          </c:extLst>
        </c:ser>
        <c:ser>
          <c:idx val="4"/>
          <c:order val="4"/>
          <c:tx>
            <c:strRef>
              <c:f>Dati!$G$229</c:f>
              <c:strCache>
                <c:ptCount val="1"/>
                <c:pt idx="0">
                  <c:v>Ļoti 
labas</c:v>
                </c:pt>
              </c:strCache>
            </c:strRef>
          </c:tx>
          <c:spPr>
            <a:solidFill>
              <a:srgbClr val="385723"/>
            </a:solidFill>
          </c:spPr>
          <c:invertIfNegative val="0"/>
          <c:dLbls>
            <c:dLbl>
              <c:idx val="4"/>
              <c:layout/>
              <c:numFmt formatCode="0" sourceLinked="0"/>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5"/>
              <c:layout/>
              <c:numFmt formatCode="0" sourceLinked="0"/>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6"/>
              <c:layout/>
              <c:numFmt formatCode="0" sourceLinked="0"/>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numFmt formatCode="0" sourceLinked="0"/>
            <c:spPr>
              <a:noFill/>
              <a:ln>
                <a:noFill/>
              </a:ln>
              <a:effectLst/>
            </c:spPr>
            <c:txPr>
              <a:bodyPr wrap="square" lIns="38100" tIns="19050" rIns="38100" bIns="19050" anchor="ctr">
                <a:spAutoFit/>
              </a:bodyPr>
              <a:lstStyle/>
              <a:p>
                <a:pPr>
                  <a:defRPr sz="1200" b="1">
                    <a:solidFill>
                      <a:schemeClr val="tx1"/>
                    </a:solidFill>
                  </a:defRPr>
                </a:pPr>
                <a:endParaRPr lang="en-US"/>
              </a:p>
            </c:tx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Dati!$B$230:$B$240</c:f>
              <c:strCache>
                <c:ptCount val="11"/>
                <c:pt idx="0">
                  <c:v>07.2024., n=2318</c:v>
                </c:pt>
                <c:pt idx="1">
                  <c:v>06.2022., n=2808</c:v>
                </c:pt>
                <c:pt idx="2">
                  <c:v>11.2019., n=3622</c:v>
                </c:pt>
                <c:pt idx="4">
                  <c:v>07.2024., n=360</c:v>
                </c:pt>
                <c:pt idx="5">
                  <c:v>06.2022., n=377</c:v>
                </c:pt>
                <c:pt idx="6">
                  <c:v>11.2019., n=448</c:v>
                </c:pt>
                <c:pt idx="8">
                  <c:v>07.2024., n=1958</c:v>
                </c:pt>
                <c:pt idx="9">
                  <c:v>06.2022., n=2431</c:v>
                </c:pt>
                <c:pt idx="10">
                  <c:v>11.2019., n=3174</c:v>
                </c:pt>
              </c:strCache>
            </c:strRef>
          </c:cat>
          <c:val>
            <c:numRef>
              <c:f>Dati!$G$230:$G$240</c:f>
              <c:numCache>
                <c:formatCode>0</c:formatCode>
                <c:ptCount val="11"/>
                <c:pt idx="0" formatCode="###0">
                  <c:v>1.7599450742459133</c:v>
                </c:pt>
                <c:pt idx="1">
                  <c:v>1.5</c:v>
                </c:pt>
                <c:pt idx="2">
                  <c:v>0.9</c:v>
                </c:pt>
                <c:pt idx="4" formatCode="###0">
                  <c:v>3.8888888888888888</c:v>
                </c:pt>
                <c:pt idx="5">
                  <c:v>4.4000000000000004</c:v>
                </c:pt>
                <c:pt idx="6">
                  <c:v>3.2</c:v>
                </c:pt>
                <c:pt idx="8" formatCode="###0">
                  <c:v>1.3789581205311543</c:v>
                </c:pt>
                <c:pt idx="9">
                  <c:v>1.1000000000000001</c:v>
                </c:pt>
                <c:pt idx="10">
                  <c:v>0.7</c:v>
                </c:pt>
              </c:numCache>
            </c:numRef>
          </c:val>
          <c:extLst xmlns:c16r2="http://schemas.microsoft.com/office/drawing/2015/06/chart">
            <c:ext xmlns:c16="http://schemas.microsoft.com/office/drawing/2014/chart" uri="{C3380CC4-5D6E-409C-BE32-E72D297353CC}">
              <c16:uniqueId val="{00000023-9A56-4AB4-B298-EE8640F2F7FD}"/>
            </c:ext>
          </c:extLst>
        </c:ser>
        <c:ser>
          <c:idx val="5"/>
          <c:order val="5"/>
          <c:tx>
            <c:strRef>
              <c:f>Dati!$H$229</c:f>
              <c:strCache>
                <c:ptCount val="1"/>
                <c:pt idx="0">
                  <c:v>x</c:v>
                </c:pt>
              </c:strCache>
            </c:strRef>
          </c:tx>
          <c:spPr>
            <a:noFill/>
          </c:spPr>
          <c:invertIfNegative val="0"/>
          <c:cat>
            <c:strRef>
              <c:f>Dati!$B$230:$B$240</c:f>
              <c:strCache>
                <c:ptCount val="11"/>
                <c:pt idx="0">
                  <c:v>07.2024., n=2318</c:v>
                </c:pt>
                <c:pt idx="1">
                  <c:v>06.2022., n=2808</c:v>
                </c:pt>
                <c:pt idx="2">
                  <c:v>11.2019., n=3622</c:v>
                </c:pt>
                <c:pt idx="4">
                  <c:v>07.2024., n=360</c:v>
                </c:pt>
                <c:pt idx="5">
                  <c:v>06.2022., n=377</c:v>
                </c:pt>
                <c:pt idx="6">
                  <c:v>11.2019., n=448</c:v>
                </c:pt>
                <c:pt idx="8">
                  <c:v>07.2024., n=1958</c:v>
                </c:pt>
                <c:pt idx="9">
                  <c:v>06.2022., n=2431</c:v>
                </c:pt>
                <c:pt idx="10">
                  <c:v>11.2019., n=3174</c:v>
                </c:pt>
              </c:strCache>
            </c:strRef>
          </c:cat>
          <c:val>
            <c:numRef>
              <c:f>Dati!$H$230:$H$240</c:f>
              <c:numCache>
                <c:formatCode>0</c:formatCode>
                <c:ptCount val="11"/>
                <c:pt idx="0">
                  <c:v>20.029178915455891</c:v>
                </c:pt>
                <c:pt idx="1">
                  <c:v>21.644444444444446</c:v>
                </c:pt>
                <c:pt idx="2">
                  <c:v>21.944444444444446</c:v>
                </c:pt>
                <c:pt idx="3">
                  <c:v>29.444444444444446</c:v>
                </c:pt>
                <c:pt idx="4" formatCode="###0">
                  <c:v>5</c:v>
                </c:pt>
                <c:pt idx="5">
                  <c:v>7.844444444444445</c:v>
                </c:pt>
                <c:pt idx="6">
                  <c:v>8.7444444444444471</c:v>
                </c:pt>
                <c:pt idx="7">
                  <c:v>29.444444444444446</c:v>
                </c:pt>
                <c:pt idx="8" formatCode="###0">
                  <c:v>22.447508795823403</c:v>
                </c:pt>
                <c:pt idx="9">
                  <c:v>23.444444444444446</c:v>
                </c:pt>
                <c:pt idx="10">
                  <c:v>23.244444444444447</c:v>
                </c:pt>
              </c:numCache>
            </c:numRef>
          </c:val>
          <c:extLst xmlns:c16r2="http://schemas.microsoft.com/office/drawing/2015/06/chart">
            <c:ext xmlns:c16="http://schemas.microsoft.com/office/drawing/2014/chart" uri="{C3380CC4-5D6E-409C-BE32-E72D297353CC}">
              <c16:uniqueId val="{00000024-9A56-4AB4-B298-EE8640F2F7FD}"/>
            </c:ext>
          </c:extLst>
        </c:ser>
        <c:ser>
          <c:idx val="6"/>
          <c:order val="6"/>
          <c:tx>
            <c:strRef>
              <c:f>Dati!$I$229</c:f>
              <c:strCache>
                <c:ptCount val="1"/>
                <c:pt idx="0">
                  <c:v>Vidējas</c:v>
                </c:pt>
              </c:strCache>
            </c:strRef>
          </c:tx>
          <c:spPr>
            <a:solidFill>
              <a:srgbClr val="F8CBAD"/>
            </a:solidFill>
          </c:spPr>
          <c:invertIfNegative val="0"/>
          <c:dLbls>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Dati!$B$230:$B$240</c:f>
              <c:strCache>
                <c:ptCount val="11"/>
                <c:pt idx="0">
                  <c:v>07.2024., n=2318</c:v>
                </c:pt>
                <c:pt idx="1">
                  <c:v>06.2022., n=2808</c:v>
                </c:pt>
                <c:pt idx="2">
                  <c:v>11.2019., n=3622</c:v>
                </c:pt>
                <c:pt idx="4">
                  <c:v>07.2024., n=360</c:v>
                </c:pt>
                <c:pt idx="5">
                  <c:v>06.2022., n=377</c:v>
                </c:pt>
                <c:pt idx="6">
                  <c:v>11.2019., n=448</c:v>
                </c:pt>
                <c:pt idx="8">
                  <c:v>07.2024., n=1958</c:v>
                </c:pt>
                <c:pt idx="9">
                  <c:v>06.2022., n=2431</c:v>
                </c:pt>
                <c:pt idx="10">
                  <c:v>11.2019., n=3174</c:v>
                </c:pt>
              </c:strCache>
            </c:strRef>
          </c:cat>
          <c:val>
            <c:numRef>
              <c:f>Dati!$I$230:$I$240</c:f>
              <c:numCache>
                <c:formatCode>0</c:formatCode>
                <c:ptCount val="11"/>
                <c:pt idx="0" formatCode="###0">
                  <c:v>24.146888031602767</c:v>
                </c:pt>
                <c:pt idx="1">
                  <c:v>24.4</c:v>
                </c:pt>
                <c:pt idx="2">
                  <c:v>23.9</c:v>
                </c:pt>
                <c:pt idx="4" formatCode="###0">
                  <c:v>39.166666666666664</c:v>
                </c:pt>
                <c:pt idx="5">
                  <c:v>43.3</c:v>
                </c:pt>
                <c:pt idx="6">
                  <c:v>41.6</c:v>
                </c:pt>
                <c:pt idx="8" formatCode="###0">
                  <c:v>21.705822267620022</c:v>
                </c:pt>
                <c:pt idx="9">
                  <c:v>22.1</c:v>
                </c:pt>
                <c:pt idx="10">
                  <c:v>22.2</c:v>
                </c:pt>
              </c:numCache>
            </c:numRef>
          </c:val>
          <c:extLst xmlns:c16r2="http://schemas.microsoft.com/office/drawing/2015/06/chart">
            <c:ext xmlns:c16="http://schemas.microsoft.com/office/drawing/2014/chart" uri="{C3380CC4-5D6E-409C-BE32-E72D297353CC}">
              <c16:uniqueId val="{00000000-94F8-4760-BD9C-6FFB2FC3FD52}"/>
            </c:ext>
          </c:extLst>
        </c:ser>
        <c:ser>
          <c:idx val="7"/>
          <c:order val="7"/>
          <c:tx>
            <c:strRef>
              <c:f>Dati!$J$229</c:f>
              <c:strCache>
                <c:ptCount val="1"/>
                <c:pt idx="0">
                  <c:v>x</c:v>
                </c:pt>
              </c:strCache>
            </c:strRef>
          </c:tx>
          <c:spPr>
            <a:noFill/>
          </c:spPr>
          <c:invertIfNegative val="0"/>
          <c:cat>
            <c:strRef>
              <c:f>Dati!$B$230:$B$240</c:f>
              <c:strCache>
                <c:ptCount val="11"/>
                <c:pt idx="0">
                  <c:v>07.2024., n=2318</c:v>
                </c:pt>
                <c:pt idx="1">
                  <c:v>06.2022., n=2808</c:v>
                </c:pt>
                <c:pt idx="2">
                  <c:v>11.2019., n=3622</c:v>
                </c:pt>
                <c:pt idx="4">
                  <c:v>07.2024., n=360</c:v>
                </c:pt>
                <c:pt idx="5">
                  <c:v>06.2022., n=377</c:v>
                </c:pt>
                <c:pt idx="6">
                  <c:v>11.2019., n=448</c:v>
                </c:pt>
                <c:pt idx="8">
                  <c:v>07.2024., n=1958</c:v>
                </c:pt>
                <c:pt idx="9">
                  <c:v>06.2022., n=2431</c:v>
                </c:pt>
                <c:pt idx="10">
                  <c:v>11.2019., n=3174</c:v>
                </c:pt>
              </c:strCache>
            </c:strRef>
          </c:cat>
          <c:val>
            <c:numRef>
              <c:f>Dati!$J$230:$J$240</c:f>
              <c:numCache>
                <c:formatCode>0</c:formatCode>
                <c:ptCount val="11"/>
                <c:pt idx="0">
                  <c:v>24.15311196839723</c:v>
                </c:pt>
                <c:pt idx="1">
                  <c:v>23.9</c:v>
                </c:pt>
                <c:pt idx="2">
                  <c:v>24.4</c:v>
                </c:pt>
                <c:pt idx="3">
                  <c:v>48.3</c:v>
                </c:pt>
                <c:pt idx="4" formatCode="###0">
                  <c:v>9.1333333333333329</c:v>
                </c:pt>
                <c:pt idx="5">
                  <c:v>5</c:v>
                </c:pt>
                <c:pt idx="6">
                  <c:v>6.6999999999999957</c:v>
                </c:pt>
                <c:pt idx="7">
                  <c:v>48.3</c:v>
                </c:pt>
                <c:pt idx="8" formatCode="###0">
                  <c:v>26.594177732379976</c:v>
                </c:pt>
                <c:pt idx="9">
                  <c:v>26.199999999999996</c:v>
                </c:pt>
                <c:pt idx="10">
                  <c:v>26.099999999999998</c:v>
                </c:pt>
              </c:numCache>
            </c:numRef>
          </c:val>
          <c:extLst xmlns:c16r2="http://schemas.microsoft.com/office/drawing/2015/06/chart">
            <c:ext xmlns:c16="http://schemas.microsoft.com/office/drawing/2014/chart" uri="{C3380CC4-5D6E-409C-BE32-E72D297353CC}">
              <c16:uniqueId val="{00000001-94F8-4760-BD9C-6FFB2FC3FD52}"/>
            </c:ext>
          </c:extLst>
        </c:ser>
        <c:ser>
          <c:idx val="8"/>
          <c:order val="8"/>
          <c:tx>
            <c:strRef>
              <c:f>Dati!$K$229</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Dati!$B$230:$B$240</c:f>
              <c:strCache>
                <c:ptCount val="11"/>
                <c:pt idx="0">
                  <c:v>07.2024., n=2318</c:v>
                </c:pt>
                <c:pt idx="1">
                  <c:v>06.2022., n=2808</c:v>
                </c:pt>
                <c:pt idx="2">
                  <c:v>11.2019., n=3622</c:v>
                </c:pt>
                <c:pt idx="4">
                  <c:v>07.2024., n=360</c:v>
                </c:pt>
                <c:pt idx="5">
                  <c:v>06.2022., n=377</c:v>
                </c:pt>
                <c:pt idx="6">
                  <c:v>11.2019., n=448</c:v>
                </c:pt>
                <c:pt idx="8">
                  <c:v>07.2024., n=1958</c:v>
                </c:pt>
                <c:pt idx="9">
                  <c:v>06.2022., n=2431</c:v>
                </c:pt>
                <c:pt idx="10">
                  <c:v>11.2019., n=3174</c:v>
                </c:pt>
              </c:strCache>
            </c:strRef>
          </c:cat>
          <c:val>
            <c:numRef>
              <c:f>Dati!$K$230:$K$240</c:f>
              <c:numCache>
                <c:formatCode>0</c:formatCode>
                <c:ptCount val="11"/>
                <c:pt idx="0" formatCode="###0">
                  <c:v>17.916086756172934</c:v>
                </c:pt>
                <c:pt idx="1">
                  <c:v>23.6</c:v>
                </c:pt>
                <c:pt idx="2">
                  <c:v>21.1</c:v>
                </c:pt>
                <c:pt idx="4" formatCode="###0">
                  <c:v>7.2222222222222223</c:v>
                </c:pt>
                <c:pt idx="5">
                  <c:v>8.6</c:v>
                </c:pt>
                <c:pt idx="6">
                  <c:v>9</c:v>
                </c:pt>
                <c:pt idx="8" formatCode="###0">
                  <c:v>19.40755873340143</c:v>
                </c:pt>
                <c:pt idx="9">
                  <c:v>25.5</c:v>
                </c:pt>
                <c:pt idx="10">
                  <c:v>22.3</c:v>
                </c:pt>
              </c:numCache>
            </c:numRef>
          </c:val>
          <c:extLst xmlns:c16r2="http://schemas.microsoft.com/office/drawing/2015/06/chart">
            <c:ext xmlns:c16="http://schemas.microsoft.com/office/drawing/2014/chart" uri="{C3380CC4-5D6E-409C-BE32-E72D297353CC}">
              <c16:uniqueId val="{00000002-94F8-4760-BD9C-6FFB2FC3FD52}"/>
            </c:ext>
          </c:extLst>
        </c:ser>
        <c:dLbls>
          <c:showLegendKey val="0"/>
          <c:showVal val="0"/>
          <c:showCatName val="0"/>
          <c:showSerName val="0"/>
          <c:showPercent val="0"/>
          <c:showBubbleSize val="0"/>
        </c:dLbls>
        <c:gapWidth val="15"/>
        <c:overlap val="100"/>
        <c:axId val="673414296"/>
        <c:axId val="673421744"/>
      </c:barChart>
      <c:catAx>
        <c:axId val="673414296"/>
        <c:scaling>
          <c:orientation val="maxMin"/>
        </c:scaling>
        <c:delete val="0"/>
        <c:axPos val="l"/>
        <c:title>
          <c:tx>
            <c:rich>
              <a:bodyPr rot="0" vert="horz"/>
              <a:lstStyle/>
              <a:p>
                <a:pPr algn="ctr">
                  <a:defRPr sz="900" b="0" i="0" u="none" strike="noStrike" baseline="0">
                    <a:solidFill>
                      <a:sysClr val="windowText" lastClr="000000"/>
                    </a:solidFill>
                    <a:latin typeface="Arial"/>
                    <a:ea typeface="Arial"/>
                    <a:cs typeface="Arial"/>
                  </a:defRPr>
                </a:pPr>
                <a:r>
                  <a:rPr lang="lv-LV" sz="900">
                    <a:solidFill>
                      <a:sysClr val="windowText" lastClr="000000"/>
                    </a:solidFill>
                  </a:rPr>
                  <a:t>%</a:t>
                </a:r>
              </a:p>
            </c:rich>
          </c:tx>
          <c:layout>
            <c:manualLayout>
              <c:xMode val="edge"/>
              <c:yMode val="edge"/>
              <c:x val="0.96614440035587212"/>
              <c:y val="8.0990384142169275E-2"/>
            </c:manualLayout>
          </c:layout>
          <c:overlay val="0"/>
          <c:spPr>
            <a:solidFill>
              <a:sysClr val="window" lastClr="FFFFFF"/>
            </a:solidFill>
            <a:ln w="3175">
              <a:solidFill>
                <a:srgbClr val="333333"/>
              </a:solidFill>
            </a:ln>
            <a:effectLst>
              <a:outerShdw dist="35560" dir="2700000" algn="tl" rotWithShape="0">
                <a:prstClr val="black"/>
              </a:outerShdw>
            </a:effectLst>
          </c:spPr>
        </c:title>
        <c:numFmt formatCode="General" sourceLinked="1"/>
        <c:majorTickMark val="out"/>
        <c:minorTickMark val="none"/>
        <c:tickLblPos val="low"/>
        <c:spPr>
          <a:ln w="3175">
            <a:solidFill>
              <a:srgbClr val="333333"/>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673421744"/>
        <c:crossesAt val="56.9"/>
        <c:auto val="1"/>
        <c:lblAlgn val="ctr"/>
        <c:lblOffset val="100"/>
        <c:tickLblSkip val="1"/>
        <c:tickMarkSkip val="1"/>
        <c:noMultiLvlLbl val="0"/>
      </c:catAx>
      <c:valAx>
        <c:axId val="673421744"/>
        <c:scaling>
          <c:orientation val="minMax"/>
          <c:max val="160"/>
          <c:min val="0"/>
        </c:scaling>
        <c:delete val="1"/>
        <c:axPos val="b"/>
        <c:numFmt formatCode="0" sourceLinked="0"/>
        <c:majorTickMark val="out"/>
        <c:minorTickMark val="none"/>
        <c:tickLblPos val="nextTo"/>
        <c:crossAx val="673414296"/>
        <c:crosses val="max"/>
        <c:crossBetween val="between"/>
        <c:majorUnit val="20"/>
        <c:minorUnit val="4"/>
      </c:valAx>
      <c:spPr>
        <a:noFill/>
        <a:ln w="25400">
          <a:noFill/>
        </a:ln>
      </c:spPr>
    </c:plotArea>
    <c:legend>
      <c:legendPos val="t"/>
      <c:legendEntry>
        <c:idx val="0"/>
        <c:delete val="1"/>
      </c:legendEntry>
      <c:legendEntry>
        <c:idx val="5"/>
        <c:txPr>
          <a:bodyPr/>
          <a:lstStyle/>
          <a:p>
            <a:pPr>
              <a:defRPr sz="1200">
                <a:solidFill>
                  <a:schemeClr val="bg1"/>
                </a:solidFill>
              </a:defRPr>
            </a:pPr>
            <a:endParaRPr lang="en-US"/>
          </a:p>
        </c:txPr>
      </c:legendEntry>
      <c:legendEntry>
        <c:idx val="7"/>
        <c:txPr>
          <a:bodyPr/>
          <a:lstStyle/>
          <a:p>
            <a:pPr>
              <a:defRPr sz="1200">
                <a:solidFill>
                  <a:schemeClr val="bg1"/>
                </a:solidFill>
              </a:defRPr>
            </a:pPr>
            <a:endParaRPr lang="en-US"/>
          </a:p>
        </c:txPr>
      </c:legendEntry>
      <c:layout>
        <c:manualLayout>
          <c:xMode val="edge"/>
          <c:yMode val="edge"/>
          <c:x val="0.30294279587391004"/>
          <c:y val="2.0120730721567427E-2"/>
          <c:w val="0.60557432594066718"/>
          <c:h val="0.13099324482112989"/>
        </c:manualLayout>
      </c:layout>
      <c:overlay val="0"/>
      <c:txPr>
        <a:bodyPr/>
        <a:lstStyle/>
        <a:p>
          <a:pPr>
            <a:defRPr sz="1200">
              <a:solidFill>
                <a:sysClr val="windowText" lastClr="000000"/>
              </a:solidFill>
            </a:defRPr>
          </a:pPr>
          <a:endParaRPr lang="en-US"/>
        </a:p>
      </c:txPr>
    </c:legend>
    <c:plotVisOnly val="1"/>
    <c:dispBlanksAs val="gap"/>
    <c:showDLblsOverMax val="0"/>
  </c:chart>
  <c:spPr>
    <a:noFill/>
    <a:ln w="6350">
      <a:noFill/>
    </a:ln>
  </c:spPr>
  <c:txPr>
    <a:bodyPr/>
    <a:lstStyle/>
    <a:p>
      <a:pPr>
        <a:defRPr sz="800" b="0" i="0" u="none" strike="noStrike" baseline="0">
          <a:solidFill>
            <a:srgbClr val="333333"/>
          </a:solidFill>
          <a:latin typeface="Arial"/>
          <a:ea typeface="Arial"/>
          <a:cs typeface="Arial"/>
        </a:defRPr>
      </a:pPr>
      <a:endParaRPr lang="en-US"/>
    </a:p>
  </c:txPr>
  <c:externalData r:id="rId2">
    <c:autoUpdate val="0"/>
  </c:externalData>
  <c:userShapes r:id="rId3"/>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a:t>%</a:t>
            </a:r>
          </a:p>
        </c:rich>
      </c:tx>
      <c:layout>
        <c:manualLayout>
          <c:xMode val="edge"/>
          <c:yMode val="edge"/>
          <c:x val="0.96388215402693433"/>
          <c:y val="0.15989098622946105"/>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46672397931883552"/>
          <c:y val="0.16408553342596882"/>
          <c:w val="0.49596011334123136"/>
          <c:h val="0.82063146518449903"/>
        </c:manualLayout>
      </c:layout>
      <c:barChart>
        <c:barDir val="bar"/>
        <c:grouping val="stacked"/>
        <c:varyColors val="0"/>
        <c:ser>
          <c:idx val="0"/>
          <c:order val="0"/>
          <c:tx>
            <c:strRef>
              <c:f>Dati!$C$249</c:f>
              <c:strCache>
                <c:ptCount val="1"/>
                <c:pt idx="0">
                  <c:v>.</c:v>
                </c:pt>
              </c:strCache>
            </c:strRef>
          </c:tx>
          <c:spPr>
            <a:noFill/>
          </c:spPr>
          <c:invertIfNegative val="0"/>
          <c:dLbls>
            <c:delete val="1"/>
          </c:dLbls>
          <c:cat>
            <c:strRef>
              <c:f>Dati!$B$250:$B$262</c:f>
              <c:strCache>
                <c:ptCount val="13"/>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strCache>
            </c:strRef>
          </c:cat>
          <c:val>
            <c:numRef>
              <c:f>Dati!$C$250:$C$262</c:f>
              <c:numCache>
                <c:formatCode>0.0</c:formatCode>
                <c:ptCount val="13"/>
                <c:pt idx="0">
                  <c:v>20.660051768766177</c:v>
                </c:pt>
                <c:pt idx="1">
                  <c:v>20.47592752372735</c:v>
                </c:pt>
                <c:pt idx="2">
                  <c:v>20.575927523727351</c:v>
                </c:pt>
                <c:pt idx="3">
                  <c:v>23.075927523727351</c:v>
                </c:pt>
                <c:pt idx="4">
                  <c:v>18.028472821397756</c:v>
                </c:pt>
                <c:pt idx="5">
                  <c:v>18.275927523727351</c:v>
                </c:pt>
                <c:pt idx="6">
                  <c:v>18.275927523727351</c:v>
                </c:pt>
                <c:pt idx="7">
                  <c:v>23.075927523727351</c:v>
                </c:pt>
                <c:pt idx="8">
                  <c:v>18.330457290767903</c:v>
                </c:pt>
                <c:pt idx="9">
                  <c:v>18.375927523727352</c:v>
                </c:pt>
                <c:pt idx="10">
                  <c:v>17.675927523727353</c:v>
                </c:pt>
                <c:pt idx="11">
                  <c:v>23.075927523727351</c:v>
                </c:pt>
                <c:pt idx="12">
                  <c:v>5</c:v>
                </c:pt>
              </c:numCache>
            </c:numRef>
          </c:val>
          <c:extLst xmlns:c16r2="http://schemas.microsoft.com/office/drawing/2015/06/chart">
            <c:ext xmlns:c16="http://schemas.microsoft.com/office/drawing/2014/chart" uri="{C3380CC4-5D6E-409C-BE32-E72D297353CC}">
              <c16:uniqueId val="{00000000-0D52-492C-80DC-79F687F14F8F}"/>
            </c:ext>
          </c:extLst>
        </c:ser>
        <c:ser>
          <c:idx val="1"/>
          <c:order val="1"/>
          <c:tx>
            <c:strRef>
              <c:f>Dati!$D$249</c:f>
              <c:strCache>
                <c:ptCount val="1"/>
                <c:pt idx="0">
                  <c:v>Pilnīgi 
nepiekrīt</c:v>
                </c:pt>
              </c:strCache>
            </c:strRef>
          </c:tx>
          <c:spPr>
            <a:solidFill>
              <a:srgbClr val="840C54"/>
            </a:solidFill>
          </c:spPr>
          <c:invertIfNegative val="0"/>
          <c:dLbls>
            <c:dLbl>
              <c:idx val="12"/>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Dati!$B$250:$B$262</c:f>
              <c:strCache>
                <c:ptCount val="13"/>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strCache>
            </c:strRef>
          </c:cat>
          <c:val>
            <c:numRef>
              <c:f>Dati!$D$250:$D$262</c:f>
              <c:numCache>
                <c:formatCode>0</c:formatCode>
                <c:ptCount val="13"/>
                <c:pt idx="0" formatCode="0.0">
                  <c:v>0.47454702329594478</c:v>
                </c:pt>
                <c:pt idx="1">
                  <c:v>0.7</c:v>
                </c:pt>
                <c:pt idx="2">
                  <c:v>0.6</c:v>
                </c:pt>
                <c:pt idx="4" formatCode="0.0">
                  <c:v>0.77653149266609145</c:v>
                </c:pt>
                <c:pt idx="5">
                  <c:v>0.8</c:v>
                </c:pt>
                <c:pt idx="6">
                  <c:v>1</c:v>
                </c:pt>
                <c:pt idx="8" formatCode="0.0">
                  <c:v>0.90595340811044001</c:v>
                </c:pt>
                <c:pt idx="9">
                  <c:v>1.2</c:v>
                </c:pt>
                <c:pt idx="10">
                  <c:v>0.8</c:v>
                </c:pt>
                <c:pt idx="12">
                  <c:v>3.7100949094046594</c:v>
                </c:pt>
              </c:numCache>
            </c:numRef>
          </c:val>
          <c:extLst xmlns:c16r2="http://schemas.microsoft.com/office/drawing/2015/06/chart">
            <c:ext xmlns:c16="http://schemas.microsoft.com/office/drawing/2014/chart" uri="{C3380CC4-5D6E-409C-BE32-E72D297353CC}">
              <c16:uniqueId val="{00000001-0D52-492C-80DC-79F687F14F8F}"/>
            </c:ext>
          </c:extLst>
        </c:ser>
        <c:ser>
          <c:idx val="2"/>
          <c:order val="2"/>
          <c:tx>
            <c:strRef>
              <c:f>Dati!$E$249</c:f>
              <c:strCache>
                <c:ptCount val="1"/>
                <c:pt idx="0">
                  <c:v>Drīzāk 
nepiekrīt</c:v>
                </c:pt>
              </c:strCache>
            </c:strRef>
          </c:tx>
          <c:spPr>
            <a:solidFill>
              <a:srgbClr val="D0909F"/>
            </a:solidFill>
          </c:spPr>
          <c:invertIfNegative val="0"/>
          <c:dLbls>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Dati!$B$250:$B$262</c:f>
              <c:strCache>
                <c:ptCount val="13"/>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strCache>
            </c:strRef>
          </c:cat>
          <c:val>
            <c:numRef>
              <c:f>Dati!$E$250:$E$262</c:f>
              <c:numCache>
                <c:formatCode>0</c:formatCode>
                <c:ptCount val="13"/>
                <c:pt idx="0">
                  <c:v>1.9413287316652286</c:v>
                </c:pt>
                <c:pt idx="1">
                  <c:v>1.9</c:v>
                </c:pt>
                <c:pt idx="2">
                  <c:v>1.9</c:v>
                </c:pt>
                <c:pt idx="4">
                  <c:v>4.2709232096635033</c:v>
                </c:pt>
                <c:pt idx="5">
                  <c:v>4</c:v>
                </c:pt>
                <c:pt idx="6">
                  <c:v>3.8</c:v>
                </c:pt>
                <c:pt idx="8">
                  <c:v>3.8395168248490079</c:v>
                </c:pt>
                <c:pt idx="9">
                  <c:v>3.5</c:v>
                </c:pt>
                <c:pt idx="10">
                  <c:v>4.5999999999999996</c:v>
                </c:pt>
                <c:pt idx="12">
                  <c:v>14.365832614322692</c:v>
                </c:pt>
              </c:numCache>
            </c:numRef>
          </c:val>
          <c:extLst xmlns:c16r2="http://schemas.microsoft.com/office/drawing/2015/06/chart">
            <c:ext xmlns:c16="http://schemas.microsoft.com/office/drawing/2014/chart" uri="{C3380CC4-5D6E-409C-BE32-E72D297353CC}">
              <c16:uniqueId val="{00000002-0D52-492C-80DC-79F687F14F8F}"/>
            </c:ext>
          </c:extLst>
        </c:ser>
        <c:ser>
          <c:idx val="3"/>
          <c:order val="3"/>
          <c:tx>
            <c:strRef>
              <c:f>Dati!$F$249</c:f>
              <c:strCache>
                <c:ptCount val="1"/>
                <c:pt idx="0">
                  <c:v>Drīzāk 
piekrīt</c:v>
                </c:pt>
              </c:strCache>
            </c:strRef>
          </c:tx>
          <c:spPr>
            <a:solidFill>
              <a:srgbClr val="BDDCA8"/>
            </a:solidFill>
          </c:spPr>
          <c:invertIfNegative val="0"/>
          <c:dLbls>
            <c:dLbl>
              <c:idx val="3"/>
              <c:layout>
                <c:manualLayout>
                  <c:x val="-1.5910900959151706E-3"/>
                  <c:y val="3.1496062999459235E-7"/>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1E9D-48DF-B8B8-9BF6617E12E4}"/>
                </c:ex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Dati!$B$250:$B$262</c:f>
              <c:strCache>
                <c:ptCount val="13"/>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strCache>
            </c:strRef>
          </c:cat>
          <c:val>
            <c:numRef>
              <c:f>Dati!$F$250:$F$262</c:f>
              <c:numCache>
                <c:formatCode>0</c:formatCode>
                <c:ptCount val="13"/>
                <c:pt idx="0">
                  <c:v>31.967213114754099</c:v>
                </c:pt>
                <c:pt idx="1">
                  <c:v>29.6</c:v>
                </c:pt>
                <c:pt idx="2">
                  <c:v>27.4</c:v>
                </c:pt>
                <c:pt idx="4">
                  <c:v>39.171699741156168</c:v>
                </c:pt>
                <c:pt idx="5">
                  <c:v>35.299999999999997</c:v>
                </c:pt>
                <c:pt idx="6">
                  <c:v>33.4</c:v>
                </c:pt>
                <c:pt idx="8">
                  <c:v>35.806729939603109</c:v>
                </c:pt>
                <c:pt idx="9">
                  <c:v>30.7</c:v>
                </c:pt>
                <c:pt idx="10">
                  <c:v>30.7</c:v>
                </c:pt>
                <c:pt idx="12">
                  <c:v>31.622088006902501</c:v>
                </c:pt>
              </c:numCache>
            </c:numRef>
          </c:val>
          <c:extLst xmlns:c16r2="http://schemas.microsoft.com/office/drawing/2015/06/chart">
            <c:ext xmlns:c16="http://schemas.microsoft.com/office/drawing/2014/chart" uri="{C3380CC4-5D6E-409C-BE32-E72D297353CC}">
              <c16:uniqueId val="{00000003-0D52-492C-80DC-79F687F14F8F}"/>
            </c:ext>
          </c:extLst>
        </c:ser>
        <c:ser>
          <c:idx val="4"/>
          <c:order val="4"/>
          <c:tx>
            <c:strRef>
              <c:f>Dati!$G$249</c:f>
              <c:strCache>
                <c:ptCount val="1"/>
                <c:pt idx="0">
                  <c:v>Pilnīgi 
piekrīt</c:v>
                </c:pt>
              </c:strCache>
            </c:strRef>
          </c:tx>
          <c:spPr>
            <a:solidFill>
              <a:srgbClr val="385723"/>
            </a:solidFill>
          </c:spPr>
          <c:invertIfNegative val="0"/>
          <c:dLbls>
            <c:dLbl>
              <c:idx val="0"/>
              <c:layout>
                <c:manualLayout>
                  <c:x val="9.635975116422054E-3"/>
                  <c:y val="0"/>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1E9D-48DF-B8B8-9BF6617E12E4}"/>
                </c:ext>
                <c:ext xmlns:c15="http://schemas.microsoft.com/office/drawing/2012/chart" uri="{CE6537A1-D6FC-4f65-9D91-7224C49458BB}">
                  <c15:layout/>
                </c:ext>
              </c:extLst>
            </c:dLbl>
            <c:dLbl>
              <c:idx val="1"/>
              <c:layout>
                <c:manualLayout>
                  <c:x val="1.2847966821895955E-2"/>
                  <c:y val="3.6110695680542686E-17"/>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1E9D-48DF-B8B8-9BF6617E12E4}"/>
                </c:ext>
                <c:ext xmlns:c15="http://schemas.microsoft.com/office/drawing/2012/chart" uri="{CE6537A1-D6FC-4f65-9D91-7224C49458BB}">
                  <c15:layout/>
                </c:ext>
              </c:extLst>
            </c:dLbl>
            <c:dLbl>
              <c:idx val="3"/>
              <c:layout>
                <c:manualLayout>
                  <c:x val="1.1137630671406194E-2"/>
                  <c:y val="4.0003149606299216E-3"/>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1E9D-48DF-B8B8-9BF6617E12E4}"/>
                </c:ext>
                <c:ext xmlns:c15="http://schemas.microsoft.com/office/drawing/2012/chart" uri="{CE6537A1-D6FC-4f65-9D91-7224C49458BB}"/>
              </c:extLst>
            </c:dLbl>
            <c:dLbl>
              <c:idx val="4"/>
              <c:layout>
                <c:manualLayout>
                  <c:x val="9.635975116422054E-3"/>
                  <c:y val="0"/>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1E9D-48DF-B8B8-9BF6617E12E4}"/>
                </c:ext>
                <c:ext xmlns:c15="http://schemas.microsoft.com/office/drawing/2012/chart" uri="{CE6537A1-D6FC-4f65-9D91-7224C49458BB}">
                  <c15:layout/>
                </c:ext>
              </c:extLst>
            </c:dLbl>
            <c:dLbl>
              <c:idx val="6"/>
              <c:layout>
                <c:manualLayout>
                  <c:x val="9.6359751164219361E-3"/>
                  <c:y val="0"/>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1E9D-48DF-B8B8-9BF6617E12E4}"/>
                </c:ext>
                <c:ext xmlns:c15="http://schemas.microsoft.com/office/drawing/2012/chart" uri="{CE6537A1-D6FC-4f65-9D91-7224C49458BB}">
                  <c15:layout/>
                </c:ext>
              </c:extLst>
            </c:dLbl>
            <c:dLbl>
              <c:idx val="7"/>
              <c:layout>
                <c:manualLayout>
                  <c:x val="9.6359751164219361E-3"/>
                  <c:y val="0"/>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1E9D-48DF-B8B8-9BF6617E12E4}"/>
                </c:ex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Dati!$B$250:$B$262</c:f>
              <c:strCache>
                <c:ptCount val="13"/>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strCache>
            </c:strRef>
          </c:cat>
          <c:val>
            <c:numRef>
              <c:f>Dati!$G$250:$G$262</c:f>
              <c:numCache>
                <c:formatCode>0</c:formatCode>
                <c:ptCount val="13"/>
                <c:pt idx="0">
                  <c:v>51.509922346850736</c:v>
                </c:pt>
                <c:pt idx="1">
                  <c:v>46.2</c:v>
                </c:pt>
                <c:pt idx="2">
                  <c:v>50.3</c:v>
                </c:pt>
                <c:pt idx="4">
                  <c:v>38.48144952545298</c:v>
                </c:pt>
                <c:pt idx="5">
                  <c:v>36</c:v>
                </c:pt>
                <c:pt idx="6">
                  <c:v>38.4</c:v>
                </c:pt>
                <c:pt idx="8">
                  <c:v>40.077653149266609</c:v>
                </c:pt>
                <c:pt idx="9">
                  <c:v>38.6</c:v>
                </c:pt>
                <c:pt idx="10">
                  <c:v>39.799999999999997</c:v>
                </c:pt>
                <c:pt idx="12">
                  <c:v>14.53839516824849</c:v>
                </c:pt>
              </c:numCache>
            </c:numRef>
          </c:val>
          <c:extLst xmlns:c16r2="http://schemas.microsoft.com/office/drawing/2015/06/chart">
            <c:ext xmlns:c16="http://schemas.microsoft.com/office/drawing/2014/chart" uri="{C3380CC4-5D6E-409C-BE32-E72D297353CC}">
              <c16:uniqueId val="{00000004-0D52-492C-80DC-79F687F14F8F}"/>
            </c:ext>
          </c:extLst>
        </c:ser>
        <c:ser>
          <c:idx val="5"/>
          <c:order val="5"/>
          <c:tx>
            <c:strRef>
              <c:f>Dati!$H$249</c:f>
              <c:strCache>
                <c:ptCount val="1"/>
                <c:pt idx="0">
                  <c:v>.</c:v>
                </c:pt>
              </c:strCache>
            </c:strRef>
          </c:tx>
          <c:spPr>
            <a:noFill/>
          </c:spPr>
          <c:invertIfNegative val="0"/>
          <c:dLbls>
            <c:delete val="1"/>
          </c:dLbls>
          <c:cat>
            <c:strRef>
              <c:f>Dati!$B$250:$B$262</c:f>
              <c:strCache>
                <c:ptCount val="13"/>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strCache>
            </c:strRef>
          </c:cat>
          <c:val>
            <c:numRef>
              <c:f>Dati!$H$250:$H$262</c:f>
              <c:numCache>
                <c:formatCode>0</c:formatCode>
                <c:ptCount val="13"/>
                <c:pt idx="0">
                  <c:v>13.204486626402069</c:v>
                </c:pt>
                <c:pt idx="1">
                  <c:v>20.8816220880069</c:v>
                </c:pt>
                <c:pt idx="2">
                  <c:v>18.981622088006908</c:v>
                </c:pt>
                <c:pt idx="3">
                  <c:v>96.681622088006904</c:v>
                </c:pt>
                <c:pt idx="4">
                  <c:v>19.028472821397756</c:v>
                </c:pt>
                <c:pt idx="5">
                  <c:v>25.381622088006907</c:v>
                </c:pt>
                <c:pt idx="6">
                  <c:v>24.881622088006907</c:v>
                </c:pt>
                <c:pt idx="7">
                  <c:v>96.681622088006904</c:v>
                </c:pt>
                <c:pt idx="8">
                  <c:v>20.797238999137186</c:v>
                </c:pt>
                <c:pt idx="9">
                  <c:v>27.381622088006903</c:v>
                </c:pt>
                <c:pt idx="10">
                  <c:v>26.181622088006907</c:v>
                </c:pt>
                <c:pt idx="12">
                  <c:v>50.521138912855918</c:v>
                </c:pt>
              </c:numCache>
            </c:numRef>
          </c:val>
          <c:extLst xmlns:c16r2="http://schemas.microsoft.com/office/drawing/2015/06/chart">
            <c:ext xmlns:c16="http://schemas.microsoft.com/office/drawing/2014/chart" uri="{C3380CC4-5D6E-409C-BE32-E72D297353CC}">
              <c16:uniqueId val="{00000005-0D52-492C-80DC-79F687F14F8F}"/>
            </c:ext>
          </c:extLst>
        </c:ser>
        <c:ser>
          <c:idx val="6"/>
          <c:order val="6"/>
          <c:tx>
            <c:strRef>
              <c:f>Dati!$I$249</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Dati!$B$250:$B$262</c:f>
              <c:strCache>
                <c:ptCount val="13"/>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strCache>
            </c:strRef>
          </c:cat>
          <c:val>
            <c:numRef>
              <c:f>Dati!$I$250:$I$262</c:f>
              <c:numCache>
                <c:formatCode>0</c:formatCode>
                <c:ptCount val="13"/>
                <c:pt idx="0">
                  <c:v>14.106988783433994</c:v>
                </c:pt>
                <c:pt idx="1">
                  <c:v>21.6</c:v>
                </c:pt>
                <c:pt idx="2">
                  <c:v>19.899999999999999</c:v>
                </c:pt>
                <c:pt idx="4">
                  <c:v>17.29939603106126</c:v>
                </c:pt>
                <c:pt idx="5">
                  <c:v>24</c:v>
                </c:pt>
                <c:pt idx="6">
                  <c:v>23.5</c:v>
                </c:pt>
                <c:pt idx="8">
                  <c:v>19.370146678170837</c:v>
                </c:pt>
                <c:pt idx="9">
                  <c:v>26</c:v>
                </c:pt>
                <c:pt idx="10">
                  <c:v>24.1</c:v>
                </c:pt>
                <c:pt idx="12">
                  <c:v>35.763589301121655</c:v>
                </c:pt>
              </c:numCache>
            </c:numRef>
          </c:val>
          <c:extLst xmlns:c16r2="http://schemas.microsoft.com/office/drawing/2015/06/chart">
            <c:ext xmlns:c16="http://schemas.microsoft.com/office/drawing/2014/chart" uri="{C3380CC4-5D6E-409C-BE32-E72D297353CC}">
              <c16:uniqueId val="{00000006-0D52-492C-80DC-79F687F14F8F}"/>
            </c:ext>
          </c:extLst>
        </c:ser>
        <c:dLbls>
          <c:showLegendKey val="0"/>
          <c:showVal val="1"/>
          <c:showCatName val="0"/>
          <c:showSerName val="0"/>
          <c:showPercent val="0"/>
          <c:showBubbleSize val="0"/>
        </c:dLbls>
        <c:gapWidth val="30"/>
        <c:overlap val="100"/>
        <c:axId val="673413512"/>
        <c:axId val="673414688"/>
      </c:barChart>
      <c:catAx>
        <c:axId val="673413512"/>
        <c:scaling>
          <c:orientation val="maxMin"/>
        </c:scaling>
        <c:delete val="0"/>
        <c:axPos val="l"/>
        <c:numFmt formatCode="General" sourceLinked="1"/>
        <c:majorTickMark val="none"/>
        <c:minorTickMark val="none"/>
        <c:tickLblPos val="low"/>
        <c:spPr>
          <a:ln w="3175">
            <a:solidFill>
              <a:sysClr val="windowText" lastClr="000000"/>
            </a:solidFill>
            <a:prstDash val="solid"/>
          </a:ln>
        </c:spPr>
        <c:txPr>
          <a:bodyPr rot="0" vert="horz"/>
          <a:lstStyle/>
          <a:p>
            <a:pPr>
              <a:defRPr sz="1200"/>
            </a:pPr>
            <a:endParaRPr lang="en-US"/>
          </a:p>
        </c:txPr>
        <c:crossAx val="673414688"/>
        <c:crossesAt val="23.1"/>
        <c:auto val="1"/>
        <c:lblAlgn val="ctr"/>
        <c:lblOffset val="100"/>
        <c:tickLblSkip val="1"/>
        <c:tickMarkSkip val="1"/>
        <c:noMultiLvlLbl val="0"/>
      </c:catAx>
      <c:valAx>
        <c:axId val="673414688"/>
        <c:scaling>
          <c:orientation val="minMax"/>
          <c:max val="160"/>
          <c:min val="0"/>
        </c:scaling>
        <c:delete val="1"/>
        <c:axPos val="t"/>
        <c:numFmt formatCode="0.0" sourceLinked="1"/>
        <c:majorTickMark val="out"/>
        <c:minorTickMark val="none"/>
        <c:tickLblPos val="nextTo"/>
        <c:crossAx val="673413512"/>
        <c:crosses val="autoZero"/>
        <c:crossBetween val="between"/>
      </c:valAx>
      <c:spPr>
        <a:noFill/>
        <a:ln w="3175">
          <a:noFill/>
          <a:prstDash val="solid"/>
        </a:ln>
      </c:spPr>
    </c:plotArea>
    <c:legend>
      <c:legendPos val="t"/>
      <c:legendEntry>
        <c:idx val="0"/>
        <c:delete val="1"/>
      </c:legendEntry>
      <c:legendEntry>
        <c:idx val="5"/>
        <c:txPr>
          <a:bodyPr/>
          <a:lstStyle/>
          <a:p>
            <a:pPr>
              <a:defRPr sz="1200">
                <a:solidFill>
                  <a:schemeClr val="tx1"/>
                </a:solidFill>
              </a:defRPr>
            </a:pPr>
            <a:endParaRPr lang="en-US"/>
          </a:p>
        </c:txPr>
      </c:legendEntry>
      <c:layout>
        <c:manualLayout>
          <c:xMode val="edge"/>
          <c:yMode val="edge"/>
          <c:x val="0.42671130918019412"/>
          <c:y val="2.0960845647718693E-2"/>
          <c:w val="0.49870418690332341"/>
          <c:h val="0.11891072520044585"/>
        </c:manualLayout>
      </c:layout>
      <c:overlay val="0"/>
      <c:txPr>
        <a:bodyPr/>
        <a:lstStyle/>
        <a:p>
          <a:pPr>
            <a:defRPr sz="1200">
              <a:solidFill>
                <a:schemeClr val="tx1"/>
              </a:solidFill>
            </a:defRPr>
          </a:pPr>
          <a:endParaRPr lang="en-US"/>
        </a:p>
      </c:txPr>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a:t>%</a:t>
            </a:r>
          </a:p>
        </c:rich>
      </c:tx>
      <c:layout>
        <c:manualLayout>
          <c:xMode val="edge"/>
          <c:yMode val="edge"/>
          <c:x val="0.95807595055782591"/>
          <c:y val="7.2422126110314108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40879252410395162"/>
          <c:y val="8.4255126745323664E-2"/>
          <c:w val="0.54980802744371071"/>
          <c:h val="0.90046177515762038"/>
        </c:manualLayout>
      </c:layout>
      <c:barChart>
        <c:barDir val="bar"/>
        <c:grouping val="stacked"/>
        <c:varyColors val="0"/>
        <c:ser>
          <c:idx val="0"/>
          <c:order val="0"/>
          <c:tx>
            <c:strRef>
              <c:f>Dati!$C$267</c:f>
              <c:strCache>
                <c:ptCount val="1"/>
                <c:pt idx="0">
                  <c:v>.</c:v>
                </c:pt>
              </c:strCache>
            </c:strRef>
          </c:tx>
          <c:spPr>
            <a:noFill/>
          </c:spPr>
          <c:invertIfNegative val="0"/>
          <c:dLbls>
            <c:delete val="1"/>
          </c:dLbls>
          <c:cat>
            <c:strRef>
              <c:f>Dati!$B$268:$B$298</c:f>
              <c:strCache>
                <c:ptCount val="31"/>
                <c:pt idx="0">
                  <c:v>PIEDER TIESĪBAS</c:v>
                </c:pt>
                <c:pt idx="1">
                  <c:v>07.2024., n=360</c:v>
                </c:pt>
                <c:pt idx="2">
                  <c:v>06.2022., n=377</c:v>
                </c:pt>
                <c:pt idx="3">
                  <c:v>11.2019., n=448</c:v>
                </c:pt>
                <c:pt idx="4">
                  <c:v>NEPIEDER TIESĪBAS</c:v>
                </c:pt>
                <c:pt idx="5">
                  <c:v>07.2024., n=1958</c:v>
                </c:pt>
                <c:pt idx="6">
                  <c:v>06.2022., n=2431</c:v>
                </c:pt>
                <c:pt idx="7">
                  <c:v>11.2019., n=3174</c:v>
                </c:pt>
                <c:pt idx="9">
                  <c:v>PIEDER TIESĪBAS</c:v>
                </c:pt>
                <c:pt idx="10">
                  <c:v>07.2024., n=360</c:v>
                </c:pt>
                <c:pt idx="11">
                  <c:v>06.2022., n=377</c:v>
                </c:pt>
                <c:pt idx="12">
                  <c:v>11.2019., n=448</c:v>
                </c:pt>
                <c:pt idx="13">
                  <c:v>NEPIEDER TIESĪBAS</c:v>
                </c:pt>
                <c:pt idx="14">
                  <c:v>07.2024., n=1958</c:v>
                </c:pt>
                <c:pt idx="15">
                  <c:v>06.2022., n=2431</c:v>
                </c:pt>
                <c:pt idx="16">
                  <c:v>11.2019., n=3174</c:v>
                </c:pt>
                <c:pt idx="18">
                  <c:v>PIEDER TIESĪBAS</c:v>
                </c:pt>
                <c:pt idx="19">
                  <c:v>07.2024., n=360</c:v>
                </c:pt>
                <c:pt idx="20">
                  <c:v>06.2022., n=377</c:v>
                </c:pt>
                <c:pt idx="21">
                  <c:v>11.2019., n=448</c:v>
                </c:pt>
                <c:pt idx="22">
                  <c:v>NEPIEDER TIESĪBAS</c:v>
                </c:pt>
                <c:pt idx="23">
                  <c:v>07.2024., n=1958</c:v>
                </c:pt>
                <c:pt idx="24">
                  <c:v>06.2022., n=2431</c:v>
                </c:pt>
                <c:pt idx="25">
                  <c:v>11.2019., n=3174</c:v>
                </c:pt>
                <c:pt idx="27">
                  <c:v>PIEDER TIESĪBAS</c:v>
                </c:pt>
                <c:pt idx="28">
                  <c:v>07.2024., n=360</c:v>
                </c:pt>
                <c:pt idx="29">
                  <c:v>NEPIEDER TIESĪBAS</c:v>
                </c:pt>
                <c:pt idx="30">
                  <c:v>07.2024., n=1958</c:v>
                </c:pt>
              </c:strCache>
            </c:strRef>
          </c:cat>
          <c:val>
            <c:numRef>
              <c:f>Dati!$C$268:$C$298</c:f>
              <c:numCache>
                <c:formatCode>0.0</c:formatCode>
                <c:ptCount val="31"/>
                <c:pt idx="0">
                  <c:v>32.777777777777771</c:v>
                </c:pt>
                <c:pt idx="1">
                  <c:v>30.277777777777775</c:v>
                </c:pt>
                <c:pt idx="2">
                  <c:v>30.477777777777774</c:v>
                </c:pt>
                <c:pt idx="3">
                  <c:v>31.177777777777774</c:v>
                </c:pt>
                <c:pt idx="4">
                  <c:v>32.777777777777771</c:v>
                </c:pt>
                <c:pt idx="5">
                  <c:v>30.377369197593914</c:v>
                </c:pt>
                <c:pt idx="6">
                  <c:v>30.077777777777776</c:v>
                </c:pt>
                <c:pt idx="7">
                  <c:v>30.277777777777775</c:v>
                </c:pt>
                <c:pt idx="8">
                  <c:v>32.777777777777771</c:v>
                </c:pt>
                <c:pt idx="9">
                  <c:v>32.777777777777771</c:v>
                </c:pt>
                <c:pt idx="10">
                  <c:v>26.666666666666664</c:v>
                </c:pt>
                <c:pt idx="11">
                  <c:v>25.377777777777776</c:v>
                </c:pt>
                <c:pt idx="12">
                  <c:v>27.977777777777774</c:v>
                </c:pt>
                <c:pt idx="13">
                  <c:v>32.777777777777771</c:v>
                </c:pt>
                <c:pt idx="14">
                  <c:v>27.925888094427417</c:v>
                </c:pt>
                <c:pt idx="15">
                  <c:v>28.377777777777776</c:v>
                </c:pt>
                <c:pt idx="16">
                  <c:v>27.977777777777774</c:v>
                </c:pt>
                <c:pt idx="17">
                  <c:v>32.777777777777771</c:v>
                </c:pt>
                <c:pt idx="18">
                  <c:v>32.777777777777771</c:v>
                </c:pt>
                <c:pt idx="19">
                  <c:v>26.111111111111107</c:v>
                </c:pt>
                <c:pt idx="20">
                  <c:v>24.677777777777777</c:v>
                </c:pt>
                <c:pt idx="21">
                  <c:v>25.877777777777773</c:v>
                </c:pt>
                <c:pt idx="22">
                  <c:v>32.777777777777771</c:v>
                </c:pt>
                <c:pt idx="23">
                  <c:v>28.385540801271134</c:v>
                </c:pt>
                <c:pt idx="24">
                  <c:v>28.577777777777776</c:v>
                </c:pt>
                <c:pt idx="25">
                  <c:v>27.577777777777776</c:v>
                </c:pt>
                <c:pt idx="26">
                  <c:v>32.777777777777771</c:v>
                </c:pt>
                <c:pt idx="27">
                  <c:v>32.777777777777771</c:v>
                </c:pt>
                <c:pt idx="28">
                  <c:v>5</c:v>
                </c:pt>
                <c:pt idx="29">
                  <c:v>32.777777777777771</c:v>
                </c:pt>
                <c:pt idx="30">
                  <c:v>16.4856429463171</c:v>
                </c:pt>
              </c:numCache>
            </c:numRef>
          </c:val>
          <c:extLst xmlns:c16r2="http://schemas.microsoft.com/office/drawing/2015/06/chart">
            <c:ext xmlns:c16="http://schemas.microsoft.com/office/drawing/2014/chart" uri="{C3380CC4-5D6E-409C-BE32-E72D297353CC}">
              <c16:uniqueId val="{00000000-5866-4BD1-810C-8DB1C8869902}"/>
            </c:ext>
          </c:extLst>
        </c:ser>
        <c:ser>
          <c:idx val="1"/>
          <c:order val="1"/>
          <c:tx>
            <c:strRef>
              <c:f>Dati!$D$267</c:f>
              <c:strCache>
                <c:ptCount val="1"/>
                <c:pt idx="0">
                  <c:v>Pilnīgi 
nepiekrīt</c:v>
                </c:pt>
              </c:strCache>
            </c:strRef>
          </c:tx>
          <c:spPr>
            <a:solidFill>
              <a:srgbClr val="840C54"/>
            </a:solidFill>
          </c:spPr>
          <c:invertIfNegative val="0"/>
          <c:dLbls>
            <c:dLbl>
              <c:idx val="1"/>
              <c:layout>
                <c:manualLayout>
                  <c:x val="-3.2620112868619683E-2"/>
                  <c:y val="1.5790802366536426E-17"/>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1380258036930862E-2"/>
                  <c:y val="2.7128391898328418E-7"/>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3.2400270762448627E-2"/>
                  <c:y val="2.7271408331426569E-7"/>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2.3062635823166599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20"/>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28"/>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30"/>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Dati!$B$268:$B$298</c:f>
              <c:strCache>
                <c:ptCount val="31"/>
                <c:pt idx="0">
                  <c:v>PIEDER TIESĪBAS</c:v>
                </c:pt>
                <c:pt idx="1">
                  <c:v>07.2024., n=360</c:v>
                </c:pt>
                <c:pt idx="2">
                  <c:v>06.2022., n=377</c:v>
                </c:pt>
                <c:pt idx="3">
                  <c:v>11.2019., n=448</c:v>
                </c:pt>
                <c:pt idx="4">
                  <c:v>NEPIEDER TIESĪBAS</c:v>
                </c:pt>
                <c:pt idx="5">
                  <c:v>07.2024., n=1958</c:v>
                </c:pt>
                <c:pt idx="6">
                  <c:v>06.2022., n=2431</c:v>
                </c:pt>
                <c:pt idx="7">
                  <c:v>11.2019., n=3174</c:v>
                </c:pt>
                <c:pt idx="9">
                  <c:v>PIEDER TIESĪBAS</c:v>
                </c:pt>
                <c:pt idx="10">
                  <c:v>07.2024., n=360</c:v>
                </c:pt>
                <c:pt idx="11">
                  <c:v>06.2022., n=377</c:v>
                </c:pt>
                <c:pt idx="12">
                  <c:v>11.2019., n=448</c:v>
                </c:pt>
                <c:pt idx="13">
                  <c:v>NEPIEDER TIESĪBAS</c:v>
                </c:pt>
                <c:pt idx="14">
                  <c:v>07.2024., n=1958</c:v>
                </c:pt>
                <c:pt idx="15">
                  <c:v>06.2022., n=2431</c:v>
                </c:pt>
                <c:pt idx="16">
                  <c:v>11.2019., n=3174</c:v>
                </c:pt>
                <c:pt idx="18">
                  <c:v>PIEDER TIESĪBAS</c:v>
                </c:pt>
                <c:pt idx="19">
                  <c:v>07.2024., n=360</c:v>
                </c:pt>
                <c:pt idx="20">
                  <c:v>06.2022., n=377</c:v>
                </c:pt>
                <c:pt idx="21">
                  <c:v>11.2019., n=448</c:v>
                </c:pt>
                <c:pt idx="22">
                  <c:v>NEPIEDER TIESĪBAS</c:v>
                </c:pt>
                <c:pt idx="23">
                  <c:v>07.2024., n=1958</c:v>
                </c:pt>
                <c:pt idx="24">
                  <c:v>06.2022., n=2431</c:v>
                </c:pt>
                <c:pt idx="25">
                  <c:v>11.2019., n=3174</c:v>
                </c:pt>
                <c:pt idx="27">
                  <c:v>PIEDER TIESĪBAS</c:v>
                </c:pt>
                <c:pt idx="28">
                  <c:v>07.2024., n=360</c:v>
                </c:pt>
                <c:pt idx="29">
                  <c:v>NEPIEDER TIESĪBAS</c:v>
                </c:pt>
                <c:pt idx="30">
                  <c:v>07.2024., n=1958</c:v>
                </c:pt>
              </c:strCache>
            </c:strRef>
          </c:cat>
          <c:val>
            <c:numRef>
              <c:f>Dati!$D$268:$D$298</c:f>
              <c:numCache>
                <c:formatCode>0.0</c:formatCode>
                <c:ptCount val="31"/>
                <c:pt idx="1">
                  <c:v>0.55555555555555558</c:v>
                </c:pt>
                <c:pt idx="2" formatCode="0">
                  <c:v>0.6</c:v>
                </c:pt>
                <c:pt idx="3">
                  <c:v>0.3</c:v>
                </c:pt>
                <c:pt idx="5">
                  <c:v>0.45965270684371806</c:v>
                </c:pt>
                <c:pt idx="6" formatCode="0">
                  <c:v>0.7</c:v>
                </c:pt>
                <c:pt idx="7" formatCode="0">
                  <c:v>0.6</c:v>
                </c:pt>
                <c:pt idx="10">
                  <c:v>0.55555555555555558</c:v>
                </c:pt>
                <c:pt idx="11" formatCode="0">
                  <c:v>2.2999999999999998</c:v>
                </c:pt>
                <c:pt idx="12" formatCode="0">
                  <c:v>1</c:v>
                </c:pt>
                <c:pt idx="14">
                  <c:v>0.81716036772216549</c:v>
                </c:pt>
                <c:pt idx="15" formatCode="0">
                  <c:v>0.6</c:v>
                </c:pt>
                <c:pt idx="16" formatCode="0">
                  <c:v>1</c:v>
                </c:pt>
                <c:pt idx="19" formatCode="###0">
                  <c:v>1.3888888888888888</c:v>
                </c:pt>
                <c:pt idx="20" formatCode="0">
                  <c:v>4.2</c:v>
                </c:pt>
                <c:pt idx="21" formatCode="0">
                  <c:v>1</c:v>
                </c:pt>
                <c:pt idx="23">
                  <c:v>0.81716036772216549</c:v>
                </c:pt>
                <c:pt idx="24" formatCode="0">
                  <c:v>0.8</c:v>
                </c:pt>
                <c:pt idx="25" formatCode="0">
                  <c:v>0.8</c:v>
                </c:pt>
                <c:pt idx="28" formatCode="###0">
                  <c:v>5.833333333333333</c:v>
                </c:pt>
                <c:pt idx="30" formatCode="###0">
                  <c:v>3.3197139938712974</c:v>
                </c:pt>
              </c:numCache>
            </c:numRef>
          </c:val>
          <c:extLst xmlns:c16r2="http://schemas.microsoft.com/office/drawing/2015/06/chart">
            <c:ext xmlns:c16="http://schemas.microsoft.com/office/drawing/2014/chart" uri="{C3380CC4-5D6E-409C-BE32-E72D297353CC}">
              <c16:uniqueId val="{00000001-5866-4BD1-810C-8DB1C8869902}"/>
            </c:ext>
          </c:extLst>
        </c:ser>
        <c:ser>
          <c:idx val="2"/>
          <c:order val="2"/>
          <c:tx>
            <c:strRef>
              <c:f>Dati!$E$267</c:f>
              <c:strCache>
                <c:ptCount val="1"/>
                <c:pt idx="0">
                  <c:v>Drīzāk 
nepiekrīt</c:v>
                </c:pt>
              </c:strCache>
            </c:strRef>
          </c:tx>
          <c:spPr>
            <a:solidFill>
              <a:srgbClr val="D0909F"/>
            </a:solidFill>
          </c:spPr>
          <c:invertIfNegative val="0"/>
          <c:dLbls>
            <c:dLbl>
              <c:idx val="1"/>
              <c:layout>
                <c:manualLayout>
                  <c:x val="-1.1774476361524974E-2"/>
                  <c:y val="2.7271408328251762E-7"/>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046777886817141E-2"/>
                  <c:y val="-1.5790802366536426E-17"/>
                </c:manualLayout>
              </c:layout>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9.163538024508186E-3"/>
                  <c:y val="0"/>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9.1635380245082831E-3"/>
                  <c:y val="0"/>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Dati!$B$268:$B$298</c:f>
              <c:strCache>
                <c:ptCount val="31"/>
                <c:pt idx="0">
                  <c:v>PIEDER TIESĪBAS</c:v>
                </c:pt>
                <c:pt idx="1">
                  <c:v>07.2024., n=360</c:v>
                </c:pt>
                <c:pt idx="2">
                  <c:v>06.2022., n=377</c:v>
                </c:pt>
                <c:pt idx="3">
                  <c:v>11.2019., n=448</c:v>
                </c:pt>
                <c:pt idx="4">
                  <c:v>NEPIEDER TIESĪBAS</c:v>
                </c:pt>
                <c:pt idx="5">
                  <c:v>07.2024., n=1958</c:v>
                </c:pt>
                <c:pt idx="6">
                  <c:v>06.2022., n=2431</c:v>
                </c:pt>
                <c:pt idx="7">
                  <c:v>11.2019., n=3174</c:v>
                </c:pt>
                <c:pt idx="9">
                  <c:v>PIEDER TIESĪBAS</c:v>
                </c:pt>
                <c:pt idx="10">
                  <c:v>07.2024., n=360</c:v>
                </c:pt>
                <c:pt idx="11">
                  <c:v>06.2022., n=377</c:v>
                </c:pt>
                <c:pt idx="12">
                  <c:v>11.2019., n=448</c:v>
                </c:pt>
                <c:pt idx="13">
                  <c:v>NEPIEDER TIESĪBAS</c:v>
                </c:pt>
                <c:pt idx="14">
                  <c:v>07.2024., n=1958</c:v>
                </c:pt>
                <c:pt idx="15">
                  <c:v>06.2022., n=2431</c:v>
                </c:pt>
                <c:pt idx="16">
                  <c:v>11.2019., n=3174</c:v>
                </c:pt>
                <c:pt idx="18">
                  <c:v>PIEDER TIESĪBAS</c:v>
                </c:pt>
                <c:pt idx="19">
                  <c:v>07.2024., n=360</c:v>
                </c:pt>
                <c:pt idx="20">
                  <c:v>06.2022., n=377</c:v>
                </c:pt>
                <c:pt idx="21">
                  <c:v>11.2019., n=448</c:v>
                </c:pt>
                <c:pt idx="22">
                  <c:v>NEPIEDER TIESĪBAS</c:v>
                </c:pt>
                <c:pt idx="23">
                  <c:v>07.2024., n=1958</c:v>
                </c:pt>
                <c:pt idx="24">
                  <c:v>06.2022., n=2431</c:v>
                </c:pt>
                <c:pt idx="25">
                  <c:v>11.2019., n=3174</c:v>
                </c:pt>
                <c:pt idx="27">
                  <c:v>PIEDER TIESĪBAS</c:v>
                </c:pt>
                <c:pt idx="28">
                  <c:v>07.2024., n=360</c:v>
                </c:pt>
                <c:pt idx="29">
                  <c:v>NEPIEDER TIESĪBAS</c:v>
                </c:pt>
                <c:pt idx="30">
                  <c:v>07.2024., n=1958</c:v>
                </c:pt>
              </c:strCache>
            </c:strRef>
          </c:cat>
          <c:val>
            <c:numRef>
              <c:f>Dati!$E$268:$E$298</c:f>
              <c:numCache>
                <c:formatCode>###0</c:formatCode>
                <c:ptCount val="31"/>
                <c:pt idx="1">
                  <c:v>1.9444444444444444</c:v>
                </c:pt>
                <c:pt idx="2" formatCode="0">
                  <c:v>1.7</c:v>
                </c:pt>
                <c:pt idx="3" formatCode="0">
                  <c:v>1.3</c:v>
                </c:pt>
                <c:pt idx="5">
                  <c:v>1.9407558733401431</c:v>
                </c:pt>
                <c:pt idx="6" formatCode="0">
                  <c:v>2</c:v>
                </c:pt>
                <c:pt idx="7" formatCode="0">
                  <c:v>1.9</c:v>
                </c:pt>
                <c:pt idx="10">
                  <c:v>5.5555555555555554</c:v>
                </c:pt>
                <c:pt idx="11" formatCode="0">
                  <c:v>5.0999999999999996</c:v>
                </c:pt>
                <c:pt idx="12" formatCode="0">
                  <c:v>3.8</c:v>
                </c:pt>
                <c:pt idx="14">
                  <c:v>4.0347293156281916</c:v>
                </c:pt>
                <c:pt idx="15" formatCode="0">
                  <c:v>3.8</c:v>
                </c:pt>
                <c:pt idx="16" formatCode="0">
                  <c:v>3.8</c:v>
                </c:pt>
                <c:pt idx="19">
                  <c:v>5.2777777777777777</c:v>
                </c:pt>
                <c:pt idx="20" formatCode="0">
                  <c:v>3.9</c:v>
                </c:pt>
                <c:pt idx="21" formatCode="0">
                  <c:v>5.9</c:v>
                </c:pt>
                <c:pt idx="23">
                  <c:v>3.5750766087844741</c:v>
                </c:pt>
                <c:pt idx="24" formatCode="0">
                  <c:v>3.4</c:v>
                </c:pt>
                <c:pt idx="25" formatCode="0">
                  <c:v>4.4000000000000004</c:v>
                </c:pt>
                <c:pt idx="28">
                  <c:v>21.944444444444443</c:v>
                </c:pt>
                <c:pt idx="30">
                  <c:v>12.972420837589377</c:v>
                </c:pt>
              </c:numCache>
            </c:numRef>
          </c:val>
          <c:extLst xmlns:c16r2="http://schemas.microsoft.com/office/drawing/2015/06/chart">
            <c:ext xmlns:c16="http://schemas.microsoft.com/office/drawing/2014/chart" uri="{C3380CC4-5D6E-409C-BE32-E72D297353CC}">
              <c16:uniqueId val="{00000002-5866-4BD1-810C-8DB1C8869902}"/>
            </c:ext>
          </c:extLst>
        </c:ser>
        <c:ser>
          <c:idx val="3"/>
          <c:order val="3"/>
          <c:tx>
            <c:strRef>
              <c:f>Dati!$F$267</c:f>
              <c:strCache>
                <c:ptCount val="1"/>
                <c:pt idx="0">
                  <c:v>Drīzāk 
piekrīt</c:v>
                </c:pt>
              </c:strCache>
            </c:strRef>
          </c:tx>
          <c:spPr>
            <a:solidFill>
              <a:srgbClr val="BDDCA8"/>
            </a:solidFill>
          </c:spPr>
          <c:invertIfNegative val="0"/>
          <c:dLbls>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Dati!$B$268:$B$298</c:f>
              <c:strCache>
                <c:ptCount val="31"/>
                <c:pt idx="0">
                  <c:v>PIEDER TIESĪBAS</c:v>
                </c:pt>
                <c:pt idx="1">
                  <c:v>07.2024., n=360</c:v>
                </c:pt>
                <c:pt idx="2">
                  <c:v>06.2022., n=377</c:v>
                </c:pt>
                <c:pt idx="3">
                  <c:v>11.2019., n=448</c:v>
                </c:pt>
                <c:pt idx="4">
                  <c:v>NEPIEDER TIESĪBAS</c:v>
                </c:pt>
                <c:pt idx="5">
                  <c:v>07.2024., n=1958</c:v>
                </c:pt>
                <c:pt idx="6">
                  <c:v>06.2022., n=2431</c:v>
                </c:pt>
                <c:pt idx="7">
                  <c:v>11.2019., n=3174</c:v>
                </c:pt>
                <c:pt idx="9">
                  <c:v>PIEDER TIESĪBAS</c:v>
                </c:pt>
                <c:pt idx="10">
                  <c:v>07.2024., n=360</c:v>
                </c:pt>
                <c:pt idx="11">
                  <c:v>06.2022., n=377</c:v>
                </c:pt>
                <c:pt idx="12">
                  <c:v>11.2019., n=448</c:v>
                </c:pt>
                <c:pt idx="13">
                  <c:v>NEPIEDER TIESĪBAS</c:v>
                </c:pt>
                <c:pt idx="14">
                  <c:v>07.2024., n=1958</c:v>
                </c:pt>
                <c:pt idx="15">
                  <c:v>06.2022., n=2431</c:v>
                </c:pt>
                <c:pt idx="16">
                  <c:v>11.2019., n=3174</c:v>
                </c:pt>
                <c:pt idx="18">
                  <c:v>PIEDER TIESĪBAS</c:v>
                </c:pt>
                <c:pt idx="19">
                  <c:v>07.2024., n=360</c:v>
                </c:pt>
                <c:pt idx="20">
                  <c:v>06.2022., n=377</c:v>
                </c:pt>
                <c:pt idx="21">
                  <c:v>11.2019., n=448</c:v>
                </c:pt>
                <c:pt idx="22">
                  <c:v>NEPIEDER TIESĪBAS</c:v>
                </c:pt>
                <c:pt idx="23">
                  <c:v>07.2024., n=1958</c:v>
                </c:pt>
                <c:pt idx="24">
                  <c:v>06.2022., n=2431</c:v>
                </c:pt>
                <c:pt idx="25">
                  <c:v>11.2019., n=3174</c:v>
                </c:pt>
                <c:pt idx="27">
                  <c:v>PIEDER TIESĪBAS</c:v>
                </c:pt>
                <c:pt idx="28">
                  <c:v>07.2024., n=360</c:v>
                </c:pt>
                <c:pt idx="29">
                  <c:v>NEPIEDER TIESĪBAS</c:v>
                </c:pt>
                <c:pt idx="30">
                  <c:v>07.2024., n=1958</c:v>
                </c:pt>
              </c:strCache>
            </c:strRef>
          </c:cat>
          <c:val>
            <c:numRef>
              <c:f>Dati!$F$268:$F$298</c:f>
              <c:numCache>
                <c:formatCode>###0</c:formatCode>
                <c:ptCount val="31"/>
                <c:pt idx="1">
                  <c:v>33.055555555555557</c:v>
                </c:pt>
                <c:pt idx="2" formatCode="0">
                  <c:v>32.1</c:v>
                </c:pt>
                <c:pt idx="3" formatCode="0">
                  <c:v>26</c:v>
                </c:pt>
                <c:pt idx="5">
                  <c:v>31.767109295199184</c:v>
                </c:pt>
                <c:pt idx="6" formatCode="0">
                  <c:v>29.3</c:v>
                </c:pt>
                <c:pt idx="7" formatCode="0">
                  <c:v>27.5</c:v>
                </c:pt>
                <c:pt idx="10">
                  <c:v>40.555555555555557</c:v>
                </c:pt>
                <c:pt idx="11" formatCode="0">
                  <c:v>38.299999999999997</c:v>
                </c:pt>
                <c:pt idx="12" formatCode="0">
                  <c:v>33.9</c:v>
                </c:pt>
                <c:pt idx="14">
                  <c:v>38.917262512768133</c:v>
                </c:pt>
                <c:pt idx="15" formatCode="0">
                  <c:v>34.9</c:v>
                </c:pt>
                <c:pt idx="16" formatCode="0">
                  <c:v>33.299999999999997</c:v>
                </c:pt>
                <c:pt idx="19">
                  <c:v>34.722222222222221</c:v>
                </c:pt>
                <c:pt idx="20" formatCode="0">
                  <c:v>33.200000000000003</c:v>
                </c:pt>
                <c:pt idx="21" formatCode="0">
                  <c:v>29.8</c:v>
                </c:pt>
                <c:pt idx="23">
                  <c:v>36.00612870275792</c:v>
                </c:pt>
                <c:pt idx="24" formatCode="0">
                  <c:v>30.4</c:v>
                </c:pt>
                <c:pt idx="25" formatCode="0">
                  <c:v>30.8</c:v>
                </c:pt>
                <c:pt idx="28">
                  <c:v>31.666666666666668</c:v>
                </c:pt>
                <c:pt idx="30">
                  <c:v>31.613891726251278</c:v>
                </c:pt>
              </c:numCache>
            </c:numRef>
          </c:val>
          <c:extLst xmlns:c16r2="http://schemas.microsoft.com/office/drawing/2015/06/chart">
            <c:ext xmlns:c16="http://schemas.microsoft.com/office/drawing/2014/chart" uri="{C3380CC4-5D6E-409C-BE32-E72D297353CC}">
              <c16:uniqueId val="{00000003-5866-4BD1-810C-8DB1C8869902}"/>
            </c:ext>
          </c:extLst>
        </c:ser>
        <c:ser>
          <c:idx val="4"/>
          <c:order val="4"/>
          <c:tx>
            <c:strRef>
              <c:f>Dati!$G$267</c:f>
              <c:strCache>
                <c:ptCount val="1"/>
                <c:pt idx="0">
                  <c:v>Pilnīgi 
piekrīt</c:v>
                </c:pt>
              </c:strCache>
            </c:strRef>
          </c:tx>
          <c:spPr>
            <a:solidFill>
              <a:srgbClr val="385723"/>
            </a:solidFill>
          </c:spPr>
          <c:invertIfNegative val="0"/>
          <c:dLbls>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Dati!$B$268:$B$298</c:f>
              <c:strCache>
                <c:ptCount val="31"/>
                <c:pt idx="0">
                  <c:v>PIEDER TIESĪBAS</c:v>
                </c:pt>
                <c:pt idx="1">
                  <c:v>07.2024., n=360</c:v>
                </c:pt>
                <c:pt idx="2">
                  <c:v>06.2022., n=377</c:v>
                </c:pt>
                <c:pt idx="3">
                  <c:v>11.2019., n=448</c:v>
                </c:pt>
                <c:pt idx="4">
                  <c:v>NEPIEDER TIESĪBAS</c:v>
                </c:pt>
                <c:pt idx="5">
                  <c:v>07.2024., n=1958</c:v>
                </c:pt>
                <c:pt idx="6">
                  <c:v>06.2022., n=2431</c:v>
                </c:pt>
                <c:pt idx="7">
                  <c:v>11.2019., n=3174</c:v>
                </c:pt>
                <c:pt idx="9">
                  <c:v>PIEDER TIESĪBAS</c:v>
                </c:pt>
                <c:pt idx="10">
                  <c:v>07.2024., n=360</c:v>
                </c:pt>
                <c:pt idx="11">
                  <c:v>06.2022., n=377</c:v>
                </c:pt>
                <c:pt idx="12">
                  <c:v>11.2019., n=448</c:v>
                </c:pt>
                <c:pt idx="13">
                  <c:v>NEPIEDER TIESĪBAS</c:v>
                </c:pt>
                <c:pt idx="14">
                  <c:v>07.2024., n=1958</c:v>
                </c:pt>
                <c:pt idx="15">
                  <c:v>06.2022., n=2431</c:v>
                </c:pt>
                <c:pt idx="16">
                  <c:v>11.2019., n=3174</c:v>
                </c:pt>
                <c:pt idx="18">
                  <c:v>PIEDER TIESĪBAS</c:v>
                </c:pt>
                <c:pt idx="19">
                  <c:v>07.2024., n=360</c:v>
                </c:pt>
                <c:pt idx="20">
                  <c:v>06.2022., n=377</c:v>
                </c:pt>
                <c:pt idx="21">
                  <c:v>11.2019., n=448</c:v>
                </c:pt>
                <c:pt idx="22">
                  <c:v>NEPIEDER TIESĪBAS</c:v>
                </c:pt>
                <c:pt idx="23">
                  <c:v>07.2024., n=1958</c:v>
                </c:pt>
                <c:pt idx="24">
                  <c:v>06.2022., n=2431</c:v>
                </c:pt>
                <c:pt idx="25">
                  <c:v>11.2019., n=3174</c:v>
                </c:pt>
                <c:pt idx="27">
                  <c:v>PIEDER TIESĪBAS</c:v>
                </c:pt>
                <c:pt idx="28">
                  <c:v>07.2024., n=360</c:v>
                </c:pt>
                <c:pt idx="29">
                  <c:v>NEPIEDER TIESĪBAS</c:v>
                </c:pt>
                <c:pt idx="30">
                  <c:v>07.2024., n=1958</c:v>
                </c:pt>
              </c:strCache>
            </c:strRef>
          </c:cat>
          <c:val>
            <c:numRef>
              <c:f>Dati!$G$268:$G$298</c:f>
              <c:numCache>
                <c:formatCode>###0</c:formatCode>
                <c:ptCount val="31"/>
                <c:pt idx="1">
                  <c:v>62.222222222222221</c:v>
                </c:pt>
                <c:pt idx="2" formatCode="0">
                  <c:v>60.5</c:v>
                </c:pt>
                <c:pt idx="3" formatCode="0">
                  <c:v>67.7</c:v>
                </c:pt>
                <c:pt idx="5">
                  <c:v>49.54034729315628</c:v>
                </c:pt>
                <c:pt idx="6" formatCode="0">
                  <c:v>44.5</c:v>
                </c:pt>
                <c:pt idx="7" formatCode="0">
                  <c:v>48.6</c:v>
                </c:pt>
                <c:pt idx="10">
                  <c:v>46.944444444444443</c:v>
                </c:pt>
                <c:pt idx="11" formatCode="0">
                  <c:v>48.1</c:v>
                </c:pt>
                <c:pt idx="12" formatCode="0">
                  <c:v>53.2</c:v>
                </c:pt>
                <c:pt idx="14">
                  <c:v>36.925434116445352</c:v>
                </c:pt>
                <c:pt idx="15" formatCode="0">
                  <c:v>34.5</c:v>
                </c:pt>
                <c:pt idx="16" formatCode="0">
                  <c:v>37</c:v>
                </c:pt>
                <c:pt idx="19">
                  <c:v>52.5</c:v>
                </c:pt>
                <c:pt idx="20" formatCode="0">
                  <c:v>52.3</c:v>
                </c:pt>
                <c:pt idx="21" formatCode="0">
                  <c:v>55.1</c:v>
                </c:pt>
                <c:pt idx="23">
                  <c:v>37.793667007150155</c:v>
                </c:pt>
                <c:pt idx="24" formatCode="0">
                  <c:v>36.9</c:v>
                </c:pt>
                <c:pt idx="25" formatCode="0">
                  <c:v>38.299999999999997</c:v>
                </c:pt>
                <c:pt idx="28">
                  <c:v>13.055555555555555</c:v>
                </c:pt>
                <c:pt idx="30">
                  <c:v>14.811031664964249</c:v>
                </c:pt>
              </c:numCache>
            </c:numRef>
          </c:val>
          <c:extLst xmlns:c16r2="http://schemas.microsoft.com/office/drawing/2015/06/chart">
            <c:ext xmlns:c16="http://schemas.microsoft.com/office/drawing/2014/chart" uri="{C3380CC4-5D6E-409C-BE32-E72D297353CC}">
              <c16:uniqueId val="{00000004-5866-4BD1-810C-8DB1C8869902}"/>
            </c:ext>
          </c:extLst>
        </c:ser>
        <c:ser>
          <c:idx val="5"/>
          <c:order val="5"/>
          <c:tx>
            <c:strRef>
              <c:f>Dati!$H$267</c:f>
              <c:strCache>
                <c:ptCount val="1"/>
                <c:pt idx="0">
                  <c:v>.</c:v>
                </c:pt>
              </c:strCache>
            </c:strRef>
          </c:tx>
          <c:spPr>
            <a:noFill/>
          </c:spPr>
          <c:invertIfNegative val="0"/>
          <c:dLbls>
            <c:delete val="1"/>
          </c:dLbls>
          <c:cat>
            <c:strRef>
              <c:f>Dati!$B$268:$B$298</c:f>
              <c:strCache>
                <c:ptCount val="31"/>
                <c:pt idx="0">
                  <c:v>PIEDER TIESĪBAS</c:v>
                </c:pt>
                <c:pt idx="1">
                  <c:v>07.2024., n=360</c:v>
                </c:pt>
                <c:pt idx="2">
                  <c:v>06.2022., n=377</c:v>
                </c:pt>
                <c:pt idx="3">
                  <c:v>11.2019., n=448</c:v>
                </c:pt>
                <c:pt idx="4">
                  <c:v>NEPIEDER TIESĪBAS</c:v>
                </c:pt>
                <c:pt idx="5">
                  <c:v>07.2024., n=1958</c:v>
                </c:pt>
                <c:pt idx="6">
                  <c:v>06.2022., n=2431</c:v>
                </c:pt>
                <c:pt idx="7">
                  <c:v>11.2019., n=3174</c:v>
                </c:pt>
                <c:pt idx="9">
                  <c:v>PIEDER TIESĪBAS</c:v>
                </c:pt>
                <c:pt idx="10">
                  <c:v>07.2024., n=360</c:v>
                </c:pt>
                <c:pt idx="11">
                  <c:v>06.2022., n=377</c:v>
                </c:pt>
                <c:pt idx="12">
                  <c:v>11.2019., n=448</c:v>
                </c:pt>
                <c:pt idx="13">
                  <c:v>NEPIEDER TIESĪBAS</c:v>
                </c:pt>
                <c:pt idx="14">
                  <c:v>07.2024., n=1958</c:v>
                </c:pt>
                <c:pt idx="15">
                  <c:v>06.2022., n=2431</c:v>
                </c:pt>
                <c:pt idx="16">
                  <c:v>11.2019., n=3174</c:v>
                </c:pt>
                <c:pt idx="18">
                  <c:v>PIEDER TIESĪBAS</c:v>
                </c:pt>
                <c:pt idx="19">
                  <c:v>07.2024., n=360</c:v>
                </c:pt>
                <c:pt idx="20">
                  <c:v>06.2022., n=377</c:v>
                </c:pt>
                <c:pt idx="21">
                  <c:v>11.2019., n=448</c:v>
                </c:pt>
                <c:pt idx="22">
                  <c:v>NEPIEDER TIESĪBAS</c:v>
                </c:pt>
                <c:pt idx="23">
                  <c:v>07.2024., n=1958</c:v>
                </c:pt>
                <c:pt idx="24">
                  <c:v>06.2022., n=2431</c:v>
                </c:pt>
                <c:pt idx="25">
                  <c:v>11.2019., n=3174</c:v>
                </c:pt>
                <c:pt idx="27">
                  <c:v>PIEDER TIESĪBAS</c:v>
                </c:pt>
                <c:pt idx="28">
                  <c:v>07.2024., n=360</c:v>
                </c:pt>
                <c:pt idx="29">
                  <c:v>NEPIEDER TIESĪBAS</c:v>
                </c:pt>
                <c:pt idx="30">
                  <c:v>07.2024., n=1958</c:v>
                </c:pt>
              </c:strCache>
            </c:strRef>
          </c:cat>
          <c:val>
            <c:numRef>
              <c:f>Dati!$H$268:$H$298</c:f>
              <c:numCache>
                <c:formatCode>0</c:formatCode>
                <c:ptCount val="31"/>
                <c:pt idx="0">
                  <c:v>100.27777777777777</c:v>
                </c:pt>
                <c:pt idx="1">
                  <c:v>5</c:v>
                </c:pt>
                <c:pt idx="2">
                  <c:v>7.6777777777777771</c:v>
                </c:pt>
                <c:pt idx="3">
                  <c:v>6.5777777777777686</c:v>
                </c:pt>
                <c:pt idx="4">
                  <c:v>100.27777777777777</c:v>
                </c:pt>
                <c:pt idx="5">
                  <c:v>18.970321189422307</c:v>
                </c:pt>
                <c:pt idx="6">
                  <c:v>26.477777777777774</c:v>
                </c:pt>
                <c:pt idx="7">
                  <c:v>24.177777777777777</c:v>
                </c:pt>
                <c:pt idx="8">
                  <c:v>100.27777777777777</c:v>
                </c:pt>
                <c:pt idx="9">
                  <c:v>100.27777777777777</c:v>
                </c:pt>
                <c:pt idx="10">
                  <c:v>12.777777777777771</c:v>
                </c:pt>
                <c:pt idx="11">
                  <c:v>13.877777777777766</c:v>
                </c:pt>
                <c:pt idx="12">
                  <c:v>13.177777777777777</c:v>
                </c:pt>
                <c:pt idx="13">
                  <c:v>100.27777777777777</c:v>
                </c:pt>
                <c:pt idx="14">
                  <c:v>24.435081148564279</c:v>
                </c:pt>
                <c:pt idx="15">
                  <c:v>30.877777777777766</c:v>
                </c:pt>
                <c:pt idx="16">
                  <c:v>29.977777777777774</c:v>
                </c:pt>
                <c:pt idx="17">
                  <c:v>100.27777777777777</c:v>
                </c:pt>
                <c:pt idx="18">
                  <c:v>100.27777777777777</c:v>
                </c:pt>
                <c:pt idx="19">
                  <c:v>13.055555555555543</c:v>
                </c:pt>
                <c:pt idx="20">
                  <c:v>14.777777777777771</c:v>
                </c:pt>
                <c:pt idx="21">
                  <c:v>15.377777777777766</c:v>
                </c:pt>
                <c:pt idx="22">
                  <c:v>100.27777777777777</c:v>
                </c:pt>
                <c:pt idx="23">
                  <c:v>26.477982067869704</c:v>
                </c:pt>
                <c:pt idx="24">
                  <c:v>32.977777777777774</c:v>
                </c:pt>
                <c:pt idx="25">
                  <c:v>31.177777777777777</c:v>
                </c:pt>
                <c:pt idx="26">
                  <c:v>100.27777777777777</c:v>
                </c:pt>
                <c:pt idx="27">
                  <c:v>100.27777777777777</c:v>
                </c:pt>
                <c:pt idx="28">
                  <c:v>55.55555555555555</c:v>
                </c:pt>
                <c:pt idx="29">
                  <c:v>100.27777777777777</c:v>
                </c:pt>
                <c:pt idx="30">
                  <c:v>53.852854386562242</c:v>
                </c:pt>
              </c:numCache>
            </c:numRef>
          </c:val>
          <c:extLst xmlns:c16r2="http://schemas.microsoft.com/office/drawing/2015/06/chart">
            <c:ext xmlns:c16="http://schemas.microsoft.com/office/drawing/2014/chart" uri="{C3380CC4-5D6E-409C-BE32-E72D297353CC}">
              <c16:uniqueId val="{00000005-5866-4BD1-810C-8DB1C8869902}"/>
            </c:ext>
          </c:extLst>
        </c:ser>
        <c:ser>
          <c:idx val="6"/>
          <c:order val="6"/>
          <c:tx>
            <c:strRef>
              <c:f>Dati!$I$267</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Dati!$B$268:$B$298</c:f>
              <c:strCache>
                <c:ptCount val="31"/>
                <c:pt idx="0">
                  <c:v>PIEDER TIESĪBAS</c:v>
                </c:pt>
                <c:pt idx="1">
                  <c:v>07.2024., n=360</c:v>
                </c:pt>
                <c:pt idx="2">
                  <c:v>06.2022., n=377</c:v>
                </c:pt>
                <c:pt idx="3">
                  <c:v>11.2019., n=448</c:v>
                </c:pt>
                <c:pt idx="4">
                  <c:v>NEPIEDER TIESĪBAS</c:v>
                </c:pt>
                <c:pt idx="5">
                  <c:v>07.2024., n=1958</c:v>
                </c:pt>
                <c:pt idx="6">
                  <c:v>06.2022., n=2431</c:v>
                </c:pt>
                <c:pt idx="7">
                  <c:v>11.2019., n=3174</c:v>
                </c:pt>
                <c:pt idx="9">
                  <c:v>PIEDER TIESĪBAS</c:v>
                </c:pt>
                <c:pt idx="10">
                  <c:v>07.2024., n=360</c:v>
                </c:pt>
                <c:pt idx="11">
                  <c:v>06.2022., n=377</c:v>
                </c:pt>
                <c:pt idx="12">
                  <c:v>11.2019., n=448</c:v>
                </c:pt>
                <c:pt idx="13">
                  <c:v>NEPIEDER TIESĪBAS</c:v>
                </c:pt>
                <c:pt idx="14">
                  <c:v>07.2024., n=1958</c:v>
                </c:pt>
                <c:pt idx="15">
                  <c:v>06.2022., n=2431</c:v>
                </c:pt>
                <c:pt idx="16">
                  <c:v>11.2019., n=3174</c:v>
                </c:pt>
                <c:pt idx="18">
                  <c:v>PIEDER TIESĪBAS</c:v>
                </c:pt>
                <c:pt idx="19">
                  <c:v>07.2024., n=360</c:v>
                </c:pt>
                <c:pt idx="20">
                  <c:v>06.2022., n=377</c:v>
                </c:pt>
                <c:pt idx="21">
                  <c:v>11.2019., n=448</c:v>
                </c:pt>
                <c:pt idx="22">
                  <c:v>NEPIEDER TIESĪBAS</c:v>
                </c:pt>
                <c:pt idx="23">
                  <c:v>07.2024., n=1958</c:v>
                </c:pt>
                <c:pt idx="24">
                  <c:v>06.2022., n=2431</c:v>
                </c:pt>
                <c:pt idx="25">
                  <c:v>11.2019., n=3174</c:v>
                </c:pt>
                <c:pt idx="27">
                  <c:v>PIEDER TIESĪBAS</c:v>
                </c:pt>
                <c:pt idx="28">
                  <c:v>07.2024., n=360</c:v>
                </c:pt>
                <c:pt idx="29">
                  <c:v>NEPIEDER TIESĪBAS</c:v>
                </c:pt>
                <c:pt idx="30">
                  <c:v>07.2024., n=1958</c:v>
                </c:pt>
              </c:strCache>
            </c:strRef>
          </c:cat>
          <c:val>
            <c:numRef>
              <c:f>Dati!$I$268:$I$298</c:f>
              <c:numCache>
                <c:formatCode>###0</c:formatCode>
                <c:ptCount val="31"/>
                <c:pt idx="1">
                  <c:v>2.2222222222222223</c:v>
                </c:pt>
                <c:pt idx="2" formatCode="0">
                  <c:v>5.2</c:v>
                </c:pt>
                <c:pt idx="3" formatCode="0">
                  <c:v>4.7</c:v>
                </c:pt>
                <c:pt idx="5">
                  <c:v>16.292134831460675</c:v>
                </c:pt>
                <c:pt idx="6" formatCode="0">
                  <c:v>23.6</c:v>
                </c:pt>
                <c:pt idx="7" formatCode="0">
                  <c:v>21.4</c:v>
                </c:pt>
                <c:pt idx="10">
                  <c:v>6.3888888888888893</c:v>
                </c:pt>
                <c:pt idx="11" formatCode="0">
                  <c:v>6.1</c:v>
                </c:pt>
                <c:pt idx="12" formatCode="0">
                  <c:v>8.1999999999999993</c:v>
                </c:pt>
                <c:pt idx="14">
                  <c:v>19.305413687436161</c:v>
                </c:pt>
                <c:pt idx="15" formatCode="0">
                  <c:v>26.2</c:v>
                </c:pt>
                <c:pt idx="16" formatCode="0">
                  <c:v>25</c:v>
                </c:pt>
                <c:pt idx="19">
                  <c:v>6.1111111111111107</c:v>
                </c:pt>
                <c:pt idx="20" formatCode="0">
                  <c:v>6.3</c:v>
                </c:pt>
                <c:pt idx="21" formatCode="0">
                  <c:v>8.3000000000000007</c:v>
                </c:pt>
                <c:pt idx="23">
                  <c:v>21.807967313585291</c:v>
                </c:pt>
                <c:pt idx="24" formatCode="0">
                  <c:v>28.5</c:v>
                </c:pt>
                <c:pt idx="25" formatCode="0">
                  <c:v>25.7</c:v>
                </c:pt>
                <c:pt idx="28">
                  <c:v>27.5</c:v>
                </c:pt>
                <c:pt idx="30">
                  <c:v>37.282941777323799</c:v>
                </c:pt>
              </c:numCache>
            </c:numRef>
          </c:val>
          <c:extLst xmlns:c16r2="http://schemas.microsoft.com/office/drawing/2015/06/chart">
            <c:ext xmlns:c16="http://schemas.microsoft.com/office/drawing/2014/chart" uri="{C3380CC4-5D6E-409C-BE32-E72D297353CC}">
              <c16:uniqueId val="{00000006-5866-4BD1-810C-8DB1C8869902}"/>
            </c:ext>
          </c:extLst>
        </c:ser>
        <c:dLbls>
          <c:showLegendKey val="0"/>
          <c:showVal val="1"/>
          <c:showCatName val="0"/>
          <c:showSerName val="0"/>
          <c:showPercent val="0"/>
          <c:showBubbleSize val="0"/>
        </c:dLbls>
        <c:gapWidth val="15"/>
        <c:overlap val="100"/>
        <c:axId val="673434680"/>
        <c:axId val="673432720"/>
      </c:barChart>
      <c:catAx>
        <c:axId val="673434680"/>
        <c:scaling>
          <c:orientation val="maxMin"/>
        </c:scaling>
        <c:delete val="0"/>
        <c:axPos val="l"/>
        <c:numFmt formatCode="General" sourceLinked="1"/>
        <c:majorTickMark val="none"/>
        <c:minorTickMark val="none"/>
        <c:tickLblPos val="low"/>
        <c:spPr>
          <a:ln w="3175">
            <a:solidFill>
              <a:sysClr val="windowText" lastClr="000000"/>
            </a:solidFill>
            <a:prstDash val="solid"/>
          </a:ln>
        </c:spPr>
        <c:txPr>
          <a:bodyPr rot="0" vert="horz"/>
          <a:lstStyle/>
          <a:p>
            <a:pPr>
              <a:defRPr sz="1200"/>
            </a:pPr>
            <a:endParaRPr lang="en-US"/>
          </a:p>
        </c:txPr>
        <c:crossAx val="673432720"/>
        <c:crossesAt val="32.799999999999997"/>
        <c:auto val="1"/>
        <c:lblAlgn val="ctr"/>
        <c:lblOffset val="100"/>
        <c:tickLblSkip val="1"/>
        <c:tickMarkSkip val="1"/>
        <c:noMultiLvlLbl val="0"/>
      </c:catAx>
      <c:valAx>
        <c:axId val="673432720"/>
        <c:scaling>
          <c:orientation val="minMax"/>
          <c:max val="175"/>
          <c:min val="0"/>
        </c:scaling>
        <c:delete val="1"/>
        <c:axPos val="t"/>
        <c:numFmt formatCode="0.0" sourceLinked="1"/>
        <c:majorTickMark val="out"/>
        <c:minorTickMark val="none"/>
        <c:tickLblPos val="nextTo"/>
        <c:crossAx val="673434680"/>
        <c:crosses val="autoZero"/>
        <c:crossBetween val="between"/>
      </c:valAx>
      <c:spPr>
        <a:noFill/>
        <a:ln w="3175">
          <a:noFill/>
          <a:prstDash val="solid"/>
        </a:ln>
      </c:spPr>
    </c:plotArea>
    <c:legend>
      <c:legendPos val="t"/>
      <c:legendEntry>
        <c:idx val="0"/>
        <c:delete val="1"/>
      </c:legendEntry>
      <c:legendEntry>
        <c:idx val="5"/>
        <c:delete val="1"/>
      </c:legendEntry>
      <c:layout>
        <c:manualLayout>
          <c:xMode val="edge"/>
          <c:yMode val="edge"/>
          <c:x val="0.297990633118495"/>
          <c:y val="2.7094061696053415E-4"/>
          <c:w val="0.63407845031870069"/>
          <c:h val="7.9205172743319049E-2"/>
        </c:manualLayout>
      </c:layout>
      <c:overlay val="0"/>
      <c:txPr>
        <a:bodyPr/>
        <a:lstStyle/>
        <a:p>
          <a:pPr>
            <a:defRPr sz="1200"/>
          </a:pPr>
          <a:endParaRPr lang="en-US"/>
        </a:p>
      </c:txPr>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528827416873422"/>
          <c:y val="0.17034627682286235"/>
          <c:w val="0.8256274096990468"/>
          <c:h val="0.78135084949407685"/>
        </c:manualLayout>
      </c:layout>
      <c:barChart>
        <c:barDir val="bar"/>
        <c:grouping val="stacked"/>
        <c:varyColors val="0"/>
        <c:ser>
          <c:idx val="0"/>
          <c:order val="0"/>
          <c:tx>
            <c:strRef>
              <c:f>Dati!$B$306</c:f>
              <c:strCache>
                <c:ptCount val="1"/>
                <c:pt idx="0">
                  <c:v>x</c:v>
                </c:pt>
              </c:strCache>
            </c:strRef>
          </c:tx>
          <c:spPr>
            <a:noFill/>
            <a:ln w="25400">
              <a:noFill/>
            </a:ln>
          </c:spPr>
          <c:invertIfNegative val="0"/>
          <c:cat>
            <c:strRef>
              <c:f>Dati!$A$307:$A$309</c:f>
              <c:strCache>
                <c:ptCount val="3"/>
                <c:pt idx="0">
                  <c:v>07.2024., n=2318</c:v>
                </c:pt>
                <c:pt idx="1">
                  <c:v>06.2022., n=2808</c:v>
                </c:pt>
                <c:pt idx="2">
                  <c:v>11.2019., n=3622</c:v>
                </c:pt>
              </c:strCache>
            </c:strRef>
          </c:cat>
          <c:val>
            <c:numRef>
              <c:f>Dati!$B$307:$B$309</c:f>
              <c:numCache>
                <c:formatCode>0</c:formatCode>
                <c:ptCount val="3"/>
                <c:pt idx="0">
                  <c:v>5</c:v>
                </c:pt>
                <c:pt idx="1">
                  <c:v>11.131162637310865</c:v>
                </c:pt>
                <c:pt idx="2">
                  <c:v>8.2311626373108595</c:v>
                </c:pt>
              </c:numCache>
            </c:numRef>
          </c:val>
          <c:extLst xmlns:c16r2="http://schemas.microsoft.com/office/drawing/2015/06/chart">
            <c:ext xmlns:c16="http://schemas.microsoft.com/office/drawing/2014/chart" uri="{C3380CC4-5D6E-409C-BE32-E72D297353CC}">
              <c16:uniqueId val="{00000000-3EC5-45A1-9A2C-75B9D4587D1E}"/>
            </c:ext>
          </c:extLst>
        </c:ser>
        <c:ser>
          <c:idx val="1"/>
          <c:order val="1"/>
          <c:tx>
            <c:strRef>
              <c:f>Dati!$C$306</c:f>
              <c:strCache>
                <c:ptCount val="1"/>
                <c:pt idx="0">
                  <c:v>Ļoti 
sliktas</c:v>
                </c:pt>
              </c:strCache>
            </c:strRef>
          </c:tx>
          <c:spPr>
            <a:solidFill>
              <a:srgbClr val="840C54"/>
            </a:solidFill>
            <a:ln w="25400">
              <a:noFill/>
            </a:ln>
          </c:spPr>
          <c:invertIfNegative val="0"/>
          <c:dLbls>
            <c:dLbl>
              <c:idx val="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9"/>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2"/>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9"/>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numFmt formatCode="0" sourceLinked="0"/>
            <c:spPr>
              <a:noFill/>
              <a:ln w="25400">
                <a:noFill/>
              </a:ln>
            </c:spPr>
            <c:txPr>
              <a:bodyPr wrap="square" lIns="38100" tIns="19050" rIns="38100" bIns="19050" anchor="ctr">
                <a:spAutoFit/>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Dati!$A$307:$A$309</c:f>
              <c:strCache>
                <c:ptCount val="3"/>
                <c:pt idx="0">
                  <c:v>07.2024., n=2318</c:v>
                </c:pt>
                <c:pt idx="1">
                  <c:v>06.2022., n=2808</c:v>
                </c:pt>
                <c:pt idx="2">
                  <c:v>11.2019., n=3622</c:v>
                </c:pt>
              </c:strCache>
            </c:strRef>
          </c:cat>
          <c:val>
            <c:numRef>
              <c:f>Dati!$C$307:$C$309</c:f>
              <c:numCache>
                <c:formatCode>###0</c:formatCode>
                <c:ptCount val="3"/>
                <c:pt idx="0">
                  <c:v>23.342396237641768</c:v>
                </c:pt>
                <c:pt idx="1">
                  <c:v>18.899999999999999</c:v>
                </c:pt>
                <c:pt idx="2">
                  <c:v>21.8</c:v>
                </c:pt>
              </c:numCache>
            </c:numRef>
          </c:val>
          <c:extLst xmlns:c16r2="http://schemas.microsoft.com/office/drawing/2015/06/chart">
            <c:ext xmlns:c16="http://schemas.microsoft.com/office/drawing/2014/chart" uri="{C3380CC4-5D6E-409C-BE32-E72D297353CC}">
              <c16:uniqueId val="{00000020-3EC5-45A1-9A2C-75B9D4587D1E}"/>
            </c:ext>
          </c:extLst>
        </c:ser>
        <c:ser>
          <c:idx val="2"/>
          <c:order val="2"/>
          <c:tx>
            <c:strRef>
              <c:f>Dati!$D$306</c:f>
              <c:strCache>
                <c:ptCount val="1"/>
                <c:pt idx="0">
                  <c:v>Drīzāk 
sliktas</c:v>
                </c:pt>
              </c:strCache>
            </c:strRef>
          </c:tx>
          <c:spPr>
            <a:solidFill>
              <a:srgbClr val="D0909F"/>
            </a:solidFill>
          </c:spPr>
          <c:invertIfNegative val="0"/>
          <c:dLbls>
            <c:numFmt formatCode="0" sourceLinked="0"/>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Dati!$A$307:$A$309</c:f>
              <c:strCache>
                <c:ptCount val="3"/>
                <c:pt idx="0">
                  <c:v>07.2024., n=2318</c:v>
                </c:pt>
                <c:pt idx="1">
                  <c:v>06.2022., n=2808</c:v>
                </c:pt>
                <c:pt idx="2">
                  <c:v>11.2019., n=3622</c:v>
                </c:pt>
              </c:strCache>
            </c:strRef>
          </c:cat>
          <c:val>
            <c:numRef>
              <c:f>Dati!$D$307:$D$309</c:f>
              <c:numCache>
                <c:formatCode>###0</c:formatCode>
                <c:ptCount val="3"/>
                <c:pt idx="0">
                  <c:v>32.388766399669095</c:v>
                </c:pt>
                <c:pt idx="1">
                  <c:v>30.7</c:v>
                </c:pt>
                <c:pt idx="2">
                  <c:v>30.7</c:v>
                </c:pt>
              </c:numCache>
            </c:numRef>
          </c:val>
          <c:extLst xmlns:c16r2="http://schemas.microsoft.com/office/drawing/2015/06/chart">
            <c:ext xmlns:c16="http://schemas.microsoft.com/office/drawing/2014/chart" uri="{C3380CC4-5D6E-409C-BE32-E72D297353CC}">
              <c16:uniqueId val="{00000021-3EC5-45A1-9A2C-75B9D4587D1E}"/>
            </c:ext>
          </c:extLst>
        </c:ser>
        <c:ser>
          <c:idx val="3"/>
          <c:order val="3"/>
          <c:tx>
            <c:strRef>
              <c:f>Dati!$E$306</c:f>
              <c:strCache>
                <c:ptCount val="1"/>
                <c:pt idx="0">
                  <c:v>Drīzāk 
labas</c:v>
                </c:pt>
              </c:strCache>
            </c:strRef>
          </c:tx>
          <c:spPr>
            <a:solidFill>
              <a:srgbClr val="BDDCA8"/>
            </a:solidFill>
          </c:spPr>
          <c:invertIfNegative val="0"/>
          <c:dLbls>
            <c:numFmt formatCode="0" sourceLinked="0"/>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Dati!$A$307:$A$309</c:f>
              <c:strCache>
                <c:ptCount val="3"/>
                <c:pt idx="0">
                  <c:v>07.2024., n=2318</c:v>
                </c:pt>
                <c:pt idx="1">
                  <c:v>06.2022., n=2808</c:v>
                </c:pt>
                <c:pt idx="2">
                  <c:v>11.2019., n=3622</c:v>
                </c:pt>
              </c:strCache>
            </c:strRef>
          </c:cat>
          <c:val>
            <c:numRef>
              <c:f>Dati!$E$307:$E$309</c:f>
              <c:numCache>
                <c:formatCode>###0</c:formatCode>
                <c:ptCount val="3"/>
                <c:pt idx="0">
                  <c:v>5.0041032926642997</c:v>
                </c:pt>
                <c:pt idx="1">
                  <c:v>4.2</c:v>
                </c:pt>
                <c:pt idx="2">
                  <c:v>4.8</c:v>
                </c:pt>
              </c:numCache>
            </c:numRef>
          </c:val>
          <c:extLst xmlns:c16r2="http://schemas.microsoft.com/office/drawing/2015/06/chart">
            <c:ext xmlns:c16="http://schemas.microsoft.com/office/drawing/2014/chart" uri="{C3380CC4-5D6E-409C-BE32-E72D297353CC}">
              <c16:uniqueId val="{00000022-3EC5-45A1-9A2C-75B9D4587D1E}"/>
            </c:ext>
          </c:extLst>
        </c:ser>
        <c:ser>
          <c:idx val="4"/>
          <c:order val="4"/>
          <c:tx>
            <c:strRef>
              <c:f>Dati!$F$306</c:f>
              <c:strCache>
                <c:ptCount val="1"/>
                <c:pt idx="0">
                  <c:v>Ļoti 
labas</c:v>
                </c:pt>
              </c:strCache>
            </c:strRef>
          </c:tx>
          <c:spPr>
            <a:solidFill>
              <a:srgbClr val="385723"/>
            </a:solidFill>
          </c:spPr>
          <c:invertIfNegative val="0"/>
          <c:dLbls>
            <c:numFmt formatCode="0" sourceLinked="0"/>
            <c:spPr>
              <a:noFill/>
              <a:ln>
                <a:noFill/>
              </a:ln>
              <a:effectLst/>
            </c:spPr>
            <c:txPr>
              <a:bodyPr wrap="square" lIns="38100" tIns="19050" rIns="38100" bIns="19050" anchor="ctr">
                <a:spAutoFit/>
              </a:bodyPr>
              <a:lstStyle/>
              <a:p>
                <a:pPr>
                  <a:defRPr sz="1200" b="1">
                    <a:solidFill>
                      <a:schemeClr val="tx1"/>
                    </a:solidFill>
                  </a:defRPr>
                </a:pPr>
                <a:endParaRPr lang="en-US"/>
              </a:p>
            </c:tx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Dati!$A$307:$A$309</c:f>
              <c:strCache>
                <c:ptCount val="3"/>
                <c:pt idx="0">
                  <c:v>07.2024., n=2318</c:v>
                </c:pt>
                <c:pt idx="1">
                  <c:v>06.2022., n=2808</c:v>
                </c:pt>
                <c:pt idx="2">
                  <c:v>11.2019., n=3622</c:v>
                </c:pt>
              </c:strCache>
            </c:strRef>
          </c:cat>
          <c:val>
            <c:numRef>
              <c:f>Dati!$F$307:$F$309</c:f>
              <c:numCache>
                <c:formatCode>###0</c:formatCode>
                <c:ptCount val="3"/>
                <c:pt idx="0" formatCode="###0.0">
                  <c:v>0.94224642316850638</c:v>
                </c:pt>
                <c:pt idx="1">
                  <c:v>1</c:v>
                </c:pt>
                <c:pt idx="2">
                  <c:v>0.8</c:v>
                </c:pt>
              </c:numCache>
            </c:numRef>
          </c:val>
          <c:extLst xmlns:c16r2="http://schemas.microsoft.com/office/drawing/2015/06/chart">
            <c:ext xmlns:c16="http://schemas.microsoft.com/office/drawing/2014/chart" uri="{C3380CC4-5D6E-409C-BE32-E72D297353CC}">
              <c16:uniqueId val="{00000023-3EC5-45A1-9A2C-75B9D4587D1E}"/>
            </c:ext>
          </c:extLst>
        </c:ser>
        <c:ser>
          <c:idx val="5"/>
          <c:order val="5"/>
          <c:tx>
            <c:strRef>
              <c:f>Dati!$G$306</c:f>
              <c:strCache>
                <c:ptCount val="1"/>
                <c:pt idx="0">
                  <c:v>x</c:v>
                </c:pt>
              </c:strCache>
            </c:strRef>
          </c:tx>
          <c:spPr>
            <a:noFill/>
          </c:spPr>
          <c:invertIfNegative val="0"/>
          <c:cat>
            <c:strRef>
              <c:f>Dati!$A$307:$A$309</c:f>
              <c:strCache>
                <c:ptCount val="3"/>
                <c:pt idx="0">
                  <c:v>07.2024., n=2318</c:v>
                </c:pt>
                <c:pt idx="1">
                  <c:v>06.2022., n=2808</c:v>
                </c:pt>
                <c:pt idx="2">
                  <c:v>11.2019., n=3622</c:v>
                </c:pt>
              </c:strCache>
            </c:strRef>
          </c:cat>
          <c:val>
            <c:numRef>
              <c:f>Dati!$G$307:$G$309</c:f>
              <c:numCache>
                <c:formatCode>###0</c:formatCode>
                <c:ptCount val="3"/>
                <c:pt idx="0">
                  <c:v>5</c:v>
                </c:pt>
                <c:pt idx="1">
                  <c:v>5.7463497158328058</c:v>
                </c:pt>
                <c:pt idx="2">
                  <c:v>5.3463497158328064</c:v>
                </c:pt>
              </c:numCache>
            </c:numRef>
          </c:val>
          <c:extLst xmlns:c16r2="http://schemas.microsoft.com/office/drawing/2015/06/chart">
            <c:ext xmlns:c16="http://schemas.microsoft.com/office/drawing/2014/chart" uri="{C3380CC4-5D6E-409C-BE32-E72D297353CC}">
              <c16:uniqueId val="{00000024-3EC5-45A1-9A2C-75B9D4587D1E}"/>
            </c:ext>
          </c:extLst>
        </c:ser>
        <c:ser>
          <c:idx val="6"/>
          <c:order val="6"/>
          <c:tx>
            <c:strRef>
              <c:f>Dati!$H$306</c:f>
              <c:strCache>
                <c:ptCount val="1"/>
                <c:pt idx="0">
                  <c:v>Vidējas</c:v>
                </c:pt>
              </c:strCache>
            </c:strRef>
          </c:tx>
          <c:spPr>
            <a:solidFill>
              <a:srgbClr val="F8CBAD"/>
            </a:solidFill>
          </c:spPr>
          <c:invertIfNegative val="0"/>
          <c:dLbls>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Dati!$A$307:$A$309</c:f>
              <c:strCache>
                <c:ptCount val="3"/>
                <c:pt idx="0">
                  <c:v>07.2024., n=2318</c:v>
                </c:pt>
                <c:pt idx="1">
                  <c:v>06.2022., n=2808</c:v>
                </c:pt>
                <c:pt idx="2">
                  <c:v>11.2019., n=3622</c:v>
                </c:pt>
              </c:strCache>
            </c:strRef>
          </c:cat>
          <c:val>
            <c:numRef>
              <c:f>Dati!$H$307:$H$309</c:f>
              <c:numCache>
                <c:formatCode>###0</c:formatCode>
                <c:ptCount val="3"/>
                <c:pt idx="0">
                  <c:v>22.726095455930569</c:v>
                </c:pt>
                <c:pt idx="1">
                  <c:v>23.4</c:v>
                </c:pt>
                <c:pt idx="2">
                  <c:v>23.7</c:v>
                </c:pt>
              </c:numCache>
            </c:numRef>
          </c:val>
          <c:extLst xmlns:c16r2="http://schemas.microsoft.com/office/drawing/2015/06/chart">
            <c:ext xmlns:c16="http://schemas.microsoft.com/office/drawing/2014/chart" uri="{C3380CC4-5D6E-409C-BE32-E72D297353CC}">
              <c16:uniqueId val="{00000025-3EC5-45A1-9A2C-75B9D4587D1E}"/>
            </c:ext>
          </c:extLst>
        </c:ser>
        <c:ser>
          <c:idx val="7"/>
          <c:order val="7"/>
          <c:tx>
            <c:strRef>
              <c:f>Dati!$I$306</c:f>
              <c:strCache>
                <c:ptCount val="1"/>
                <c:pt idx="0">
                  <c:v>x</c:v>
                </c:pt>
              </c:strCache>
            </c:strRef>
          </c:tx>
          <c:spPr>
            <a:noFill/>
          </c:spPr>
          <c:invertIfNegative val="0"/>
          <c:cat>
            <c:strRef>
              <c:f>Dati!$A$307:$A$309</c:f>
              <c:strCache>
                <c:ptCount val="3"/>
                <c:pt idx="0">
                  <c:v>07.2024., n=2318</c:v>
                </c:pt>
                <c:pt idx="1">
                  <c:v>06.2022., n=2808</c:v>
                </c:pt>
                <c:pt idx="2">
                  <c:v>11.2019., n=3622</c:v>
                </c:pt>
              </c:strCache>
            </c:strRef>
          </c:cat>
          <c:val>
            <c:numRef>
              <c:f>Dati!$I$307:$I$309</c:f>
              <c:numCache>
                <c:formatCode>###0</c:formatCode>
                <c:ptCount val="3"/>
                <c:pt idx="0">
                  <c:v>5.9739045440694305</c:v>
                </c:pt>
                <c:pt idx="1">
                  <c:v>5.3000000000000007</c:v>
                </c:pt>
                <c:pt idx="2">
                  <c:v>5</c:v>
                </c:pt>
              </c:numCache>
            </c:numRef>
          </c:val>
          <c:extLst xmlns:c16r2="http://schemas.microsoft.com/office/drawing/2015/06/chart">
            <c:ext xmlns:c16="http://schemas.microsoft.com/office/drawing/2014/chart" uri="{C3380CC4-5D6E-409C-BE32-E72D297353CC}">
              <c16:uniqueId val="{00000026-3EC5-45A1-9A2C-75B9D4587D1E}"/>
            </c:ext>
          </c:extLst>
        </c:ser>
        <c:ser>
          <c:idx val="8"/>
          <c:order val="8"/>
          <c:tx>
            <c:strRef>
              <c:f>Dati!$J$306</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Dati!$A$307:$A$309</c:f>
              <c:strCache>
                <c:ptCount val="3"/>
                <c:pt idx="0">
                  <c:v>07.2024., n=2318</c:v>
                </c:pt>
                <c:pt idx="1">
                  <c:v>06.2022., n=2808</c:v>
                </c:pt>
                <c:pt idx="2">
                  <c:v>11.2019., n=3622</c:v>
                </c:pt>
              </c:strCache>
            </c:strRef>
          </c:cat>
          <c:val>
            <c:numRef>
              <c:f>Dati!$J$307:$J$309</c:f>
              <c:numCache>
                <c:formatCode>###0</c:formatCode>
                <c:ptCount val="3"/>
                <c:pt idx="0">
                  <c:v>15.596392190925762</c:v>
                </c:pt>
                <c:pt idx="1">
                  <c:v>21.8</c:v>
                </c:pt>
                <c:pt idx="2">
                  <c:v>18.3</c:v>
                </c:pt>
              </c:numCache>
            </c:numRef>
          </c:val>
          <c:extLst xmlns:c16r2="http://schemas.microsoft.com/office/drawing/2015/06/chart">
            <c:ext xmlns:c16="http://schemas.microsoft.com/office/drawing/2014/chart" uri="{C3380CC4-5D6E-409C-BE32-E72D297353CC}">
              <c16:uniqueId val="{00000027-3EC5-45A1-9A2C-75B9D4587D1E}"/>
            </c:ext>
          </c:extLst>
        </c:ser>
        <c:dLbls>
          <c:showLegendKey val="0"/>
          <c:showVal val="0"/>
          <c:showCatName val="0"/>
          <c:showSerName val="0"/>
          <c:showPercent val="0"/>
          <c:showBubbleSize val="0"/>
        </c:dLbls>
        <c:gapWidth val="30"/>
        <c:overlap val="100"/>
        <c:axId val="673434288"/>
        <c:axId val="673433112"/>
      </c:barChart>
      <c:catAx>
        <c:axId val="673434288"/>
        <c:scaling>
          <c:orientation val="maxMin"/>
        </c:scaling>
        <c:delete val="0"/>
        <c:axPos val="l"/>
        <c:title>
          <c:tx>
            <c:rich>
              <a:bodyPr rot="0" vert="horz"/>
              <a:lstStyle/>
              <a:p>
                <a:pPr algn="ctr">
                  <a:defRPr sz="900" b="0" i="0" u="none" strike="noStrike" baseline="0">
                    <a:solidFill>
                      <a:sysClr val="windowText" lastClr="000000"/>
                    </a:solidFill>
                    <a:latin typeface="Arial"/>
                    <a:ea typeface="Arial"/>
                    <a:cs typeface="Arial"/>
                  </a:defRPr>
                </a:pPr>
                <a:r>
                  <a:rPr lang="lv-LV" sz="900">
                    <a:solidFill>
                      <a:sysClr val="windowText" lastClr="000000"/>
                    </a:solidFill>
                  </a:rPr>
                  <a:t>%</a:t>
                </a:r>
              </a:p>
            </c:rich>
          </c:tx>
          <c:layout>
            <c:manualLayout>
              <c:xMode val="edge"/>
              <c:yMode val="edge"/>
              <c:x val="0.95517266063047535"/>
              <c:y val="0.1663839777771158"/>
            </c:manualLayout>
          </c:layout>
          <c:overlay val="0"/>
          <c:spPr>
            <a:solidFill>
              <a:srgbClr val="FFFFFF"/>
            </a:solidFill>
            <a:ln w="6350">
              <a:solidFill>
                <a:srgbClr val="000000"/>
              </a:solidFill>
            </a:ln>
            <a:effectLst>
              <a:outerShdw dist="35560" dir="2700000" algn="tl" rotWithShape="0">
                <a:prstClr val="black"/>
              </a:outerShdw>
            </a:effectLst>
          </c:spPr>
        </c:title>
        <c:numFmt formatCode="General" sourceLinked="1"/>
        <c:majorTickMark val="out"/>
        <c:minorTickMark val="none"/>
        <c:tickLblPos val="low"/>
        <c:spPr>
          <a:ln w="3175">
            <a:solidFill>
              <a:srgbClr val="333333"/>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673433112"/>
        <c:crossesAt val="60.9"/>
        <c:auto val="1"/>
        <c:lblAlgn val="ctr"/>
        <c:lblOffset val="100"/>
        <c:tickLblSkip val="1"/>
        <c:tickMarkSkip val="1"/>
        <c:noMultiLvlLbl val="0"/>
      </c:catAx>
      <c:valAx>
        <c:axId val="673433112"/>
        <c:scaling>
          <c:orientation val="minMax"/>
          <c:max val="130"/>
          <c:min val="0"/>
        </c:scaling>
        <c:delete val="1"/>
        <c:axPos val="b"/>
        <c:numFmt formatCode="0" sourceLinked="0"/>
        <c:majorTickMark val="out"/>
        <c:minorTickMark val="none"/>
        <c:tickLblPos val="nextTo"/>
        <c:crossAx val="673434288"/>
        <c:crosses val="max"/>
        <c:crossBetween val="between"/>
        <c:majorUnit val="20"/>
        <c:minorUnit val="4"/>
      </c:valAx>
      <c:spPr>
        <a:noFill/>
        <a:ln w="25400">
          <a:noFill/>
        </a:ln>
      </c:spPr>
    </c:plotArea>
    <c:legend>
      <c:legendPos val="t"/>
      <c:legendEntry>
        <c:idx val="0"/>
        <c:delete val="1"/>
      </c:legendEntry>
      <c:legendEntry>
        <c:idx val="5"/>
        <c:txPr>
          <a:bodyPr/>
          <a:lstStyle/>
          <a:p>
            <a:pPr>
              <a:defRPr sz="1200">
                <a:solidFill>
                  <a:schemeClr val="bg1"/>
                </a:solidFill>
              </a:defRPr>
            </a:pPr>
            <a:endParaRPr lang="en-US"/>
          </a:p>
        </c:txPr>
      </c:legendEntry>
      <c:legendEntry>
        <c:idx val="7"/>
        <c:txPr>
          <a:bodyPr/>
          <a:lstStyle/>
          <a:p>
            <a:pPr>
              <a:defRPr sz="1200">
                <a:solidFill>
                  <a:schemeClr val="bg1"/>
                </a:solidFill>
              </a:defRPr>
            </a:pPr>
            <a:endParaRPr lang="en-US"/>
          </a:p>
        </c:txPr>
      </c:legendEntry>
      <c:layout>
        <c:manualLayout>
          <c:xMode val="edge"/>
          <c:yMode val="edge"/>
          <c:x val="0.25510145454442701"/>
          <c:y val="2.364532753433227E-2"/>
          <c:w val="0.6363298678448952"/>
          <c:h val="0.12828303891487186"/>
        </c:manualLayout>
      </c:layout>
      <c:overlay val="0"/>
      <c:txPr>
        <a:bodyPr/>
        <a:lstStyle/>
        <a:p>
          <a:pPr>
            <a:defRPr sz="1200"/>
          </a:pPr>
          <a:endParaRPr lang="en-US"/>
        </a:p>
      </c:txPr>
    </c:legend>
    <c:plotVisOnly val="1"/>
    <c:dispBlanksAs val="gap"/>
    <c:showDLblsOverMax val="0"/>
  </c:chart>
  <c:spPr>
    <a:noFill/>
    <a:ln w="6350">
      <a:noFill/>
    </a:ln>
  </c:spPr>
  <c:txPr>
    <a:bodyPr/>
    <a:lstStyle/>
    <a:p>
      <a:pPr>
        <a:defRPr sz="800" b="0" i="0" u="none" strike="noStrike" baseline="0">
          <a:solidFill>
            <a:srgbClr val="333333"/>
          </a:solidFill>
          <a:latin typeface="Arial"/>
          <a:ea typeface="Arial"/>
          <a:cs typeface="Arial"/>
        </a:defRPr>
      </a:pPr>
      <a:endParaRPr lang="en-US"/>
    </a:p>
  </c:txPr>
  <c:externalData r:id="rId2">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9703841774604794"/>
          <c:y val="0.13710659394218877"/>
          <c:w val="0.67941441170898853"/>
          <c:h val="0.74759551732466767"/>
        </c:manualLayout>
      </c:layout>
      <c:barChart>
        <c:barDir val="bar"/>
        <c:grouping val="stacked"/>
        <c:varyColors val="0"/>
        <c:ser>
          <c:idx val="0"/>
          <c:order val="0"/>
          <c:tx>
            <c:strRef>
              <c:f>Dati!$C$313</c:f>
              <c:strCache>
                <c:ptCount val="1"/>
                <c:pt idx="0">
                  <c:v>.</c:v>
                </c:pt>
              </c:strCache>
            </c:strRef>
          </c:tx>
          <c:spPr>
            <a:noFill/>
            <a:ln w="25400">
              <a:noFill/>
            </a:ln>
          </c:spPr>
          <c:invertIfNegative val="0"/>
          <c:cat>
            <c:strRef>
              <c:f>Dati!$B$314:$B$324</c:f>
              <c:strCache>
                <c:ptCount val="11"/>
                <c:pt idx="0">
                  <c:v>07.2024., n=2318</c:v>
                </c:pt>
                <c:pt idx="1">
                  <c:v>06.2022., n=2808</c:v>
                </c:pt>
                <c:pt idx="2">
                  <c:v>11.2019., n=3622</c:v>
                </c:pt>
                <c:pt idx="4">
                  <c:v>07.2024., n=58</c:v>
                </c:pt>
                <c:pt idx="5">
                  <c:v>06.2022., n=77</c:v>
                </c:pt>
                <c:pt idx="6">
                  <c:v>11.2019., n=80</c:v>
                </c:pt>
                <c:pt idx="8">
                  <c:v>07.2024., n=2260</c:v>
                </c:pt>
                <c:pt idx="9">
                  <c:v>06.2022., n=2731</c:v>
                </c:pt>
                <c:pt idx="10">
                  <c:v>11.2019., n=3542</c:v>
                </c:pt>
              </c:strCache>
            </c:strRef>
          </c:cat>
          <c:val>
            <c:numRef>
              <c:f>Dati!$C$314:$C$324</c:f>
              <c:numCache>
                <c:formatCode>0</c:formatCode>
                <c:ptCount val="11"/>
                <c:pt idx="0">
                  <c:v>6.0387488671139238</c:v>
                </c:pt>
                <c:pt idx="1">
                  <c:v>12.169911504424789</c:v>
                </c:pt>
                <c:pt idx="2">
                  <c:v>9.2699115044247833</c:v>
                </c:pt>
                <c:pt idx="3">
                  <c:v>61.769911504424783</c:v>
                </c:pt>
                <c:pt idx="4">
                  <c:v>39.356118400976513</c:v>
                </c:pt>
                <c:pt idx="5">
                  <c:v>20.869911504424785</c:v>
                </c:pt>
                <c:pt idx="6">
                  <c:v>33.169911504424782</c:v>
                </c:pt>
                <c:pt idx="7">
                  <c:v>61.769911504424783</c:v>
                </c:pt>
                <c:pt idx="8">
                  <c:v>5</c:v>
                </c:pt>
                <c:pt idx="9">
                  <c:v>10.769911504424783</c:v>
                </c:pt>
                <c:pt idx="10">
                  <c:v>12.469911504424786</c:v>
                </c:pt>
              </c:numCache>
            </c:numRef>
          </c:val>
          <c:extLst xmlns:c16r2="http://schemas.microsoft.com/office/drawing/2015/06/chart">
            <c:ext xmlns:c16="http://schemas.microsoft.com/office/drawing/2014/chart" uri="{C3380CC4-5D6E-409C-BE32-E72D297353CC}">
              <c16:uniqueId val="{00000000-5E7A-476E-86F3-EDE8B7DC11A5}"/>
            </c:ext>
          </c:extLst>
        </c:ser>
        <c:ser>
          <c:idx val="1"/>
          <c:order val="1"/>
          <c:tx>
            <c:strRef>
              <c:f>Dati!$D$313</c:f>
              <c:strCache>
                <c:ptCount val="1"/>
                <c:pt idx="0">
                  <c:v>Ļoti 
sliktas</c:v>
                </c:pt>
              </c:strCache>
            </c:strRef>
          </c:tx>
          <c:spPr>
            <a:solidFill>
              <a:srgbClr val="840C54"/>
            </a:solidFill>
            <a:ln w="25400">
              <a:noFill/>
            </a:ln>
          </c:spPr>
          <c:invertIfNegative val="0"/>
          <c:dLbls>
            <c:dLbl>
              <c:idx val="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9"/>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2"/>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9"/>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numFmt formatCode="0" sourceLinked="0"/>
            <c:spPr>
              <a:noFill/>
              <a:ln w="25400">
                <a:noFill/>
              </a:ln>
            </c:spPr>
            <c:txPr>
              <a:bodyPr wrap="square" lIns="38100" tIns="19050" rIns="38100" bIns="19050" anchor="ctr">
                <a:spAutoFit/>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Dati!$B$314:$B$324</c:f>
              <c:strCache>
                <c:ptCount val="11"/>
                <c:pt idx="0">
                  <c:v>07.2024., n=2318</c:v>
                </c:pt>
                <c:pt idx="1">
                  <c:v>06.2022., n=2808</c:v>
                </c:pt>
                <c:pt idx="2">
                  <c:v>11.2019., n=3622</c:v>
                </c:pt>
                <c:pt idx="4">
                  <c:v>07.2024., n=58</c:v>
                </c:pt>
                <c:pt idx="5">
                  <c:v>06.2022., n=77</c:v>
                </c:pt>
                <c:pt idx="6">
                  <c:v>11.2019., n=80</c:v>
                </c:pt>
                <c:pt idx="8">
                  <c:v>07.2024., n=2260</c:v>
                </c:pt>
                <c:pt idx="9">
                  <c:v>06.2022., n=2731</c:v>
                </c:pt>
                <c:pt idx="10">
                  <c:v>11.2019., n=3542</c:v>
                </c:pt>
              </c:strCache>
            </c:strRef>
          </c:cat>
          <c:val>
            <c:numRef>
              <c:f>Dati!$D$314:$D$324</c:f>
              <c:numCache>
                <c:formatCode>0</c:formatCode>
                <c:ptCount val="11"/>
                <c:pt idx="0" formatCode="###0">
                  <c:v>23.342396237641768</c:v>
                </c:pt>
                <c:pt idx="1">
                  <c:v>18.899999999999999</c:v>
                </c:pt>
                <c:pt idx="2" formatCode="###0">
                  <c:v>21.8</c:v>
                </c:pt>
                <c:pt idx="4" formatCode="###0">
                  <c:v>3.4482758620689653</c:v>
                </c:pt>
                <c:pt idx="5">
                  <c:v>10.6</c:v>
                </c:pt>
                <c:pt idx="6">
                  <c:v>7.9</c:v>
                </c:pt>
                <c:pt idx="8" formatCode="###0">
                  <c:v>23.893805309734514</c:v>
                </c:pt>
                <c:pt idx="9">
                  <c:v>20.2</c:v>
                </c:pt>
                <c:pt idx="10">
                  <c:v>19.8</c:v>
                </c:pt>
              </c:numCache>
            </c:numRef>
          </c:val>
          <c:extLst xmlns:c16r2="http://schemas.microsoft.com/office/drawing/2015/06/chart">
            <c:ext xmlns:c16="http://schemas.microsoft.com/office/drawing/2014/chart" uri="{C3380CC4-5D6E-409C-BE32-E72D297353CC}">
              <c16:uniqueId val="{00000020-5E7A-476E-86F3-EDE8B7DC11A5}"/>
            </c:ext>
          </c:extLst>
        </c:ser>
        <c:ser>
          <c:idx val="2"/>
          <c:order val="2"/>
          <c:tx>
            <c:strRef>
              <c:f>Dati!$E$313</c:f>
              <c:strCache>
                <c:ptCount val="1"/>
                <c:pt idx="0">
                  <c:v>Drīzāk 
sliktas</c:v>
                </c:pt>
              </c:strCache>
            </c:strRef>
          </c:tx>
          <c:spPr>
            <a:solidFill>
              <a:srgbClr val="D0909F"/>
            </a:solidFill>
          </c:spPr>
          <c:invertIfNegative val="0"/>
          <c:dLbls>
            <c:numFmt formatCode="0" sourceLinked="0"/>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Dati!$B$314:$B$324</c:f>
              <c:strCache>
                <c:ptCount val="11"/>
                <c:pt idx="0">
                  <c:v>07.2024., n=2318</c:v>
                </c:pt>
                <c:pt idx="1">
                  <c:v>06.2022., n=2808</c:v>
                </c:pt>
                <c:pt idx="2">
                  <c:v>11.2019., n=3622</c:v>
                </c:pt>
                <c:pt idx="4">
                  <c:v>07.2024., n=58</c:v>
                </c:pt>
                <c:pt idx="5">
                  <c:v>06.2022., n=77</c:v>
                </c:pt>
                <c:pt idx="6">
                  <c:v>11.2019., n=80</c:v>
                </c:pt>
                <c:pt idx="8">
                  <c:v>07.2024., n=2260</c:v>
                </c:pt>
                <c:pt idx="9">
                  <c:v>06.2022., n=2731</c:v>
                </c:pt>
                <c:pt idx="10">
                  <c:v>11.2019., n=3542</c:v>
                </c:pt>
              </c:strCache>
            </c:strRef>
          </c:cat>
          <c:val>
            <c:numRef>
              <c:f>Dati!$E$314:$E$324</c:f>
              <c:numCache>
                <c:formatCode>0</c:formatCode>
                <c:ptCount val="11"/>
                <c:pt idx="0" formatCode="###0">
                  <c:v>32.388766399669095</c:v>
                </c:pt>
                <c:pt idx="1">
                  <c:v>30.7</c:v>
                </c:pt>
                <c:pt idx="2" formatCode="###0">
                  <c:v>30.7</c:v>
                </c:pt>
                <c:pt idx="4" formatCode="###0">
                  <c:v>18.96551724137931</c:v>
                </c:pt>
                <c:pt idx="5">
                  <c:v>30.3</c:v>
                </c:pt>
                <c:pt idx="6">
                  <c:v>20.7</c:v>
                </c:pt>
                <c:pt idx="8" formatCode="###0">
                  <c:v>32.876106194690266</c:v>
                </c:pt>
                <c:pt idx="9">
                  <c:v>30.8</c:v>
                </c:pt>
                <c:pt idx="10">
                  <c:v>29.5</c:v>
                </c:pt>
              </c:numCache>
            </c:numRef>
          </c:val>
          <c:extLst xmlns:c16r2="http://schemas.microsoft.com/office/drawing/2015/06/chart">
            <c:ext xmlns:c16="http://schemas.microsoft.com/office/drawing/2014/chart" uri="{C3380CC4-5D6E-409C-BE32-E72D297353CC}">
              <c16:uniqueId val="{00000021-5E7A-476E-86F3-EDE8B7DC11A5}"/>
            </c:ext>
          </c:extLst>
        </c:ser>
        <c:ser>
          <c:idx val="5"/>
          <c:order val="3"/>
          <c:tx>
            <c:strRef>
              <c:f>Dati!$F$313</c:f>
              <c:strCache>
                <c:ptCount val="1"/>
                <c:pt idx="0">
                  <c:v>Drīzāk 
labas</c:v>
                </c:pt>
              </c:strCache>
            </c:strRef>
          </c:tx>
          <c:spPr>
            <a:solidFill>
              <a:srgbClr val="BDDCA8"/>
            </a:solidFill>
          </c:spPr>
          <c:invertIfNegative val="0"/>
          <c:dLbls>
            <c:numFmt formatCode="0" sourceLinked="0"/>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Dati!$B$314:$B$324</c:f>
              <c:strCache>
                <c:ptCount val="11"/>
                <c:pt idx="0">
                  <c:v>07.2024., n=2318</c:v>
                </c:pt>
                <c:pt idx="1">
                  <c:v>06.2022., n=2808</c:v>
                </c:pt>
                <c:pt idx="2">
                  <c:v>11.2019., n=3622</c:v>
                </c:pt>
                <c:pt idx="4">
                  <c:v>07.2024., n=58</c:v>
                </c:pt>
                <c:pt idx="5">
                  <c:v>06.2022., n=77</c:v>
                </c:pt>
                <c:pt idx="6">
                  <c:v>11.2019., n=80</c:v>
                </c:pt>
                <c:pt idx="8">
                  <c:v>07.2024., n=2260</c:v>
                </c:pt>
                <c:pt idx="9">
                  <c:v>06.2022., n=2731</c:v>
                </c:pt>
                <c:pt idx="10">
                  <c:v>11.2019., n=3542</c:v>
                </c:pt>
              </c:strCache>
            </c:strRef>
          </c:cat>
          <c:val>
            <c:numRef>
              <c:f>Dati!$F$314:$F$324</c:f>
              <c:numCache>
                <c:formatCode>0</c:formatCode>
                <c:ptCount val="11"/>
                <c:pt idx="0" formatCode="###0">
                  <c:v>5.0041032926642997</c:v>
                </c:pt>
                <c:pt idx="1">
                  <c:v>4.2</c:v>
                </c:pt>
                <c:pt idx="2" formatCode="###0">
                  <c:v>4.8</c:v>
                </c:pt>
                <c:pt idx="4" formatCode="###0">
                  <c:v>36.206896551724135</c:v>
                </c:pt>
                <c:pt idx="5">
                  <c:v>8.8000000000000007</c:v>
                </c:pt>
                <c:pt idx="6">
                  <c:v>17.5</c:v>
                </c:pt>
                <c:pt idx="8" formatCode="###0">
                  <c:v>4.1592920353982299</c:v>
                </c:pt>
                <c:pt idx="9">
                  <c:v>3.4</c:v>
                </c:pt>
                <c:pt idx="10">
                  <c:v>5.5</c:v>
                </c:pt>
              </c:numCache>
            </c:numRef>
          </c:val>
          <c:extLst xmlns:c16r2="http://schemas.microsoft.com/office/drawing/2015/06/chart">
            <c:ext xmlns:c16="http://schemas.microsoft.com/office/drawing/2014/chart" uri="{C3380CC4-5D6E-409C-BE32-E72D297353CC}">
              <c16:uniqueId val="{00000024-5E7A-476E-86F3-EDE8B7DC11A5}"/>
            </c:ext>
          </c:extLst>
        </c:ser>
        <c:ser>
          <c:idx val="3"/>
          <c:order val="4"/>
          <c:tx>
            <c:strRef>
              <c:f>Dati!$G$313</c:f>
              <c:strCache>
                <c:ptCount val="1"/>
                <c:pt idx="0">
                  <c:v>Ļoti 
labas</c:v>
                </c:pt>
              </c:strCache>
            </c:strRef>
          </c:tx>
          <c:spPr>
            <a:solidFill>
              <a:srgbClr val="385723"/>
            </a:solidFill>
          </c:spPr>
          <c:invertIfNegative val="0"/>
          <c:dLbls>
            <c:dLbl>
              <c:idx val="4"/>
              <c:layout/>
              <c:numFmt formatCode="0" sourceLinked="0"/>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6"/>
              <c:layout/>
              <c:numFmt formatCode="0" sourceLinked="0"/>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numFmt formatCode="0" sourceLinked="0"/>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Dati!$B$314:$B$324</c:f>
              <c:strCache>
                <c:ptCount val="11"/>
                <c:pt idx="0">
                  <c:v>07.2024., n=2318</c:v>
                </c:pt>
                <c:pt idx="1">
                  <c:v>06.2022., n=2808</c:v>
                </c:pt>
                <c:pt idx="2">
                  <c:v>11.2019., n=3622</c:v>
                </c:pt>
                <c:pt idx="4">
                  <c:v>07.2024., n=58</c:v>
                </c:pt>
                <c:pt idx="5">
                  <c:v>06.2022., n=77</c:v>
                </c:pt>
                <c:pt idx="6">
                  <c:v>11.2019., n=80</c:v>
                </c:pt>
                <c:pt idx="8">
                  <c:v>07.2024., n=2260</c:v>
                </c:pt>
                <c:pt idx="9">
                  <c:v>06.2022., n=2731</c:v>
                </c:pt>
                <c:pt idx="10">
                  <c:v>11.2019., n=3542</c:v>
                </c:pt>
              </c:strCache>
            </c:strRef>
          </c:cat>
          <c:val>
            <c:numRef>
              <c:f>Dati!$G$314:$G$324</c:f>
              <c:numCache>
                <c:formatCode>0</c:formatCode>
                <c:ptCount val="11"/>
                <c:pt idx="0" formatCode="###0.0">
                  <c:v>0.94224642316850638</c:v>
                </c:pt>
                <c:pt idx="1">
                  <c:v>1</c:v>
                </c:pt>
                <c:pt idx="2" formatCode="###0">
                  <c:v>0.8</c:v>
                </c:pt>
                <c:pt idx="4" formatCode="###0">
                  <c:v>10.344827586206897</c:v>
                </c:pt>
                <c:pt idx="5">
                  <c:v>2</c:v>
                </c:pt>
                <c:pt idx="6">
                  <c:v>3.2</c:v>
                </c:pt>
                <c:pt idx="8" formatCode="0.0">
                  <c:v>0.66371681415929207</c:v>
                </c:pt>
                <c:pt idx="9">
                  <c:v>0.9</c:v>
                </c:pt>
                <c:pt idx="10">
                  <c:v>0.7</c:v>
                </c:pt>
              </c:numCache>
            </c:numRef>
          </c:val>
          <c:extLst xmlns:c16r2="http://schemas.microsoft.com/office/drawing/2015/06/chart">
            <c:ext xmlns:c16="http://schemas.microsoft.com/office/drawing/2014/chart" uri="{C3380CC4-5D6E-409C-BE32-E72D297353CC}">
              <c16:uniqueId val="{00000022-5E7A-476E-86F3-EDE8B7DC11A5}"/>
            </c:ext>
          </c:extLst>
        </c:ser>
        <c:ser>
          <c:idx val="4"/>
          <c:order val="5"/>
          <c:tx>
            <c:strRef>
              <c:f>Dati!$H$313</c:f>
              <c:strCache>
                <c:ptCount val="1"/>
                <c:pt idx="0">
                  <c:v>.</c:v>
                </c:pt>
              </c:strCache>
            </c:strRef>
          </c:tx>
          <c:spPr>
            <a:noFill/>
          </c:spPr>
          <c:invertIfNegative val="0"/>
          <c:cat>
            <c:strRef>
              <c:f>Dati!$B$314:$B$324</c:f>
              <c:strCache>
                <c:ptCount val="11"/>
                <c:pt idx="0">
                  <c:v>07.2024., n=2318</c:v>
                </c:pt>
                <c:pt idx="1">
                  <c:v>06.2022., n=2808</c:v>
                </c:pt>
                <c:pt idx="2">
                  <c:v>11.2019., n=3622</c:v>
                </c:pt>
                <c:pt idx="4">
                  <c:v>07.2024., n=58</c:v>
                </c:pt>
                <c:pt idx="5">
                  <c:v>06.2022., n=77</c:v>
                </c:pt>
                <c:pt idx="6">
                  <c:v>11.2019., n=80</c:v>
                </c:pt>
                <c:pt idx="8">
                  <c:v>07.2024., n=2260</c:v>
                </c:pt>
                <c:pt idx="9">
                  <c:v>06.2022., n=2731</c:v>
                </c:pt>
                <c:pt idx="10">
                  <c:v>11.2019., n=3542</c:v>
                </c:pt>
              </c:strCache>
            </c:strRef>
          </c:cat>
          <c:val>
            <c:numRef>
              <c:f>Dati!$H$314:$H$324</c:f>
              <c:numCache>
                <c:formatCode>0</c:formatCode>
                <c:ptCount val="11"/>
                <c:pt idx="0">
                  <c:v>45.605374422098222</c:v>
                </c:pt>
                <c:pt idx="1">
                  <c:v>46.351724137931029</c:v>
                </c:pt>
                <c:pt idx="2">
                  <c:v>45.951724137931031</c:v>
                </c:pt>
                <c:pt idx="3">
                  <c:v>51.551724137931032</c:v>
                </c:pt>
                <c:pt idx="4">
                  <c:v>5</c:v>
                </c:pt>
                <c:pt idx="5">
                  <c:v>40.751724137931035</c:v>
                </c:pt>
                <c:pt idx="6">
                  <c:v>30.851724137931033</c:v>
                </c:pt>
                <c:pt idx="7">
                  <c:v>51.551724137931032</c:v>
                </c:pt>
                <c:pt idx="8">
                  <c:v>46.728715288373508</c:v>
                </c:pt>
                <c:pt idx="9">
                  <c:v>47.251724137931035</c:v>
                </c:pt>
                <c:pt idx="10">
                  <c:v>45.351724137931029</c:v>
                </c:pt>
              </c:numCache>
            </c:numRef>
          </c:val>
          <c:extLst xmlns:c16r2="http://schemas.microsoft.com/office/drawing/2015/06/chart">
            <c:ext xmlns:c16="http://schemas.microsoft.com/office/drawing/2014/chart" uri="{C3380CC4-5D6E-409C-BE32-E72D297353CC}">
              <c16:uniqueId val="{00000023-5E7A-476E-86F3-EDE8B7DC11A5}"/>
            </c:ext>
          </c:extLst>
        </c:ser>
        <c:ser>
          <c:idx val="6"/>
          <c:order val="6"/>
          <c:tx>
            <c:strRef>
              <c:f>Dati!$I$313</c:f>
              <c:strCache>
                <c:ptCount val="1"/>
                <c:pt idx="0">
                  <c:v>Vidējas</c:v>
                </c:pt>
              </c:strCache>
            </c:strRef>
          </c:tx>
          <c:spPr>
            <a:solidFill>
              <a:srgbClr val="F8CBAD"/>
            </a:solidFill>
          </c:spPr>
          <c:invertIfNegative val="0"/>
          <c:dLbls>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Dati!$B$314:$B$324</c:f>
              <c:strCache>
                <c:ptCount val="11"/>
                <c:pt idx="0">
                  <c:v>07.2024., n=2318</c:v>
                </c:pt>
                <c:pt idx="1">
                  <c:v>06.2022., n=2808</c:v>
                </c:pt>
                <c:pt idx="2">
                  <c:v>11.2019., n=3622</c:v>
                </c:pt>
                <c:pt idx="4">
                  <c:v>07.2024., n=58</c:v>
                </c:pt>
                <c:pt idx="5">
                  <c:v>06.2022., n=77</c:v>
                </c:pt>
                <c:pt idx="6">
                  <c:v>11.2019., n=80</c:v>
                </c:pt>
                <c:pt idx="8">
                  <c:v>07.2024., n=2260</c:v>
                </c:pt>
                <c:pt idx="9">
                  <c:v>06.2022., n=2731</c:v>
                </c:pt>
                <c:pt idx="10">
                  <c:v>11.2019., n=3542</c:v>
                </c:pt>
              </c:strCache>
            </c:strRef>
          </c:cat>
          <c:val>
            <c:numRef>
              <c:f>Dati!$I$314:$I$324</c:f>
              <c:numCache>
                <c:formatCode>0</c:formatCode>
                <c:ptCount val="11"/>
                <c:pt idx="0" formatCode="###0">
                  <c:v>22.726095455930569</c:v>
                </c:pt>
                <c:pt idx="1">
                  <c:v>23.4</c:v>
                </c:pt>
                <c:pt idx="2" formatCode="###0">
                  <c:v>23.7</c:v>
                </c:pt>
                <c:pt idx="4" formatCode="###0">
                  <c:v>29.310344827586206</c:v>
                </c:pt>
                <c:pt idx="5">
                  <c:v>36.1</c:v>
                </c:pt>
                <c:pt idx="6">
                  <c:v>41.6</c:v>
                </c:pt>
                <c:pt idx="8" formatCode="###0">
                  <c:v>22.654867256637168</c:v>
                </c:pt>
                <c:pt idx="9">
                  <c:v>21.3</c:v>
                </c:pt>
                <c:pt idx="10">
                  <c:v>22.2</c:v>
                </c:pt>
              </c:numCache>
            </c:numRef>
          </c:val>
          <c:extLst xmlns:c16r2="http://schemas.microsoft.com/office/drawing/2015/06/chart">
            <c:ext xmlns:c16="http://schemas.microsoft.com/office/drawing/2014/chart" uri="{C3380CC4-5D6E-409C-BE32-E72D297353CC}">
              <c16:uniqueId val="{00000000-7896-4D0F-8EB9-CC744F9E947D}"/>
            </c:ext>
          </c:extLst>
        </c:ser>
        <c:ser>
          <c:idx val="7"/>
          <c:order val="7"/>
          <c:tx>
            <c:strRef>
              <c:f>Dati!$J$313</c:f>
              <c:strCache>
                <c:ptCount val="1"/>
                <c:pt idx="0">
                  <c:v>.</c:v>
                </c:pt>
              </c:strCache>
            </c:strRef>
          </c:tx>
          <c:spPr>
            <a:noFill/>
          </c:spPr>
          <c:invertIfNegative val="0"/>
          <c:cat>
            <c:strRef>
              <c:f>Dati!$B$314:$B$324</c:f>
              <c:strCache>
                <c:ptCount val="11"/>
                <c:pt idx="0">
                  <c:v>07.2024., n=2318</c:v>
                </c:pt>
                <c:pt idx="1">
                  <c:v>06.2022., n=2808</c:v>
                </c:pt>
                <c:pt idx="2">
                  <c:v>11.2019., n=3622</c:v>
                </c:pt>
                <c:pt idx="4">
                  <c:v>07.2024., n=58</c:v>
                </c:pt>
                <c:pt idx="5">
                  <c:v>06.2022., n=77</c:v>
                </c:pt>
                <c:pt idx="6">
                  <c:v>11.2019., n=80</c:v>
                </c:pt>
                <c:pt idx="8">
                  <c:v>07.2024., n=2260</c:v>
                </c:pt>
                <c:pt idx="9">
                  <c:v>06.2022., n=2731</c:v>
                </c:pt>
                <c:pt idx="10">
                  <c:v>11.2019., n=3542</c:v>
                </c:pt>
              </c:strCache>
            </c:strRef>
          </c:cat>
          <c:val>
            <c:numRef>
              <c:f>Dati!$J$314:$J$324</c:f>
              <c:numCache>
                <c:formatCode>0</c:formatCode>
                <c:ptCount val="11"/>
                <c:pt idx="0">
                  <c:v>25.873904544069433</c:v>
                </c:pt>
                <c:pt idx="1">
                  <c:v>25.200000000000003</c:v>
                </c:pt>
                <c:pt idx="2">
                  <c:v>24.900000000000002</c:v>
                </c:pt>
                <c:pt idx="3">
                  <c:v>48.6</c:v>
                </c:pt>
                <c:pt idx="4">
                  <c:v>19.289655172413795</c:v>
                </c:pt>
                <c:pt idx="5">
                  <c:v>12.5</c:v>
                </c:pt>
                <c:pt idx="6">
                  <c:v>7</c:v>
                </c:pt>
                <c:pt idx="7">
                  <c:v>48.6</c:v>
                </c:pt>
                <c:pt idx="8">
                  <c:v>25.945132743362834</c:v>
                </c:pt>
                <c:pt idx="9">
                  <c:v>27.3</c:v>
                </c:pt>
                <c:pt idx="10">
                  <c:v>26.400000000000002</c:v>
                </c:pt>
              </c:numCache>
            </c:numRef>
          </c:val>
          <c:extLst xmlns:c16r2="http://schemas.microsoft.com/office/drawing/2015/06/chart">
            <c:ext xmlns:c16="http://schemas.microsoft.com/office/drawing/2014/chart" uri="{C3380CC4-5D6E-409C-BE32-E72D297353CC}">
              <c16:uniqueId val="{00000001-7896-4D0F-8EB9-CC744F9E947D}"/>
            </c:ext>
          </c:extLst>
        </c:ser>
        <c:ser>
          <c:idx val="8"/>
          <c:order val="8"/>
          <c:tx>
            <c:strRef>
              <c:f>Dati!$K$313</c:f>
              <c:strCache>
                <c:ptCount val="1"/>
                <c:pt idx="0">
                  <c:v>Grūti 
pateikt</c:v>
                </c:pt>
              </c:strCache>
            </c:strRef>
          </c:tx>
          <c:spPr>
            <a:solidFill>
              <a:sysClr val="window" lastClr="FFFFFF">
                <a:lumMod val="75000"/>
              </a:sysClr>
            </a:solidFill>
          </c:spPr>
          <c:invertIfNegative val="0"/>
          <c:dLbls>
            <c:dLbl>
              <c:idx val="4"/>
              <c:layout/>
              <c:dLblPos val="inBase"/>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Dati!$B$314:$B$324</c:f>
              <c:strCache>
                <c:ptCount val="11"/>
                <c:pt idx="0">
                  <c:v>07.2024., n=2318</c:v>
                </c:pt>
                <c:pt idx="1">
                  <c:v>06.2022., n=2808</c:v>
                </c:pt>
                <c:pt idx="2">
                  <c:v>11.2019., n=3622</c:v>
                </c:pt>
                <c:pt idx="4">
                  <c:v>07.2024., n=58</c:v>
                </c:pt>
                <c:pt idx="5">
                  <c:v>06.2022., n=77</c:v>
                </c:pt>
                <c:pt idx="6">
                  <c:v>11.2019., n=80</c:v>
                </c:pt>
                <c:pt idx="8">
                  <c:v>07.2024., n=2260</c:v>
                </c:pt>
                <c:pt idx="9">
                  <c:v>06.2022., n=2731</c:v>
                </c:pt>
                <c:pt idx="10">
                  <c:v>11.2019., n=3542</c:v>
                </c:pt>
              </c:strCache>
            </c:strRef>
          </c:cat>
          <c:val>
            <c:numRef>
              <c:f>Dati!$K$314:$K$324</c:f>
              <c:numCache>
                <c:formatCode>0</c:formatCode>
                <c:ptCount val="11"/>
                <c:pt idx="0" formatCode="###0">
                  <c:v>15.596392190925762</c:v>
                </c:pt>
                <c:pt idx="1">
                  <c:v>21.8</c:v>
                </c:pt>
                <c:pt idx="2" formatCode="###0">
                  <c:v>18.3</c:v>
                </c:pt>
                <c:pt idx="4" formatCode="###0">
                  <c:v>1.7241379310344827</c:v>
                </c:pt>
                <c:pt idx="5">
                  <c:v>12.2</c:v>
                </c:pt>
                <c:pt idx="6">
                  <c:v>9</c:v>
                </c:pt>
                <c:pt idx="8" formatCode="###0">
                  <c:v>15.752212389380531</c:v>
                </c:pt>
                <c:pt idx="9">
                  <c:v>23.4</c:v>
                </c:pt>
                <c:pt idx="10">
                  <c:v>22.3</c:v>
                </c:pt>
              </c:numCache>
            </c:numRef>
          </c:val>
          <c:extLst xmlns:c16r2="http://schemas.microsoft.com/office/drawing/2015/06/chart">
            <c:ext xmlns:c16="http://schemas.microsoft.com/office/drawing/2014/chart" uri="{C3380CC4-5D6E-409C-BE32-E72D297353CC}">
              <c16:uniqueId val="{00000002-7896-4D0F-8EB9-CC744F9E947D}"/>
            </c:ext>
          </c:extLst>
        </c:ser>
        <c:dLbls>
          <c:showLegendKey val="0"/>
          <c:showVal val="0"/>
          <c:showCatName val="0"/>
          <c:showSerName val="0"/>
          <c:showPercent val="0"/>
          <c:showBubbleSize val="0"/>
        </c:dLbls>
        <c:gapWidth val="15"/>
        <c:overlap val="100"/>
        <c:axId val="673435464"/>
        <c:axId val="673427232"/>
      </c:barChart>
      <c:catAx>
        <c:axId val="673435464"/>
        <c:scaling>
          <c:orientation val="maxMin"/>
        </c:scaling>
        <c:delete val="0"/>
        <c:axPos val="l"/>
        <c:title>
          <c:tx>
            <c:rich>
              <a:bodyPr rot="0" vert="horz"/>
              <a:lstStyle/>
              <a:p>
                <a:pPr algn="ctr">
                  <a:defRPr sz="900" b="0" i="0" u="none" strike="noStrike" baseline="0">
                    <a:solidFill>
                      <a:sysClr val="windowText" lastClr="000000"/>
                    </a:solidFill>
                    <a:latin typeface="Arial"/>
                    <a:ea typeface="Arial"/>
                    <a:cs typeface="Arial"/>
                  </a:defRPr>
                </a:pPr>
                <a:r>
                  <a:rPr lang="lv-LV" sz="900">
                    <a:solidFill>
                      <a:sysClr val="windowText" lastClr="000000"/>
                    </a:solidFill>
                  </a:rPr>
                  <a:t>%</a:t>
                </a:r>
              </a:p>
            </c:rich>
          </c:tx>
          <c:layout>
            <c:manualLayout>
              <c:xMode val="edge"/>
              <c:yMode val="edge"/>
              <c:x val="0.96398440115608508"/>
              <c:y val="6.9550459155409722E-2"/>
            </c:manualLayout>
          </c:layout>
          <c:overlay val="0"/>
          <c:spPr>
            <a:solidFill>
              <a:srgbClr val="FFFFFF"/>
            </a:solidFill>
            <a:ln w="3175">
              <a:solidFill>
                <a:srgbClr val="000000"/>
              </a:solidFill>
            </a:ln>
            <a:effectLst>
              <a:outerShdw dist="35560" dir="2700000" algn="tl" rotWithShape="0">
                <a:prstClr val="black"/>
              </a:outerShdw>
            </a:effectLst>
          </c:spPr>
        </c:title>
        <c:numFmt formatCode="General" sourceLinked="1"/>
        <c:majorTickMark val="out"/>
        <c:minorTickMark val="none"/>
        <c:tickLblPos val="low"/>
        <c:spPr>
          <a:ln w="3175">
            <a:solidFill>
              <a:srgbClr val="333333"/>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673427232"/>
        <c:crossesAt val="61.5"/>
        <c:auto val="1"/>
        <c:lblAlgn val="ctr"/>
        <c:lblOffset val="100"/>
        <c:tickLblSkip val="1"/>
        <c:tickMarkSkip val="1"/>
        <c:noMultiLvlLbl val="0"/>
      </c:catAx>
      <c:valAx>
        <c:axId val="673427232"/>
        <c:scaling>
          <c:orientation val="minMax"/>
          <c:max val="185"/>
          <c:min val="0"/>
        </c:scaling>
        <c:delete val="1"/>
        <c:axPos val="b"/>
        <c:numFmt formatCode="0" sourceLinked="0"/>
        <c:majorTickMark val="out"/>
        <c:minorTickMark val="none"/>
        <c:tickLblPos val="nextTo"/>
        <c:crossAx val="673435464"/>
        <c:crosses val="max"/>
        <c:crossBetween val="between"/>
        <c:majorUnit val="20"/>
        <c:minorUnit val="4"/>
      </c:valAx>
      <c:spPr>
        <a:noFill/>
        <a:ln w="25400">
          <a:noFill/>
        </a:ln>
      </c:spPr>
    </c:plotArea>
    <c:legend>
      <c:legendPos val="t"/>
      <c:legendEntry>
        <c:idx val="0"/>
        <c:delete val="1"/>
      </c:legendEntry>
      <c:legendEntry>
        <c:idx val="5"/>
        <c:txPr>
          <a:bodyPr/>
          <a:lstStyle/>
          <a:p>
            <a:pPr>
              <a:defRPr sz="1200">
                <a:solidFill>
                  <a:schemeClr val="bg1"/>
                </a:solidFill>
              </a:defRPr>
            </a:pPr>
            <a:endParaRPr lang="en-US"/>
          </a:p>
        </c:txPr>
      </c:legendEntry>
      <c:legendEntry>
        <c:idx val="7"/>
        <c:txPr>
          <a:bodyPr/>
          <a:lstStyle/>
          <a:p>
            <a:pPr>
              <a:defRPr sz="1200">
                <a:solidFill>
                  <a:schemeClr val="bg1"/>
                </a:solidFill>
              </a:defRPr>
            </a:pPr>
            <a:endParaRPr lang="en-US"/>
          </a:p>
        </c:txPr>
      </c:legendEntry>
      <c:layout>
        <c:manualLayout>
          <c:xMode val="edge"/>
          <c:yMode val="edge"/>
          <c:x val="0.31267010843360299"/>
          <c:y val="1.1604956307834374E-2"/>
          <c:w val="0.62623196434035511"/>
          <c:h val="0.13734945923434641"/>
        </c:manualLayout>
      </c:layout>
      <c:overlay val="0"/>
      <c:txPr>
        <a:bodyPr/>
        <a:lstStyle/>
        <a:p>
          <a:pPr>
            <a:defRPr sz="1200"/>
          </a:pPr>
          <a:endParaRPr lang="en-US"/>
        </a:p>
      </c:txPr>
    </c:legend>
    <c:plotVisOnly val="1"/>
    <c:dispBlanksAs val="gap"/>
    <c:showDLblsOverMax val="0"/>
  </c:chart>
  <c:spPr>
    <a:noFill/>
    <a:ln w="6350">
      <a:noFill/>
    </a:ln>
  </c:spPr>
  <c:txPr>
    <a:bodyPr/>
    <a:lstStyle/>
    <a:p>
      <a:pPr>
        <a:defRPr sz="800" b="0" i="0" u="none" strike="noStrike" baseline="0">
          <a:solidFill>
            <a:srgbClr val="333333"/>
          </a:solidFill>
          <a:latin typeface="Arial"/>
          <a:ea typeface="Arial"/>
          <a:cs typeface="Arial"/>
        </a:defRPr>
      </a:pPr>
      <a:endParaRPr lang="en-US"/>
    </a:p>
  </c:txPr>
  <c:externalData r:id="rId2">
    <c:autoUpdate val="0"/>
  </c:externalData>
  <c:userShapes r:id="rId3"/>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a:t>%</a:t>
            </a:r>
          </a:p>
        </c:rich>
      </c:tx>
      <c:layout>
        <c:manualLayout>
          <c:xMode val="edge"/>
          <c:yMode val="edge"/>
          <c:x val="0.96822825579810845"/>
          <c:y val="6.2698966734494835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48231412854215139"/>
          <c:y val="0.14839925891616487"/>
          <c:w val="0.50771478907602308"/>
          <c:h val="0.8363177396943029"/>
        </c:manualLayout>
      </c:layout>
      <c:barChart>
        <c:barDir val="bar"/>
        <c:grouping val="stacked"/>
        <c:varyColors val="0"/>
        <c:ser>
          <c:idx val="0"/>
          <c:order val="0"/>
          <c:tx>
            <c:strRef>
              <c:f>Dati!$C$349</c:f>
              <c:strCache>
                <c:ptCount val="1"/>
                <c:pt idx="0">
                  <c:v>.</c:v>
                </c:pt>
              </c:strCache>
            </c:strRef>
          </c:tx>
          <c:spPr>
            <a:noFill/>
          </c:spPr>
          <c:invertIfNegative val="0"/>
          <c:dLbls>
            <c:delete val="1"/>
          </c:dLbls>
          <c:cat>
            <c:strRef>
              <c:f>Dati!$B$350:$B$364</c:f>
              <c:strCache>
                <c:ptCount val="15"/>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strCache>
            </c:strRef>
          </c:cat>
          <c:val>
            <c:numRef>
              <c:f>Dati!$C$350:$C$364</c:f>
              <c:numCache>
                <c:formatCode>0.0</c:formatCode>
                <c:ptCount val="15"/>
                <c:pt idx="0">
                  <c:v>14.45211389128559</c:v>
                </c:pt>
                <c:pt idx="1">
                  <c:v>14.403537532355482</c:v>
                </c:pt>
                <c:pt idx="2">
                  <c:v>14.003537532355482</c:v>
                </c:pt>
                <c:pt idx="3">
                  <c:v>20.103537532355482</c:v>
                </c:pt>
                <c:pt idx="4">
                  <c:v>11.044003451251083</c:v>
                </c:pt>
                <c:pt idx="5">
                  <c:v>10.903537532355482</c:v>
                </c:pt>
                <c:pt idx="6">
                  <c:v>9.503537532355482</c:v>
                </c:pt>
                <c:pt idx="7">
                  <c:v>20.103537532355482</c:v>
                </c:pt>
                <c:pt idx="8">
                  <c:v>7.6790336496980185</c:v>
                </c:pt>
                <c:pt idx="9">
                  <c:v>10.603537532355482</c:v>
                </c:pt>
                <c:pt idx="10">
                  <c:v>10.503537532355482</c:v>
                </c:pt>
                <c:pt idx="11">
                  <c:v>20.103537532355482</c:v>
                </c:pt>
                <c:pt idx="12">
                  <c:v>0</c:v>
                </c:pt>
                <c:pt idx="13">
                  <c:v>4.3035375323554819</c:v>
                </c:pt>
                <c:pt idx="14">
                  <c:v>2.903537532355482</c:v>
                </c:pt>
              </c:numCache>
            </c:numRef>
          </c:val>
          <c:extLst xmlns:c16r2="http://schemas.microsoft.com/office/drawing/2015/06/chart">
            <c:ext xmlns:c16="http://schemas.microsoft.com/office/drawing/2014/chart" uri="{C3380CC4-5D6E-409C-BE32-E72D297353CC}">
              <c16:uniqueId val="{00000000-7E6F-4FC7-BF59-2D84E5837692}"/>
            </c:ext>
          </c:extLst>
        </c:ser>
        <c:ser>
          <c:idx val="1"/>
          <c:order val="1"/>
          <c:tx>
            <c:strRef>
              <c:f>Dati!$D$349</c:f>
              <c:strCache>
                <c:ptCount val="1"/>
                <c:pt idx="0">
                  <c:v>Pilnīgi 
nepiekrīt</c:v>
                </c:pt>
              </c:strCache>
            </c:strRef>
          </c:tx>
          <c:spPr>
            <a:solidFill>
              <a:srgbClr val="840C54"/>
            </a:solidFill>
          </c:spPr>
          <c:invertIfNegative val="0"/>
          <c:dLbls>
            <c:dLbl>
              <c:idx val="8"/>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12"/>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13"/>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14"/>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1200" b="1">
                    <a:solidFill>
                      <a:schemeClr val="tx1"/>
                    </a:solidFill>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Dati!$B$350:$B$364</c:f>
              <c:strCache>
                <c:ptCount val="15"/>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strCache>
            </c:strRef>
          </c:cat>
          <c:val>
            <c:numRef>
              <c:f>Dati!$D$350:$D$364</c:f>
              <c:numCache>
                <c:formatCode>###0</c:formatCode>
                <c:ptCount val="15"/>
                <c:pt idx="0">
                  <c:v>1.12165660051769</c:v>
                </c:pt>
                <c:pt idx="1">
                  <c:v>1.1000000000000001</c:v>
                </c:pt>
                <c:pt idx="2">
                  <c:v>1.5</c:v>
                </c:pt>
                <c:pt idx="4">
                  <c:v>1.2510785159620363</c:v>
                </c:pt>
                <c:pt idx="5">
                  <c:v>1.7</c:v>
                </c:pt>
                <c:pt idx="6">
                  <c:v>1.7</c:v>
                </c:pt>
                <c:pt idx="8">
                  <c:v>2.7610008628127698</c:v>
                </c:pt>
                <c:pt idx="9">
                  <c:v>2</c:v>
                </c:pt>
                <c:pt idx="10">
                  <c:v>1.9</c:v>
                </c:pt>
                <c:pt idx="12">
                  <c:v>3.7963761863675582</c:v>
                </c:pt>
                <c:pt idx="13">
                  <c:v>2.7</c:v>
                </c:pt>
                <c:pt idx="14">
                  <c:v>3.1</c:v>
                </c:pt>
              </c:numCache>
            </c:numRef>
          </c:val>
          <c:extLst xmlns:c16r2="http://schemas.microsoft.com/office/drawing/2015/06/chart">
            <c:ext xmlns:c16="http://schemas.microsoft.com/office/drawing/2014/chart" uri="{C3380CC4-5D6E-409C-BE32-E72D297353CC}">
              <c16:uniqueId val="{00000001-7E6F-4FC7-BF59-2D84E5837692}"/>
            </c:ext>
          </c:extLst>
        </c:ser>
        <c:ser>
          <c:idx val="2"/>
          <c:order val="2"/>
          <c:tx>
            <c:strRef>
              <c:f>Dati!$E$349</c:f>
              <c:strCache>
                <c:ptCount val="1"/>
                <c:pt idx="0">
                  <c:v>Drīzāk 
nepiekrīt</c:v>
                </c:pt>
              </c:strCache>
            </c:strRef>
          </c:tx>
          <c:spPr>
            <a:solidFill>
              <a:srgbClr val="D0909F"/>
            </a:solidFill>
          </c:spPr>
          <c:invertIfNegative val="0"/>
          <c:dLbls>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Dati!$B$350:$B$364</c:f>
              <c:strCache>
                <c:ptCount val="15"/>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strCache>
            </c:strRef>
          </c:cat>
          <c:val>
            <c:numRef>
              <c:f>Dati!$E$350:$E$364</c:f>
              <c:numCache>
                <c:formatCode>###0</c:formatCode>
                <c:ptCount val="15"/>
                <c:pt idx="0">
                  <c:v>4.5297670405522004</c:v>
                </c:pt>
                <c:pt idx="1">
                  <c:v>4.5999999999999996</c:v>
                </c:pt>
                <c:pt idx="2">
                  <c:v>4.5999999999999996</c:v>
                </c:pt>
                <c:pt idx="4">
                  <c:v>7.8084555651423644</c:v>
                </c:pt>
                <c:pt idx="5">
                  <c:v>7.5</c:v>
                </c:pt>
                <c:pt idx="6">
                  <c:v>8.9</c:v>
                </c:pt>
                <c:pt idx="8">
                  <c:v>9.6635030198446934</c:v>
                </c:pt>
                <c:pt idx="9">
                  <c:v>7.5</c:v>
                </c:pt>
                <c:pt idx="10">
                  <c:v>7.7</c:v>
                </c:pt>
                <c:pt idx="12">
                  <c:v>16.307161345987922</c:v>
                </c:pt>
                <c:pt idx="13">
                  <c:v>13.1</c:v>
                </c:pt>
                <c:pt idx="14">
                  <c:v>14.1</c:v>
                </c:pt>
              </c:numCache>
            </c:numRef>
          </c:val>
          <c:extLst xmlns:c16r2="http://schemas.microsoft.com/office/drawing/2015/06/chart">
            <c:ext xmlns:c16="http://schemas.microsoft.com/office/drawing/2014/chart" uri="{C3380CC4-5D6E-409C-BE32-E72D297353CC}">
              <c16:uniqueId val="{00000007-7E6F-4FC7-BF59-2D84E5837692}"/>
            </c:ext>
          </c:extLst>
        </c:ser>
        <c:ser>
          <c:idx val="3"/>
          <c:order val="3"/>
          <c:tx>
            <c:strRef>
              <c:f>Dati!$F$349</c:f>
              <c:strCache>
                <c:ptCount val="1"/>
                <c:pt idx="0">
                  <c:v>Drīzāk 
piekrīt</c:v>
                </c:pt>
              </c:strCache>
            </c:strRef>
          </c:tx>
          <c:spPr>
            <a:solidFill>
              <a:srgbClr val="BDDCA8"/>
            </a:solidFill>
          </c:spPr>
          <c:invertIfNegative val="0"/>
          <c:dLbls>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Dati!$B$350:$B$364</c:f>
              <c:strCache>
                <c:ptCount val="15"/>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strCache>
            </c:strRef>
          </c:cat>
          <c:val>
            <c:numRef>
              <c:f>Dati!$F$350:$F$364</c:f>
              <c:numCache>
                <c:formatCode>###0</c:formatCode>
                <c:ptCount val="15"/>
                <c:pt idx="0">
                  <c:v>37.057808455565144</c:v>
                </c:pt>
                <c:pt idx="1">
                  <c:v>35.6</c:v>
                </c:pt>
                <c:pt idx="2">
                  <c:v>35.5</c:v>
                </c:pt>
                <c:pt idx="4">
                  <c:v>41.415012942191545</c:v>
                </c:pt>
                <c:pt idx="5">
                  <c:v>36.4</c:v>
                </c:pt>
                <c:pt idx="6">
                  <c:v>38.1</c:v>
                </c:pt>
                <c:pt idx="8">
                  <c:v>36.798964624676444</c:v>
                </c:pt>
                <c:pt idx="9">
                  <c:v>37.9</c:v>
                </c:pt>
                <c:pt idx="10">
                  <c:v>38.1</c:v>
                </c:pt>
                <c:pt idx="12">
                  <c:v>35.116479723899914</c:v>
                </c:pt>
                <c:pt idx="13">
                  <c:v>34.700000000000003</c:v>
                </c:pt>
                <c:pt idx="14">
                  <c:v>35</c:v>
                </c:pt>
              </c:numCache>
            </c:numRef>
          </c:val>
          <c:extLst xmlns:c16r2="http://schemas.microsoft.com/office/drawing/2015/06/chart">
            <c:ext xmlns:c16="http://schemas.microsoft.com/office/drawing/2014/chart" uri="{C3380CC4-5D6E-409C-BE32-E72D297353CC}">
              <c16:uniqueId val="{00000008-7E6F-4FC7-BF59-2D84E5837692}"/>
            </c:ext>
          </c:extLst>
        </c:ser>
        <c:ser>
          <c:idx val="4"/>
          <c:order val="4"/>
          <c:tx>
            <c:strRef>
              <c:f>Dati!$G$349</c:f>
              <c:strCache>
                <c:ptCount val="1"/>
                <c:pt idx="0">
                  <c:v>Pilnīgi 
piekrīt</c:v>
                </c:pt>
              </c:strCache>
            </c:strRef>
          </c:tx>
          <c:spPr>
            <a:solidFill>
              <a:srgbClr val="385723"/>
            </a:solidFill>
          </c:spPr>
          <c:invertIfNegative val="0"/>
          <c:dLbls>
            <c:dLbl>
              <c:idx val="0"/>
              <c:layout>
                <c:manualLayout>
                  <c:x val="9.5921510524616393E-3"/>
                  <c:y val="3.0446191989978567E-7"/>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D19C-4C33-8BB2-FB5D6F43852B}"/>
                </c:ext>
                <c:ext xmlns:c15="http://schemas.microsoft.com/office/drawing/2012/chart" uri="{CE6537A1-D6FC-4f65-9D91-7224C49458BB}">
                  <c15:layout/>
                </c:ext>
              </c:extLst>
            </c:dLbl>
            <c:dLbl>
              <c:idx val="1"/>
              <c:layout>
                <c:manualLayout>
                  <c:x val="1.1154348326333321E-2"/>
                  <c:y val="0"/>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B292-4B88-ABE0-CE9AB998FCDB}"/>
                </c:ext>
                <c:ext xmlns:c15="http://schemas.microsoft.com/office/drawing/2012/chart" uri="{CE6537A1-D6FC-4f65-9D91-7224C49458BB}">
                  <c15:layout/>
                </c:ext>
              </c:extLst>
            </c:dLbl>
            <c:dLbl>
              <c:idx val="9"/>
              <c:layout>
                <c:manualLayout>
                  <c:x val="0"/>
                  <c:y val="-3.9990551181102365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D19C-4C33-8BB2-FB5D6F43852B}"/>
                </c:ex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1200" b="1">
                    <a:solidFill>
                      <a:schemeClr val="bg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Dati!$B$350:$B$364</c:f>
              <c:strCache>
                <c:ptCount val="15"/>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strCache>
            </c:strRef>
          </c:cat>
          <c:val>
            <c:numRef>
              <c:f>Dati!$G$350:$G$364</c:f>
              <c:numCache>
                <c:formatCode>###0</c:formatCode>
                <c:ptCount val="15"/>
                <c:pt idx="0">
                  <c:v>37.661777394305439</c:v>
                </c:pt>
                <c:pt idx="1">
                  <c:v>32.299999999999997</c:v>
                </c:pt>
                <c:pt idx="2">
                  <c:v>34.5</c:v>
                </c:pt>
                <c:pt idx="4">
                  <c:v>27.1786022433132</c:v>
                </c:pt>
                <c:pt idx="5">
                  <c:v>24.8</c:v>
                </c:pt>
                <c:pt idx="6">
                  <c:v>25.9</c:v>
                </c:pt>
                <c:pt idx="8">
                  <c:v>16.522864538395169</c:v>
                </c:pt>
                <c:pt idx="9">
                  <c:v>18.7</c:v>
                </c:pt>
                <c:pt idx="10">
                  <c:v>19.899999999999999</c:v>
                </c:pt>
                <c:pt idx="12">
                  <c:v>17.471958584987057</c:v>
                </c:pt>
                <c:pt idx="13">
                  <c:v>17</c:v>
                </c:pt>
                <c:pt idx="14">
                  <c:v>18.100000000000001</c:v>
                </c:pt>
              </c:numCache>
            </c:numRef>
          </c:val>
          <c:extLst xmlns:c16r2="http://schemas.microsoft.com/office/drawing/2015/06/chart">
            <c:ext xmlns:c16="http://schemas.microsoft.com/office/drawing/2014/chart" uri="{C3380CC4-5D6E-409C-BE32-E72D297353CC}">
              <c16:uniqueId val="{00000009-7E6F-4FC7-BF59-2D84E5837692}"/>
            </c:ext>
          </c:extLst>
        </c:ser>
        <c:ser>
          <c:idx val="5"/>
          <c:order val="5"/>
          <c:tx>
            <c:strRef>
              <c:f>Dati!$H$349</c:f>
              <c:strCache>
                <c:ptCount val="1"/>
                <c:pt idx="0">
                  <c:v>20,1</c:v>
                </c:pt>
              </c:strCache>
            </c:strRef>
          </c:tx>
          <c:spPr>
            <a:noFill/>
          </c:spPr>
          <c:invertIfNegative val="0"/>
          <c:dLbls>
            <c:delete val="1"/>
          </c:dLbls>
          <c:cat>
            <c:strRef>
              <c:f>Dati!$B$350:$B$364</c:f>
              <c:strCache>
                <c:ptCount val="15"/>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strCache>
            </c:strRef>
          </c:cat>
          <c:val>
            <c:numRef>
              <c:f>Dati!$H$350:$H$364</c:f>
              <c:numCache>
                <c:formatCode>###0</c:formatCode>
                <c:ptCount val="15"/>
                <c:pt idx="0">
                  <c:v>7.1954270923209549</c:v>
                </c:pt>
                <c:pt idx="1">
                  <c:v>14.015012942191539</c:v>
                </c:pt>
                <c:pt idx="2">
                  <c:v>11.915012942191538</c:v>
                </c:pt>
                <c:pt idx="3">
                  <c:v>81.915012942191538</c:v>
                </c:pt>
                <c:pt idx="4">
                  <c:v>13.321397756686792</c:v>
                </c:pt>
                <c:pt idx="5">
                  <c:v>20.715012942191542</c:v>
                </c:pt>
                <c:pt idx="6">
                  <c:v>17.915012942191538</c:v>
                </c:pt>
                <c:pt idx="7">
                  <c:v>81.915012942191538</c:v>
                </c:pt>
                <c:pt idx="8">
                  <c:v>28.593183779119926</c:v>
                </c:pt>
                <c:pt idx="9">
                  <c:v>25.315012942191537</c:v>
                </c:pt>
                <c:pt idx="10">
                  <c:v>23.915012942191538</c:v>
                </c:pt>
                <c:pt idx="11">
                  <c:v>81.915012942191538</c:v>
                </c:pt>
                <c:pt idx="12">
                  <c:v>29.326574633304574</c:v>
                </c:pt>
                <c:pt idx="13">
                  <c:v>30.215012942191535</c:v>
                </c:pt>
                <c:pt idx="14">
                  <c:v>28.815012942191537</c:v>
                </c:pt>
              </c:numCache>
            </c:numRef>
          </c:val>
          <c:extLst xmlns:c16r2="http://schemas.microsoft.com/office/drawing/2015/06/chart">
            <c:ext xmlns:c16="http://schemas.microsoft.com/office/drawing/2014/chart" uri="{C3380CC4-5D6E-409C-BE32-E72D297353CC}">
              <c16:uniqueId val="{0000000A-7E6F-4FC7-BF59-2D84E5837692}"/>
            </c:ext>
          </c:extLst>
        </c:ser>
        <c:ser>
          <c:idx val="6"/>
          <c:order val="6"/>
          <c:tx>
            <c:strRef>
              <c:f>Dati!$I$349</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Dati!$B$350:$B$364</c:f>
              <c:strCache>
                <c:ptCount val="15"/>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strCache>
            </c:strRef>
          </c:cat>
          <c:val>
            <c:numRef>
              <c:f>Dati!$I$350:$I$364</c:f>
              <c:numCache>
                <c:formatCode>###0</c:formatCode>
                <c:ptCount val="15"/>
                <c:pt idx="0">
                  <c:v>19.628990509059534</c:v>
                </c:pt>
                <c:pt idx="1">
                  <c:v>26.5</c:v>
                </c:pt>
                <c:pt idx="2">
                  <c:v>23.9</c:v>
                </c:pt>
                <c:pt idx="4">
                  <c:v>22.346850733390855</c:v>
                </c:pt>
                <c:pt idx="5">
                  <c:v>29.6</c:v>
                </c:pt>
                <c:pt idx="6">
                  <c:v>25.3</c:v>
                </c:pt>
                <c:pt idx="8">
                  <c:v>34.253666954270926</c:v>
                </c:pt>
                <c:pt idx="9">
                  <c:v>33.799999999999997</c:v>
                </c:pt>
                <c:pt idx="10">
                  <c:v>32.299999999999997</c:v>
                </c:pt>
                <c:pt idx="12">
                  <c:v>27.308024158757551</c:v>
                </c:pt>
                <c:pt idx="13">
                  <c:v>32.4</c:v>
                </c:pt>
                <c:pt idx="14">
                  <c:v>29.8</c:v>
                </c:pt>
              </c:numCache>
            </c:numRef>
          </c:val>
          <c:extLst xmlns:c16r2="http://schemas.microsoft.com/office/drawing/2015/06/chart">
            <c:ext xmlns:c16="http://schemas.microsoft.com/office/drawing/2014/chart" uri="{C3380CC4-5D6E-409C-BE32-E72D297353CC}">
              <c16:uniqueId val="{0000000B-7E6F-4FC7-BF59-2D84E5837692}"/>
            </c:ext>
          </c:extLst>
        </c:ser>
        <c:dLbls>
          <c:showLegendKey val="0"/>
          <c:showVal val="1"/>
          <c:showCatName val="0"/>
          <c:showSerName val="0"/>
          <c:showPercent val="0"/>
          <c:showBubbleSize val="0"/>
        </c:dLbls>
        <c:gapWidth val="30"/>
        <c:overlap val="100"/>
        <c:axId val="673433504"/>
        <c:axId val="673428016"/>
      </c:barChart>
      <c:catAx>
        <c:axId val="673433504"/>
        <c:scaling>
          <c:orientation val="maxMin"/>
        </c:scaling>
        <c:delete val="0"/>
        <c:axPos val="l"/>
        <c:numFmt formatCode="General" sourceLinked="1"/>
        <c:majorTickMark val="none"/>
        <c:minorTickMark val="none"/>
        <c:tickLblPos val="low"/>
        <c:spPr>
          <a:ln w="3175">
            <a:solidFill>
              <a:sysClr val="windowText" lastClr="000000"/>
            </a:solidFill>
            <a:prstDash val="solid"/>
          </a:ln>
        </c:spPr>
        <c:txPr>
          <a:bodyPr rot="0" vert="horz"/>
          <a:lstStyle/>
          <a:p>
            <a:pPr>
              <a:defRPr sz="1200"/>
            </a:pPr>
            <a:endParaRPr lang="en-US"/>
          </a:p>
        </c:txPr>
        <c:crossAx val="673428016"/>
        <c:crossesAt val="20.100000000000001"/>
        <c:auto val="1"/>
        <c:lblAlgn val="ctr"/>
        <c:lblOffset val="100"/>
        <c:tickLblSkip val="1"/>
        <c:tickMarkSkip val="1"/>
        <c:noMultiLvlLbl val="0"/>
      </c:catAx>
      <c:valAx>
        <c:axId val="673428016"/>
        <c:scaling>
          <c:orientation val="minMax"/>
          <c:max val="145"/>
          <c:min val="0"/>
        </c:scaling>
        <c:delete val="1"/>
        <c:axPos val="t"/>
        <c:numFmt formatCode="0.0" sourceLinked="1"/>
        <c:majorTickMark val="out"/>
        <c:minorTickMark val="none"/>
        <c:tickLblPos val="nextTo"/>
        <c:crossAx val="673433504"/>
        <c:crosses val="autoZero"/>
        <c:crossBetween val="between"/>
      </c:valAx>
      <c:spPr>
        <a:noFill/>
        <a:ln w="3175">
          <a:noFill/>
          <a:prstDash val="solid"/>
        </a:ln>
      </c:spPr>
    </c:plotArea>
    <c:legend>
      <c:legendPos val="t"/>
      <c:legendEntry>
        <c:idx val="0"/>
        <c:delete val="1"/>
      </c:legendEntry>
      <c:legendEntry>
        <c:idx val="5"/>
        <c:txPr>
          <a:bodyPr/>
          <a:lstStyle/>
          <a:p>
            <a:pPr>
              <a:defRPr sz="1200">
                <a:solidFill>
                  <a:schemeClr val="bg1"/>
                </a:solidFill>
              </a:defRPr>
            </a:pPr>
            <a:endParaRPr lang="en-US"/>
          </a:p>
        </c:txPr>
      </c:legendEntry>
      <c:layout>
        <c:manualLayout>
          <c:xMode val="edge"/>
          <c:yMode val="edge"/>
          <c:x val="0.3945931758530184"/>
          <c:y val="5.2746641963872165E-3"/>
          <c:w val="0.54358896918707078"/>
          <c:h val="0.12765416087694922"/>
        </c:manualLayout>
      </c:layout>
      <c:overlay val="0"/>
      <c:txPr>
        <a:bodyPr/>
        <a:lstStyle/>
        <a:p>
          <a:pPr>
            <a:defRPr sz="1200"/>
          </a:pPr>
          <a:endParaRPr lang="en-US"/>
        </a:p>
      </c:txPr>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a:t>%</a:t>
            </a:r>
          </a:p>
        </c:rich>
      </c:tx>
      <c:layout>
        <c:manualLayout>
          <c:xMode val="edge"/>
          <c:yMode val="edge"/>
          <c:x val="0.97141829083197762"/>
          <c:y val="7.2632731468218623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4317199972087018"/>
          <c:y val="0.10786416107045894"/>
          <c:w val="0.55830900447998355"/>
          <c:h val="0.87230905040483475"/>
        </c:manualLayout>
      </c:layout>
      <c:barChart>
        <c:barDir val="bar"/>
        <c:grouping val="stacked"/>
        <c:varyColors val="0"/>
        <c:ser>
          <c:idx val="0"/>
          <c:order val="0"/>
          <c:tx>
            <c:strRef>
              <c:f>Dati!$C$369</c:f>
              <c:strCache>
                <c:ptCount val="1"/>
                <c:pt idx="0">
                  <c:v>.</c:v>
                </c:pt>
              </c:strCache>
            </c:strRef>
          </c:tx>
          <c:spPr>
            <a:noFill/>
          </c:spPr>
          <c:invertIfNegative val="0"/>
          <c:dLbls>
            <c:delete val="1"/>
          </c:dLbls>
          <c:cat>
            <c:strRef>
              <c:f>Dati!$B$370:$B$404</c:f>
              <c:strCache>
                <c:ptCount val="35"/>
                <c:pt idx="0">
                  <c:v>PIEDER TIESĪBAS</c:v>
                </c:pt>
                <c:pt idx="1">
                  <c:v>07.2024., n=58</c:v>
                </c:pt>
                <c:pt idx="2">
                  <c:v>06.2022., n=77</c:v>
                </c:pt>
                <c:pt idx="3">
                  <c:v>11.2019., n=80</c:v>
                </c:pt>
                <c:pt idx="4">
                  <c:v>NEPIEDER TIESĪBAS</c:v>
                </c:pt>
                <c:pt idx="5">
                  <c:v>07.2024., n=2260</c:v>
                </c:pt>
                <c:pt idx="6">
                  <c:v>06.2022., n=2731</c:v>
                </c:pt>
                <c:pt idx="7">
                  <c:v>11.2019., n=3542</c:v>
                </c:pt>
                <c:pt idx="9">
                  <c:v>PIEDER TIESĪBAS</c:v>
                </c:pt>
                <c:pt idx="10">
                  <c:v>07.2024., n=58</c:v>
                </c:pt>
                <c:pt idx="11">
                  <c:v>06.2022., n=77</c:v>
                </c:pt>
                <c:pt idx="12">
                  <c:v>11.2019., n=80</c:v>
                </c:pt>
                <c:pt idx="13">
                  <c:v>NEPIEDER TIESĪBAS</c:v>
                </c:pt>
                <c:pt idx="14">
                  <c:v>07.2024., n=2260</c:v>
                </c:pt>
                <c:pt idx="15">
                  <c:v>06.2022., n=2731</c:v>
                </c:pt>
                <c:pt idx="16">
                  <c:v>11.2019., n=3542</c:v>
                </c:pt>
                <c:pt idx="18">
                  <c:v>PIEDER TIESĪBAS</c:v>
                </c:pt>
                <c:pt idx="19">
                  <c:v>07.2024., n=58</c:v>
                </c:pt>
                <c:pt idx="20">
                  <c:v>06.2022., n=77</c:v>
                </c:pt>
                <c:pt idx="21">
                  <c:v>11.2019., n=80</c:v>
                </c:pt>
                <c:pt idx="22">
                  <c:v>NEPIEDER TIESĪBAS</c:v>
                </c:pt>
                <c:pt idx="23">
                  <c:v>07.2024., n=2260</c:v>
                </c:pt>
                <c:pt idx="24">
                  <c:v>06.2022., n=2731</c:v>
                </c:pt>
                <c:pt idx="25">
                  <c:v>11.2019., n=3542</c:v>
                </c:pt>
                <c:pt idx="27">
                  <c:v>PIEDER TIESĪBAS</c:v>
                </c:pt>
                <c:pt idx="28">
                  <c:v>07.2024., n=58</c:v>
                </c:pt>
                <c:pt idx="29">
                  <c:v>06.2022., n=77</c:v>
                </c:pt>
                <c:pt idx="30">
                  <c:v>11.2019., n=80</c:v>
                </c:pt>
                <c:pt idx="31">
                  <c:v>NEPIEDER TIESĪBAS</c:v>
                </c:pt>
                <c:pt idx="32">
                  <c:v>07.2024., n=2260</c:v>
                </c:pt>
                <c:pt idx="33">
                  <c:v>06.2022., n=2731</c:v>
                </c:pt>
                <c:pt idx="34">
                  <c:v>11.2019., n=3542</c:v>
                </c:pt>
              </c:strCache>
            </c:strRef>
          </c:cat>
          <c:val>
            <c:numRef>
              <c:f>Dati!$C$370:$C$404</c:f>
              <c:numCache>
                <c:formatCode>0.0</c:formatCode>
                <c:ptCount val="35"/>
                <c:pt idx="0">
                  <c:v>34.793103448275858</c:v>
                </c:pt>
                <c:pt idx="1">
                  <c:v>27.896551724137925</c:v>
                </c:pt>
                <c:pt idx="2">
                  <c:v>26.893103448275859</c:v>
                </c:pt>
                <c:pt idx="3">
                  <c:v>25.893103448275859</c:v>
                </c:pt>
                <c:pt idx="4">
                  <c:v>34.793103448275858</c:v>
                </c:pt>
                <c:pt idx="5">
                  <c:v>29.173634421727186</c:v>
                </c:pt>
                <c:pt idx="6">
                  <c:v>29.193103448275856</c:v>
                </c:pt>
                <c:pt idx="7">
                  <c:v>28.793103448275858</c:v>
                </c:pt>
                <c:pt idx="8">
                  <c:v>34.793103448275858</c:v>
                </c:pt>
                <c:pt idx="9">
                  <c:v>34.793103448275858</c:v>
                </c:pt>
                <c:pt idx="10">
                  <c:v>17.551724137931032</c:v>
                </c:pt>
                <c:pt idx="11">
                  <c:v>24.993103448275857</c:v>
                </c:pt>
                <c:pt idx="12">
                  <c:v>18.293103448275858</c:v>
                </c:pt>
                <c:pt idx="13">
                  <c:v>34.793103448275858</c:v>
                </c:pt>
                <c:pt idx="14">
                  <c:v>25.943545926151966</c:v>
                </c:pt>
                <c:pt idx="15">
                  <c:v>25.593103448275855</c:v>
                </c:pt>
                <c:pt idx="16">
                  <c:v>24.193103448275856</c:v>
                </c:pt>
                <c:pt idx="17">
                  <c:v>34.793103448275858</c:v>
                </c:pt>
                <c:pt idx="18">
                  <c:v>34.793103448275858</c:v>
                </c:pt>
                <c:pt idx="19">
                  <c:v>10.6551724137931</c:v>
                </c:pt>
                <c:pt idx="20">
                  <c:v>17.993103448275861</c:v>
                </c:pt>
                <c:pt idx="21">
                  <c:v>16.793103448275858</c:v>
                </c:pt>
                <c:pt idx="22">
                  <c:v>34.793103448275858</c:v>
                </c:pt>
                <c:pt idx="23">
                  <c:v>22.669209642966123</c:v>
                </c:pt>
                <c:pt idx="24">
                  <c:v>25.393103448275859</c:v>
                </c:pt>
                <c:pt idx="25">
                  <c:v>25.293103448275858</c:v>
                </c:pt>
                <c:pt idx="26">
                  <c:v>34.793103448275858</c:v>
                </c:pt>
                <c:pt idx="27">
                  <c:v>34.793103448275858</c:v>
                </c:pt>
                <c:pt idx="28">
                  <c:v>2.0344827586206868</c:v>
                </c:pt>
                <c:pt idx="29">
                  <c:v>19.993103448275857</c:v>
                </c:pt>
                <c:pt idx="30">
                  <c:v>13.393103448275859</c:v>
                </c:pt>
                <c:pt idx="31">
                  <c:v>34.793103448275858</c:v>
                </c:pt>
                <c:pt idx="32">
                  <c:v>15.014342386328952</c:v>
                </c:pt>
                <c:pt idx="33">
                  <c:v>18.993103448275857</c:v>
                </c:pt>
                <c:pt idx="34">
                  <c:v>17.693103448275856</c:v>
                </c:pt>
              </c:numCache>
            </c:numRef>
          </c:val>
          <c:extLst xmlns:c16r2="http://schemas.microsoft.com/office/drawing/2015/06/chart">
            <c:ext xmlns:c16="http://schemas.microsoft.com/office/drawing/2014/chart" uri="{C3380CC4-5D6E-409C-BE32-E72D297353CC}">
              <c16:uniqueId val="{00000000-2C43-4CA7-98A2-1DC4E22FF9CA}"/>
            </c:ext>
          </c:extLst>
        </c:ser>
        <c:ser>
          <c:idx val="1"/>
          <c:order val="1"/>
          <c:tx>
            <c:strRef>
              <c:f>Dati!$D$369</c:f>
              <c:strCache>
                <c:ptCount val="1"/>
                <c:pt idx="0">
                  <c:v>Pilnīgi 
nepiekrīt</c:v>
                </c:pt>
              </c:strCache>
            </c:strRef>
          </c:tx>
          <c:spPr>
            <a:solidFill>
              <a:srgbClr val="840C54"/>
            </a:solidFill>
          </c:spPr>
          <c:invertIfNegative val="0"/>
          <c:dLbls>
            <c:dLbl>
              <c:idx val="1"/>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10"/>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11"/>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12"/>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19"/>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20"/>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21"/>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28"/>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29"/>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32"/>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33"/>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34"/>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1200" b="1">
                    <a:solidFill>
                      <a:schemeClr val="tx1"/>
                    </a:solidFill>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Dati!$B$370:$B$404</c:f>
              <c:strCache>
                <c:ptCount val="35"/>
                <c:pt idx="0">
                  <c:v>PIEDER TIESĪBAS</c:v>
                </c:pt>
                <c:pt idx="1">
                  <c:v>07.2024., n=58</c:v>
                </c:pt>
                <c:pt idx="2">
                  <c:v>06.2022., n=77</c:v>
                </c:pt>
                <c:pt idx="3">
                  <c:v>11.2019., n=80</c:v>
                </c:pt>
                <c:pt idx="4">
                  <c:v>NEPIEDER TIESĪBAS</c:v>
                </c:pt>
                <c:pt idx="5">
                  <c:v>07.2024., n=2260</c:v>
                </c:pt>
                <c:pt idx="6">
                  <c:v>06.2022., n=2731</c:v>
                </c:pt>
                <c:pt idx="7">
                  <c:v>11.2019., n=3542</c:v>
                </c:pt>
                <c:pt idx="9">
                  <c:v>PIEDER TIESĪBAS</c:v>
                </c:pt>
                <c:pt idx="10">
                  <c:v>07.2024., n=58</c:v>
                </c:pt>
                <c:pt idx="11">
                  <c:v>06.2022., n=77</c:v>
                </c:pt>
                <c:pt idx="12">
                  <c:v>11.2019., n=80</c:v>
                </c:pt>
                <c:pt idx="13">
                  <c:v>NEPIEDER TIESĪBAS</c:v>
                </c:pt>
                <c:pt idx="14">
                  <c:v>07.2024., n=2260</c:v>
                </c:pt>
                <c:pt idx="15">
                  <c:v>06.2022., n=2731</c:v>
                </c:pt>
                <c:pt idx="16">
                  <c:v>11.2019., n=3542</c:v>
                </c:pt>
                <c:pt idx="18">
                  <c:v>PIEDER TIESĪBAS</c:v>
                </c:pt>
                <c:pt idx="19">
                  <c:v>07.2024., n=58</c:v>
                </c:pt>
                <c:pt idx="20">
                  <c:v>06.2022., n=77</c:v>
                </c:pt>
                <c:pt idx="21">
                  <c:v>11.2019., n=80</c:v>
                </c:pt>
                <c:pt idx="22">
                  <c:v>NEPIEDER TIESĪBAS</c:v>
                </c:pt>
                <c:pt idx="23">
                  <c:v>07.2024., n=2260</c:v>
                </c:pt>
                <c:pt idx="24">
                  <c:v>06.2022., n=2731</c:v>
                </c:pt>
                <c:pt idx="25">
                  <c:v>11.2019., n=3542</c:v>
                </c:pt>
                <c:pt idx="27">
                  <c:v>PIEDER TIESĪBAS</c:v>
                </c:pt>
                <c:pt idx="28">
                  <c:v>07.2024., n=58</c:v>
                </c:pt>
                <c:pt idx="29">
                  <c:v>06.2022., n=77</c:v>
                </c:pt>
                <c:pt idx="30">
                  <c:v>11.2019., n=80</c:v>
                </c:pt>
                <c:pt idx="31">
                  <c:v>NEPIEDER TIESĪBAS</c:v>
                </c:pt>
                <c:pt idx="32">
                  <c:v>07.2024., n=2260</c:v>
                </c:pt>
                <c:pt idx="33">
                  <c:v>06.2022., n=2731</c:v>
                </c:pt>
                <c:pt idx="34">
                  <c:v>11.2019., n=3542</c:v>
                </c:pt>
              </c:strCache>
            </c:strRef>
          </c:cat>
          <c:val>
            <c:numRef>
              <c:f>Dati!$D$370:$D$404</c:f>
              <c:numCache>
                <c:formatCode>###0</c:formatCode>
                <c:ptCount val="35"/>
                <c:pt idx="1">
                  <c:v>5.1724137931034484</c:v>
                </c:pt>
                <c:pt idx="2" formatCode="0">
                  <c:v>1.9</c:v>
                </c:pt>
                <c:pt idx="3" formatCode="0.0">
                  <c:v>0.4</c:v>
                </c:pt>
                <c:pt idx="5">
                  <c:v>1.0176991150442478</c:v>
                </c:pt>
                <c:pt idx="6" formatCode="0">
                  <c:v>1.1000000000000001</c:v>
                </c:pt>
                <c:pt idx="7" formatCode="0">
                  <c:v>1.5</c:v>
                </c:pt>
                <c:pt idx="10">
                  <c:v>5.1724137931034484</c:v>
                </c:pt>
                <c:pt idx="11" formatCode="0">
                  <c:v>3.5</c:v>
                </c:pt>
                <c:pt idx="12" formatCode="0">
                  <c:v>3.4</c:v>
                </c:pt>
                <c:pt idx="14">
                  <c:v>1.1504424778761062</c:v>
                </c:pt>
                <c:pt idx="15" formatCode="0">
                  <c:v>1.7</c:v>
                </c:pt>
                <c:pt idx="16" formatCode="0">
                  <c:v>1.7</c:v>
                </c:pt>
                <c:pt idx="19">
                  <c:v>6.8965517241379306</c:v>
                </c:pt>
                <c:pt idx="20" formatCode="0">
                  <c:v>8.1999999999999993</c:v>
                </c:pt>
                <c:pt idx="21" formatCode="0">
                  <c:v>4.2</c:v>
                </c:pt>
                <c:pt idx="23">
                  <c:v>2.6548672566371683</c:v>
                </c:pt>
                <c:pt idx="24" formatCode="0">
                  <c:v>1.9</c:v>
                </c:pt>
                <c:pt idx="25" formatCode="0">
                  <c:v>1.9</c:v>
                </c:pt>
                <c:pt idx="28">
                  <c:v>13.793103448275861</c:v>
                </c:pt>
                <c:pt idx="29" formatCode="0">
                  <c:v>6</c:v>
                </c:pt>
                <c:pt idx="30" formatCode="0.0">
                  <c:v>0.4</c:v>
                </c:pt>
                <c:pt idx="32">
                  <c:v>3.5398230088495577</c:v>
                </c:pt>
                <c:pt idx="33" formatCode="0">
                  <c:v>2.6</c:v>
                </c:pt>
                <c:pt idx="34" formatCode="0">
                  <c:v>3.1</c:v>
                </c:pt>
              </c:numCache>
            </c:numRef>
          </c:val>
          <c:extLst xmlns:c16r2="http://schemas.microsoft.com/office/drawing/2015/06/chart">
            <c:ext xmlns:c16="http://schemas.microsoft.com/office/drawing/2014/chart" uri="{C3380CC4-5D6E-409C-BE32-E72D297353CC}">
              <c16:uniqueId val="{00000001-2C43-4CA7-98A2-1DC4E22FF9CA}"/>
            </c:ext>
          </c:extLst>
        </c:ser>
        <c:ser>
          <c:idx val="2"/>
          <c:order val="2"/>
          <c:tx>
            <c:strRef>
              <c:f>Dati!$E$369</c:f>
              <c:strCache>
                <c:ptCount val="1"/>
                <c:pt idx="0">
                  <c:v>Drīzāk 
nepiekrīt</c:v>
                </c:pt>
              </c:strCache>
            </c:strRef>
          </c:tx>
          <c:spPr>
            <a:solidFill>
              <a:srgbClr val="D0909F"/>
            </a:solidFill>
          </c:spPr>
          <c:invertIfNegative val="0"/>
          <c:dLbls>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Dati!$B$370:$B$404</c:f>
              <c:strCache>
                <c:ptCount val="35"/>
                <c:pt idx="0">
                  <c:v>PIEDER TIESĪBAS</c:v>
                </c:pt>
                <c:pt idx="1">
                  <c:v>07.2024., n=58</c:v>
                </c:pt>
                <c:pt idx="2">
                  <c:v>06.2022., n=77</c:v>
                </c:pt>
                <c:pt idx="3">
                  <c:v>11.2019., n=80</c:v>
                </c:pt>
                <c:pt idx="4">
                  <c:v>NEPIEDER TIESĪBAS</c:v>
                </c:pt>
                <c:pt idx="5">
                  <c:v>07.2024., n=2260</c:v>
                </c:pt>
                <c:pt idx="6">
                  <c:v>06.2022., n=2731</c:v>
                </c:pt>
                <c:pt idx="7">
                  <c:v>11.2019., n=3542</c:v>
                </c:pt>
                <c:pt idx="9">
                  <c:v>PIEDER TIESĪBAS</c:v>
                </c:pt>
                <c:pt idx="10">
                  <c:v>07.2024., n=58</c:v>
                </c:pt>
                <c:pt idx="11">
                  <c:v>06.2022., n=77</c:v>
                </c:pt>
                <c:pt idx="12">
                  <c:v>11.2019., n=80</c:v>
                </c:pt>
                <c:pt idx="13">
                  <c:v>NEPIEDER TIESĪBAS</c:v>
                </c:pt>
                <c:pt idx="14">
                  <c:v>07.2024., n=2260</c:v>
                </c:pt>
                <c:pt idx="15">
                  <c:v>06.2022., n=2731</c:v>
                </c:pt>
                <c:pt idx="16">
                  <c:v>11.2019., n=3542</c:v>
                </c:pt>
                <c:pt idx="18">
                  <c:v>PIEDER TIESĪBAS</c:v>
                </c:pt>
                <c:pt idx="19">
                  <c:v>07.2024., n=58</c:v>
                </c:pt>
                <c:pt idx="20">
                  <c:v>06.2022., n=77</c:v>
                </c:pt>
                <c:pt idx="21">
                  <c:v>11.2019., n=80</c:v>
                </c:pt>
                <c:pt idx="22">
                  <c:v>NEPIEDER TIESĪBAS</c:v>
                </c:pt>
                <c:pt idx="23">
                  <c:v>07.2024., n=2260</c:v>
                </c:pt>
                <c:pt idx="24">
                  <c:v>06.2022., n=2731</c:v>
                </c:pt>
                <c:pt idx="25">
                  <c:v>11.2019., n=3542</c:v>
                </c:pt>
                <c:pt idx="27">
                  <c:v>PIEDER TIESĪBAS</c:v>
                </c:pt>
                <c:pt idx="28">
                  <c:v>07.2024., n=58</c:v>
                </c:pt>
                <c:pt idx="29">
                  <c:v>06.2022., n=77</c:v>
                </c:pt>
                <c:pt idx="30">
                  <c:v>11.2019., n=80</c:v>
                </c:pt>
                <c:pt idx="31">
                  <c:v>NEPIEDER TIESĪBAS</c:v>
                </c:pt>
                <c:pt idx="32">
                  <c:v>07.2024., n=2260</c:v>
                </c:pt>
                <c:pt idx="33">
                  <c:v>06.2022., n=2731</c:v>
                </c:pt>
                <c:pt idx="34">
                  <c:v>11.2019., n=3542</c:v>
                </c:pt>
              </c:strCache>
            </c:strRef>
          </c:cat>
          <c:val>
            <c:numRef>
              <c:f>Dati!$E$370:$E$404</c:f>
              <c:numCache>
                <c:formatCode>###0</c:formatCode>
                <c:ptCount val="35"/>
                <c:pt idx="1">
                  <c:v>1.7241379310344827</c:v>
                </c:pt>
                <c:pt idx="2" formatCode="0">
                  <c:v>6</c:v>
                </c:pt>
                <c:pt idx="3" formatCode="0">
                  <c:v>8.5</c:v>
                </c:pt>
                <c:pt idx="5">
                  <c:v>4.6017699115044248</c:v>
                </c:pt>
                <c:pt idx="6" formatCode="0">
                  <c:v>4.5</c:v>
                </c:pt>
                <c:pt idx="7" formatCode="0">
                  <c:v>4.5</c:v>
                </c:pt>
                <c:pt idx="10">
                  <c:v>12.068965517241379</c:v>
                </c:pt>
                <c:pt idx="11" formatCode="0">
                  <c:v>6.3</c:v>
                </c:pt>
                <c:pt idx="12" formatCode="0">
                  <c:v>13.1</c:v>
                </c:pt>
                <c:pt idx="14">
                  <c:v>7.6991150442477876</c:v>
                </c:pt>
                <c:pt idx="15" formatCode="0">
                  <c:v>7.5</c:v>
                </c:pt>
                <c:pt idx="16" formatCode="0">
                  <c:v>8.9</c:v>
                </c:pt>
                <c:pt idx="19">
                  <c:v>17.241379310344829</c:v>
                </c:pt>
                <c:pt idx="20" formatCode="0">
                  <c:v>8.6</c:v>
                </c:pt>
                <c:pt idx="21" formatCode="0">
                  <c:v>13.8</c:v>
                </c:pt>
                <c:pt idx="23">
                  <c:v>9.4690265486725664</c:v>
                </c:pt>
                <c:pt idx="24" formatCode="0">
                  <c:v>7.5</c:v>
                </c:pt>
                <c:pt idx="25" formatCode="0">
                  <c:v>7.6</c:v>
                </c:pt>
                <c:pt idx="28">
                  <c:v>18.96551724137931</c:v>
                </c:pt>
                <c:pt idx="29" formatCode="0">
                  <c:v>8.8000000000000007</c:v>
                </c:pt>
                <c:pt idx="30" formatCode="0">
                  <c:v>21</c:v>
                </c:pt>
                <c:pt idx="32">
                  <c:v>16.238938053097346</c:v>
                </c:pt>
                <c:pt idx="33" formatCode="0">
                  <c:v>13.2</c:v>
                </c:pt>
                <c:pt idx="34" formatCode="0">
                  <c:v>14</c:v>
                </c:pt>
              </c:numCache>
            </c:numRef>
          </c:val>
          <c:extLst xmlns:c16r2="http://schemas.microsoft.com/office/drawing/2015/06/chart">
            <c:ext xmlns:c16="http://schemas.microsoft.com/office/drawing/2014/chart" uri="{C3380CC4-5D6E-409C-BE32-E72D297353CC}">
              <c16:uniqueId val="{00000002-2C43-4CA7-98A2-1DC4E22FF9CA}"/>
            </c:ext>
          </c:extLst>
        </c:ser>
        <c:ser>
          <c:idx val="3"/>
          <c:order val="3"/>
          <c:tx>
            <c:strRef>
              <c:f>Dati!$F$369</c:f>
              <c:strCache>
                <c:ptCount val="1"/>
                <c:pt idx="0">
                  <c:v>Drīzāk 
piekrīt</c:v>
                </c:pt>
              </c:strCache>
            </c:strRef>
          </c:tx>
          <c:spPr>
            <a:solidFill>
              <a:srgbClr val="BDDCA8"/>
            </a:solidFill>
          </c:spPr>
          <c:invertIfNegative val="0"/>
          <c:dLbls>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Dati!$B$370:$B$404</c:f>
              <c:strCache>
                <c:ptCount val="35"/>
                <c:pt idx="0">
                  <c:v>PIEDER TIESĪBAS</c:v>
                </c:pt>
                <c:pt idx="1">
                  <c:v>07.2024., n=58</c:v>
                </c:pt>
                <c:pt idx="2">
                  <c:v>06.2022., n=77</c:v>
                </c:pt>
                <c:pt idx="3">
                  <c:v>11.2019., n=80</c:v>
                </c:pt>
                <c:pt idx="4">
                  <c:v>NEPIEDER TIESĪBAS</c:v>
                </c:pt>
                <c:pt idx="5">
                  <c:v>07.2024., n=2260</c:v>
                </c:pt>
                <c:pt idx="6">
                  <c:v>06.2022., n=2731</c:v>
                </c:pt>
                <c:pt idx="7">
                  <c:v>11.2019., n=3542</c:v>
                </c:pt>
                <c:pt idx="9">
                  <c:v>PIEDER TIESĪBAS</c:v>
                </c:pt>
                <c:pt idx="10">
                  <c:v>07.2024., n=58</c:v>
                </c:pt>
                <c:pt idx="11">
                  <c:v>06.2022., n=77</c:v>
                </c:pt>
                <c:pt idx="12">
                  <c:v>11.2019., n=80</c:v>
                </c:pt>
                <c:pt idx="13">
                  <c:v>NEPIEDER TIESĪBAS</c:v>
                </c:pt>
                <c:pt idx="14">
                  <c:v>07.2024., n=2260</c:v>
                </c:pt>
                <c:pt idx="15">
                  <c:v>06.2022., n=2731</c:v>
                </c:pt>
                <c:pt idx="16">
                  <c:v>11.2019., n=3542</c:v>
                </c:pt>
                <c:pt idx="18">
                  <c:v>PIEDER TIESĪBAS</c:v>
                </c:pt>
                <c:pt idx="19">
                  <c:v>07.2024., n=58</c:v>
                </c:pt>
                <c:pt idx="20">
                  <c:v>06.2022., n=77</c:v>
                </c:pt>
                <c:pt idx="21">
                  <c:v>11.2019., n=80</c:v>
                </c:pt>
                <c:pt idx="22">
                  <c:v>NEPIEDER TIESĪBAS</c:v>
                </c:pt>
                <c:pt idx="23">
                  <c:v>07.2024., n=2260</c:v>
                </c:pt>
                <c:pt idx="24">
                  <c:v>06.2022., n=2731</c:v>
                </c:pt>
                <c:pt idx="25">
                  <c:v>11.2019., n=3542</c:v>
                </c:pt>
                <c:pt idx="27">
                  <c:v>PIEDER TIESĪBAS</c:v>
                </c:pt>
                <c:pt idx="28">
                  <c:v>07.2024., n=58</c:v>
                </c:pt>
                <c:pt idx="29">
                  <c:v>06.2022., n=77</c:v>
                </c:pt>
                <c:pt idx="30">
                  <c:v>11.2019., n=80</c:v>
                </c:pt>
                <c:pt idx="31">
                  <c:v>NEPIEDER TIESĪBAS</c:v>
                </c:pt>
                <c:pt idx="32">
                  <c:v>07.2024., n=2260</c:v>
                </c:pt>
                <c:pt idx="33">
                  <c:v>06.2022., n=2731</c:v>
                </c:pt>
                <c:pt idx="34">
                  <c:v>11.2019., n=3542</c:v>
                </c:pt>
              </c:strCache>
            </c:strRef>
          </c:cat>
          <c:val>
            <c:numRef>
              <c:f>Dati!$F$370:$F$404</c:f>
              <c:numCache>
                <c:formatCode>###0</c:formatCode>
                <c:ptCount val="35"/>
                <c:pt idx="1">
                  <c:v>43.103448275862071</c:v>
                </c:pt>
                <c:pt idx="2" formatCode="0">
                  <c:v>41.3</c:v>
                </c:pt>
                <c:pt idx="3" formatCode="0">
                  <c:v>36.299999999999997</c:v>
                </c:pt>
                <c:pt idx="5">
                  <c:v>36.902654867256636</c:v>
                </c:pt>
                <c:pt idx="6" formatCode="0">
                  <c:v>35.4</c:v>
                </c:pt>
                <c:pt idx="7" formatCode="0">
                  <c:v>35.5</c:v>
                </c:pt>
                <c:pt idx="10">
                  <c:v>39.655172413793103</c:v>
                </c:pt>
                <c:pt idx="11" formatCode="0">
                  <c:v>51</c:v>
                </c:pt>
                <c:pt idx="12" formatCode="0">
                  <c:v>34</c:v>
                </c:pt>
                <c:pt idx="14">
                  <c:v>41.460176991150441</c:v>
                </c:pt>
                <c:pt idx="15" formatCode="0">
                  <c:v>36</c:v>
                </c:pt>
                <c:pt idx="16" formatCode="0">
                  <c:v>38.1</c:v>
                </c:pt>
                <c:pt idx="19">
                  <c:v>37.931034482758619</c:v>
                </c:pt>
                <c:pt idx="20" formatCode="0">
                  <c:v>42.7</c:v>
                </c:pt>
                <c:pt idx="21" formatCode="0">
                  <c:v>37.5</c:v>
                </c:pt>
                <c:pt idx="23">
                  <c:v>36.769911504424776</c:v>
                </c:pt>
                <c:pt idx="24" formatCode="0">
                  <c:v>37.799999999999997</c:v>
                </c:pt>
                <c:pt idx="25" formatCode="0">
                  <c:v>38.1</c:v>
                </c:pt>
                <c:pt idx="28">
                  <c:v>31.03448275862069</c:v>
                </c:pt>
                <c:pt idx="29" formatCode="0">
                  <c:v>58.3</c:v>
                </c:pt>
                <c:pt idx="30" formatCode="0">
                  <c:v>39.5</c:v>
                </c:pt>
                <c:pt idx="32">
                  <c:v>35.221238938053098</c:v>
                </c:pt>
                <c:pt idx="33" formatCode="0">
                  <c:v>34.1</c:v>
                </c:pt>
                <c:pt idx="34" formatCode="0">
                  <c:v>34.9</c:v>
                </c:pt>
              </c:numCache>
            </c:numRef>
          </c:val>
          <c:extLst xmlns:c16r2="http://schemas.microsoft.com/office/drawing/2015/06/chart">
            <c:ext xmlns:c16="http://schemas.microsoft.com/office/drawing/2014/chart" uri="{C3380CC4-5D6E-409C-BE32-E72D297353CC}">
              <c16:uniqueId val="{00000003-2C43-4CA7-98A2-1DC4E22FF9CA}"/>
            </c:ext>
          </c:extLst>
        </c:ser>
        <c:ser>
          <c:idx val="4"/>
          <c:order val="4"/>
          <c:tx>
            <c:strRef>
              <c:f>Dati!$G$369</c:f>
              <c:strCache>
                <c:ptCount val="1"/>
                <c:pt idx="0">
                  <c:v>Pilnīgi 
piekrīt</c:v>
                </c:pt>
              </c:strCache>
            </c:strRef>
          </c:tx>
          <c:spPr>
            <a:solidFill>
              <a:srgbClr val="385723"/>
            </a:solidFill>
          </c:spPr>
          <c:invertIfNegative val="0"/>
          <c:dLbls>
            <c:dLbl>
              <c:idx val="1"/>
              <c:layout>
                <c:manualLayout>
                  <c:x val="1.1258922284307417E-2"/>
                  <c:y val="1.5306832921207904E-17"/>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F-14AD-473E-B31C-63A9BFC2007B}"/>
                </c:ext>
                <c:ext xmlns:c15="http://schemas.microsoft.com/office/drawing/2012/chart" uri="{CE6537A1-D6FC-4f65-9D91-7224C49458BB}">
                  <c15:layout/>
                </c:ext>
              </c:extLst>
            </c:dLbl>
            <c:dLbl>
              <c:idx val="2"/>
              <c:layout>
                <c:manualLayout>
                  <c:x val="1.1258922284307417E-2"/>
                  <c:y val="1.5306832921207904E-17"/>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E-14AD-473E-B31C-63A9BFC2007B}"/>
                </c:ext>
                <c:ext xmlns:c15="http://schemas.microsoft.com/office/drawing/2012/chart" uri="{CE6537A1-D6FC-4f65-9D91-7224C49458BB}">
                  <c15:layout/>
                </c:ext>
              </c:extLst>
            </c:dLbl>
            <c:dLbl>
              <c:idx val="3"/>
              <c:layout>
                <c:manualLayout>
                  <c:x val="1.2867339753494193E-2"/>
                  <c:y val="3.0613665842415809E-17"/>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F05F-4193-81A8-BA988F8C1D94}"/>
                </c:ext>
                <c:ext xmlns:c15="http://schemas.microsoft.com/office/drawing/2012/chart" uri="{CE6537A1-D6FC-4f65-9D91-7224C49458BB}">
                  <c15:layout/>
                </c:ext>
              </c:extLst>
            </c:dLbl>
            <c:dLbl>
              <c:idx val="5"/>
              <c:layout>
                <c:manualLayout>
                  <c:x val="9.6505048151205256E-3"/>
                  <c:y val="0"/>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C-14AD-473E-B31C-63A9BFC2007B}"/>
                </c:ext>
                <c:ext xmlns:c15="http://schemas.microsoft.com/office/drawing/2012/chart" uri="{CE6537A1-D6FC-4f65-9D91-7224C49458BB}">
                  <c15:layout/>
                </c:ext>
              </c:extLst>
            </c:dLbl>
            <c:dLbl>
              <c:idx val="6"/>
              <c:layout>
                <c:manualLayout>
                  <c:x val="6.4336698767469783E-3"/>
                  <c:y val="0"/>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F05F-4193-81A8-BA988F8C1D94}"/>
                </c:ext>
                <c:ext xmlns:c15="http://schemas.microsoft.com/office/drawing/2012/chart" uri="{CE6537A1-D6FC-4f65-9D91-7224C49458BB}">
                  <c15:layout/>
                </c:ext>
              </c:extLst>
            </c:dLbl>
            <c:dLbl>
              <c:idx val="7"/>
              <c:layout>
                <c:manualLayout>
                  <c:x val="8.042087345933752E-3"/>
                  <c:y val="-3.0613665842415809E-17"/>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F05F-4193-81A8-BA988F8C1D94}"/>
                </c:ext>
                <c:ext xmlns:c15="http://schemas.microsoft.com/office/drawing/2012/chart" uri="{CE6537A1-D6FC-4f65-9D91-7224C49458BB}">
                  <c15:layout/>
                </c:ext>
              </c:extLst>
            </c:dLbl>
            <c:dLbl>
              <c:idx val="14"/>
              <c:layout>
                <c:manualLayout>
                  <c:x val="9.6505048151205256E-3"/>
                  <c:y val="0"/>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F05F-4193-81A8-BA988F8C1D94}"/>
                </c:ext>
                <c:ext xmlns:c15="http://schemas.microsoft.com/office/drawing/2012/chart" uri="{CE6537A1-D6FC-4f65-9D91-7224C49458BB}">
                  <c15:layout/>
                </c:ext>
              </c:extLst>
            </c:dLbl>
            <c:dLbl>
              <c:idx val="15"/>
              <c:layout>
                <c:manualLayout>
                  <c:x val="8.042087345933752E-3"/>
                  <c:y val="-6.1227331684831617E-17"/>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14AD-473E-B31C-63A9BFC2007B}"/>
                </c:ext>
                <c:ext xmlns:c15="http://schemas.microsoft.com/office/drawing/2012/chart" uri="{CE6537A1-D6FC-4f65-9D91-7224C49458BB}">
                  <c15:layout/>
                </c:ext>
              </c:extLst>
            </c:dLbl>
            <c:dLbl>
              <c:idx val="16"/>
              <c:layout>
                <c:manualLayout>
                  <c:x val="9.6505048151205256E-3"/>
                  <c:y val="0"/>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14AD-473E-B31C-63A9BFC2007B}"/>
                </c:ext>
                <c:ext xmlns:c15="http://schemas.microsoft.com/office/drawing/2012/chart" uri="{CE6537A1-D6FC-4f65-9D91-7224C49458BB}">
                  <c15:layout/>
                </c:ext>
              </c:extLst>
            </c:dLbl>
            <c:dLbl>
              <c:idx val="23"/>
              <c:layout>
                <c:manualLayout>
                  <c:x val="1.1258922284307299E-2"/>
                  <c:y val="1.2245466336966323E-16"/>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14AD-473E-B31C-63A9BFC2007B}"/>
                </c:ext>
                <c:ext xmlns:c15="http://schemas.microsoft.com/office/drawing/2012/chart" uri="{CE6537A1-D6FC-4f65-9D91-7224C49458BB}">
                  <c15:layout/>
                </c:ext>
              </c:extLst>
            </c:dLbl>
            <c:dLbl>
              <c:idx val="24"/>
              <c:layout>
                <c:manualLayout>
                  <c:x val="9.6505048151206436E-3"/>
                  <c:y val="5.2593877441539275E-7"/>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8-F05F-4193-81A8-BA988F8C1D94}"/>
                </c:ext>
                <c:ext xmlns:c15="http://schemas.microsoft.com/office/drawing/2012/chart" uri="{CE6537A1-D6FC-4f65-9D91-7224C49458BB}">
                  <c15:layout/>
                </c:ext>
              </c:extLst>
            </c:dLbl>
            <c:dLbl>
              <c:idx val="25"/>
              <c:layout>
                <c:manualLayout>
                  <c:x val="9.6505048151206436E-3"/>
                  <c:y val="1.2245466336966323E-16"/>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14AD-473E-B31C-63A9BFC2007B}"/>
                </c:ext>
                <c:ext xmlns:c15="http://schemas.microsoft.com/office/drawing/2012/chart" uri="{CE6537A1-D6FC-4f65-9D91-7224C49458BB}">
                  <c15:layout/>
                </c:ext>
              </c:extLst>
            </c:dLbl>
            <c:dLbl>
              <c:idx val="30"/>
              <c:layout>
                <c:manualLayout>
                  <c:x val="1.2867339753494075E-2"/>
                  <c:y val="1.2245466336966323E-16"/>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F05F-4193-81A8-BA988F8C1D94}"/>
                </c:ex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1200" b="1">
                    <a:solidFill>
                      <a:schemeClr val="bg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Dati!$B$370:$B$404</c:f>
              <c:strCache>
                <c:ptCount val="35"/>
                <c:pt idx="0">
                  <c:v>PIEDER TIESĪBAS</c:v>
                </c:pt>
                <c:pt idx="1">
                  <c:v>07.2024., n=58</c:v>
                </c:pt>
                <c:pt idx="2">
                  <c:v>06.2022., n=77</c:v>
                </c:pt>
                <c:pt idx="3">
                  <c:v>11.2019., n=80</c:v>
                </c:pt>
                <c:pt idx="4">
                  <c:v>NEPIEDER TIESĪBAS</c:v>
                </c:pt>
                <c:pt idx="5">
                  <c:v>07.2024., n=2260</c:v>
                </c:pt>
                <c:pt idx="6">
                  <c:v>06.2022., n=2731</c:v>
                </c:pt>
                <c:pt idx="7">
                  <c:v>11.2019., n=3542</c:v>
                </c:pt>
                <c:pt idx="9">
                  <c:v>PIEDER TIESĪBAS</c:v>
                </c:pt>
                <c:pt idx="10">
                  <c:v>07.2024., n=58</c:v>
                </c:pt>
                <c:pt idx="11">
                  <c:v>06.2022., n=77</c:v>
                </c:pt>
                <c:pt idx="12">
                  <c:v>11.2019., n=80</c:v>
                </c:pt>
                <c:pt idx="13">
                  <c:v>NEPIEDER TIESĪBAS</c:v>
                </c:pt>
                <c:pt idx="14">
                  <c:v>07.2024., n=2260</c:v>
                </c:pt>
                <c:pt idx="15">
                  <c:v>06.2022., n=2731</c:v>
                </c:pt>
                <c:pt idx="16">
                  <c:v>11.2019., n=3542</c:v>
                </c:pt>
                <c:pt idx="18">
                  <c:v>PIEDER TIESĪBAS</c:v>
                </c:pt>
                <c:pt idx="19">
                  <c:v>07.2024., n=58</c:v>
                </c:pt>
                <c:pt idx="20">
                  <c:v>06.2022., n=77</c:v>
                </c:pt>
                <c:pt idx="21">
                  <c:v>11.2019., n=80</c:v>
                </c:pt>
                <c:pt idx="22">
                  <c:v>NEPIEDER TIESĪBAS</c:v>
                </c:pt>
                <c:pt idx="23">
                  <c:v>07.2024., n=2260</c:v>
                </c:pt>
                <c:pt idx="24">
                  <c:v>06.2022., n=2731</c:v>
                </c:pt>
                <c:pt idx="25">
                  <c:v>11.2019., n=3542</c:v>
                </c:pt>
                <c:pt idx="27">
                  <c:v>PIEDER TIESĪBAS</c:v>
                </c:pt>
                <c:pt idx="28">
                  <c:v>07.2024., n=58</c:v>
                </c:pt>
                <c:pt idx="29">
                  <c:v>06.2022., n=77</c:v>
                </c:pt>
                <c:pt idx="30">
                  <c:v>11.2019., n=80</c:v>
                </c:pt>
                <c:pt idx="31">
                  <c:v>NEPIEDER TIESĪBAS</c:v>
                </c:pt>
                <c:pt idx="32">
                  <c:v>07.2024., n=2260</c:v>
                </c:pt>
                <c:pt idx="33">
                  <c:v>06.2022., n=2731</c:v>
                </c:pt>
                <c:pt idx="34">
                  <c:v>11.2019., n=3542</c:v>
                </c:pt>
              </c:strCache>
            </c:strRef>
          </c:cat>
          <c:val>
            <c:numRef>
              <c:f>Dati!$G$370:$G$404</c:f>
              <c:numCache>
                <c:formatCode>###0</c:formatCode>
                <c:ptCount val="35"/>
                <c:pt idx="1">
                  <c:v>39.655172413793103</c:v>
                </c:pt>
                <c:pt idx="2" formatCode="0">
                  <c:v>44.7</c:v>
                </c:pt>
                <c:pt idx="3" formatCode="0">
                  <c:v>48.2</c:v>
                </c:pt>
                <c:pt idx="5">
                  <c:v>37.610619469026545</c:v>
                </c:pt>
                <c:pt idx="6" formatCode="0">
                  <c:v>31.9</c:v>
                </c:pt>
                <c:pt idx="7" formatCode="0">
                  <c:v>34.200000000000003</c:v>
                </c:pt>
                <c:pt idx="10">
                  <c:v>31.03448275862069</c:v>
                </c:pt>
                <c:pt idx="11" formatCode="0">
                  <c:v>31.5</c:v>
                </c:pt>
                <c:pt idx="12" formatCode="0">
                  <c:v>40.4</c:v>
                </c:pt>
                <c:pt idx="14">
                  <c:v>27.079646017699115</c:v>
                </c:pt>
                <c:pt idx="15" formatCode="0">
                  <c:v>24.6</c:v>
                </c:pt>
                <c:pt idx="16" formatCode="0">
                  <c:v>25.7</c:v>
                </c:pt>
                <c:pt idx="19">
                  <c:v>20.689655172413794</c:v>
                </c:pt>
                <c:pt idx="20" formatCode="0">
                  <c:v>27.3</c:v>
                </c:pt>
                <c:pt idx="21" formatCode="0">
                  <c:v>35.799999999999997</c:v>
                </c:pt>
                <c:pt idx="23">
                  <c:v>16.415929203539822</c:v>
                </c:pt>
                <c:pt idx="24" formatCode="0">
                  <c:v>18.5</c:v>
                </c:pt>
                <c:pt idx="25" formatCode="0">
                  <c:v>19.7</c:v>
                </c:pt>
                <c:pt idx="28">
                  <c:v>22.413793103448278</c:v>
                </c:pt>
                <c:pt idx="29" formatCode="0">
                  <c:v>20.7</c:v>
                </c:pt>
                <c:pt idx="30" formatCode="0">
                  <c:v>32.200000000000003</c:v>
                </c:pt>
                <c:pt idx="32">
                  <c:v>17.345132743362832</c:v>
                </c:pt>
                <c:pt idx="33" formatCode="0">
                  <c:v>16.899999999999999</c:v>
                </c:pt>
                <c:pt idx="34" formatCode="0">
                  <c:v>17.8</c:v>
                </c:pt>
              </c:numCache>
            </c:numRef>
          </c:val>
          <c:extLst xmlns:c16r2="http://schemas.microsoft.com/office/drawing/2015/06/chart">
            <c:ext xmlns:c16="http://schemas.microsoft.com/office/drawing/2014/chart" uri="{C3380CC4-5D6E-409C-BE32-E72D297353CC}">
              <c16:uniqueId val="{00000004-2C43-4CA7-98A2-1DC4E22FF9CA}"/>
            </c:ext>
          </c:extLst>
        </c:ser>
        <c:ser>
          <c:idx val="5"/>
          <c:order val="5"/>
          <c:tx>
            <c:strRef>
              <c:f>Dati!$H$369</c:f>
              <c:strCache>
                <c:ptCount val="1"/>
                <c:pt idx="0">
                  <c:v>.</c:v>
                </c:pt>
              </c:strCache>
            </c:strRef>
          </c:tx>
          <c:spPr>
            <a:noFill/>
          </c:spPr>
          <c:invertIfNegative val="0"/>
          <c:dLbls>
            <c:delete val="1"/>
          </c:dLbls>
          <c:cat>
            <c:strRef>
              <c:f>Dati!$B$370:$B$404</c:f>
              <c:strCache>
                <c:ptCount val="35"/>
                <c:pt idx="0">
                  <c:v>PIEDER TIESĪBAS</c:v>
                </c:pt>
                <c:pt idx="1">
                  <c:v>07.2024., n=58</c:v>
                </c:pt>
                <c:pt idx="2">
                  <c:v>06.2022., n=77</c:v>
                </c:pt>
                <c:pt idx="3">
                  <c:v>11.2019., n=80</c:v>
                </c:pt>
                <c:pt idx="4">
                  <c:v>NEPIEDER TIESĪBAS</c:v>
                </c:pt>
                <c:pt idx="5">
                  <c:v>07.2024., n=2260</c:v>
                </c:pt>
                <c:pt idx="6">
                  <c:v>06.2022., n=2731</c:v>
                </c:pt>
                <c:pt idx="7">
                  <c:v>11.2019., n=3542</c:v>
                </c:pt>
                <c:pt idx="9">
                  <c:v>PIEDER TIESĪBAS</c:v>
                </c:pt>
                <c:pt idx="10">
                  <c:v>07.2024., n=58</c:v>
                </c:pt>
                <c:pt idx="11">
                  <c:v>06.2022., n=77</c:v>
                </c:pt>
                <c:pt idx="12">
                  <c:v>11.2019., n=80</c:v>
                </c:pt>
                <c:pt idx="13">
                  <c:v>NEPIEDER TIESĪBAS</c:v>
                </c:pt>
                <c:pt idx="14">
                  <c:v>07.2024., n=2260</c:v>
                </c:pt>
                <c:pt idx="15">
                  <c:v>06.2022., n=2731</c:v>
                </c:pt>
                <c:pt idx="16">
                  <c:v>11.2019., n=3542</c:v>
                </c:pt>
                <c:pt idx="18">
                  <c:v>PIEDER TIESĪBAS</c:v>
                </c:pt>
                <c:pt idx="19">
                  <c:v>07.2024., n=58</c:v>
                </c:pt>
                <c:pt idx="20">
                  <c:v>06.2022., n=77</c:v>
                </c:pt>
                <c:pt idx="21">
                  <c:v>11.2019., n=80</c:v>
                </c:pt>
                <c:pt idx="22">
                  <c:v>NEPIEDER TIESĪBAS</c:v>
                </c:pt>
                <c:pt idx="23">
                  <c:v>07.2024., n=2260</c:v>
                </c:pt>
                <c:pt idx="24">
                  <c:v>06.2022., n=2731</c:v>
                </c:pt>
                <c:pt idx="25">
                  <c:v>11.2019., n=3542</c:v>
                </c:pt>
                <c:pt idx="27">
                  <c:v>PIEDER TIESĪBAS</c:v>
                </c:pt>
                <c:pt idx="28">
                  <c:v>07.2024., n=58</c:v>
                </c:pt>
                <c:pt idx="29">
                  <c:v>06.2022., n=77</c:v>
                </c:pt>
                <c:pt idx="30">
                  <c:v>11.2019., n=80</c:v>
                </c:pt>
                <c:pt idx="31">
                  <c:v>NEPIEDER TIESĪBAS</c:v>
                </c:pt>
                <c:pt idx="32">
                  <c:v>07.2024., n=2260</c:v>
                </c:pt>
                <c:pt idx="33">
                  <c:v>06.2022., n=2731</c:v>
                </c:pt>
                <c:pt idx="34">
                  <c:v>11.2019., n=3542</c:v>
                </c:pt>
              </c:strCache>
            </c:strRef>
          </c:cat>
          <c:val>
            <c:numRef>
              <c:f>Dati!$H$370:$H$404</c:f>
              <c:numCache>
                <c:formatCode>0</c:formatCode>
                <c:ptCount val="35"/>
                <c:pt idx="0">
                  <c:v>109.5</c:v>
                </c:pt>
                <c:pt idx="1">
                  <c:v>26.741379310344819</c:v>
                </c:pt>
                <c:pt idx="2">
                  <c:v>23.5</c:v>
                </c:pt>
                <c:pt idx="3">
                  <c:v>25</c:v>
                </c:pt>
                <c:pt idx="4">
                  <c:v>109.5</c:v>
                </c:pt>
                <c:pt idx="5">
                  <c:v>34.986725663716818</c:v>
                </c:pt>
                <c:pt idx="6">
                  <c:v>42.199999999999996</c:v>
                </c:pt>
                <c:pt idx="7">
                  <c:v>39.799999999999997</c:v>
                </c:pt>
                <c:pt idx="8">
                  <c:v>109.5</c:v>
                </c:pt>
                <c:pt idx="9">
                  <c:v>109.5</c:v>
                </c:pt>
                <c:pt idx="10">
                  <c:v>38.810344827586199</c:v>
                </c:pt>
                <c:pt idx="11">
                  <c:v>27</c:v>
                </c:pt>
                <c:pt idx="12">
                  <c:v>35.099999999999994</c:v>
                </c:pt>
                <c:pt idx="13">
                  <c:v>109.5</c:v>
                </c:pt>
                <c:pt idx="14">
                  <c:v>40.960176991150441</c:v>
                </c:pt>
                <c:pt idx="15">
                  <c:v>48.900000000000006</c:v>
                </c:pt>
                <c:pt idx="16">
                  <c:v>45.699999999999996</c:v>
                </c:pt>
                <c:pt idx="17">
                  <c:v>109.5</c:v>
                </c:pt>
                <c:pt idx="18">
                  <c:v>109.5</c:v>
                </c:pt>
                <c:pt idx="19">
                  <c:v>50.879310344827587</c:v>
                </c:pt>
                <c:pt idx="20">
                  <c:v>39.5</c:v>
                </c:pt>
                <c:pt idx="21">
                  <c:v>36.200000000000003</c:v>
                </c:pt>
                <c:pt idx="22">
                  <c:v>109.5</c:v>
                </c:pt>
                <c:pt idx="23">
                  <c:v>56.314159292035406</c:v>
                </c:pt>
                <c:pt idx="24">
                  <c:v>53.2</c:v>
                </c:pt>
                <c:pt idx="25">
                  <c:v>51.699999999999996</c:v>
                </c:pt>
                <c:pt idx="26">
                  <c:v>109.5</c:v>
                </c:pt>
                <c:pt idx="27">
                  <c:v>109.5</c:v>
                </c:pt>
                <c:pt idx="28">
                  <c:v>56.051724137931025</c:v>
                </c:pt>
                <c:pt idx="29">
                  <c:v>30.5</c:v>
                </c:pt>
                <c:pt idx="30">
                  <c:v>37.799999999999997</c:v>
                </c:pt>
                <c:pt idx="31">
                  <c:v>109.5</c:v>
                </c:pt>
                <c:pt idx="32">
                  <c:v>56.933628318584077</c:v>
                </c:pt>
                <c:pt idx="33">
                  <c:v>58.499999999999993</c:v>
                </c:pt>
                <c:pt idx="34">
                  <c:v>56.800000000000004</c:v>
                </c:pt>
              </c:numCache>
            </c:numRef>
          </c:val>
          <c:extLst xmlns:c16r2="http://schemas.microsoft.com/office/drawing/2015/06/chart">
            <c:ext xmlns:c16="http://schemas.microsoft.com/office/drawing/2014/chart" uri="{C3380CC4-5D6E-409C-BE32-E72D297353CC}">
              <c16:uniqueId val="{00000005-2C43-4CA7-98A2-1DC4E22FF9CA}"/>
            </c:ext>
          </c:extLst>
        </c:ser>
        <c:ser>
          <c:idx val="6"/>
          <c:order val="6"/>
          <c:tx>
            <c:strRef>
              <c:f>Dati!$I$369</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Dati!$B$370:$B$404</c:f>
              <c:strCache>
                <c:ptCount val="35"/>
                <c:pt idx="0">
                  <c:v>PIEDER TIESĪBAS</c:v>
                </c:pt>
                <c:pt idx="1">
                  <c:v>07.2024., n=58</c:v>
                </c:pt>
                <c:pt idx="2">
                  <c:v>06.2022., n=77</c:v>
                </c:pt>
                <c:pt idx="3">
                  <c:v>11.2019., n=80</c:v>
                </c:pt>
                <c:pt idx="4">
                  <c:v>NEPIEDER TIESĪBAS</c:v>
                </c:pt>
                <c:pt idx="5">
                  <c:v>07.2024., n=2260</c:v>
                </c:pt>
                <c:pt idx="6">
                  <c:v>06.2022., n=2731</c:v>
                </c:pt>
                <c:pt idx="7">
                  <c:v>11.2019., n=3542</c:v>
                </c:pt>
                <c:pt idx="9">
                  <c:v>PIEDER TIESĪBAS</c:v>
                </c:pt>
                <c:pt idx="10">
                  <c:v>07.2024., n=58</c:v>
                </c:pt>
                <c:pt idx="11">
                  <c:v>06.2022., n=77</c:v>
                </c:pt>
                <c:pt idx="12">
                  <c:v>11.2019., n=80</c:v>
                </c:pt>
                <c:pt idx="13">
                  <c:v>NEPIEDER TIESĪBAS</c:v>
                </c:pt>
                <c:pt idx="14">
                  <c:v>07.2024., n=2260</c:v>
                </c:pt>
                <c:pt idx="15">
                  <c:v>06.2022., n=2731</c:v>
                </c:pt>
                <c:pt idx="16">
                  <c:v>11.2019., n=3542</c:v>
                </c:pt>
                <c:pt idx="18">
                  <c:v>PIEDER TIESĪBAS</c:v>
                </c:pt>
                <c:pt idx="19">
                  <c:v>07.2024., n=58</c:v>
                </c:pt>
                <c:pt idx="20">
                  <c:v>06.2022., n=77</c:v>
                </c:pt>
                <c:pt idx="21">
                  <c:v>11.2019., n=80</c:v>
                </c:pt>
                <c:pt idx="22">
                  <c:v>NEPIEDER TIESĪBAS</c:v>
                </c:pt>
                <c:pt idx="23">
                  <c:v>07.2024., n=2260</c:v>
                </c:pt>
                <c:pt idx="24">
                  <c:v>06.2022., n=2731</c:v>
                </c:pt>
                <c:pt idx="25">
                  <c:v>11.2019., n=3542</c:v>
                </c:pt>
                <c:pt idx="27">
                  <c:v>PIEDER TIESĪBAS</c:v>
                </c:pt>
                <c:pt idx="28">
                  <c:v>07.2024., n=58</c:v>
                </c:pt>
                <c:pt idx="29">
                  <c:v>06.2022., n=77</c:v>
                </c:pt>
                <c:pt idx="30">
                  <c:v>11.2019., n=80</c:v>
                </c:pt>
                <c:pt idx="31">
                  <c:v>NEPIEDER TIESĪBAS</c:v>
                </c:pt>
                <c:pt idx="32">
                  <c:v>07.2024., n=2260</c:v>
                </c:pt>
                <c:pt idx="33">
                  <c:v>06.2022., n=2731</c:v>
                </c:pt>
                <c:pt idx="34">
                  <c:v>11.2019., n=3542</c:v>
                </c:pt>
              </c:strCache>
            </c:strRef>
          </c:cat>
          <c:val>
            <c:numRef>
              <c:f>Dati!$I$370:$I$404</c:f>
              <c:numCache>
                <c:formatCode>###0</c:formatCode>
                <c:ptCount val="35"/>
                <c:pt idx="1">
                  <c:v>10.344827586206897</c:v>
                </c:pt>
                <c:pt idx="2" formatCode="0">
                  <c:v>6.2</c:v>
                </c:pt>
                <c:pt idx="3" formatCode="0">
                  <c:v>6.6</c:v>
                </c:pt>
                <c:pt idx="5">
                  <c:v>19.86725663716814</c:v>
                </c:pt>
                <c:pt idx="6" formatCode="0">
                  <c:v>27</c:v>
                </c:pt>
                <c:pt idx="7" formatCode="0">
                  <c:v>24.2</c:v>
                </c:pt>
                <c:pt idx="10">
                  <c:v>12.068965517241379</c:v>
                </c:pt>
                <c:pt idx="11" formatCode="0">
                  <c:v>7.6</c:v>
                </c:pt>
                <c:pt idx="12" formatCode="0">
                  <c:v>9</c:v>
                </c:pt>
                <c:pt idx="14">
                  <c:v>22.610619469026549</c:v>
                </c:pt>
                <c:pt idx="15" formatCode="0">
                  <c:v>30.2</c:v>
                </c:pt>
                <c:pt idx="16" formatCode="0">
                  <c:v>25.6</c:v>
                </c:pt>
                <c:pt idx="19">
                  <c:v>17.241379310344829</c:v>
                </c:pt>
                <c:pt idx="20" formatCode="0">
                  <c:v>13.2</c:v>
                </c:pt>
                <c:pt idx="21" formatCode="0">
                  <c:v>8.8000000000000007</c:v>
                </c:pt>
                <c:pt idx="23">
                  <c:v>34.690265486725664</c:v>
                </c:pt>
                <c:pt idx="24" formatCode="0">
                  <c:v>34.4</c:v>
                </c:pt>
                <c:pt idx="25" formatCode="0">
                  <c:v>32.799999999999997</c:v>
                </c:pt>
                <c:pt idx="28">
                  <c:v>13.793103448275861</c:v>
                </c:pt>
                <c:pt idx="29" formatCode="0">
                  <c:v>6.2</c:v>
                </c:pt>
                <c:pt idx="30" formatCode="0">
                  <c:v>6.9</c:v>
                </c:pt>
                <c:pt idx="32">
                  <c:v>27.654867256637168</c:v>
                </c:pt>
                <c:pt idx="33" formatCode="0">
                  <c:v>33.1</c:v>
                </c:pt>
                <c:pt idx="34" formatCode="0">
                  <c:v>30.2</c:v>
                </c:pt>
              </c:numCache>
            </c:numRef>
          </c:val>
          <c:extLst xmlns:c16r2="http://schemas.microsoft.com/office/drawing/2015/06/chart">
            <c:ext xmlns:c16="http://schemas.microsoft.com/office/drawing/2014/chart" uri="{C3380CC4-5D6E-409C-BE32-E72D297353CC}">
              <c16:uniqueId val="{00000006-2C43-4CA7-98A2-1DC4E22FF9CA}"/>
            </c:ext>
          </c:extLst>
        </c:ser>
        <c:dLbls>
          <c:showLegendKey val="0"/>
          <c:showVal val="1"/>
          <c:showCatName val="0"/>
          <c:showSerName val="0"/>
          <c:showPercent val="0"/>
          <c:showBubbleSize val="0"/>
        </c:dLbls>
        <c:gapWidth val="15"/>
        <c:overlap val="100"/>
        <c:axId val="673429976"/>
        <c:axId val="673425272"/>
      </c:barChart>
      <c:catAx>
        <c:axId val="673429976"/>
        <c:scaling>
          <c:orientation val="maxMin"/>
        </c:scaling>
        <c:delete val="0"/>
        <c:axPos val="l"/>
        <c:numFmt formatCode="General" sourceLinked="1"/>
        <c:majorTickMark val="none"/>
        <c:minorTickMark val="none"/>
        <c:tickLblPos val="low"/>
        <c:spPr>
          <a:ln w="3175">
            <a:solidFill>
              <a:sysClr val="windowText" lastClr="000000"/>
            </a:solidFill>
            <a:prstDash val="solid"/>
          </a:ln>
        </c:spPr>
        <c:txPr>
          <a:bodyPr rot="0" vert="horz"/>
          <a:lstStyle/>
          <a:p>
            <a:pPr>
              <a:defRPr sz="1050">
                <a:solidFill>
                  <a:schemeClr val="tx1"/>
                </a:solidFill>
              </a:defRPr>
            </a:pPr>
            <a:endParaRPr lang="en-US"/>
          </a:p>
        </c:txPr>
        <c:crossAx val="673425272"/>
        <c:crossesAt val="34.799999999999997"/>
        <c:auto val="1"/>
        <c:lblAlgn val="ctr"/>
        <c:lblOffset val="100"/>
        <c:tickLblSkip val="1"/>
        <c:tickMarkSkip val="1"/>
        <c:noMultiLvlLbl val="0"/>
      </c:catAx>
      <c:valAx>
        <c:axId val="673425272"/>
        <c:scaling>
          <c:orientation val="minMax"/>
          <c:max val="185"/>
          <c:min val="0"/>
        </c:scaling>
        <c:delete val="1"/>
        <c:axPos val="t"/>
        <c:numFmt formatCode="0.0" sourceLinked="1"/>
        <c:majorTickMark val="out"/>
        <c:minorTickMark val="none"/>
        <c:tickLblPos val="nextTo"/>
        <c:crossAx val="673429976"/>
        <c:crosses val="autoZero"/>
        <c:crossBetween val="between"/>
      </c:valAx>
      <c:spPr>
        <a:noFill/>
        <a:ln w="3175">
          <a:noFill/>
          <a:prstDash val="solid"/>
        </a:ln>
      </c:spPr>
    </c:plotArea>
    <c:legend>
      <c:legendPos val="t"/>
      <c:legendEntry>
        <c:idx val="0"/>
        <c:delete val="1"/>
      </c:legendEntry>
      <c:legendEntry>
        <c:idx val="5"/>
        <c:txPr>
          <a:bodyPr/>
          <a:lstStyle/>
          <a:p>
            <a:pPr>
              <a:defRPr sz="1200">
                <a:solidFill>
                  <a:schemeClr val="bg1"/>
                </a:solidFill>
              </a:defRPr>
            </a:pPr>
            <a:endParaRPr lang="en-US"/>
          </a:p>
        </c:txPr>
      </c:legendEntry>
      <c:layout>
        <c:manualLayout>
          <c:xMode val="edge"/>
          <c:yMode val="edge"/>
          <c:x val="0.33220226443068518"/>
          <c:y val="1.235734037035743E-2"/>
          <c:w val="0.61501052826200875"/>
          <c:h val="9.2577713164233369E-2"/>
        </c:manualLayout>
      </c:layout>
      <c:overlay val="0"/>
      <c:txPr>
        <a:bodyPr/>
        <a:lstStyle/>
        <a:p>
          <a:pPr>
            <a:defRPr sz="1200"/>
          </a:pPr>
          <a:endParaRPr lang="en-US"/>
        </a:p>
      </c:txPr>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4743776656824148"/>
          <c:y val="0.15871818742709659"/>
          <c:w val="0.82901506886026632"/>
          <c:h val="0.79776096838634147"/>
        </c:manualLayout>
      </c:layout>
      <c:barChart>
        <c:barDir val="bar"/>
        <c:grouping val="stacked"/>
        <c:varyColors val="0"/>
        <c:ser>
          <c:idx val="0"/>
          <c:order val="0"/>
          <c:tx>
            <c:strRef>
              <c:f>Dati!$B$412</c:f>
              <c:strCache>
                <c:ptCount val="1"/>
                <c:pt idx="0">
                  <c:v>x</c:v>
                </c:pt>
              </c:strCache>
            </c:strRef>
          </c:tx>
          <c:spPr>
            <a:noFill/>
            <a:ln w="25400">
              <a:noFill/>
            </a:ln>
          </c:spPr>
          <c:invertIfNegative val="0"/>
          <c:cat>
            <c:strRef>
              <c:f>Dati!$A$413:$A$415</c:f>
              <c:strCache>
                <c:ptCount val="3"/>
                <c:pt idx="0">
                  <c:v>07.2024., n=2318</c:v>
                </c:pt>
                <c:pt idx="1">
                  <c:v>06.2022., n=2808</c:v>
                </c:pt>
                <c:pt idx="2">
                  <c:v>11.2019., n=3622</c:v>
                </c:pt>
              </c:strCache>
            </c:strRef>
          </c:cat>
          <c:val>
            <c:numRef>
              <c:f>Dati!$B$413:$B$415</c:f>
              <c:numCache>
                <c:formatCode>0</c:formatCode>
                <c:ptCount val="3"/>
                <c:pt idx="0">
                  <c:v>5</c:v>
                </c:pt>
                <c:pt idx="1">
                  <c:v>12.569315160472236</c:v>
                </c:pt>
                <c:pt idx="2">
                  <c:v>9.9693151604722416</c:v>
                </c:pt>
              </c:numCache>
            </c:numRef>
          </c:val>
          <c:extLst xmlns:c16r2="http://schemas.microsoft.com/office/drawing/2015/06/chart">
            <c:ext xmlns:c16="http://schemas.microsoft.com/office/drawing/2014/chart" uri="{C3380CC4-5D6E-409C-BE32-E72D297353CC}">
              <c16:uniqueId val="{00000000-98EF-4879-8FBF-BC283F69A4C4}"/>
            </c:ext>
          </c:extLst>
        </c:ser>
        <c:ser>
          <c:idx val="1"/>
          <c:order val="1"/>
          <c:tx>
            <c:strRef>
              <c:f>Dati!$C$412</c:f>
              <c:strCache>
                <c:ptCount val="1"/>
                <c:pt idx="0">
                  <c:v>Ļoti 
sliktas</c:v>
                </c:pt>
              </c:strCache>
            </c:strRef>
          </c:tx>
          <c:spPr>
            <a:solidFill>
              <a:srgbClr val="840C54"/>
            </a:solidFill>
            <a:ln w="25400">
              <a:noFill/>
            </a:ln>
          </c:spPr>
          <c:invertIfNegative val="0"/>
          <c:dLbls>
            <c:dLbl>
              <c:idx val="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9"/>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2"/>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9"/>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numFmt formatCode="0" sourceLinked="0"/>
            <c:spPr>
              <a:noFill/>
              <a:ln w="25400">
                <a:noFill/>
              </a:ln>
            </c:spPr>
            <c:txPr>
              <a:bodyPr wrap="square" lIns="38100" tIns="19050" rIns="38100" bIns="19050" anchor="ctr">
                <a:spAutoFit/>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Dati!$A$413:$A$415</c:f>
              <c:strCache>
                <c:ptCount val="3"/>
                <c:pt idx="0">
                  <c:v>07.2024., n=2318</c:v>
                </c:pt>
                <c:pt idx="1">
                  <c:v>06.2022., n=2808</c:v>
                </c:pt>
                <c:pt idx="2">
                  <c:v>11.2019., n=3622</c:v>
                </c:pt>
              </c:strCache>
            </c:strRef>
          </c:cat>
          <c:val>
            <c:numRef>
              <c:f>Dati!$C$413:$C$415</c:f>
              <c:numCache>
                <c:formatCode>0</c:formatCode>
                <c:ptCount val="3"/>
                <c:pt idx="0" formatCode="###0">
                  <c:v>25.442559160719387</c:v>
                </c:pt>
                <c:pt idx="1">
                  <c:v>20.100000000000001</c:v>
                </c:pt>
                <c:pt idx="2">
                  <c:v>22.5</c:v>
                </c:pt>
              </c:numCache>
            </c:numRef>
          </c:val>
          <c:extLst xmlns:c16r2="http://schemas.microsoft.com/office/drawing/2015/06/chart">
            <c:ext xmlns:c16="http://schemas.microsoft.com/office/drawing/2014/chart" uri="{C3380CC4-5D6E-409C-BE32-E72D297353CC}">
              <c16:uniqueId val="{00000020-98EF-4879-8FBF-BC283F69A4C4}"/>
            </c:ext>
          </c:extLst>
        </c:ser>
        <c:ser>
          <c:idx val="2"/>
          <c:order val="2"/>
          <c:tx>
            <c:strRef>
              <c:f>Dati!$D$412</c:f>
              <c:strCache>
                <c:ptCount val="1"/>
                <c:pt idx="0">
                  <c:v>Drīzāk 
sliktas</c:v>
                </c:pt>
              </c:strCache>
            </c:strRef>
          </c:tx>
          <c:spPr>
            <a:solidFill>
              <a:srgbClr val="D0909F"/>
            </a:solidFill>
          </c:spPr>
          <c:invertIfNegative val="0"/>
          <c:dLbls>
            <c:numFmt formatCode="0" sourceLinked="0"/>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Dati!$A$413:$A$415</c:f>
              <c:strCache>
                <c:ptCount val="3"/>
                <c:pt idx="0">
                  <c:v>07.2024., n=2318</c:v>
                </c:pt>
                <c:pt idx="1">
                  <c:v>06.2022., n=2808</c:v>
                </c:pt>
                <c:pt idx="2">
                  <c:v>11.2019., n=3622</c:v>
                </c:pt>
              </c:strCache>
            </c:strRef>
          </c:cat>
          <c:val>
            <c:numRef>
              <c:f>Dati!$D$413:$D$415</c:f>
              <c:numCache>
                <c:formatCode>0</c:formatCode>
                <c:ptCount val="3"/>
                <c:pt idx="0" formatCode="###0">
                  <c:v>29.826755999752852</c:v>
                </c:pt>
                <c:pt idx="1">
                  <c:v>27.6</c:v>
                </c:pt>
                <c:pt idx="2">
                  <c:v>27.8</c:v>
                </c:pt>
              </c:numCache>
            </c:numRef>
          </c:val>
          <c:extLst xmlns:c16r2="http://schemas.microsoft.com/office/drawing/2015/06/chart">
            <c:ext xmlns:c16="http://schemas.microsoft.com/office/drawing/2014/chart" uri="{C3380CC4-5D6E-409C-BE32-E72D297353CC}">
              <c16:uniqueId val="{00000021-98EF-4879-8FBF-BC283F69A4C4}"/>
            </c:ext>
          </c:extLst>
        </c:ser>
        <c:ser>
          <c:idx val="3"/>
          <c:order val="3"/>
          <c:tx>
            <c:strRef>
              <c:f>Dati!$E$412</c:f>
              <c:strCache>
                <c:ptCount val="1"/>
                <c:pt idx="0">
                  <c:v>Drīzāk 
labas</c:v>
                </c:pt>
              </c:strCache>
            </c:strRef>
          </c:tx>
          <c:spPr>
            <a:solidFill>
              <a:srgbClr val="BDDCA8"/>
            </a:solidFill>
          </c:spPr>
          <c:invertIfNegative val="0"/>
          <c:dLbls>
            <c:numFmt formatCode="0" sourceLinked="0"/>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Dati!$A$413:$A$415</c:f>
              <c:strCache>
                <c:ptCount val="3"/>
                <c:pt idx="0">
                  <c:v>07.2024., n=2318</c:v>
                </c:pt>
                <c:pt idx="1">
                  <c:v>06.2022., n=2808</c:v>
                </c:pt>
                <c:pt idx="2">
                  <c:v>11.2019., n=3622</c:v>
                </c:pt>
              </c:strCache>
            </c:strRef>
          </c:cat>
          <c:val>
            <c:numRef>
              <c:f>Dati!$E$413:$E$415</c:f>
              <c:numCache>
                <c:formatCode>0</c:formatCode>
                <c:ptCount val="3"/>
                <c:pt idx="0" formatCode="###0">
                  <c:v>4.7791160403480681</c:v>
                </c:pt>
                <c:pt idx="1">
                  <c:v>4.4000000000000004</c:v>
                </c:pt>
                <c:pt idx="2">
                  <c:v>5</c:v>
                </c:pt>
              </c:numCache>
            </c:numRef>
          </c:val>
          <c:extLst xmlns:c16r2="http://schemas.microsoft.com/office/drawing/2015/06/chart">
            <c:ext xmlns:c16="http://schemas.microsoft.com/office/drawing/2014/chart" uri="{C3380CC4-5D6E-409C-BE32-E72D297353CC}">
              <c16:uniqueId val="{00000022-98EF-4879-8FBF-BC283F69A4C4}"/>
            </c:ext>
          </c:extLst>
        </c:ser>
        <c:ser>
          <c:idx val="4"/>
          <c:order val="4"/>
          <c:tx>
            <c:strRef>
              <c:f>Dati!$F$412</c:f>
              <c:strCache>
                <c:ptCount val="1"/>
                <c:pt idx="0">
                  <c:v>Ļoti 
labas</c:v>
                </c:pt>
              </c:strCache>
            </c:strRef>
          </c:tx>
          <c:spPr>
            <a:solidFill>
              <a:srgbClr val="385723"/>
            </a:solidFill>
          </c:spPr>
          <c:invertIfNegative val="0"/>
          <c:dLbls>
            <c:numFmt formatCode="0" sourceLinked="0"/>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Dati!$A$413:$A$415</c:f>
              <c:strCache>
                <c:ptCount val="3"/>
                <c:pt idx="0">
                  <c:v>07.2024., n=2318</c:v>
                </c:pt>
                <c:pt idx="1">
                  <c:v>06.2022., n=2808</c:v>
                </c:pt>
                <c:pt idx="2">
                  <c:v>11.2019., n=3622</c:v>
                </c:pt>
              </c:strCache>
            </c:strRef>
          </c:cat>
          <c:val>
            <c:numRef>
              <c:f>Dati!$F$413:$F$415</c:f>
              <c:numCache>
                <c:formatCode>0</c:formatCode>
                <c:ptCount val="3"/>
                <c:pt idx="0" formatCode="###0">
                  <c:v>1.2427039106526343</c:v>
                </c:pt>
                <c:pt idx="1">
                  <c:v>1.3</c:v>
                </c:pt>
                <c:pt idx="2">
                  <c:v>0.8</c:v>
                </c:pt>
              </c:numCache>
            </c:numRef>
          </c:val>
          <c:extLst xmlns:c16r2="http://schemas.microsoft.com/office/drawing/2015/06/chart">
            <c:ext xmlns:c16="http://schemas.microsoft.com/office/drawing/2014/chart" uri="{C3380CC4-5D6E-409C-BE32-E72D297353CC}">
              <c16:uniqueId val="{00000023-98EF-4879-8FBF-BC283F69A4C4}"/>
            </c:ext>
          </c:extLst>
        </c:ser>
        <c:ser>
          <c:idx val="5"/>
          <c:order val="5"/>
          <c:tx>
            <c:strRef>
              <c:f>Dati!$G$412</c:f>
              <c:strCache>
                <c:ptCount val="1"/>
                <c:pt idx="0">
                  <c:v>x</c:v>
                </c:pt>
              </c:strCache>
            </c:strRef>
          </c:tx>
          <c:spPr>
            <a:noFill/>
          </c:spPr>
          <c:invertIfNegative val="0"/>
          <c:cat>
            <c:strRef>
              <c:f>Dati!$A$413:$A$415</c:f>
              <c:strCache>
                <c:ptCount val="3"/>
                <c:pt idx="0">
                  <c:v>07.2024., n=2318</c:v>
                </c:pt>
                <c:pt idx="1">
                  <c:v>06.2022., n=2808</c:v>
                </c:pt>
                <c:pt idx="2">
                  <c:v>11.2019., n=3622</c:v>
                </c:pt>
              </c:strCache>
            </c:strRef>
          </c:cat>
          <c:val>
            <c:numRef>
              <c:f>Dati!$G$413:$G$415</c:f>
              <c:numCache>
                <c:formatCode>0</c:formatCode>
                <c:ptCount val="3"/>
                <c:pt idx="0">
                  <c:v>5</c:v>
                </c:pt>
                <c:pt idx="1">
                  <c:v>5.3218199510007027</c:v>
                </c:pt>
                <c:pt idx="2">
                  <c:v>5.2218199510007031</c:v>
                </c:pt>
              </c:numCache>
            </c:numRef>
          </c:val>
          <c:extLst xmlns:c16r2="http://schemas.microsoft.com/office/drawing/2015/06/chart">
            <c:ext xmlns:c16="http://schemas.microsoft.com/office/drawing/2014/chart" uri="{C3380CC4-5D6E-409C-BE32-E72D297353CC}">
              <c16:uniqueId val="{00000024-98EF-4879-8FBF-BC283F69A4C4}"/>
            </c:ext>
          </c:extLst>
        </c:ser>
        <c:ser>
          <c:idx val="6"/>
          <c:order val="6"/>
          <c:tx>
            <c:strRef>
              <c:f>Dati!$H$412</c:f>
              <c:strCache>
                <c:ptCount val="1"/>
                <c:pt idx="0">
                  <c:v>Vidējas</c:v>
                </c:pt>
              </c:strCache>
            </c:strRef>
          </c:tx>
          <c:spPr>
            <a:solidFill>
              <a:srgbClr val="F8CBAD"/>
            </a:solidFill>
          </c:spPr>
          <c:invertIfNegative val="0"/>
          <c:dLbls>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Dati!$A$413:$A$415</c:f>
              <c:strCache>
                <c:ptCount val="3"/>
                <c:pt idx="0">
                  <c:v>07.2024., n=2318</c:v>
                </c:pt>
                <c:pt idx="1">
                  <c:v>06.2022., n=2808</c:v>
                </c:pt>
                <c:pt idx="2">
                  <c:v>11.2019., n=3622</c:v>
                </c:pt>
              </c:strCache>
            </c:strRef>
          </c:cat>
          <c:val>
            <c:numRef>
              <c:f>Dati!$H$413:$H$415</c:f>
              <c:numCache>
                <c:formatCode>0</c:formatCode>
                <c:ptCount val="3"/>
                <c:pt idx="0" formatCode="###0">
                  <c:v>20.976193548663115</c:v>
                </c:pt>
                <c:pt idx="1">
                  <c:v>22.2</c:v>
                </c:pt>
                <c:pt idx="2">
                  <c:v>22.7</c:v>
                </c:pt>
              </c:numCache>
            </c:numRef>
          </c:val>
          <c:extLst xmlns:c16r2="http://schemas.microsoft.com/office/drawing/2015/06/chart">
            <c:ext xmlns:c16="http://schemas.microsoft.com/office/drawing/2014/chart" uri="{C3380CC4-5D6E-409C-BE32-E72D297353CC}">
              <c16:uniqueId val="{00000000-AF41-42F7-8305-7FC6FA3B4FA2}"/>
            </c:ext>
          </c:extLst>
        </c:ser>
        <c:ser>
          <c:idx val="7"/>
          <c:order val="7"/>
          <c:tx>
            <c:strRef>
              <c:f>Dati!$I$412</c:f>
              <c:strCache>
                <c:ptCount val="1"/>
                <c:pt idx="0">
                  <c:v>x</c:v>
                </c:pt>
              </c:strCache>
            </c:strRef>
          </c:tx>
          <c:spPr>
            <a:noFill/>
          </c:spPr>
          <c:invertIfNegative val="0"/>
          <c:cat>
            <c:strRef>
              <c:f>Dati!$A$413:$A$415</c:f>
              <c:strCache>
                <c:ptCount val="3"/>
                <c:pt idx="0">
                  <c:v>07.2024., n=2318</c:v>
                </c:pt>
                <c:pt idx="1">
                  <c:v>06.2022., n=2808</c:v>
                </c:pt>
                <c:pt idx="2">
                  <c:v>11.2019., n=3622</c:v>
                </c:pt>
              </c:strCache>
            </c:strRef>
          </c:cat>
          <c:val>
            <c:numRef>
              <c:f>Dati!$I$413:$I$415</c:f>
              <c:numCache>
                <c:formatCode>0</c:formatCode>
                <c:ptCount val="3"/>
                <c:pt idx="0">
                  <c:v>6.723806451336884</c:v>
                </c:pt>
                <c:pt idx="1">
                  <c:v>5.5</c:v>
                </c:pt>
                <c:pt idx="2">
                  <c:v>5</c:v>
                </c:pt>
              </c:numCache>
            </c:numRef>
          </c:val>
          <c:extLst xmlns:c16r2="http://schemas.microsoft.com/office/drawing/2015/06/chart">
            <c:ext xmlns:c16="http://schemas.microsoft.com/office/drawing/2014/chart" uri="{C3380CC4-5D6E-409C-BE32-E72D297353CC}">
              <c16:uniqueId val="{00000001-AF41-42F7-8305-7FC6FA3B4FA2}"/>
            </c:ext>
          </c:extLst>
        </c:ser>
        <c:ser>
          <c:idx val="8"/>
          <c:order val="8"/>
          <c:tx>
            <c:strRef>
              <c:f>Dati!$J$412</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Dati!$A$413:$A$415</c:f>
              <c:strCache>
                <c:ptCount val="3"/>
                <c:pt idx="0">
                  <c:v>07.2024., n=2318</c:v>
                </c:pt>
                <c:pt idx="1">
                  <c:v>06.2022., n=2808</c:v>
                </c:pt>
                <c:pt idx="2">
                  <c:v>11.2019., n=3622</c:v>
                </c:pt>
              </c:strCache>
            </c:strRef>
          </c:cat>
          <c:val>
            <c:numRef>
              <c:f>Dati!$J$413:$J$415</c:f>
              <c:numCache>
                <c:formatCode>0</c:formatCode>
                <c:ptCount val="3"/>
                <c:pt idx="0" formatCode="###0">
                  <c:v>17.732671339863945</c:v>
                </c:pt>
                <c:pt idx="1">
                  <c:v>24.4</c:v>
                </c:pt>
                <c:pt idx="2">
                  <c:v>21.2</c:v>
                </c:pt>
              </c:numCache>
            </c:numRef>
          </c:val>
          <c:extLst xmlns:c16r2="http://schemas.microsoft.com/office/drawing/2015/06/chart">
            <c:ext xmlns:c16="http://schemas.microsoft.com/office/drawing/2014/chart" uri="{C3380CC4-5D6E-409C-BE32-E72D297353CC}">
              <c16:uniqueId val="{00000002-AF41-42F7-8305-7FC6FA3B4FA2}"/>
            </c:ext>
          </c:extLst>
        </c:ser>
        <c:dLbls>
          <c:showLegendKey val="0"/>
          <c:showVal val="0"/>
          <c:showCatName val="0"/>
          <c:showSerName val="0"/>
          <c:showPercent val="0"/>
          <c:showBubbleSize val="0"/>
        </c:dLbls>
        <c:gapWidth val="30"/>
        <c:overlap val="100"/>
        <c:axId val="673428800"/>
        <c:axId val="673429584"/>
      </c:barChart>
      <c:catAx>
        <c:axId val="673428800"/>
        <c:scaling>
          <c:orientation val="maxMin"/>
        </c:scaling>
        <c:delete val="0"/>
        <c:axPos val="l"/>
        <c:title>
          <c:tx>
            <c:rich>
              <a:bodyPr rot="0" vert="horz"/>
              <a:lstStyle/>
              <a:p>
                <a:pPr algn="ctr">
                  <a:defRPr sz="900" b="0" i="0" u="none" strike="noStrike" baseline="0">
                    <a:solidFill>
                      <a:sysClr val="windowText" lastClr="000000"/>
                    </a:solidFill>
                    <a:latin typeface="Arial"/>
                    <a:ea typeface="Arial"/>
                    <a:cs typeface="Arial"/>
                  </a:defRPr>
                </a:pPr>
                <a:r>
                  <a:rPr lang="lv-LV" sz="900">
                    <a:solidFill>
                      <a:sysClr val="windowText" lastClr="000000"/>
                    </a:solidFill>
                  </a:rPr>
                  <a:t>%</a:t>
                </a:r>
              </a:p>
            </c:rich>
          </c:tx>
          <c:layout>
            <c:manualLayout>
              <c:xMode val="edge"/>
              <c:yMode val="edge"/>
              <c:x val="0.95816208984955509"/>
              <c:y val="4.871429814261756E-2"/>
            </c:manualLayout>
          </c:layout>
          <c:overlay val="0"/>
          <c:spPr>
            <a:solidFill>
              <a:srgbClr val="FFFFFF"/>
            </a:solidFill>
            <a:ln w="3175">
              <a:solidFill>
                <a:srgbClr val="000000">
                  <a:alpha val="95000"/>
                </a:srgbClr>
              </a:solidFill>
            </a:ln>
            <a:effectLst>
              <a:outerShdw dist="35560" dir="2700000" algn="tl" rotWithShape="0">
                <a:prstClr val="black"/>
              </a:outerShdw>
            </a:effectLst>
          </c:spPr>
        </c:title>
        <c:numFmt formatCode="General" sourceLinked="1"/>
        <c:majorTickMark val="out"/>
        <c:minorTickMark val="none"/>
        <c:tickLblPos val="low"/>
        <c:spPr>
          <a:ln w="3175">
            <a:solidFill>
              <a:srgbClr val="333333"/>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673429584"/>
        <c:crossesAt val="60.3"/>
        <c:auto val="1"/>
        <c:lblAlgn val="ctr"/>
        <c:lblOffset val="100"/>
        <c:tickLblSkip val="1"/>
        <c:tickMarkSkip val="1"/>
        <c:noMultiLvlLbl val="0"/>
      </c:catAx>
      <c:valAx>
        <c:axId val="673429584"/>
        <c:scaling>
          <c:orientation val="minMax"/>
          <c:max val="130"/>
          <c:min val="0"/>
        </c:scaling>
        <c:delete val="1"/>
        <c:axPos val="b"/>
        <c:numFmt formatCode="0" sourceLinked="0"/>
        <c:majorTickMark val="out"/>
        <c:minorTickMark val="none"/>
        <c:tickLblPos val="nextTo"/>
        <c:crossAx val="673428800"/>
        <c:crosses val="max"/>
        <c:crossBetween val="between"/>
        <c:majorUnit val="20"/>
        <c:minorUnit val="4"/>
      </c:valAx>
      <c:spPr>
        <a:noFill/>
        <a:ln w="25400">
          <a:noFill/>
        </a:ln>
      </c:spPr>
    </c:plotArea>
    <c:legend>
      <c:legendPos val="t"/>
      <c:legendEntry>
        <c:idx val="0"/>
        <c:delete val="1"/>
      </c:legendEntry>
      <c:legendEntry>
        <c:idx val="5"/>
        <c:txPr>
          <a:bodyPr/>
          <a:lstStyle/>
          <a:p>
            <a:pPr>
              <a:defRPr sz="1200">
                <a:solidFill>
                  <a:schemeClr val="bg1"/>
                </a:solidFill>
              </a:defRPr>
            </a:pPr>
            <a:endParaRPr lang="en-US"/>
          </a:p>
        </c:txPr>
      </c:legendEntry>
      <c:legendEntry>
        <c:idx val="7"/>
        <c:txPr>
          <a:bodyPr/>
          <a:lstStyle/>
          <a:p>
            <a:pPr>
              <a:defRPr sz="1200">
                <a:solidFill>
                  <a:schemeClr val="bg1"/>
                </a:solidFill>
              </a:defRPr>
            </a:pPr>
            <a:endParaRPr lang="en-US"/>
          </a:p>
        </c:txPr>
      </c:legendEntry>
      <c:layout>
        <c:manualLayout>
          <c:xMode val="edge"/>
          <c:yMode val="edge"/>
          <c:x val="0.1903826279527559"/>
          <c:y val="2.3925660899284586E-2"/>
          <c:w val="0.707776308234908"/>
          <c:h val="0.12980393203479582"/>
        </c:manualLayout>
      </c:layout>
      <c:overlay val="0"/>
      <c:txPr>
        <a:bodyPr/>
        <a:lstStyle/>
        <a:p>
          <a:pPr>
            <a:defRPr sz="1200">
              <a:solidFill>
                <a:sysClr val="windowText" lastClr="000000"/>
              </a:solidFill>
            </a:defRPr>
          </a:pPr>
          <a:endParaRPr lang="en-US"/>
        </a:p>
      </c:txPr>
    </c:legend>
    <c:plotVisOnly val="1"/>
    <c:dispBlanksAs val="gap"/>
    <c:showDLblsOverMax val="0"/>
  </c:chart>
  <c:spPr>
    <a:noFill/>
    <a:ln w="6350">
      <a:noFill/>
    </a:ln>
  </c:spPr>
  <c:txPr>
    <a:bodyPr/>
    <a:lstStyle/>
    <a:p>
      <a:pPr>
        <a:defRPr sz="800" b="0" i="0" u="none" strike="noStrike" baseline="0">
          <a:solidFill>
            <a:srgbClr val="333333"/>
          </a:solidFill>
          <a:latin typeface="Arial"/>
          <a:ea typeface="Arial"/>
          <a:cs typeface="Arial"/>
        </a:defRPr>
      </a:pPr>
      <a:endParaRPr lang="en-US"/>
    </a:p>
  </c:txPr>
  <c:externalData r:id="rId2">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30593114026920915"/>
          <c:y val="0.17930070078763441"/>
          <c:w val="0.67052176131196362"/>
          <c:h val="0.81088667759283617"/>
        </c:manualLayout>
      </c:layout>
      <c:barChart>
        <c:barDir val="bar"/>
        <c:grouping val="stacked"/>
        <c:varyColors val="0"/>
        <c:ser>
          <c:idx val="0"/>
          <c:order val="0"/>
          <c:tx>
            <c:strRef>
              <c:f>Dati!$D$434</c:f>
              <c:strCache>
                <c:ptCount val="1"/>
                <c:pt idx="0">
                  <c:v>x</c:v>
                </c:pt>
              </c:strCache>
            </c:strRef>
          </c:tx>
          <c:spPr>
            <a:noFill/>
            <a:ln w="25400">
              <a:noFill/>
            </a:ln>
          </c:spPr>
          <c:invertIfNegative val="0"/>
          <c:cat>
            <c:strRef>
              <c:f>Dati!$C$435:$C$445</c:f>
              <c:strCache>
                <c:ptCount val="11"/>
                <c:pt idx="0">
                  <c:v>07.2024., n=2318</c:v>
                </c:pt>
                <c:pt idx="1">
                  <c:v>06.2022., n=2808</c:v>
                </c:pt>
                <c:pt idx="2">
                  <c:v>11.2019., n=3622</c:v>
                </c:pt>
                <c:pt idx="4">
                  <c:v>07.2024., n=74</c:v>
                </c:pt>
                <c:pt idx="5">
                  <c:v>06.2022., n=84</c:v>
                </c:pt>
                <c:pt idx="6">
                  <c:v>11.2019., n=106</c:v>
                </c:pt>
                <c:pt idx="8">
                  <c:v>07.2024., n=2244</c:v>
                </c:pt>
                <c:pt idx="9">
                  <c:v>06.2022., n=2724</c:v>
                </c:pt>
                <c:pt idx="10">
                  <c:v>11.2019., n=3516</c:v>
                </c:pt>
              </c:strCache>
            </c:strRef>
          </c:cat>
          <c:val>
            <c:numRef>
              <c:f>Dati!$D$435:$D$445</c:f>
              <c:numCache>
                <c:formatCode>0</c:formatCode>
                <c:ptCount val="11"/>
                <c:pt idx="0">
                  <c:v>6.3260502584225904</c:v>
                </c:pt>
                <c:pt idx="1">
                  <c:v>13.895365418894826</c:v>
                </c:pt>
                <c:pt idx="2">
                  <c:v>11.295365418894832</c:v>
                </c:pt>
                <c:pt idx="3">
                  <c:v>61.595365418894829</c:v>
                </c:pt>
                <c:pt idx="4">
                  <c:v>37.271041094570506</c:v>
                </c:pt>
                <c:pt idx="5">
                  <c:v>38.895365418894826</c:v>
                </c:pt>
                <c:pt idx="6">
                  <c:v>24.595365418894829</c:v>
                </c:pt>
                <c:pt idx="7">
                  <c:v>61.595365418894829</c:v>
                </c:pt>
                <c:pt idx="8">
                  <c:v>5</c:v>
                </c:pt>
                <c:pt idx="9">
                  <c:v>13.295365418894832</c:v>
                </c:pt>
                <c:pt idx="10">
                  <c:v>10.995365418894835</c:v>
                </c:pt>
              </c:numCache>
            </c:numRef>
          </c:val>
          <c:extLst xmlns:c16r2="http://schemas.microsoft.com/office/drawing/2015/06/chart">
            <c:ext xmlns:c16="http://schemas.microsoft.com/office/drawing/2014/chart" uri="{C3380CC4-5D6E-409C-BE32-E72D297353CC}">
              <c16:uniqueId val="{00000000-E587-48DB-ADAA-80FC9DBEE908}"/>
            </c:ext>
          </c:extLst>
        </c:ser>
        <c:ser>
          <c:idx val="1"/>
          <c:order val="1"/>
          <c:tx>
            <c:strRef>
              <c:f>Dati!$E$434</c:f>
              <c:strCache>
                <c:ptCount val="1"/>
                <c:pt idx="0">
                  <c:v>Ļoti 
sliktas</c:v>
                </c:pt>
              </c:strCache>
            </c:strRef>
          </c:tx>
          <c:spPr>
            <a:solidFill>
              <a:srgbClr val="840C54"/>
            </a:solidFill>
            <a:ln w="25400">
              <a:noFill/>
            </a:ln>
          </c:spPr>
          <c:invertIfNegative val="0"/>
          <c:dLbls>
            <c:dLbl>
              <c:idx val="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
              <c:layout/>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inEnd"/>
              <c:showLegendKey val="0"/>
              <c:showVal val="1"/>
              <c:showCatName val="0"/>
              <c:showSerName val="0"/>
              <c:showPercent val="0"/>
              <c:showBubbleSize val="0"/>
              <c:extLst>
                <c:ext xmlns:c15="http://schemas.microsoft.com/office/drawing/2012/chart" uri="{CE6537A1-D6FC-4f65-9D91-7224C49458BB}">
                  <c15:layout/>
                </c:ext>
              </c:extLst>
            </c:dLbl>
            <c:dLbl>
              <c:idx val="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9"/>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2"/>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9"/>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numFmt formatCode="0" sourceLinked="0"/>
            <c:spPr>
              <a:noFill/>
              <a:ln w="25400">
                <a:noFill/>
              </a:ln>
            </c:spPr>
            <c:txPr>
              <a:bodyPr wrap="square" lIns="38100" tIns="19050" rIns="38100" bIns="19050" anchor="ctr">
                <a:spAutoFit/>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Dati!$C$435:$C$445</c:f>
              <c:strCache>
                <c:ptCount val="11"/>
                <c:pt idx="0">
                  <c:v>07.2024., n=2318</c:v>
                </c:pt>
                <c:pt idx="1">
                  <c:v>06.2022., n=2808</c:v>
                </c:pt>
                <c:pt idx="2">
                  <c:v>11.2019., n=3622</c:v>
                </c:pt>
                <c:pt idx="4">
                  <c:v>07.2024., n=74</c:v>
                </c:pt>
                <c:pt idx="5">
                  <c:v>06.2022., n=84</c:v>
                </c:pt>
                <c:pt idx="6">
                  <c:v>11.2019., n=106</c:v>
                </c:pt>
                <c:pt idx="8">
                  <c:v>07.2024., n=2244</c:v>
                </c:pt>
                <c:pt idx="9">
                  <c:v>06.2022., n=2724</c:v>
                </c:pt>
                <c:pt idx="10">
                  <c:v>11.2019., n=3516</c:v>
                </c:pt>
              </c:strCache>
            </c:strRef>
          </c:cat>
          <c:val>
            <c:numRef>
              <c:f>Dati!$E$435:$E$445</c:f>
              <c:numCache>
                <c:formatCode>0</c:formatCode>
                <c:ptCount val="11"/>
                <c:pt idx="0" formatCode="###0">
                  <c:v>25.442559160719387</c:v>
                </c:pt>
                <c:pt idx="1">
                  <c:v>20.100000000000001</c:v>
                </c:pt>
                <c:pt idx="2">
                  <c:v>22.5</c:v>
                </c:pt>
                <c:pt idx="4" formatCode="###0">
                  <c:v>6.756756756756757</c:v>
                </c:pt>
                <c:pt idx="5">
                  <c:v>8.8000000000000007</c:v>
                </c:pt>
                <c:pt idx="6">
                  <c:v>11</c:v>
                </c:pt>
                <c:pt idx="8" formatCode="###0">
                  <c:v>25.846702317290553</c:v>
                </c:pt>
                <c:pt idx="9">
                  <c:v>20.399999999999999</c:v>
                </c:pt>
                <c:pt idx="10">
                  <c:v>22.7</c:v>
                </c:pt>
              </c:numCache>
            </c:numRef>
          </c:val>
          <c:extLst xmlns:c16r2="http://schemas.microsoft.com/office/drawing/2015/06/chart">
            <c:ext xmlns:c16="http://schemas.microsoft.com/office/drawing/2014/chart" uri="{C3380CC4-5D6E-409C-BE32-E72D297353CC}">
              <c16:uniqueId val="{00000020-E587-48DB-ADAA-80FC9DBEE908}"/>
            </c:ext>
          </c:extLst>
        </c:ser>
        <c:ser>
          <c:idx val="2"/>
          <c:order val="2"/>
          <c:tx>
            <c:strRef>
              <c:f>Dati!$F$434</c:f>
              <c:strCache>
                <c:ptCount val="1"/>
                <c:pt idx="0">
                  <c:v>Drīzāk 
sliktas</c:v>
                </c:pt>
              </c:strCache>
            </c:strRef>
          </c:tx>
          <c:spPr>
            <a:solidFill>
              <a:srgbClr val="D0909F"/>
            </a:solidFill>
          </c:spPr>
          <c:invertIfNegative val="0"/>
          <c:dLbls>
            <c:numFmt formatCode="0" sourceLinked="0"/>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Dati!$C$435:$C$445</c:f>
              <c:strCache>
                <c:ptCount val="11"/>
                <c:pt idx="0">
                  <c:v>07.2024., n=2318</c:v>
                </c:pt>
                <c:pt idx="1">
                  <c:v>06.2022., n=2808</c:v>
                </c:pt>
                <c:pt idx="2">
                  <c:v>11.2019., n=3622</c:v>
                </c:pt>
                <c:pt idx="4">
                  <c:v>07.2024., n=74</c:v>
                </c:pt>
                <c:pt idx="5">
                  <c:v>06.2022., n=84</c:v>
                </c:pt>
                <c:pt idx="6">
                  <c:v>11.2019., n=106</c:v>
                </c:pt>
                <c:pt idx="8">
                  <c:v>07.2024., n=2244</c:v>
                </c:pt>
                <c:pt idx="9">
                  <c:v>06.2022., n=2724</c:v>
                </c:pt>
                <c:pt idx="10">
                  <c:v>11.2019., n=3516</c:v>
                </c:pt>
              </c:strCache>
            </c:strRef>
          </c:cat>
          <c:val>
            <c:numRef>
              <c:f>Dati!$F$435:$F$445</c:f>
              <c:numCache>
                <c:formatCode>0</c:formatCode>
                <c:ptCount val="11"/>
                <c:pt idx="0" formatCode="###0">
                  <c:v>29.826755999752852</c:v>
                </c:pt>
                <c:pt idx="1">
                  <c:v>27.6</c:v>
                </c:pt>
                <c:pt idx="2">
                  <c:v>27.8</c:v>
                </c:pt>
                <c:pt idx="4" formatCode="###0">
                  <c:v>17.567567567567568</c:v>
                </c:pt>
                <c:pt idx="5">
                  <c:v>13.9</c:v>
                </c:pt>
                <c:pt idx="6">
                  <c:v>26</c:v>
                </c:pt>
                <c:pt idx="8" formatCode="###0">
                  <c:v>30.748663101604279</c:v>
                </c:pt>
                <c:pt idx="9">
                  <c:v>27.9</c:v>
                </c:pt>
                <c:pt idx="10">
                  <c:v>27.9</c:v>
                </c:pt>
              </c:numCache>
            </c:numRef>
          </c:val>
          <c:extLst xmlns:c16r2="http://schemas.microsoft.com/office/drawing/2015/06/chart">
            <c:ext xmlns:c16="http://schemas.microsoft.com/office/drawing/2014/chart" uri="{C3380CC4-5D6E-409C-BE32-E72D297353CC}">
              <c16:uniqueId val="{00000021-E587-48DB-ADAA-80FC9DBEE908}"/>
            </c:ext>
          </c:extLst>
        </c:ser>
        <c:ser>
          <c:idx val="3"/>
          <c:order val="3"/>
          <c:tx>
            <c:strRef>
              <c:f>Dati!$G$434</c:f>
              <c:strCache>
                <c:ptCount val="1"/>
                <c:pt idx="0">
                  <c:v>Drīzāk 
labas</c:v>
                </c:pt>
              </c:strCache>
            </c:strRef>
          </c:tx>
          <c:spPr>
            <a:solidFill>
              <a:srgbClr val="BDDCA8"/>
            </a:solidFill>
          </c:spPr>
          <c:invertIfNegative val="0"/>
          <c:dLbls>
            <c:numFmt formatCode="0" sourceLinked="0"/>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Dati!$C$435:$C$445</c:f>
              <c:strCache>
                <c:ptCount val="11"/>
                <c:pt idx="0">
                  <c:v>07.2024., n=2318</c:v>
                </c:pt>
                <c:pt idx="1">
                  <c:v>06.2022., n=2808</c:v>
                </c:pt>
                <c:pt idx="2">
                  <c:v>11.2019., n=3622</c:v>
                </c:pt>
                <c:pt idx="4">
                  <c:v>07.2024., n=74</c:v>
                </c:pt>
                <c:pt idx="5">
                  <c:v>06.2022., n=84</c:v>
                </c:pt>
                <c:pt idx="6">
                  <c:v>11.2019., n=106</c:v>
                </c:pt>
                <c:pt idx="8">
                  <c:v>07.2024., n=2244</c:v>
                </c:pt>
                <c:pt idx="9">
                  <c:v>06.2022., n=2724</c:v>
                </c:pt>
                <c:pt idx="10">
                  <c:v>11.2019., n=3516</c:v>
                </c:pt>
              </c:strCache>
            </c:strRef>
          </c:cat>
          <c:val>
            <c:numRef>
              <c:f>Dati!$G$435:$G$445</c:f>
              <c:numCache>
                <c:formatCode>0</c:formatCode>
                <c:ptCount val="11"/>
                <c:pt idx="0" formatCode="###0">
                  <c:v>4.7791160403480681</c:v>
                </c:pt>
                <c:pt idx="1">
                  <c:v>4.4000000000000004</c:v>
                </c:pt>
                <c:pt idx="2">
                  <c:v>5</c:v>
                </c:pt>
                <c:pt idx="4" formatCode="###0">
                  <c:v>18.918918918918919</c:v>
                </c:pt>
                <c:pt idx="5">
                  <c:v>16.7</c:v>
                </c:pt>
                <c:pt idx="6">
                  <c:v>9.6999999999999993</c:v>
                </c:pt>
                <c:pt idx="8" formatCode="###0">
                  <c:v>4.188948306595365</c:v>
                </c:pt>
                <c:pt idx="9">
                  <c:v>4</c:v>
                </c:pt>
                <c:pt idx="10">
                  <c:v>4.9000000000000004</c:v>
                </c:pt>
              </c:numCache>
            </c:numRef>
          </c:val>
          <c:extLst xmlns:c16r2="http://schemas.microsoft.com/office/drawing/2015/06/chart">
            <c:ext xmlns:c16="http://schemas.microsoft.com/office/drawing/2014/chart" uri="{C3380CC4-5D6E-409C-BE32-E72D297353CC}">
              <c16:uniqueId val="{00000022-E587-48DB-ADAA-80FC9DBEE908}"/>
            </c:ext>
          </c:extLst>
        </c:ser>
        <c:ser>
          <c:idx val="4"/>
          <c:order val="4"/>
          <c:tx>
            <c:strRef>
              <c:f>Dati!$H$434</c:f>
              <c:strCache>
                <c:ptCount val="1"/>
                <c:pt idx="0">
                  <c:v>Ļoti 
labas</c:v>
                </c:pt>
              </c:strCache>
            </c:strRef>
          </c:tx>
          <c:spPr>
            <a:solidFill>
              <a:srgbClr val="385723"/>
            </a:solidFill>
          </c:spPr>
          <c:invertIfNegative val="0"/>
          <c:dLbls>
            <c:dLbl>
              <c:idx val="4"/>
              <c:layout/>
              <c:numFmt formatCode="0" sourceLinked="0"/>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5"/>
              <c:layout/>
              <c:numFmt formatCode="0" sourceLinked="0"/>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6"/>
              <c:layout/>
              <c:numFmt formatCode="0" sourceLinked="0"/>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numFmt formatCode="0" sourceLinked="0"/>
            <c:spPr>
              <a:noFill/>
              <a:ln>
                <a:noFill/>
              </a:ln>
              <a:effectLst/>
            </c:spPr>
            <c:txPr>
              <a:bodyPr wrap="square" lIns="38100" tIns="19050" rIns="38100" bIns="19050" anchor="ctr">
                <a:spAutoFit/>
              </a:bodyPr>
              <a:lstStyle/>
              <a:p>
                <a:pPr>
                  <a:defRPr sz="1200" b="1">
                    <a:solidFill>
                      <a:schemeClr val="tx1"/>
                    </a:solidFill>
                  </a:defRPr>
                </a:pPr>
                <a:endParaRPr lang="en-US"/>
              </a:p>
            </c:tx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Dati!$C$435:$C$445</c:f>
              <c:strCache>
                <c:ptCount val="11"/>
                <c:pt idx="0">
                  <c:v>07.2024., n=2318</c:v>
                </c:pt>
                <c:pt idx="1">
                  <c:v>06.2022., n=2808</c:v>
                </c:pt>
                <c:pt idx="2">
                  <c:v>11.2019., n=3622</c:v>
                </c:pt>
                <c:pt idx="4">
                  <c:v>07.2024., n=74</c:v>
                </c:pt>
                <c:pt idx="5">
                  <c:v>06.2022., n=84</c:v>
                </c:pt>
                <c:pt idx="6">
                  <c:v>11.2019., n=106</c:v>
                </c:pt>
                <c:pt idx="8">
                  <c:v>07.2024., n=2244</c:v>
                </c:pt>
                <c:pt idx="9">
                  <c:v>06.2022., n=2724</c:v>
                </c:pt>
                <c:pt idx="10">
                  <c:v>11.2019., n=3516</c:v>
                </c:pt>
              </c:strCache>
            </c:strRef>
          </c:cat>
          <c:val>
            <c:numRef>
              <c:f>Dati!$H$435:$H$445</c:f>
              <c:numCache>
                <c:formatCode>0</c:formatCode>
                <c:ptCount val="11"/>
                <c:pt idx="0" formatCode="###0">
                  <c:v>1.2427039106526343</c:v>
                </c:pt>
                <c:pt idx="1">
                  <c:v>1.3</c:v>
                </c:pt>
                <c:pt idx="2">
                  <c:v>0.8</c:v>
                </c:pt>
                <c:pt idx="4" formatCode="###0">
                  <c:v>6.756756756756757</c:v>
                </c:pt>
                <c:pt idx="5">
                  <c:v>3</c:v>
                </c:pt>
                <c:pt idx="6">
                  <c:v>3.8</c:v>
                </c:pt>
                <c:pt idx="8" formatCode="###0">
                  <c:v>1.0249554367201426</c:v>
                </c:pt>
                <c:pt idx="9">
                  <c:v>1.2</c:v>
                </c:pt>
                <c:pt idx="10">
                  <c:v>0.7</c:v>
                </c:pt>
              </c:numCache>
            </c:numRef>
          </c:val>
          <c:extLst xmlns:c16r2="http://schemas.microsoft.com/office/drawing/2015/06/chart">
            <c:ext xmlns:c16="http://schemas.microsoft.com/office/drawing/2014/chart" uri="{C3380CC4-5D6E-409C-BE32-E72D297353CC}">
              <c16:uniqueId val="{00000023-E587-48DB-ADAA-80FC9DBEE908}"/>
            </c:ext>
          </c:extLst>
        </c:ser>
        <c:ser>
          <c:idx val="5"/>
          <c:order val="5"/>
          <c:tx>
            <c:strRef>
              <c:f>Dati!$I$434</c:f>
              <c:strCache>
                <c:ptCount val="1"/>
                <c:pt idx="0">
                  <c:v>x</c:v>
                </c:pt>
              </c:strCache>
            </c:strRef>
          </c:tx>
          <c:spPr>
            <a:noFill/>
          </c:spPr>
          <c:invertIfNegative val="0"/>
          <c:cat>
            <c:strRef>
              <c:f>Dati!$C$435:$C$445</c:f>
              <c:strCache>
                <c:ptCount val="11"/>
                <c:pt idx="0">
                  <c:v>07.2024., n=2318</c:v>
                </c:pt>
                <c:pt idx="1">
                  <c:v>06.2022., n=2808</c:v>
                </c:pt>
                <c:pt idx="2">
                  <c:v>11.2019., n=3622</c:v>
                </c:pt>
                <c:pt idx="4">
                  <c:v>07.2024., n=74</c:v>
                </c:pt>
                <c:pt idx="5">
                  <c:v>06.2022., n=84</c:v>
                </c:pt>
                <c:pt idx="6">
                  <c:v>11.2019., n=106</c:v>
                </c:pt>
                <c:pt idx="8">
                  <c:v>07.2024., n=2244</c:v>
                </c:pt>
                <c:pt idx="9">
                  <c:v>06.2022., n=2724</c:v>
                </c:pt>
                <c:pt idx="10">
                  <c:v>11.2019., n=3516</c:v>
                </c:pt>
              </c:strCache>
            </c:strRef>
          </c:cat>
          <c:val>
            <c:numRef>
              <c:f>Dati!$I$435:$I$445</c:f>
              <c:numCache>
                <c:formatCode>0</c:formatCode>
                <c:ptCount val="11"/>
                <c:pt idx="0">
                  <c:v>24.653855724674976</c:v>
                </c:pt>
                <c:pt idx="1">
                  <c:v>24.975675675675678</c:v>
                </c:pt>
                <c:pt idx="2">
                  <c:v>24.875675675675677</c:v>
                </c:pt>
                <c:pt idx="3">
                  <c:v>30.675675675675677</c:v>
                </c:pt>
                <c:pt idx="4">
                  <c:v>5</c:v>
                </c:pt>
                <c:pt idx="5">
                  <c:v>10.975675675675678</c:v>
                </c:pt>
                <c:pt idx="6">
                  <c:v>17.175675675675677</c:v>
                </c:pt>
                <c:pt idx="7">
                  <c:v>30.675675675675677</c:v>
                </c:pt>
                <c:pt idx="8">
                  <c:v>25.461771932360172</c:v>
                </c:pt>
                <c:pt idx="9">
                  <c:v>25.475675675675678</c:v>
                </c:pt>
                <c:pt idx="10">
                  <c:v>25.075675675675676</c:v>
                </c:pt>
              </c:numCache>
            </c:numRef>
          </c:val>
          <c:extLst xmlns:c16r2="http://schemas.microsoft.com/office/drawing/2015/06/chart">
            <c:ext xmlns:c16="http://schemas.microsoft.com/office/drawing/2014/chart" uri="{C3380CC4-5D6E-409C-BE32-E72D297353CC}">
              <c16:uniqueId val="{00000024-E587-48DB-ADAA-80FC9DBEE908}"/>
            </c:ext>
          </c:extLst>
        </c:ser>
        <c:ser>
          <c:idx val="6"/>
          <c:order val="6"/>
          <c:tx>
            <c:strRef>
              <c:f>Dati!$J$434</c:f>
              <c:strCache>
                <c:ptCount val="1"/>
                <c:pt idx="0">
                  <c:v>Vidējas</c:v>
                </c:pt>
              </c:strCache>
            </c:strRef>
          </c:tx>
          <c:spPr>
            <a:solidFill>
              <a:srgbClr val="F8CBAD"/>
            </a:solidFill>
          </c:spPr>
          <c:invertIfNegative val="0"/>
          <c:dLbls>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Dati!$C$435:$C$445</c:f>
              <c:strCache>
                <c:ptCount val="11"/>
                <c:pt idx="0">
                  <c:v>07.2024., n=2318</c:v>
                </c:pt>
                <c:pt idx="1">
                  <c:v>06.2022., n=2808</c:v>
                </c:pt>
                <c:pt idx="2">
                  <c:v>11.2019., n=3622</c:v>
                </c:pt>
                <c:pt idx="4">
                  <c:v>07.2024., n=74</c:v>
                </c:pt>
                <c:pt idx="5">
                  <c:v>06.2022., n=84</c:v>
                </c:pt>
                <c:pt idx="6">
                  <c:v>11.2019., n=106</c:v>
                </c:pt>
                <c:pt idx="8">
                  <c:v>07.2024., n=2244</c:v>
                </c:pt>
                <c:pt idx="9">
                  <c:v>06.2022., n=2724</c:v>
                </c:pt>
                <c:pt idx="10">
                  <c:v>11.2019., n=3516</c:v>
                </c:pt>
              </c:strCache>
            </c:strRef>
          </c:cat>
          <c:val>
            <c:numRef>
              <c:f>Dati!$J$435:$J$445</c:f>
              <c:numCache>
                <c:formatCode>0</c:formatCode>
                <c:ptCount val="11"/>
                <c:pt idx="0" formatCode="###0">
                  <c:v>20.976193548663115</c:v>
                </c:pt>
                <c:pt idx="1">
                  <c:v>22.2</c:v>
                </c:pt>
                <c:pt idx="2">
                  <c:v>22.7</c:v>
                </c:pt>
                <c:pt idx="4" formatCode="###0">
                  <c:v>47.297297297297298</c:v>
                </c:pt>
                <c:pt idx="5">
                  <c:v>50.4</c:v>
                </c:pt>
                <c:pt idx="6">
                  <c:v>44.2</c:v>
                </c:pt>
                <c:pt idx="8" formatCode="###0">
                  <c:v>20.142602495543674</c:v>
                </c:pt>
                <c:pt idx="9">
                  <c:v>21.5</c:v>
                </c:pt>
                <c:pt idx="10">
                  <c:v>22.2</c:v>
                </c:pt>
              </c:numCache>
            </c:numRef>
          </c:val>
          <c:extLst xmlns:c16r2="http://schemas.microsoft.com/office/drawing/2015/06/chart">
            <c:ext xmlns:c16="http://schemas.microsoft.com/office/drawing/2014/chart" uri="{C3380CC4-5D6E-409C-BE32-E72D297353CC}">
              <c16:uniqueId val="{00000002-043A-43C9-A3FB-5272AF60BDDD}"/>
            </c:ext>
          </c:extLst>
        </c:ser>
        <c:ser>
          <c:idx val="7"/>
          <c:order val="7"/>
          <c:tx>
            <c:strRef>
              <c:f>Dati!$K$434</c:f>
              <c:strCache>
                <c:ptCount val="1"/>
                <c:pt idx="0">
                  <c:v>x</c:v>
                </c:pt>
              </c:strCache>
            </c:strRef>
          </c:tx>
          <c:spPr>
            <a:noFill/>
          </c:spPr>
          <c:invertIfNegative val="0"/>
          <c:cat>
            <c:strRef>
              <c:f>Dati!$C$435:$C$445</c:f>
              <c:strCache>
                <c:ptCount val="11"/>
                <c:pt idx="0">
                  <c:v>07.2024., n=2318</c:v>
                </c:pt>
                <c:pt idx="1">
                  <c:v>06.2022., n=2808</c:v>
                </c:pt>
                <c:pt idx="2">
                  <c:v>11.2019., n=3622</c:v>
                </c:pt>
                <c:pt idx="4">
                  <c:v>07.2024., n=74</c:v>
                </c:pt>
                <c:pt idx="5">
                  <c:v>06.2022., n=84</c:v>
                </c:pt>
                <c:pt idx="6">
                  <c:v>11.2019., n=106</c:v>
                </c:pt>
                <c:pt idx="8">
                  <c:v>07.2024., n=2244</c:v>
                </c:pt>
                <c:pt idx="9">
                  <c:v>06.2022., n=2724</c:v>
                </c:pt>
                <c:pt idx="10">
                  <c:v>11.2019., n=3516</c:v>
                </c:pt>
              </c:strCache>
            </c:strRef>
          </c:cat>
          <c:val>
            <c:numRef>
              <c:f>Dati!$K$435:$K$445</c:f>
              <c:numCache>
                <c:formatCode>0</c:formatCode>
                <c:ptCount val="11"/>
                <c:pt idx="0">
                  <c:v>34.423806451336887</c:v>
                </c:pt>
                <c:pt idx="1">
                  <c:v>33.200000000000003</c:v>
                </c:pt>
                <c:pt idx="2">
                  <c:v>32.700000000000003</c:v>
                </c:pt>
                <c:pt idx="3">
                  <c:v>55.4</c:v>
                </c:pt>
                <c:pt idx="4">
                  <c:v>8.1027027027027003</c:v>
                </c:pt>
                <c:pt idx="5">
                  <c:v>5</c:v>
                </c:pt>
                <c:pt idx="6">
                  <c:v>11.199999999999996</c:v>
                </c:pt>
                <c:pt idx="7">
                  <c:v>55.4</c:v>
                </c:pt>
                <c:pt idx="8">
                  <c:v>35.257397504456321</c:v>
                </c:pt>
                <c:pt idx="9">
                  <c:v>33.9</c:v>
                </c:pt>
                <c:pt idx="10">
                  <c:v>33.200000000000003</c:v>
                </c:pt>
              </c:numCache>
            </c:numRef>
          </c:val>
          <c:extLst xmlns:c16r2="http://schemas.microsoft.com/office/drawing/2015/06/chart">
            <c:ext xmlns:c16="http://schemas.microsoft.com/office/drawing/2014/chart" uri="{C3380CC4-5D6E-409C-BE32-E72D297353CC}">
              <c16:uniqueId val="{00000003-043A-43C9-A3FB-5272AF60BDDD}"/>
            </c:ext>
          </c:extLst>
        </c:ser>
        <c:ser>
          <c:idx val="8"/>
          <c:order val="8"/>
          <c:tx>
            <c:strRef>
              <c:f>Dati!$L$434</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Dati!$C$435:$C$445</c:f>
              <c:strCache>
                <c:ptCount val="11"/>
                <c:pt idx="0">
                  <c:v>07.2024., n=2318</c:v>
                </c:pt>
                <c:pt idx="1">
                  <c:v>06.2022., n=2808</c:v>
                </c:pt>
                <c:pt idx="2">
                  <c:v>11.2019., n=3622</c:v>
                </c:pt>
                <c:pt idx="4">
                  <c:v>07.2024., n=74</c:v>
                </c:pt>
                <c:pt idx="5">
                  <c:v>06.2022., n=84</c:v>
                </c:pt>
                <c:pt idx="6">
                  <c:v>11.2019., n=106</c:v>
                </c:pt>
                <c:pt idx="8">
                  <c:v>07.2024., n=2244</c:v>
                </c:pt>
                <c:pt idx="9">
                  <c:v>06.2022., n=2724</c:v>
                </c:pt>
                <c:pt idx="10">
                  <c:v>11.2019., n=3516</c:v>
                </c:pt>
              </c:strCache>
            </c:strRef>
          </c:cat>
          <c:val>
            <c:numRef>
              <c:f>Dati!$L$435:$L$445</c:f>
              <c:numCache>
                <c:formatCode>0</c:formatCode>
                <c:ptCount val="11"/>
                <c:pt idx="0" formatCode="###0">
                  <c:v>17.732671339863945</c:v>
                </c:pt>
                <c:pt idx="1">
                  <c:v>24.4</c:v>
                </c:pt>
                <c:pt idx="2">
                  <c:v>21.2</c:v>
                </c:pt>
                <c:pt idx="4" formatCode="###0">
                  <c:v>2.7027027027027026</c:v>
                </c:pt>
                <c:pt idx="5">
                  <c:v>7.2</c:v>
                </c:pt>
                <c:pt idx="6">
                  <c:v>5.3</c:v>
                </c:pt>
                <c:pt idx="8" formatCode="###0">
                  <c:v>18.048128342245988</c:v>
                </c:pt>
                <c:pt idx="9">
                  <c:v>24.9</c:v>
                </c:pt>
                <c:pt idx="10">
                  <c:v>21.6</c:v>
                </c:pt>
              </c:numCache>
            </c:numRef>
          </c:val>
          <c:extLst xmlns:c16r2="http://schemas.microsoft.com/office/drawing/2015/06/chart">
            <c:ext xmlns:c16="http://schemas.microsoft.com/office/drawing/2014/chart" uri="{C3380CC4-5D6E-409C-BE32-E72D297353CC}">
              <c16:uniqueId val="{00000004-043A-43C9-A3FB-5272AF60BDDD}"/>
            </c:ext>
          </c:extLst>
        </c:ser>
        <c:dLbls>
          <c:showLegendKey val="0"/>
          <c:showVal val="0"/>
          <c:showCatName val="0"/>
          <c:showSerName val="0"/>
          <c:showPercent val="0"/>
          <c:showBubbleSize val="0"/>
        </c:dLbls>
        <c:gapWidth val="15"/>
        <c:overlap val="100"/>
        <c:axId val="673446832"/>
        <c:axId val="673440168"/>
      </c:barChart>
      <c:catAx>
        <c:axId val="673446832"/>
        <c:scaling>
          <c:orientation val="maxMin"/>
        </c:scaling>
        <c:delete val="0"/>
        <c:axPos val="l"/>
        <c:title>
          <c:tx>
            <c:rich>
              <a:bodyPr rot="0" vert="horz"/>
              <a:lstStyle/>
              <a:p>
                <a:pPr algn="ctr">
                  <a:defRPr sz="900" b="0" i="0" u="none" strike="noStrike" baseline="0">
                    <a:solidFill>
                      <a:sysClr val="windowText" lastClr="000000"/>
                    </a:solidFill>
                    <a:latin typeface="Arial"/>
                    <a:ea typeface="Arial"/>
                    <a:cs typeface="Arial"/>
                  </a:defRPr>
                </a:pPr>
                <a:r>
                  <a:rPr lang="lv-LV" sz="900">
                    <a:solidFill>
                      <a:sysClr val="windowText" lastClr="000000"/>
                    </a:solidFill>
                  </a:rPr>
                  <a:t>%</a:t>
                </a:r>
              </a:p>
            </c:rich>
          </c:tx>
          <c:layout>
            <c:manualLayout>
              <c:xMode val="edge"/>
              <c:yMode val="edge"/>
              <c:x val="0.96304125948971042"/>
              <c:y val="7.0875458090083943E-2"/>
            </c:manualLayout>
          </c:layout>
          <c:overlay val="0"/>
          <c:spPr>
            <a:solidFill>
              <a:sysClr val="window" lastClr="FFFFFF"/>
            </a:solidFill>
            <a:ln w="3175">
              <a:solidFill>
                <a:srgbClr val="000000"/>
              </a:solidFill>
            </a:ln>
            <a:effectLst>
              <a:outerShdw dist="35560" dir="2700000" algn="tl" rotWithShape="0">
                <a:prstClr val="black"/>
              </a:outerShdw>
            </a:effectLst>
          </c:spPr>
        </c:title>
        <c:numFmt formatCode="General" sourceLinked="1"/>
        <c:majorTickMark val="out"/>
        <c:minorTickMark val="none"/>
        <c:tickLblPos val="low"/>
        <c:spPr>
          <a:ln w="3175">
            <a:solidFill>
              <a:srgbClr val="333333"/>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673440168"/>
        <c:crossesAt val="61.6"/>
        <c:auto val="1"/>
        <c:lblAlgn val="ctr"/>
        <c:lblOffset val="100"/>
        <c:tickLblSkip val="1"/>
        <c:tickMarkSkip val="1"/>
        <c:noMultiLvlLbl val="0"/>
      </c:catAx>
      <c:valAx>
        <c:axId val="673440168"/>
        <c:scaling>
          <c:orientation val="minMax"/>
          <c:max val="185"/>
          <c:min val="0"/>
        </c:scaling>
        <c:delete val="1"/>
        <c:axPos val="b"/>
        <c:numFmt formatCode="0" sourceLinked="0"/>
        <c:majorTickMark val="out"/>
        <c:minorTickMark val="none"/>
        <c:tickLblPos val="nextTo"/>
        <c:crossAx val="673446832"/>
        <c:crosses val="max"/>
        <c:crossBetween val="between"/>
        <c:majorUnit val="20"/>
        <c:minorUnit val="4"/>
      </c:valAx>
      <c:spPr>
        <a:noFill/>
        <a:ln w="25400">
          <a:noFill/>
        </a:ln>
      </c:spPr>
    </c:plotArea>
    <c:legend>
      <c:legendPos val="t"/>
      <c:legendEntry>
        <c:idx val="0"/>
        <c:delete val="1"/>
      </c:legendEntry>
      <c:legendEntry>
        <c:idx val="5"/>
        <c:txPr>
          <a:bodyPr/>
          <a:lstStyle/>
          <a:p>
            <a:pPr>
              <a:defRPr sz="1200">
                <a:solidFill>
                  <a:schemeClr val="bg1"/>
                </a:solidFill>
              </a:defRPr>
            </a:pPr>
            <a:endParaRPr lang="en-US"/>
          </a:p>
        </c:txPr>
      </c:legendEntry>
      <c:legendEntry>
        <c:idx val="7"/>
        <c:txPr>
          <a:bodyPr/>
          <a:lstStyle/>
          <a:p>
            <a:pPr>
              <a:defRPr sz="1200">
                <a:solidFill>
                  <a:schemeClr val="bg1"/>
                </a:solidFill>
              </a:defRPr>
            </a:pPr>
            <a:endParaRPr lang="en-US"/>
          </a:p>
        </c:txPr>
      </c:legendEntry>
      <c:layout>
        <c:manualLayout>
          <c:xMode val="edge"/>
          <c:yMode val="edge"/>
          <c:x val="0.28864111712598423"/>
          <c:y val="3.5669932535806893E-2"/>
          <c:w val="0.64901539566531263"/>
          <c:h val="0.13734945923434641"/>
        </c:manualLayout>
      </c:layout>
      <c:overlay val="0"/>
      <c:txPr>
        <a:bodyPr/>
        <a:lstStyle/>
        <a:p>
          <a:pPr>
            <a:defRPr sz="1200">
              <a:solidFill>
                <a:sysClr val="windowText" lastClr="000000"/>
              </a:solidFill>
            </a:defRPr>
          </a:pPr>
          <a:endParaRPr lang="en-US"/>
        </a:p>
      </c:txPr>
    </c:legend>
    <c:plotVisOnly val="1"/>
    <c:dispBlanksAs val="gap"/>
    <c:showDLblsOverMax val="0"/>
  </c:chart>
  <c:spPr>
    <a:noFill/>
    <a:ln w="6350">
      <a:noFill/>
    </a:ln>
  </c:spPr>
  <c:txPr>
    <a:bodyPr/>
    <a:lstStyle/>
    <a:p>
      <a:pPr>
        <a:defRPr sz="800" b="0" i="0" u="none" strike="noStrike" baseline="0">
          <a:solidFill>
            <a:srgbClr val="333333"/>
          </a:solidFill>
          <a:latin typeface="Arial"/>
          <a:ea typeface="Arial"/>
          <a:cs typeface="Arial"/>
        </a:defRPr>
      </a:pPr>
      <a:endParaRPr lang="en-US"/>
    </a:p>
  </c:tx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a:pPr>
            <a:r>
              <a:rPr lang="lv-LV" sz="900" b="0"/>
              <a:t>%</a:t>
            </a:r>
            <a:endParaRPr lang="en-US" sz="900" b="0"/>
          </a:p>
        </c:rich>
      </c:tx>
      <c:layout>
        <c:manualLayout>
          <c:xMode val="edge"/>
          <c:yMode val="edge"/>
          <c:x val="0.95677093912465339"/>
          <c:y val="1.7991000250032405E-2"/>
        </c:manualLayout>
      </c:layout>
      <c:overlay val="0"/>
      <c:spPr>
        <a:solidFill>
          <a:sysClr val="window" lastClr="FFFFFF"/>
        </a:solidFill>
        <a:ln w="3175">
          <a:solidFill>
            <a:srgbClr val="000000"/>
          </a:solidFill>
        </a:ln>
        <a:effectLst>
          <a:outerShdw dist="35560" dir="2700000" algn="tl" rotWithShape="0">
            <a:prstClr val="black"/>
          </a:outerShdw>
        </a:effectLst>
      </c:spPr>
    </c:title>
    <c:autoTitleDeleted val="0"/>
    <c:plotArea>
      <c:layout>
        <c:manualLayout>
          <c:layoutTarget val="inner"/>
          <c:xMode val="edge"/>
          <c:yMode val="edge"/>
          <c:x val="0.39420624631471451"/>
          <c:y val="1.4379801960905067E-2"/>
          <c:w val="0.58388599823622023"/>
          <c:h val="0.92342839117717346"/>
        </c:manualLayout>
      </c:layout>
      <c:barChart>
        <c:barDir val="bar"/>
        <c:grouping val="clustered"/>
        <c:varyColors val="0"/>
        <c:ser>
          <c:idx val="0"/>
          <c:order val="0"/>
          <c:tx>
            <c:strRef>
              <c:f>Dati!$C$12</c:f>
              <c:strCache>
                <c:ptCount val="1"/>
                <c:pt idx="0">
                  <c:v>07.2024., n=2318</c:v>
                </c:pt>
              </c:strCache>
            </c:strRef>
          </c:tx>
          <c:spPr>
            <a:solidFill>
              <a:srgbClr val="840C54"/>
            </a:solidFill>
            <a:ln w="25400">
              <a:noFill/>
            </a:ln>
          </c:spPr>
          <c:invertIfNegative val="0"/>
          <c:dPt>
            <c:idx val="5"/>
            <c:invertIfNegative val="0"/>
            <c:bubble3D val="0"/>
            <c:extLst xmlns:c16r2="http://schemas.microsoft.com/office/drawing/2015/06/chart">
              <c:ext xmlns:c16="http://schemas.microsoft.com/office/drawing/2014/chart" uri="{C3380CC4-5D6E-409C-BE32-E72D297353CC}">
                <c16:uniqueId val="{00000001-6297-4AAE-ACA3-D37BFD0B767F}"/>
              </c:ext>
            </c:extLst>
          </c:dPt>
          <c:dPt>
            <c:idx val="6"/>
            <c:invertIfNegative val="0"/>
            <c:bubble3D val="0"/>
            <c:extLst xmlns:c16r2="http://schemas.microsoft.com/office/drawing/2015/06/chart">
              <c:ext xmlns:c16="http://schemas.microsoft.com/office/drawing/2014/chart" uri="{C3380CC4-5D6E-409C-BE32-E72D297353CC}">
                <c16:uniqueId val="{00000003-6297-4AAE-ACA3-D37BFD0B767F}"/>
              </c:ext>
            </c:extLst>
          </c:dPt>
          <c:dPt>
            <c:idx val="7"/>
            <c:invertIfNegative val="0"/>
            <c:bubble3D val="0"/>
            <c:extLst xmlns:c16r2="http://schemas.microsoft.com/office/drawing/2015/06/chart">
              <c:ext xmlns:c16="http://schemas.microsoft.com/office/drawing/2014/chart" uri="{C3380CC4-5D6E-409C-BE32-E72D297353CC}">
                <c16:uniqueId val="{00000005-6297-4AAE-ACA3-D37BFD0B767F}"/>
              </c:ext>
            </c:extLst>
          </c:dPt>
          <c:dPt>
            <c:idx val="8"/>
            <c:invertIfNegative val="0"/>
            <c:bubble3D val="0"/>
            <c:extLst xmlns:c16r2="http://schemas.microsoft.com/office/drawing/2015/06/chart">
              <c:ext xmlns:c16="http://schemas.microsoft.com/office/drawing/2014/chart" uri="{C3380CC4-5D6E-409C-BE32-E72D297353CC}">
                <c16:uniqueId val="{00000006-6297-4AAE-ACA3-D37BFD0B767F}"/>
              </c:ext>
            </c:extLst>
          </c:dPt>
          <c:dPt>
            <c:idx val="9"/>
            <c:invertIfNegative val="0"/>
            <c:bubble3D val="0"/>
            <c:extLst xmlns:c16r2="http://schemas.microsoft.com/office/drawing/2015/06/chart">
              <c:ext xmlns:c16="http://schemas.microsoft.com/office/drawing/2014/chart" uri="{C3380CC4-5D6E-409C-BE32-E72D297353CC}">
                <c16:uniqueId val="{00000007-6297-4AAE-ACA3-D37BFD0B767F}"/>
              </c:ext>
            </c:extLst>
          </c:dPt>
          <c:dPt>
            <c:idx val="12"/>
            <c:invertIfNegative val="0"/>
            <c:bubble3D val="0"/>
            <c:extLst xmlns:c16r2="http://schemas.microsoft.com/office/drawing/2015/06/chart">
              <c:ext xmlns:c16="http://schemas.microsoft.com/office/drawing/2014/chart" uri="{C3380CC4-5D6E-409C-BE32-E72D297353CC}">
                <c16:uniqueId val="{00000008-6297-4AAE-ACA3-D37BFD0B767F}"/>
              </c:ext>
            </c:extLst>
          </c:dPt>
          <c:dPt>
            <c:idx val="13"/>
            <c:invertIfNegative val="0"/>
            <c:bubble3D val="0"/>
            <c:extLst xmlns:c16r2="http://schemas.microsoft.com/office/drawing/2015/06/chart">
              <c:ext xmlns:c16="http://schemas.microsoft.com/office/drawing/2014/chart" uri="{C3380CC4-5D6E-409C-BE32-E72D297353CC}">
                <c16:uniqueId val="{00000009-6297-4AAE-ACA3-D37BFD0B767F}"/>
              </c:ext>
            </c:extLst>
          </c:dPt>
          <c:dPt>
            <c:idx val="14"/>
            <c:invertIfNegative val="0"/>
            <c:bubble3D val="0"/>
            <c:extLst xmlns:c16r2="http://schemas.microsoft.com/office/drawing/2015/06/chart">
              <c:ext xmlns:c16="http://schemas.microsoft.com/office/drawing/2014/chart" uri="{C3380CC4-5D6E-409C-BE32-E72D297353CC}">
                <c16:uniqueId val="{0000000A-6297-4AAE-ACA3-D37BFD0B767F}"/>
              </c:ext>
            </c:extLst>
          </c:dPt>
          <c:dPt>
            <c:idx val="15"/>
            <c:invertIfNegative val="0"/>
            <c:bubble3D val="0"/>
            <c:extLst xmlns:c16r2="http://schemas.microsoft.com/office/drawing/2015/06/chart">
              <c:ext xmlns:c16="http://schemas.microsoft.com/office/drawing/2014/chart" uri="{C3380CC4-5D6E-409C-BE32-E72D297353CC}">
                <c16:uniqueId val="{0000000B-6297-4AAE-ACA3-D37BFD0B767F}"/>
              </c:ext>
            </c:extLst>
          </c:dPt>
          <c:dPt>
            <c:idx val="21"/>
            <c:invertIfNegative val="0"/>
            <c:bubble3D val="0"/>
            <c:extLst xmlns:c16r2="http://schemas.microsoft.com/office/drawing/2015/06/chart">
              <c:ext xmlns:c16="http://schemas.microsoft.com/office/drawing/2014/chart" uri="{C3380CC4-5D6E-409C-BE32-E72D297353CC}">
                <c16:uniqueId val="{0000000C-6297-4AAE-ACA3-D37BFD0B767F}"/>
              </c:ext>
            </c:extLst>
          </c:dPt>
          <c:dLbls>
            <c:dLbl>
              <c:idx val="4"/>
              <c:numFmt formatCode="#,##0.0" sourceLinked="0"/>
              <c:spPr>
                <a:noFill/>
                <a:ln w="25400">
                  <a:noFill/>
                </a:ln>
              </c:spPr>
              <c:txPr>
                <a:bodyPr/>
                <a:lstStyle/>
                <a:p>
                  <a:pPr>
                    <a:defRPr sz="1200" b="1"/>
                  </a:pPr>
                  <a:endParaRPr lang="en-US"/>
                </a:p>
              </c:txPr>
              <c:dLblPos val="outEnd"/>
              <c:showLegendKey val="0"/>
              <c:showVal val="1"/>
              <c:showCatName val="0"/>
              <c:showSerName val="0"/>
              <c:showPercent val="0"/>
              <c:showBubbleSize val="0"/>
            </c:dLbl>
            <c:numFmt formatCode="#,##0" sourceLinked="0"/>
            <c:spPr>
              <a:noFill/>
              <a:ln w="25400">
                <a:noFill/>
              </a:ln>
            </c:spPr>
            <c:txPr>
              <a:bodyPr/>
              <a:lstStyle/>
              <a:p>
                <a:pPr>
                  <a:defRPr sz="1200" b="1"/>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Dati!$B$13:$B$18</c:f>
              <c:strCache>
                <c:ptCount val="6"/>
                <c:pt idx="0">
                  <c:v>Tiesības, kas saistītas ar izgudrojumu un produktu aizsardzību</c:v>
                </c:pt>
                <c:pt idx="1">
                  <c:v>Ekskluzīvas tiesības, kas palīdz cīnīties pret savu ideju kopēšanu</c:v>
                </c:pt>
                <c:pt idx="2">
                  <c:v>Ideju un inovāciju attīstības instruments</c:v>
                </c:pt>
                <c:pt idx="3">
                  <c:v>Mākslas un literāro darbu aizsardzības forma</c:v>
                </c:pt>
                <c:pt idx="4">
                  <c:v>Cits</c:v>
                </c:pt>
                <c:pt idx="5">
                  <c:v>Nezina</c:v>
                </c:pt>
              </c:strCache>
            </c:strRef>
          </c:cat>
          <c:val>
            <c:numRef>
              <c:f>Dati!$C$13:$C$18</c:f>
              <c:numCache>
                <c:formatCode>0</c:formatCode>
                <c:ptCount val="6"/>
                <c:pt idx="0">
                  <c:v>63.708300905342988</c:v>
                </c:pt>
                <c:pt idx="1">
                  <c:v>26.712792357583382</c:v>
                </c:pt>
                <c:pt idx="2">
                  <c:v>21.981646357721285</c:v>
                </c:pt>
                <c:pt idx="3">
                  <c:v>8.9568437605022968</c:v>
                </c:pt>
                <c:pt idx="4" formatCode="0.0">
                  <c:v>0.28941596343292175</c:v>
                </c:pt>
                <c:pt idx="5">
                  <c:v>21.318266463234348</c:v>
                </c:pt>
              </c:numCache>
            </c:numRef>
          </c:val>
          <c:extLst xmlns:c16r2="http://schemas.microsoft.com/office/drawing/2015/06/chart">
            <c:ext xmlns:c16="http://schemas.microsoft.com/office/drawing/2014/chart" uri="{C3380CC4-5D6E-409C-BE32-E72D297353CC}">
              <c16:uniqueId val="{0000000D-6297-4AAE-ACA3-D37BFD0B767F}"/>
            </c:ext>
          </c:extLst>
        </c:ser>
        <c:ser>
          <c:idx val="1"/>
          <c:order val="1"/>
          <c:tx>
            <c:strRef>
              <c:f>Dati!$D$12</c:f>
              <c:strCache>
                <c:ptCount val="1"/>
                <c:pt idx="0">
                  <c:v>06.2022, n=2808</c:v>
                </c:pt>
              </c:strCache>
            </c:strRef>
          </c:tx>
          <c:spPr>
            <a:solidFill>
              <a:srgbClr val="C799C4"/>
            </a:solidFill>
          </c:spPr>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Dati!$B$13:$B$18</c:f>
              <c:strCache>
                <c:ptCount val="6"/>
                <c:pt idx="0">
                  <c:v>Tiesības, kas saistītas ar izgudrojumu un produktu aizsardzību</c:v>
                </c:pt>
                <c:pt idx="1">
                  <c:v>Ekskluzīvas tiesības, kas palīdz cīnīties pret savu ideju kopēšanu</c:v>
                </c:pt>
                <c:pt idx="2">
                  <c:v>Ideju un inovāciju attīstības instruments</c:v>
                </c:pt>
                <c:pt idx="3">
                  <c:v>Mākslas un literāro darbu aizsardzības forma</c:v>
                </c:pt>
                <c:pt idx="4">
                  <c:v>Cits</c:v>
                </c:pt>
                <c:pt idx="5">
                  <c:v>Nezina</c:v>
                </c:pt>
              </c:strCache>
            </c:strRef>
          </c:cat>
          <c:val>
            <c:numRef>
              <c:f>Dati!$D$13:$D$18</c:f>
              <c:numCache>
                <c:formatCode>0</c:formatCode>
                <c:ptCount val="6"/>
                <c:pt idx="0">
                  <c:v>51.5</c:v>
                </c:pt>
                <c:pt idx="1">
                  <c:v>19.7</c:v>
                </c:pt>
                <c:pt idx="2">
                  <c:v>19.399999999999999</c:v>
                </c:pt>
                <c:pt idx="3">
                  <c:v>5.0999999999999996</c:v>
                </c:pt>
                <c:pt idx="4">
                  <c:v>1.4</c:v>
                </c:pt>
                <c:pt idx="5">
                  <c:v>33.1</c:v>
                </c:pt>
              </c:numCache>
            </c:numRef>
          </c:val>
          <c:extLst xmlns:c16r2="http://schemas.microsoft.com/office/drawing/2015/06/chart">
            <c:ext xmlns:c16="http://schemas.microsoft.com/office/drawing/2014/chart" uri="{C3380CC4-5D6E-409C-BE32-E72D297353CC}">
              <c16:uniqueId val="{0000000E-6297-4AAE-ACA3-D37BFD0B767F}"/>
            </c:ext>
          </c:extLst>
        </c:ser>
        <c:ser>
          <c:idx val="2"/>
          <c:order val="2"/>
          <c:tx>
            <c:strRef>
              <c:f>Dati!$E$12</c:f>
              <c:strCache>
                <c:ptCount val="1"/>
                <c:pt idx="0">
                  <c:v>11.2019, n=3622</c:v>
                </c:pt>
              </c:strCache>
            </c:strRef>
          </c:tx>
          <c:spPr>
            <a:solidFill>
              <a:srgbClr val="F8CBAD"/>
            </a:solidFill>
          </c:spPr>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Dati!$B$13:$B$18</c:f>
              <c:strCache>
                <c:ptCount val="6"/>
                <c:pt idx="0">
                  <c:v>Tiesības, kas saistītas ar izgudrojumu un produktu aizsardzību</c:v>
                </c:pt>
                <c:pt idx="1">
                  <c:v>Ekskluzīvas tiesības, kas palīdz cīnīties pret savu ideju kopēšanu</c:v>
                </c:pt>
                <c:pt idx="2">
                  <c:v>Ideju un inovāciju attīstības instruments</c:v>
                </c:pt>
                <c:pt idx="3">
                  <c:v>Mākslas un literāro darbu aizsardzības forma</c:v>
                </c:pt>
                <c:pt idx="4">
                  <c:v>Cits</c:v>
                </c:pt>
                <c:pt idx="5">
                  <c:v>Nezina</c:v>
                </c:pt>
              </c:strCache>
            </c:strRef>
          </c:cat>
          <c:val>
            <c:numRef>
              <c:f>Dati!$E$13:$E$18</c:f>
              <c:numCache>
                <c:formatCode>0</c:formatCode>
                <c:ptCount val="6"/>
                <c:pt idx="0">
                  <c:v>53.6</c:v>
                </c:pt>
                <c:pt idx="1">
                  <c:v>18.100000000000001</c:v>
                </c:pt>
                <c:pt idx="2">
                  <c:v>16.5</c:v>
                </c:pt>
                <c:pt idx="3">
                  <c:v>4</c:v>
                </c:pt>
                <c:pt idx="4">
                  <c:v>1.2</c:v>
                </c:pt>
                <c:pt idx="5">
                  <c:v>30.8</c:v>
                </c:pt>
              </c:numCache>
            </c:numRef>
          </c:val>
          <c:extLst xmlns:c16r2="http://schemas.microsoft.com/office/drawing/2015/06/chart">
            <c:ext xmlns:c16="http://schemas.microsoft.com/office/drawing/2014/chart" uri="{C3380CC4-5D6E-409C-BE32-E72D297353CC}">
              <c16:uniqueId val="{0000000A-A51E-499C-9671-D92929151C92}"/>
            </c:ext>
          </c:extLst>
        </c:ser>
        <c:dLbls>
          <c:showLegendKey val="0"/>
          <c:showVal val="1"/>
          <c:showCatName val="0"/>
          <c:showSerName val="0"/>
          <c:showPercent val="0"/>
          <c:showBubbleSize val="0"/>
        </c:dLbls>
        <c:gapWidth val="40"/>
        <c:axId val="806224008"/>
        <c:axId val="806232240"/>
      </c:barChart>
      <c:catAx>
        <c:axId val="806224008"/>
        <c:scaling>
          <c:orientation val="maxMin"/>
        </c:scaling>
        <c:delete val="0"/>
        <c:axPos val="l"/>
        <c:numFmt formatCode="General" sourceLinked="1"/>
        <c:majorTickMark val="out"/>
        <c:minorTickMark val="none"/>
        <c:tickLblPos val="nextTo"/>
        <c:spPr>
          <a:ln w="3175">
            <a:solidFill>
              <a:srgbClr val="000000"/>
            </a:solidFill>
            <a:prstDash val="solid"/>
          </a:ln>
        </c:spPr>
        <c:txPr>
          <a:bodyPr rot="0" vert="horz"/>
          <a:lstStyle/>
          <a:p>
            <a:pPr>
              <a:defRPr sz="1200"/>
            </a:pPr>
            <a:endParaRPr lang="en-US"/>
          </a:p>
        </c:txPr>
        <c:crossAx val="806232240"/>
        <c:crosses val="autoZero"/>
        <c:auto val="1"/>
        <c:lblAlgn val="ctr"/>
        <c:lblOffset val="100"/>
        <c:tickLblSkip val="1"/>
        <c:tickMarkSkip val="1"/>
        <c:noMultiLvlLbl val="0"/>
      </c:catAx>
      <c:valAx>
        <c:axId val="806232240"/>
        <c:scaling>
          <c:orientation val="minMax"/>
          <c:max val="75"/>
          <c:min val="0"/>
        </c:scaling>
        <c:delete val="1"/>
        <c:axPos val="b"/>
        <c:numFmt formatCode="General" sourceLinked="0"/>
        <c:majorTickMark val="out"/>
        <c:minorTickMark val="none"/>
        <c:tickLblPos val="nextTo"/>
        <c:crossAx val="806224008"/>
        <c:crosses val="max"/>
        <c:crossBetween val="between"/>
        <c:majorUnit val="15"/>
      </c:valAx>
      <c:spPr>
        <a:noFill/>
        <a:ln w="25400">
          <a:noFill/>
        </a:ln>
      </c:spPr>
    </c:plotArea>
    <c:legend>
      <c:legendPos val="r"/>
      <c:layout>
        <c:manualLayout>
          <c:xMode val="edge"/>
          <c:yMode val="edge"/>
          <c:x val="0.76502829724409438"/>
          <c:y val="0.18410693242623996"/>
          <c:w val="0.23383053270548895"/>
          <c:h val="0.15595909159999127"/>
        </c:manualLayout>
      </c:layout>
      <c:overlay val="0"/>
      <c:txPr>
        <a:bodyPr/>
        <a:lstStyle/>
        <a:p>
          <a:pPr>
            <a:defRPr sz="1200"/>
          </a:pPr>
          <a:endParaRPr lang="en-US"/>
        </a:p>
      </c:txPr>
    </c:legend>
    <c:plotVisOnly val="1"/>
    <c:dispBlanksAs val="gap"/>
    <c:showDLblsOverMax val="0"/>
  </c:chart>
  <c:spPr>
    <a:noFill/>
    <a:ln w="6350">
      <a:noFill/>
    </a:ln>
  </c:spPr>
  <c:txPr>
    <a:bodyPr/>
    <a:lstStyle/>
    <a:p>
      <a:pPr>
        <a:defRPr sz="11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a:t>%</a:t>
            </a:r>
          </a:p>
        </c:rich>
      </c:tx>
      <c:layout>
        <c:manualLayout>
          <c:xMode val="edge"/>
          <c:yMode val="edge"/>
          <c:x val="0.96185433973496326"/>
          <c:y val="7.9436582263540778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45240416845559905"/>
          <c:y val="0.11968905693287128"/>
          <c:w val="0.5376248332330863"/>
          <c:h val="0.86502770202516899"/>
        </c:manualLayout>
      </c:layout>
      <c:barChart>
        <c:barDir val="bar"/>
        <c:grouping val="stacked"/>
        <c:varyColors val="0"/>
        <c:ser>
          <c:idx val="0"/>
          <c:order val="0"/>
          <c:tx>
            <c:strRef>
              <c:f>Dati!$C$450</c:f>
              <c:strCache>
                <c:ptCount val="1"/>
                <c:pt idx="0">
                  <c:v>.</c:v>
                </c:pt>
              </c:strCache>
            </c:strRef>
          </c:tx>
          <c:spPr>
            <a:noFill/>
          </c:spPr>
          <c:invertIfNegative val="0"/>
          <c:dLbls>
            <c:delete val="1"/>
          </c:dLbls>
          <c:cat>
            <c:strRef>
              <c:f>Dati!$B$451:$B$465</c:f>
              <c:strCache>
                <c:ptCount val="15"/>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strCache>
            </c:strRef>
          </c:cat>
          <c:val>
            <c:numRef>
              <c:f>Dati!$C$451:$C$465</c:f>
              <c:numCache>
                <c:formatCode>0.0</c:formatCode>
                <c:ptCount val="15"/>
                <c:pt idx="0">
                  <c:v>18.032786885245901</c:v>
                </c:pt>
                <c:pt idx="1">
                  <c:v>17.270319240724763</c:v>
                </c:pt>
                <c:pt idx="2">
                  <c:v>17.870319240724765</c:v>
                </c:pt>
                <c:pt idx="3">
                  <c:v>21.570319240724764</c:v>
                </c:pt>
                <c:pt idx="4">
                  <c:v>17.169974115616913</c:v>
                </c:pt>
                <c:pt idx="5">
                  <c:v>17.170319240724762</c:v>
                </c:pt>
                <c:pt idx="6">
                  <c:v>17.170319240724766</c:v>
                </c:pt>
                <c:pt idx="7">
                  <c:v>21.570319240724764</c:v>
                </c:pt>
                <c:pt idx="8">
                  <c:v>7.4633304572907688</c:v>
                </c:pt>
                <c:pt idx="9">
                  <c:v>11.170319240724764</c:v>
                </c:pt>
                <c:pt idx="10">
                  <c:v>10.370319240724765</c:v>
                </c:pt>
                <c:pt idx="11">
                  <c:v>21.570319240724764</c:v>
                </c:pt>
                <c:pt idx="12">
                  <c:v>0</c:v>
                </c:pt>
                <c:pt idx="13">
                  <c:v>4.0703192407247633</c:v>
                </c:pt>
                <c:pt idx="14">
                  <c:v>2.1703192407247638</c:v>
                </c:pt>
              </c:numCache>
            </c:numRef>
          </c:val>
          <c:extLst xmlns:c16r2="http://schemas.microsoft.com/office/drawing/2015/06/chart">
            <c:ext xmlns:c16="http://schemas.microsoft.com/office/drawing/2014/chart" uri="{C3380CC4-5D6E-409C-BE32-E72D297353CC}">
              <c16:uniqueId val="{00000000-BF48-4630-86A8-34B7DE7D82F7}"/>
            </c:ext>
          </c:extLst>
        </c:ser>
        <c:ser>
          <c:idx val="1"/>
          <c:order val="1"/>
          <c:tx>
            <c:strRef>
              <c:f>Dati!$D$450</c:f>
              <c:strCache>
                <c:ptCount val="1"/>
                <c:pt idx="0">
                  <c:v>Pilnīgi 
nepiekrīt</c:v>
                </c:pt>
              </c:strCache>
            </c:strRef>
          </c:tx>
          <c:spPr>
            <a:solidFill>
              <a:srgbClr val="840C54"/>
            </a:solidFill>
          </c:spPr>
          <c:invertIfNegative val="0"/>
          <c:dLbls>
            <c:dLbl>
              <c:idx val="8"/>
              <c:layout>
                <c:manualLayout>
                  <c:x val="-1.4322834503709447E-2"/>
                  <c:y val="6.804747956546227E-17"/>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1.4125643406380428E-2"/>
                  <c:y val="1.3609495913092454E-16"/>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1.5068165633146297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12"/>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13"/>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14"/>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1200" b="1">
                    <a:solidFill>
                      <a:schemeClr val="tx1"/>
                    </a:solidFill>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Dati!$B$451:$B$465</c:f>
              <c:strCache>
                <c:ptCount val="15"/>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strCache>
            </c:strRef>
          </c:cat>
          <c:val>
            <c:numRef>
              <c:f>Dati!$D$451:$D$465</c:f>
              <c:numCache>
                <c:formatCode>0</c:formatCode>
                <c:ptCount val="15"/>
                <c:pt idx="0" formatCode="###0.0">
                  <c:v>0.64710957722174289</c:v>
                </c:pt>
                <c:pt idx="1">
                  <c:v>0.6</c:v>
                </c:pt>
                <c:pt idx="2">
                  <c:v>0.8</c:v>
                </c:pt>
                <c:pt idx="4" formatCode="###0.0">
                  <c:v>0.77653149266609145</c:v>
                </c:pt>
                <c:pt idx="5">
                  <c:v>0.6</c:v>
                </c:pt>
                <c:pt idx="6">
                  <c:v>0.9</c:v>
                </c:pt>
                <c:pt idx="8" formatCode="###0">
                  <c:v>2.4158757549611733</c:v>
                </c:pt>
                <c:pt idx="9">
                  <c:v>1.8</c:v>
                </c:pt>
                <c:pt idx="10">
                  <c:v>2</c:v>
                </c:pt>
                <c:pt idx="12" formatCode="###0">
                  <c:v>5.4788610871440895</c:v>
                </c:pt>
                <c:pt idx="13">
                  <c:v>4.7</c:v>
                </c:pt>
                <c:pt idx="14">
                  <c:v>5</c:v>
                </c:pt>
              </c:numCache>
            </c:numRef>
          </c:val>
          <c:extLst xmlns:c16r2="http://schemas.microsoft.com/office/drawing/2015/06/chart">
            <c:ext xmlns:c16="http://schemas.microsoft.com/office/drawing/2014/chart" uri="{C3380CC4-5D6E-409C-BE32-E72D297353CC}">
              <c16:uniqueId val="{00000001-BF48-4630-86A8-34B7DE7D82F7}"/>
            </c:ext>
          </c:extLst>
        </c:ser>
        <c:ser>
          <c:idx val="2"/>
          <c:order val="2"/>
          <c:tx>
            <c:strRef>
              <c:f>Dati!$E$450</c:f>
              <c:strCache>
                <c:ptCount val="1"/>
                <c:pt idx="0">
                  <c:v>Drīzāk 
nepiekrīt</c:v>
                </c:pt>
              </c:strCache>
            </c:strRef>
          </c:tx>
          <c:spPr>
            <a:solidFill>
              <a:srgbClr val="D0909F"/>
            </a:solidFill>
          </c:spPr>
          <c:invertIfNegative val="0"/>
          <c:dLbls>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Dati!$B$451:$B$465</c:f>
              <c:strCache>
                <c:ptCount val="15"/>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strCache>
            </c:strRef>
          </c:cat>
          <c:val>
            <c:numRef>
              <c:f>Dati!$E$451:$E$465</c:f>
              <c:numCache>
                <c:formatCode>0</c:formatCode>
                <c:ptCount val="15"/>
                <c:pt idx="0" formatCode="###0">
                  <c:v>2.8904227782571184</c:v>
                </c:pt>
                <c:pt idx="1">
                  <c:v>3.7</c:v>
                </c:pt>
                <c:pt idx="2">
                  <c:v>2.9</c:v>
                </c:pt>
                <c:pt idx="4" formatCode="###0">
                  <c:v>3.62381363244176</c:v>
                </c:pt>
                <c:pt idx="5">
                  <c:v>3.8</c:v>
                </c:pt>
                <c:pt idx="6">
                  <c:v>3.5</c:v>
                </c:pt>
                <c:pt idx="8" formatCode="###0">
                  <c:v>11.691113028472822</c:v>
                </c:pt>
                <c:pt idx="9">
                  <c:v>8.6</c:v>
                </c:pt>
                <c:pt idx="10">
                  <c:v>9.1999999999999993</c:v>
                </c:pt>
                <c:pt idx="12" formatCode="###0">
                  <c:v>16.091458153580675</c:v>
                </c:pt>
                <c:pt idx="13">
                  <c:v>12.8</c:v>
                </c:pt>
                <c:pt idx="14">
                  <c:v>14.4</c:v>
                </c:pt>
              </c:numCache>
            </c:numRef>
          </c:val>
          <c:extLst xmlns:c16r2="http://schemas.microsoft.com/office/drawing/2015/06/chart">
            <c:ext xmlns:c16="http://schemas.microsoft.com/office/drawing/2014/chart" uri="{C3380CC4-5D6E-409C-BE32-E72D297353CC}">
              <c16:uniqueId val="{00000002-BF48-4630-86A8-34B7DE7D82F7}"/>
            </c:ext>
          </c:extLst>
        </c:ser>
        <c:ser>
          <c:idx val="3"/>
          <c:order val="3"/>
          <c:tx>
            <c:strRef>
              <c:f>Dati!$F$450</c:f>
              <c:strCache>
                <c:ptCount val="1"/>
                <c:pt idx="0">
                  <c:v>Drīzāk 
piekrīt</c:v>
                </c:pt>
              </c:strCache>
            </c:strRef>
          </c:tx>
          <c:spPr>
            <a:solidFill>
              <a:srgbClr val="BDDCA8"/>
            </a:solidFill>
          </c:spPr>
          <c:invertIfNegative val="0"/>
          <c:dLbls>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Dati!$B$451:$B$465</c:f>
              <c:strCache>
                <c:ptCount val="15"/>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strCache>
            </c:strRef>
          </c:cat>
          <c:val>
            <c:numRef>
              <c:f>Dati!$F$451:$F$465</c:f>
              <c:numCache>
                <c:formatCode>0</c:formatCode>
                <c:ptCount val="15"/>
                <c:pt idx="0" formatCode="###0">
                  <c:v>38.78343399482312</c:v>
                </c:pt>
                <c:pt idx="1">
                  <c:v>36.200000000000003</c:v>
                </c:pt>
                <c:pt idx="2">
                  <c:v>35.700000000000003</c:v>
                </c:pt>
                <c:pt idx="4" formatCode="###0">
                  <c:v>35.720448662640209</c:v>
                </c:pt>
                <c:pt idx="5">
                  <c:v>33.6</c:v>
                </c:pt>
                <c:pt idx="6">
                  <c:v>32.4</c:v>
                </c:pt>
                <c:pt idx="8" formatCode="###0">
                  <c:v>35.332182916307161</c:v>
                </c:pt>
                <c:pt idx="9">
                  <c:v>33.700000000000003</c:v>
                </c:pt>
                <c:pt idx="10">
                  <c:v>35</c:v>
                </c:pt>
                <c:pt idx="12" formatCode="###0">
                  <c:v>33.520276100086278</c:v>
                </c:pt>
                <c:pt idx="13">
                  <c:v>30.8</c:v>
                </c:pt>
                <c:pt idx="14">
                  <c:v>30.9</c:v>
                </c:pt>
              </c:numCache>
            </c:numRef>
          </c:val>
          <c:extLst xmlns:c16r2="http://schemas.microsoft.com/office/drawing/2015/06/chart">
            <c:ext xmlns:c16="http://schemas.microsoft.com/office/drawing/2014/chart" uri="{C3380CC4-5D6E-409C-BE32-E72D297353CC}">
              <c16:uniqueId val="{00000003-BF48-4630-86A8-34B7DE7D82F7}"/>
            </c:ext>
          </c:extLst>
        </c:ser>
        <c:ser>
          <c:idx val="4"/>
          <c:order val="4"/>
          <c:tx>
            <c:strRef>
              <c:f>Dati!$G$450</c:f>
              <c:strCache>
                <c:ptCount val="1"/>
                <c:pt idx="0">
                  <c:v>Pilnīgi 
piekrīt</c:v>
                </c:pt>
              </c:strCache>
            </c:strRef>
          </c:tx>
          <c:spPr>
            <a:solidFill>
              <a:srgbClr val="385723"/>
            </a:solidFill>
          </c:spPr>
          <c:invertIfNegative val="0"/>
          <c:dLbls>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Dati!$B$451:$B$465</c:f>
              <c:strCache>
                <c:ptCount val="15"/>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strCache>
            </c:strRef>
          </c:cat>
          <c:val>
            <c:numRef>
              <c:f>Dati!$G$451:$G$465</c:f>
              <c:numCache>
                <c:formatCode>0</c:formatCode>
                <c:ptCount val="15"/>
                <c:pt idx="0" formatCode="###0">
                  <c:v>37.230371009490938</c:v>
                </c:pt>
                <c:pt idx="1">
                  <c:v>32.200000000000003</c:v>
                </c:pt>
                <c:pt idx="2">
                  <c:v>36.4</c:v>
                </c:pt>
                <c:pt idx="4" formatCode="###0">
                  <c:v>38.48144952545298</c:v>
                </c:pt>
                <c:pt idx="5">
                  <c:v>33.5</c:v>
                </c:pt>
                <c:pt idx="6">
                  <c:v>38.4</c:v>
                </c:pt>
                <c:pt idx="8" formatCode="###0">
                  <c:v>18.421052631578949</c:v>
                </c:pt>
                <c:pt idx="9">
                  <c:v>20.5</c:v>
                </c:pt>
                <c:pt idx="10">
                  <c:v>20.6</c:v>
                </c:pt>
                <c:pt idx="12" formatCode="###0">
                  <c:v>18.334771354616048</c:v>
                </c:pt>
                <c:pt idx="13">
                  <c:v>19.600000000000001</c:v>
                </c:pt>
                <c:pt idx="14">
                  <c:v>19.7</c:v>
                </c:pt>
              </c:numCache>
            </c:numRef>
          </c:val>
          <c:extLst xmlns:c16r2="http://schemas.microsoft.com/office/drawing/2015/06/chart">
            <c:ext xmlns:c16="http://schemas.microsoft.com/office/drawing/2014/chart" uri="{C3380CC4-5D6E-409C-BE32-E72D297353CC}">
              <c16:uniqueId val="{00000004-BF48-4630-86A8-34B7DE7D82F7}"/>
            </c:ext>
          </c:extLst>
        </c:ser>
        <c:ser>
          <c:idx val="5"/>
          <c:order val="5"/>
          <c:tx>
            <c:strRef>
              <c:f>Dati!$H$450</c:f>
              <c:strCache>
                <c:ptCount val="1"/>
                <c:pt idx="0">
                  <c:v>.</c:v>
                </c:pt>
              </c:strCache>
            </c:strRef>
          </c:tx>
          <c:spPr>
            <a:noFill/>
          </c:spPr>
          <c:invertIfNegative val="0"/>
          <c:dLbls>
            <c:delete val="1"/>
          </c:dLbls>
          <c:cat>
            <c:strRef>
              <c:f>Dati!$B$451:$B$465</c:f>
              <c:strCache>
                <c:ptCount val="15"/>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strCache>
            </c:strRef>
          </c:cat>
          <c:val>
            <c:numRef>
              <c:f>Dati!$H$451:$H$465</c:f>
              <c:numCache>
                <c:formatCode>0.0</c:formatCode>
                <c:ptCount val="15"/>
                <c:pt idx="0" formatCode="###0">
                  <c:v>7.2510785159620426</c:v>
                </c:pt>
                <c:pt idx="1">
                  <c:v>14.864883520276095</c:v>
                </c:pt>
                <c:pt idx="2">
                  <c:v>11.164883520276099</c:v>
                </c:pt>
                <c:pt idx="3">
                  <c:v>83.264883520276101</c:v>
                </c:pt>
                <c:pt idx="4" formatCode="###0">
                  <c:v>9.0629853321829117</c:v>
                </c:pt>
                <c:pt idx="5">
                  <c:v>16.164883520276099</c:v>
                </c:pt>
                <c:pt idx="6">
                  <c:v>12.464883520276103</c:v>
                </c:pt>
                <c:pt idx="7">
                  <c:v>83.264883520276101</c:v>
                </c:pt>
                <c:pt idx="8" formatCode="###0">
                  <c:v>29.511647972389994</c:v>
                </c:pt>
                <c:pt idx="9">
                  <c:v>29.064883520276098</c:v>
                </c:pt>
                <c:pt idx="10">
                  <c:v>27.664883520276099</c:v>
                </c:pt>
                <c:pt idx="11">
                  <c:v>83.264883520276101</c:v>
                </c:pt>
                <c:pt idx="12" formatCode="###0">
                  <c:v>31.409836065573771</c:v>
                </c:pt>
                <c:pt idx="13">
                  <c:v>32.864883520276095</c:v>
                </c:pt>
                <c:pt idx="14">
                  <c:v>32.664883520276099</c:v>
                </c:pt>
              </c:numCache>
            </c:numRef>
          </c:val>
          <c:extLst xmlns:c16r2="http://schemas.microsoft.com/office/drawing/2015/06/chart">
            <c:ext xmlns:c16="http://schemas.microsoft.com/office/drawing/2014/chart" uri="{C3380CC4-5D6E-409C-BE32-E72D297353CC}">
              <c16:uniqueId val="{00000005-BF48-4630-86A8-34B7DE7D82F7}"/>
            </c:ext>
          </c:extLst>
        </c:ser>
        <c:ser>
          <c:idx val="6"/>
          <c:order val="6"/>
          <c:tx>
            <c:strRef>
              <c:f>Dati!$I$450</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Dati!$B$451:$B$465</c:f>
              <c:strCache>
                <c:ptCount val="15"/>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strCache>
            </c:strRef>
          </c:cat>
          <c:val>
            <c:numRef>
              <c:f>Dati!$I$451:$I$465</c:f>
              <c:numCache>
                <c:formatCode>0</c:formatCode>
                <c:ptCount val="15"/>
                <c:pt idx="0" formatCode="###0">
                  <c:v>20.448662640207075</c:v>
                </c:pt>
                <c:pt idx="1">
                  <c:v>27.3</c:v>
                </c:pt>
                <c:pt idx="2">
                  <c:v>24.2</c:v>
                </c:pt>
                <c:pt idx="4" formatCode="###0">
                  <c:v>21.397756686798964</c:v>
                </c:pt>
                <c:pt idx="5">
                  <c:v>28.5</c:v>
                </c:pt>
                <c:pt idx="6">
                  <c:v>24.8</c:v>
                </c:pt>
                <c:pt idx="8" formatCode="###0">
                  <c:v>32.139775668679896</c:v>
                </c:pt>
                <c:pt idx="9">
                  <c:v>35.299999999999997</c:v>
                </c:pt>
                <c:pt idx="10">
                  <c:v>33.1</c:v>
                </c:pt>
                <c:pt idx="12" formatCode="###0">
                  <c:v>26.574633304572906</c:v>
                </c:pt>
                <c:pt idx="13">
                  <c:v>32</c:v>
                </c:pt>
                <c:pt idx="14">
                  <c:v>30</c:v>
                </c:pt>
              </c:numCache>
            </c:numRef>
          </c:val>
          <c:extLst xmlns:c16r2="http://schemas.microsoft.com/office/drawing/2015/06/chart">
            <c:ext xmlns:c16="http://schemas.microsoft.com/office/drawing/2014/chart" uri="{C3380CC4-5D6E-409C-BE32-E72D297353CC}">
              <c16:uniqueId val="{00000006-BF48-4630-86A8-34B7DE7D82F7}"/>
            </c:ext>
          </c:extLst>
        </c:ser>
        <c:dLbls>
          <c:showLegendKey val="0"/>
          <c:showVal val="1"/>
          <c:showCatName val="0"/>
          <c:showSerName val="0"/>
          <c:showPercent val="0"/>
          <c:showBubbleSize val="0"/>
        </c:dLbls>
        <c:gapWidth val="30"/>
        <c:overlap val="100"/>
        <c:axId val="673439384"/>
        <c:axId val="673447224"/>
      </c:barChart>
      <c:catAx>
        <c:axId val="673439384"/>
        <c:scaling>
          <c:orientation val="maxMin"/>
        </c:scaling>
        <c:delete val="0"/>
        <c:axPos val="l"/>
        <c:numFmt formatCode="General" sourceLinked="1"/>
        <c:majorTickMark val="none"/>
        <c:minorTickMark val="none"/>
        <c:tickLblPos val="low"/>
        <c:spPr>
          <a:ln w="3175">
            <a:solidFill>
              <a:sysClr val="windowText" lastClr="000000"/>
            </a:solidFill>
            <a:prstDash val="solid"/>
          </a:ln>
        </c:spPr>
        <c:txPr>
          <a:bodyPr rot="0" vert="horz"/>
          <a:lstStyle/>
          <a:p>
            <a:pPr>
              <a:defRPr sz="1200"/>
            </a:pPr>
            <a:endParaRPr lang="en-US"/>
          </a:p>
        </c:txPr>
        <c:crossAx val="673447224"/>
        <c:crossesAt val="21.6"/>
        <c:auto val="1"/>
        <c:lblAlgn val="ctr"/>
        <c:lblOffset val="100"/>
        <c:tickLblSkip val="1"/>
        <c:tickMarkSkip val="1"/>
        <c:noMultiLvlLbl val="0"/>
      </c:catAx>
      <c:valAx>
        <c:axId val="673447224"/>
        <c:scaling>
          <c:orientation val="minMax"/>
          <c:max val="150"/>
          <c:min val="0"/>
        </c:scaling>
        <c:delete val="1"/>
        <c:axPos val="t"/>
        <c:numFmt formatCode="0.0" sourceLinked="1"/>
        <c:majorTickMark val="out"/>
        <c:minorTickMark val="none"/>
        <c:tickLblPos val="nextTo"/>
        <c:crossAx val="673439384"/>
        <c:crosses val="autoZero"/>
        <c:crossBetween val="between"/>
      </c:valAx>
      <c:spPr>
        <a:noFill/>
        <a:ln w="3175">
          <a:noFill/>
          <a:prstDash val="solid"/>
        </a:ln>
      </c:spPr>
    </c:plotArea>
    <c:legend>
      <c:legendPos val="t"/>
      <c:legendEntry>
        <c:idx val="0"/>
        <c:delete val="1"/>
      </c:legendEntry>
      <c:legendEntry>
        <c:idx val="5"/>
        <c:txPr>
          <a:bodyPr/>
          <a:lstStyle/>
          <a:p>
            <a:pPr>
              <a:defRPr sz="1200">
                <a:solidFill>
                  <a:schemeClr val="bg1"/>
                </a:solidFill>
              </a:defRPr>
            </a:pPr>
            <a:endParaRPr lang="en-US"/>
          </a:p>
        </c:txPr>
      </c:legendEntry>
      <c:layout>
        <c:manualLayout>
          <c:xMode val="edge"/>
          <c:yMode val="edge"/>
          <c:x val="0.35868364032999445"/>
          <c:y val="4.9924143475944382E-3"/>
          <c:w val="0.5667334623765532"/>
          <c:h val="0.12082332458788911"/>
        </c:manualLayout>
      </c:layout>
      <c:overlay val="0"/>
      <c:txPr>
        <a:bodyPr/>
        <a:lstStyle/>
        <a:p>
          <a:pPr>
            <a:defRPr sz="1200"/>
          </a:pPr>
          <a:endParaRPr lang="en-US"/>
        </a:p>
      </c:txPr>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a:t>%</a:t>
            </a:r>
          </a:p>
        </c:rich>
      </c:tx>
      <c:layout>
        <c:manualLayout>
          <c:xMode val="edge"/>
          <c:yMode val="edge"/>
          <c:x val="0.96982327331504292"/>
          <c:y val="7.6549105538850207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40626255567405906"/>
          <c:y val="9.7418749999999998E-2"/>
          <c:w val="0.58376644601462624"/>
          <c:h val="0.88729809027777773"/>
        </c:manualLayout>
      </c:layout>
      <c:barChart>
        <c:barDir val="bar"/>
        <c:grouping val="stacked"/>
        <c:varyColors val="0"/>
        <c:ser>
          <c:idx val="0"/>
          <c:order val="0"/>
          <c:tx>
            <c:strRef>
              <c:f>Dati!$C$472</c:f>
              <c:strCache>
                <c:ptCount val="1"/>
                <c:pt idx="0">
                  <c:v>.</c:v>
                </c:pt>
              </c:strCache>
            </c:strRef>
          </c:tx>
          <c:spPr>
            <a:noFill/>
          </c:spPr>
          <c:invertIfNegative val="0"/>
          <c:dLbls>
            <c:delete val="1"/>
          </c:dLbls>
          <c:cat>
            <c:strRef>
              <c:f>Dati!$B$473:$B$507</c:f>
              <c:strCache>
                <c:ptCount val="35"/>
                <c:pt idx="0">
                  <c:v>PIEDER TIESĪBAS</c:v>
                </c:pt>
                <c:pt idx="1">
                  <c:v>07.2024., n=74</c:v>
                </c:pt>
                <c:pt idx="2">
                  <c:v>06.2022., n=84</c:v>
                </c:pt>
                <c:pt idx="3">
                  <c:v>11.2019., n=106</c:v>
                </c:pt>
                <c:pt idx="4">
                  <c:v>NEPIEDER TIESĪBAS</c:v>
                </c:pt>
                <c:pt idx="5">
                  <c:v>07.2024., n=2244</c:v>
                </c:pt>
                <c:pt idx="6">
                  <c:v>06.2022., n=2724</c:v>
                </c:pt>
                <c:pt idx="7">
                  <c:v>11.2019., n=3516</c:v>
                </c:pt>
                <c:pt idx="9">
                  <c:v>PIEDER TIESĪBAS</c:v>
                </c:pt>
                <c:pt idx="10">
                  <c:v>07.2024., n=74</c:v>
                </c:pt>
                <c:pt idx="11">
                  <c:v>06.2022., n=84</c:v>
                </c:pt>
                <c:pt idx="12">
                  <c:v>11.2019., n=106</c:v>
                </c:pt>
                <c:pt idx="13">
                  <c:v>NEPIEDER TIESĪBAS</c:v>
                </c:pt>
                <c:pt idx="14">
                  <c:v>07.2024., n=2244</c:v>
                </c:pt>
                <c:pt idx="15">
                  <c:v>06.2022., n=2724</c:v>
                </c:pt>
                <c:pt idx="16">
                  <c:v>11.2019., n=3516</c:v>
                </c:pt>
                <c:pt idx="18">
                  <c:v>PIEDER TIESĪBAS</c:v>
                </c:pt>
                <c:pt idx="19">
                  <c:v>07.2024., n=74</c:v>
                </c:pt>
                <c:pt idx="20">
                  <c:v>06.2022., n=84</c:v>
                </c:pt>
                <c:pt idx="21">
                  <c:v>11.2019., n=106</c:v>
                </c:pt>
                <c:pt idx="22">
                  <c:v>NEPIEDER TIESĪBAS</c:v>
                </c:pt>
                <c:pt idx="23">
                  <c:v>07.2024., n=2244</c:v>
                </c:pt>
                <c:pt idx="24">
                  <c:v>06.2022., n=2724</c:v>
                </c:pt>
                <c:pt idx="25">
                  <c:v>11.2019., n=3516</c:v>
                </c:pt>
                <c:pt idx="27">
                  <c:v>PIEDER TIESĪBAS</c:v>
                </c:pt>
                <c:pt idx="28">
                  <c:v>07.2024., n=74</c:v>
                </c:pt>
                <c:pt idx="29">
                  <c:v>06.2022., n=84</c:v>
                </c:pt>
                <c:pt idx="30">
                  <c:v>11.2019., n=106</c:v>
                </c:pt>
                <c:pt idx="31">
                  <c:v>NEPIEDER TIESĪBAS</c:v>
                </c:pt>
                <c:pt idx="32">
                  <c:v>07.2024., n=2244</c:v>
                </c:pt>
                <c:pt idx="33">
                  <c:v>06.2022., n=2724</c:v>
                </c:pt>
                <c:pt idx="34">
                  <c:v>11.2019., n=3516</c:v>
                </c:pt>
              </c:strCache>
            </c:strRef>
          </c:cat>
          <c:val>
            <c:numRef>
              <c:f>Dati!$C$473:$C$507</c:f>
              <c:numCache>
                <c:formatCode>0.0</c:formatCode>
                <c:ptCount val="35"/>
                <c:pt idx="0">
                  <c:v>33.783783783783782</c:v>
                </c:pt>
                <c:pt idx="1">
                  <c:v>28.378378378378379</c:v>
                </c:pt>
                <c:pt idx="2">
                  <c:v>23.183783783783781</c:v>
                </c:pt>
                <c:pt idx="3">
                  <c:v>31.38378378378378</c:v>
                </c:pt>
                <c:pt idx="4">
                  <c:v>33.783783783783782</c:v>
                </c:pt>
                <c:pt idx="5">
                  <c:v>30.307847954906777</c:v>
                </c:pt>
                <c:pt idx="6">
                  <c:v>29.683783783783781</c:v>
                </c:pt>
                <c:pt idx="7">
                  <c:v>29.983783783783785</c:v>
                </c:pt>
                <c:pt idx="8">
                  <c:v>33.783783783783782</c:v>
                </c:pt>
                <c:pt idx="9">
                  <c:v>33.783783783783782</c:v>
                </c:pt>
                <c:pt idx="10">
                  <c:v>25.675675675675677</c:v>
                </c:pt>
                <c:pt idx="11">
                  <c:v>20.083783783783787</c:v>
                </c:pt>
                <c:pt idx="12">
                  <c:v>32.483783783783778</c:v>
                </c:pt>
                <c:pt idx="13">
                  <c:v>33.783783783783782</c:v>
                </c:pt>
                <c:pt idx="14">
                  <c:v>29.505708917473619</c:v>
                </c:pt>
                <c:pt idx="15">
                  <c:v>29.58378378378378</c:v>
                </c:pt>
                <c:pt idx="16">
                  <c:v>29.283783783783782</c:v>
                </c:pt>
                <c:pt idx="17">
                  <c:v>33.783783783783782</c:v>
                </c:pt>
                <c:pt idx="18">
                  <c:v>33.783783783783782</c:v>
                </c:pt>
                <c:pt idx="19">
                  <c:v>9.4594594594594579</c:v>
                </c:pt>
                <c:pt idx="20">
                  <c:v>9.683783783783781</c:v>
                </c:pt>
                <c:pt idx="21">
                  <c:v>22.783783783783782</c:v>
                </c:pt>
                <c:pt idx="22">
                  <c:v>33.783783783783782</c:v>
                </c:pt>
                <c:pt idx="23">
                  <c:v>20.013730307847954</c:v>
                </c:pt>
                <c:pt idx="24">
                  <c:v>23.683783783783781</c:v>
                </c:pt>
                <c:pt idx="25">
                  <c:v>22.583783783783783</c:v>
                </c:pt>
                <c:pt idx="26">
                  <c:v>33.783783783783782</c:v>
                </c:pt>
                <c:pt idx="27">
                  <c:v>33.783783783783782</c:v>
                </c:pt>
                <c:pt idx="28">
                  <c:v>0</c:v>
                </c:pt>
                <c:pt idx="29">
                  <c:v>2.4837837837837817</c:v>
                </c:pt>
                <c:pt idx="30">
                  <c:v>2.5837837837837832</c:v>
                </c:pt>
                <c:pt idx="31">
                  <c:v>33.783783783783782</c:v>
                </c:pt>
                <c:pt idx="32">
                  <c:v>12.616225851519969</c:v>
                </c:pt>
                <c:pt idx="33">
                  <c:v>16.583783783783783</c:v>
                </c:pt>
                <c:pt idx="34">
                  <c:v>14.683783783783781</c:v>
                </c:pt>
              </c:numCache>
            </c:numRef>
          </c:val>
          <c:extLst xmlns:c16r2="http://schemas.microsoft.com/office/drawing/2015/06/chart">
            <c:ext xmlns:c16="http://schemas.microsoft.com/office/drawing/2014/chart" uri="{C3380CC4-5D6E-409C-BE32-E72D297353CC}">
              <c16:uniqueId val="{00000000-FD42-478C-8E54-E16EF0547FFF}"/>
            </c:ext>
          </c:extLst>
        </c:ser>
        <c:ser>
          <c:idx val="1"/>
          <c:order val="1"/>
          <c:tx>
            <c:strRef>
              <c:f>Dati!$D$472</c:f>
              <c:strCache>
                <c:ptCount val="1"/>
                <c:pt idx="0">
                  <c:v>Pilnīgi 
nepiekrīt</c:v>
                </c:pt>
              </c:strCache>
            </c:strRef>
          </c:tx>
          <c:spPr>
            <a:solidFill>
              <a:srgbClr val="840C54"/>
            </a:solidFill>
          </c:spPr>
          <c:invertIfNegative val="0"/>
          <c:dLbls>
            <c:dLbl>
              <c:idx val="1"/>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10"/>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3.806688205164295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19"/>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20"/>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28"/>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29"/>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30"/>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32"/>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33"/>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34"/>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1200" b="1">
                    <a:solidFill>
                      <a:schemeClr val="tx1"/>
                    </a:solidFill>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Dati!$B$473:$B$507</c:f>
              <c:strCache>
                <c:ptCount val="35"/>
                <c:pt idx="0">
                  <c:v>PIEDER TIESĪBAS</c:v>
                </c:pt>
                <c:pt idx="1">
                  <c:v>07.2024., n=74</c:v>
                </c:pt>
                <c:pt idx="2">
                  <c:v>06.2022., n=84</c:v>
                </c:pt>
                <c:pt idx="3">
                  <c:v>11.2019., n=106</c:v>
                </c:pt>
                <c:pt idx="4">
                  <c:v>NEPIEDER TIESĪBAS</c:v>
                </c:pt>
                <c:pt idx="5">
                  <c:v>07.2024., n=2244</c:v>
                </c:pt>
                <c:pt idx="6">
                  <c:v>06.2022., n=2724</c:v>
                </c:pt>
                <c:pt idx="7">
                  <c:v>11.2019., n=3516</c:v>
                </c:pt>
                <c:pt idx="9">
                  <c:v>PIEDER TIESĪBAS</c:v>
                </c:pt>
                <c:pt idx="10">
                  <c:v>07.2024., n=74</c:v>
                </c:pt>
                <c:pt idx="11">
                  <c:v>06.2022., n=84</c:v>
                </c:pt>
                <c:pt idx="12">
                  <c:v>11.2019., n=106</c:v>
                </c:pt>
                <c:pt idx="13">
                  <c:v>NEPIEDER TIESĪBAS</c:v>
                </c:pt>
                <c:pt idx="14">
                  <c:v>07.2024., n=2244</c:v>
                </c:pt>
                <c:pt idx="15">
                  <c:v>06.2022., n=2724</c:v>
                </c:pt>
                <c:pt idx="16">
                  <c:v>11.2019., n=3516</c:v>
                </c:pt>
                <c:pt idx="18">
                  <c:v>PIEDER TIESĪBAS</c:v>
                </c:pt>
                <c:pt idx="19">
                  <c:v>07.2024., n=74</c:v>
                </c:pt>
                <c:pt idx="20">
                  <c:v>06.2022., n=84</c:v>
                </c:pt>
                <c:pt idx="21">
                  <c:v>11.2019., n=106</c:v>
                </c:pt>
                <c:pt idx="22">
                  <c:v>NEPIEDER TIESĪBAS</c:v>
                </c:pt>
                <c:pt idx="23">
                  <c:v>07.2024., n=2244</c:v>
                </c:pt>
                <c:pt idx="24">
                  <c:v>06.2022., n=2724</c:v>
                </c:pt>
                <c:pt idx="25">
                  <c:v>11.2019., n=3516</c:v>
                </c:pt>
                <c:pt idx="27">
                  <c:v>PIEDER TIESĪBAS</c:v>
                </c:pt>
                <c:pt idx="28">
                  <c:v>07.2024., n=74</c:v>
                </c:pt>
                <c:pt idx="29">
                  <c:v>06.2022., n=84</c:v>
                </c:pt>
                <c:pt idx="30">
                  <c:v>11.2019., n=106</c:v>
                </c:pt>
                <c:pt idx="31">
                  <c:v>NEPIEDER TIESĪBAS</c:v>
                </c:pt>
                <c:pt idx="32">
                  <c:v>07.2024., n=2244</c:v>
                </c:pt>
                <c:pt idx="33">
                  <c:v>06.2022., n=2724</c:v>
                </c:pt>
                <c:pt idx="34">
                  <c:v>11.2019., n=3516</c:v>
                </c:pt>
              </c:strCache>
            </c:strRef>
          </c:cat>
          <c:val>
            <c:numRef>
              <c:f>Dati!$D$473:$D$507</c:f>
              <c:numCache>
                <c:formatCode>###0</c:formatCode>
                <c:ptCount val="35"/>
                <c:pt idx="1">
                  <c:v>2.7027027027027026</c:v>
                </c:pt>
                <c:pt idx="2" formatCode="0">
                  <c:v>0</c:v>
                </c:pt>
                <c:pt idx="3" formatCode="0.0">
                  <c:v>0.1</c:v>
                </c:pt>
                <c:pt idx="5" formatCode="0.0">
                  <c:v>0.57932263814616758</c:v>
                </c:pt>
                <c:pt idx="6" formatCode="0">
                  <c:v>0.6</c:v>
                </c:pt>
                <c:pt idx="7" formatCode="0">
                  <c:v>0.9</c:v>
                </c:pt>
                <c:pt idx="10">
                  <c:v>5.4054054054054053</c:v>
                </c:pt>
                <c:pt idx="11" formatCode="0">
                  <c:v>0.8</c:v>
                </c:pt>
                <c:pt idx="12" formatCode="0.0">
                  <c:v>0.1</c:v>
                </c:pt>
                <c:pt idx="14" formatCode="0.0">
                  <c:v>0.62388591800356508</c:v>
                </c:pt>
                <c:pt idx="15" formatCode="0">
                  <c:v>0.6</c:v>
                </c:pt>
                <c:pt idx="16" formatCode="0">
                  <c:v>0.9</c:v>
                </c:pt>
                <c:pt idx="19">
                  <c:v>9.4594594594594597</c:v>
                </c:pt>
                <c:pt idx="20" formatCode="0">
                  <c:v>5.8</c:v>
                </c:pt>
                <c:pt idx="21" formatCode="0">
                  <c:v>2.4</c:v>
                </c:pt>
                <c:pt idx="23">
                  <c:v>2.1836007130124777</c:v>
                </c:pt>
                <c:pt idx="24" formatCode="0">
                  <c:v>1.7</c:v>
                </c:pt>
                <c:pt idx="25" formatCode="0">
                  <c:v>2</c:v>
                </c:pt>
                <c:pt idx="28">
                  <c:v>14.864864864864865</c:v>
                </c:pt>
                <c:pt idx="29" formatCode="0">
                  <c:v>13.1</c:v>
                </c:pt>
                <c:pt idx="30" formatCode="0">
                  <c:v>12.7</c:v>
                </c:pt>
                <c:pt idx="32">
                  <c:v>5.1693404634581102</c:v>
                </c:pt>
                <c:pt idx="33" formatCode="0">
                  <c:v>4.5</c:v>
                </c:pt>
                <c:pt idx="34" formatCode="0">
                  <c:v>4.8</c:v>
                </c:pt>
              </c:numCache>
            </c:numRef>
          </c:val>
          <c:extLst xmlns:c16r2="http://schemas.microsoft.com/office/drawing/2015/06/chart">
            <c:ext xmlns:c16="http://schemas.microsoft.com/office/drawing/2014/chart" uri="{C3380CC4-5D6E-409C-BE32-E72D297353CC}">
              <c16:uniqueId val="{00000001-FD42-478C-8E54-E16EF0547FFF}"/>
            </c:ext>
          </c:extLst>
        </c:ser>
        <c:ser>
          <c:idx val="2"/>
          <c:order val="2"/>
          <c:tx>
            <c:strRef>
              <c:f>Dati!$E$472</c:f>
              <c:strCache>
                <c:ptCount val="1"/>
                <c:pt idx="0">
                  <c:v>Drīzāk 
nepiekrīt</c:v>
                </c:pt>
              </c:strCache>
            </c:strRef>
          </c:tx>
          <c:spPr>
            <a:solidFill>
              <a:srgbClr val="D0909F"/>
            </a:solidFill>
          </c:spPr>
          <c:invertIfNegative val="0"/>
          <c:dLbls>
            <c:dLbl>
              <c:idx val="12"/>
              <c:layout/>
              <c:dLblPos val="in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Dati!$B$473:$B$507</c:f>
              <c:strCache>
                <c:ptCount val="35"/>
                <c:pt idx="0">
                  <c:v>PIEDER TIESĪBAS</c:v>
                </c:pt>
                <c:pt idx="1">
                  <c:v>07.2024., n=74</c:v>
                </c:pt>
                <c:pt idx="2">
                  <c:v>06.2022., n=84</c:v>
                </c:pt>
                <c:pt idx="3">
                  <c:v>11.2019., n=106</c:v>
                </c:pt>
                <c:pt idx="4">
                  <c:v>NEPIEDER TIESĪBAS</c:v>
                </c:pt>
                <c:pt idx="5">
                  <c:v>07.2024., n=2244</c:v>
                </c:pt>
                <c:pt idx="6">
                  <c:v>06.2022., n=2724</c:v>
                </c:pt>
                <c:pt idx="7">
                  <c:v>11.2019., n=3516</c:v>
                </c:pt>
                <c:pt idx="9">
                  <c:v>PIEDER TIESĪBAS</c:v>
                </c:pt>
                <c:pt idx="10">
                  <c:v>07.2024., n=74</c:v>
                </c:pt>
                <c:pt idx="11">
                  <c:v>06.2022., n=84</c:v>
                </c:pt>
                <c:pt idx="12">
                  <c:v>11.2019., n=106</c:v>
                </c:pt>
                <c:pt idx="13">
                  <c:v>NEPIEDER TIESĪBAS</c:v>
                </c:pt>
                <c:pt idx="14">
                  <c:v>07.2024., n=2244</c:v>
                </c:pt>
                <c:pt idx="15">
                  <c:v>06.2022., n=2724</c:v>
                </c:pt>
                <c:pt idx="16">
                  <c:v>11.2019., n=3516</c:v>
                </c:pt>
                <c:pt idx="18">
                  <c:v>PIEDER TIESĪBAS</c:v>
                </c:pt>
                <c:pt idx="19">
                  <c:v>07.2024., n=74</c:v>
                </c:pt>
                <c:pt idx="20">
                  <c:v>06.2022., n=84</c:v>
                </c:pt>
                <c:pt idx="21">
                  <c:v>11.2019., n=106</c:v>
                </c:pt>
                <c:pt idx="22">
                  <c:v>NEPIEDER TIESĪBAS</c:v>
                </c:pt>
                <c:pt idx="23">
                  <c:v>07.2024., n=2244</c:v>
                </c:pt>
                <c:pt idx="24">
                  <c:v>06.2022., n=2724</c:v>
                </c:pt>
                <c:pt idx="25">
                  <c:v>11.2019., n=3516</c:v>
                </c:pt>
                <c:pt idx="27">
                  <c:v>PIEDER TIESĪBAS</c:v>
                </c:pt>
                <c:pt idx="28">
                  <c:v>07.2024., n=74</c:v>
                </c:pt>
                <c:pt idx="29">
                  <c:v>06.2022., n=84</c:v>
                </c:pt>
                <c:pt idx="30">
                  <c:v>11.2019., n=106</c:v>
                </c:pt>
                <c:pt idx="31">
                  <c:v>NEPIEDER TIESĪBAS</c:v>
                </c:pt>
                <c:pt idx="32">
                  <c:v>07.2024., n=2244</c:v>
                </c:pt>
                <c:pt idx="33">
                  <c:v>06.2022., n=2724</c:v>
                </c:pt>
                <c:pt idx="34">
                  <c:v>11.2019., n=3516</c:v>
                </c:pt>
              </c:strCache>
            </c:strRef>
          </c:cat>
          <c:val>
            <c:numRef>
              <c:f>Dati!$E$473:$E$507</c:f>
              <c:numCache>
                <c:formatCode>###0</c:formatCode>
                <c:ptCount val="35"/>
                <c:pt idx="1">
                  <c:v>2.7027027027027026</c:v>
                </c:pt>
                <c:pt idx="2" formatCode="0">
                  <c:v>10.6</c:v>
                </c:pt>
                <c:pt idx="3" formatCode="0">
                  <c:v>2.2999999999999998</c:v>
                </c:pt>
                <c:pt idx="5">
                  <c:v>2.8966131907308377</c:v>
                </c:pt>
                <c:pt idx="6" formatCode="0">
                  <c:v>3.5</c:v>
                </c:pt>
                <c:pt idx="7" formatCode="0">
                  <c:v>2.9</c:v>
                </c:pt>
                <c:pt idx="10">
                  <c:v>2.7027027027027026</c:v>
                </c:pt>
                <c:pt idx="11" formatCode="0">
                  <c:v>12.9</c:v>
                </c:pt>
                <c:pt idx="12" formatCode="0">
                  <c:v>1.2</c:v>
                </c:pt>
                <c:pt idx="14">
                  <c:v>3.6541889483065955</c:v>
                </c:pt>
                <c:pt idx="15" formatCode="0">
                  <c:v>3.6</c:v>
                </c:pt>
                <c:pt idx="16" formatCode="0">
                  <c:v>3.6</c:v>
                </c:pt>
                <c:pt idx="19">
                  <c:v>14.864864864864865</c:v>
                </c:pt>
                <c:pt idx="20" formatCode="0">
                  <c:v>18.3</c:v>
                </c:pt>
                <c:pt idx="21" formatCode="0">
                  <c:v>8.6</c:v>
                </c:pt>
                <c:pt idx="23">
                  <c:v>11.586452762923351</c:v>
                </c:pt>
                <c:pt idx="24" formatCode="0">
                  <c:v>8.4</c:v>
                </c:pt>
                <c:pt idx="25" formatCode="0">
                  <c:v>9.1999999999999993</c:v>
                </c:pt>
                <c:pt idx="28">
                  <c:v>18.918918918918919</c:v>
                </c:pt>
                <c:pt idx="29" formatCode="0">
                  <c:v>18.2</c:v>
                </c:pt>
                <c:pt idx="30" formatCode="0">
                  <c:v>18.5</c:v>
                </c:pt>
                <c:pt idx="32">
                  <c:v>15.998217468805704</c:v>
                </c:pt>
                <c:pt idx="33" formatCode="0">
                  <c:v>12.7</c:v>
                </c:pt>
                <c:pt idx="34" formatCode="0">
                  <c:v>14.3</c:v>
                </c:pt>
              </c:numCache>
            </c:numRef>
          </c:val>
          <c:extLst xmlns:c16r2="http://schemas.microsoft.com/office/drawing/2015/06/chart">
            <c:ext xmlns:c16="http://schemas.microsoft.com/office/drawing/2014/chart" uri="{C3380CC4-5D6E-409C-BE32-E72D297353CC}">
              <c16:uniqueId val="{00000002-FD42-478C-8E54-E16EF0547FFF}"/>
            </c:ext>
          </c:extLst>
        </c:ser>
        <c:ser>
          <c:idx val="3"/>
          <c:order val="3"/>
          <c:tx>
            <c:strRef>
              <c:f>Dati!$F$472</c:f>
              <c:strCache>
                <c:ptCount val="1"/>
                <c:pt idx="0">
                  <c:v>Drīzāk 
piekrīt</c:v>
                </c:pt>
              </c:strCache>
            </c:strRef>
          </c:tx>
          <c:spPr>
            <a:solidFill>
              <a:srgbClr val="BDDCA8"/>
            </a:solidFill>
          </c:spPr>
          <c:invertIfNegative val="0"/>
          <c:dLbls>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Dati!$B$473:$B$507</c:f>
              <c:strCache>
                <c:ptCount val="35"/>
                <c:pt idx="0">
                  <c:v>PIEDER TIESĪBAS</c:v>
                </c:pt>
                <c:pt idx="1">
                  <c:v>07.2024., n=74</c:v>
                </c:pt>
                <c:pt idx="2">
                  <c:v>06.2022., n=84</c:v>
                </c:pt>
                <c:pt idx="3">
                  <c:v>11.2019., n=106</c:v>
                </c:pt>
                <c:pt idx="4">
                  <c:v>NEPIEDER TIESĪBAS</c:v>
                </c:pt>
                <c:pt idx="5">
                  <c:v>07.2024., n=2244</c:v>
                </c:pt>
                <c:pt idx="6">
                  <c:v>06.2022., n=2724</c:v>
                </c:pt>
                <c:pt idx="7">
                  <c:v>11.2019., n=3516</c:v>
                </c:pt>
                <c:pt idx="9">
                  <c:v>PIEDER TIESĪBAS</c:v>
                </c:pt>
                <c:pt idx="10">
                  <c:v>07.2024., n=74</c:v>
                </c:pt>
                <c:pt idx="11">
                  <c:v>06.2022., n=84</c:v>
                </c:pt>
                <c:pt idx="12">
                  <c:v>11.2019., n=106</c:v>
                </c:pt>
                <c:pt idx="13">
                  <c:v>NEPIEDER TIESĪBAS</c:v>
                </c:pt>
                <c:pt idx="14">
                  <c:v>07.2024., n=2244</c:v>
                </c:pt>
                <c:pt idx="15">
                  <c:v>06.2022., n=2724</c:v>
                </c:pt>
                <c:pt idx="16">
                  <c:v>11.2019., n=3516</c:v>
                </c:pt>
                <c:pt idx="18">
                  <c:v>PIEDER TIESĪBAS</c:v>
                </c:pt>
                <c:pt idx="19">
                  <c:v>07.2024., n=74</c:v>
                </c:pt>
                <c:pt idx="20">
                  <c:v>06.2022., n=84</c:v>
                </c:pt>
                <c:pt idx="21">
                  <c:v>11.2019., n=106</c:v>
                </c:pt>
                <c:pt idx="22">
                  <c:v>NEPIEDER TIESĪBAS</c:v>
                </c:pt>
                <c:pt idx="23">
                  <c:v>07.2024., n=2244</c:v>
                </c:pt>
                <c:pt idx="24">
                  <c:v>06.2022., n=2724</c:v>
                </c:pt>
                <c:pt idx="25">
                  <c:v>11.2019., n=3516</c:v>
                </c:pt>
                <c:pt idx="27">
                  <c:v>PIEDER TIESĪBAS</c:v>
                </c:pt>
                <c:pt idx="28">
                  <c:v>07.2024., n=74</c:v>
                </c:pt>
                <c:pt idx="29">
                  <c:v>06.2022., n=84</c:v>
                </c:pt>
                <c:pt idx="30">
                  <c:v>11.2019., n=106</c:v>
                </c:pt>
                <c:pt idx="31">
                  <c:v>NEPIEDER TIESĪBAS</c:v>
                </c:pt>
                <c:pt idx="32">
                  <c:v>07.2024., n=2244</c:v>
                </c:pt>
                <c:pt idx="33">
                  <c:v>06.2022., n=2724</c:v>
                </c:pt>
                <c:pt idx="34">
                  <c:v>11.2019., n=3516</c:v>
                </c:pt>
              </c:strCache>
            </c:strRef>
          </c:cat>
          <c:val>
            <c:numRef>
              <c:f>Dati!$F$473:$F$507</c:f>
              <c:numCache>
                <c:formatCode>###0</c:formatCode>
                <c:ptCount val="35"/>
                <c:pt idx="1">
                  <c:v>32.432432432432435</c:v>
                </c:pt>
                <c:pt idx="2" formatCode="0">
                  <c:v>38.4</c:v>
                </c:pt>
                <c:pt idx="3" formatCode="0">
                  <c:v>50.3</c:v>
                </c:pt>
                <c:pt idx="5">
                  <c:v>38.992869875222816</c:v>
                </c:pt>
                <c:pt idx="6" formatCode="0">
                  <c:v>36.1</c:v>
                </c:pt>
                <c:pt idx="7" formatCode="0">
                  <c:v>35.299999999999997</c:v>
                </c:pt>
                <c:pt idx="10">
                  <c:v>28.378378378378379</c:v>
                </c:pt>
                <c:pt idx="11" formatCode="0">
                  <c:v>32.799999999999997</c:v>
                </c:pt>
                <c:pt idx="12" formatCode="0">
                  <c:v>45.6</c:v>
                </c:pt>
                <c:pt idx="14">
                  <c:v>35.962566844919785</c:v>
                </c:pt>
                <c:pt idx="15" formatCode="0">
                  <c:v>33.6</c:v>
                </c:pt>
                <c:pt idx="16" formatCode="0">
                  <c:v>32.1</c:v>
                </c:pt>
                <c:pt idx="19">
                  <c:v>39.189189189189186</c:v>
                </c:pt>
                <c:pt idx="20" formatCode="0">
                  <c:v>34</c:v>
                </c:pt>
                <c:pt idx="21" formatCode="0">
                  <c:v>52.1</c:v>
                </c:pt>
                <c:pt idx="23">
                  <c:v>35.204991087344027</c:v>
                </c:pt>
                <c:pt idx="24" formatCode="0">
                  <c:v>33.700000000000003</c:v>
                </c:pt>
                <c:pt idx="25" formatCode="0">
                  <c:v>34.6</c:v>
                </c:pt>
                <c:pt idx="28">
                  <c:v>32.432432432432435</c:v>
                </c:pt>
                <c:pt idx="29" formatCode="0">
                  <c:v>31.9</c:v>
                </c:pt>
                <c:pt idx="30" formatCode="0">
                  <c:v>33.4</c:v>
                </c:pt>
                <c:pt idx="32">
                  <c:v>33.55614973262032</c:v>
                </c:pt>
                <c:pt idx="33" formatCode="0">
                  <c:v>30.8</c:v>
                </c:pt>
                <c:pt idx="34" formatCode="0">
                  <c:v>30.9</c:v>
                </c:pt>
              </c:numCache>
            </c:numRef>
          </c:val>
          <c:extLst xmlns:c16r2="http://schemas.microsoft.com/office/drawing/2015/06/chart">
            <c:ext xmlns:c16="http://schemas.microsoft.com/office/drawing/2014/chart" uri="{C3380CC4-5D6E-409C-BE32-E72D297353CC}">
              <c16:uniqueId val="{00000003-FD42-478C-8E54-E16EF0547FFF}"/>
            </c:ext>
          </c:extLst>
        </c:ser>
        <c:ser>
          <c:idx val="4"/>
          <c:order val="4"/>
          <c:tx>
            <c:strRef>
              <c:f>Dati!$G$472</c:f>
              <c:strCache>
                <c:ptCount val="1"/>
                <c:pt idx="0">
                  <c:v>Pilnīgi 
piekrīt</c:v>
                </c:pt>
              </c:strCache>
            </c:strRef>
          </c:tx>
          <c:spPr>
            <a:solidFill>
              <a:srgbClr val="385723"/>
            </a:solidFill>
          </c:spPr>
          <c:invertIfNegative val="0"/>
          <c:dLbls>
            <c:dLbl>
              <c:idx val="2"/>
              <c:layout>
                <c:manualLayout>
                  <c:x val="1.6059958527370088E-2"/>
                  <c:y val="2.5027430063349431E-7"/>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C589-4F7F-83A0-509F72768542}"/>
                </c:ext>
                <c:ext xmlns:c15="http://schemas.microsoft.com/office/drawing/2012/chart" uri="{CE6537A1-D6FC-4f65-9D91-7224C49458BB}">
                  <c15:layout/>
                </c:ext>
              </c:extLst>
            </c:dLbl>
            <c:dLbl>
              <c:idx val="4"/>
              <c:layout>
                <c:manualLayout>
                  <c:x val="8.0299792636850439E-3"/>
                  <c:y val="2.9135763253259276E-17"/>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C589-4F7F-83A0-509F72768542}"/>
                </c:ext>
                <c:ext xmlns:c15="http://schemas.microsoft.com/office/drawing/2012/chart" uri="{CE6537A1-D6FC-4f65-9D91-7224C49458BB}"/>
              </c:extLst>
            </c:dLbl>
            <c:dLbl>
              <c:idx val="5"/>
              <c:layout>
                <c:manualLayout>
                  <c:x val="9.635975116422054E-3"/>
                  <c:y val="5.8271526506518552E-17"/>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C589-4F7F-83A0-509F72768542}"/>
                </c:ext>
                <c:ext xmlns:c15="http://schemas.microsoft.com/office/drawing/2012/chart" uri="{CE6537A1-D6FC-4f65-9D91-7224C49458BB}">
                  <c15:layout/>
                </c:ext>
              </c:extLst>
            </c:dLbl>
            <c:dLbl>
              <c:idx val="8"/>
              <c:layout>
                <c:manualLayout>
                  <c:x val="1.1241970969158945E-2"/>
                  <c:y val="0"/>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C589-4F7F-83A0-509F72768542}"/>
                </c:ext>
                <c:ext xmlns:c15="http://schemas.microsoft.com/office/drawing/2012/chart" uri="{CE6537A1-D6FC-4f65-9D91-7224C49458BB}"/>
              </c:extLst>
            </c:dLbl>
            <c:dLbl>
              <c:idx val="9"/>
              <c:layout>
                <c:manualLayout>
                  <c:x val="1.9271950232844108E-2"/>
                  <c:y val="2.5027430069176584E-7"/>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C589-4F7F-83A0-509F72768542}"/>
                </c:ext>
                <c:ext xmlns:c15="http://schemas.microsoft.com/office/drawing/2012/chart" uri="{CE6537A1-D6FC-4f65-9D91-7224C49458BB}"/>
              </c:extLst>
            </c:dLbl>
            <c:dLbl>
              <c:idx val="11"/>
              <c:layout>
                <c:manualLayout>
                  <c:x val="9.6359751164219361E-3"/>
                  <c:y val="5.8271526506518552E-17"/>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C589-4F7F-83A0-509F72768542}"/>
                </c:ext>
                <c:ext xmlns:c15="http://schemas.microsoft.com/office/drawing/2012/chart" uri="{CE6537A1-D6FC-4f65-9D91-7224C49458BB}">
                  <c15:layout/>
                </c:ext>
              </c:extLst>
            </c:dLbl>
            <c:dLbl>
              <c:idx val="12"/>
              <c:layout>
                <c:manualLayout>
                  <c:x val="1.6059958527369973E-2"/>
                  <c:y val="5.0054847599256887E-7"/>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C589-4F7F-83A0-509F72768542}"/>
                </c:ext>
                <c:ext xmlns:c15="http://schemas.microsoft.com/office/drawing/2012/chart" uri="{CE6537A1-D6FC-4f65-9D91-7224C49458BB}">
                  <c15:layout/>
                </c:ext>
              </c:extLst>
            </c:dLbl>
            <c:dLbl>
              <c:idx val="16"/>
              <c:layout>
                <c:manualLayout>
                  <c:x val="1.2847966821896071E-2"/>
                  <c:y val="1.165430530130371E-16"/>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C589-4F7F-83A0-509F72768542}"/>
                </c:ext>
                <c:ext xmlns:c15="http://schemas.microsoft.com/office/drawing/2012/chart" uri="{CE6537A1-D6FC-4f65-9D91-7224C49458BB}">
                  <c15:layout/>
                </c:ext>
              </c:extLst>
            </c:dLbl>
            <c:dLbl>
              <c:idx val="18"/>
              <c:layout>
                <c:manualLayout>
                  <c:x val="1.1241970969158945E-2"/>
                  <c:y val="0"/>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8-C589-4F7F-83A0-509F72768542}"/>
                </c:ext>
                <c:ext xmlns:c15="http://schemas.microsoft.com/office/drawing/2012/chart" uri="{CE6537A1-D6FC-4f65-9D91-7224C49458BB}"/>
              </c:extLst>
            </c:dLbl>
            <c:dLbl>
              <c:idx val="19"/>
              <c:layout>
                <c:manualLayout>
                  <c:x val="-1.1777166869234742E-16"/>
                  <c:y val="2.5027423799628444E-7"/>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9-C589-4F7F-83A0-509F72768542}"/>
                </c:ex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Dati!$B$473:$B$507</c:f>
              <c:strCache>
                <c:ptCount val="35"/>
                <c:pt idx="0">
                  <c:v>PIEDER TIESĪBAS</c:v>
                </c:pt>
                <c:pt idx="1">
                  <c:v>07.2024., n=74</c:v>
                </c:pt>
                <c:pt idx="2">
                  <c:v>06.2022., n=84</c:v>
                </c:pt>
                <c:pt idx="3">
                  <c:v>11.2019., n=106</c:v>
                </c:pt>
                <c:pt idx="4">
                  <c:v>NEPIEDER TIESĪBAS</c:v>
                </c:pt>
                <c:pt idx="5">
                  <c:v>07.2024., n=2244</c:v>
                </c:pt>
                <c:pt idx="6">
                  <c:v>06.2022., n=2724</c:v>
                </c:pt>
                <c:pt idx="7">
                  <c:v>11.2019., n=3516</c:v>
                </c:pt>
                <c:pt idx="9">
                  <c:v>PIEDER TIESĪBAS</c:v>
                </c:pt>
                <c:pt idx="10">
                  <c:v>07.2024., n=74</c:v>
                </c:pt>
                <c:pt idx="11">
                  <c:v>06.2022., n=84</c:v>
                </c:pt>
                <c:pt idx="12">
                  <c:v>11.2019., n=106</c:v>
                </c:pt>
                <c:pt idx="13">
                  <c:v>NEPIEDER TIESĪBAS</c:v>
                </c:pt>
                <c:pt idx="14">
                  <c:v>07.2024., n=2244</c:v>
                </c:pt>
                <c:pt idx="15">
                  <c:v>06.2022., n=2724</c:v>
                </c:pt>
                <c:pt idx="16">
                  <c:v>11.2019., n=3516</c:v>
                </c:pt>
                <c:pt idx="18">
                  <c:v>PIEDER TIESĪBAS</c:v>
                </c:pt>
                <c:pt idx="19">
                  <c:v>07.2024., n=74</c:v>
                </c:pt>
                <c:pt idx="20">
                  <c:v>06.2022., n=84</c:v>
                </c:pt>
                <c:pt idx="21">
                  <c:v>11.2019., n=106</c:v>
                </c:pt>
                <c:pt idx="22">
                  <c:v>NEPIEDER TIESĪBAS</c:v>
                </c:pt>
                <c:pt idx="23">
                  <c:v>07.2024., n=2244</c:v>
                </c:pt>
                <c:pt idx="24">
                  <c:v>06.2022., n=2724</c:v>
                </c:pt>
                <c:pt idx="25">
                  <c:v>11.2019., n=3516</c:v>
                </c:pt>
                <c:pt idx="27">
                  <c:v>PIEDER TIESĪBAS</c:v>
                </c:pt>
                <c:pt idx="28">
                  <c:v>07.2024., n=74</c:v>
                </c:pt>
                <c:pt idx="29">
                  <c:v>06.2022., n=84</c:v>
                </c:pt>
                <c:pt idx="30">
                  <c:v>11.2019., n=106</c:v>
                </c:pt>
                <c:pt idx="31">
                  <c:v>NEPIEDER TIESĪBAS</c:v>
                </c:pt>
                <c:pt idx="32">
                  <c:v>07.2024., n=2244</c:v>
                </c:pt>
                <c:pt idx="33">
                  <c:v>06.2022., n=2724</c:v>
                </c:pt>
                <c:pt idx="34">
                  <c:v>11.2019., n=3516</c:v>
                </c:pt>
              </c:strCache>
            </c:strRef>
          </c:cat>
          <c:val>
            <c:numRef>
              <c:f>Dati!$G$473:$G$507</c:f>
              <c:numCache>
                <c:formatCode>###0</c:formatCode>
                <c:ptCount val="35"/>
                <c:pt idx="1">
                  <c:v>58.108108108108105</c:v>
                </c:pt>
                <c:pt idx="2" formatCode="0">
                  <c:v>46.4</c:v>
                </c:pt>
                <c:pt idx="3" formatCode="0">
                  <c:v>42.8</c:v>
                </c:pt>
                <c:pt idx="5">
                  <c:v>36.541889483065951</c:v>
                </c:pt>
                <c:pt idx="6" formatCode="0">
                  <c:v>31.9</c:v>
                </c:pt>
                <c:pt idx="7" formatCode="0">
                  <c:v>36.200000000000003</c:v>
                </c:pt>
                <c:pt idx="10">
                  <c:v>59.45945945945946</c:v>
                </c:pt>
                <c:pt idx="11" formatCode="0">
                  <c:v>48.1</c:v>
                </c:pt>
                <c:pt idx="12" formatCode="0">
                  <c:v>48.8</c:v>
                </c:pt>
                <c:pt idx="14">
                  <c:v>37.789661319073083</c:v>
                </c:pt>
                <c:pt idx="15" formatCode="0">
                  <c:v>33.1</c:v>
                </c:pt>
                <c:pt idx="16" formatCode="0">
                  <c:v>38.1</c:v>
                </c:pt>
                <c:pt idx="19">
                  <c:v>33.783783783783782</c:v>
                </c:pt>
                <c:pt idx="20" formatCode="0">
                  <c:v>32.9</c:v>
                </c:pt>
                <c:pt idx="21" formatCode="0">
                  <c:v>27.7</c:v>
                </c:pt>
                <c:pt idx="23">
                  <c:v>17.914438502673796</c:v>
                </c:pt>
                <c:pt idx="24" formatCode="0">
                  <c:v>20.2</c:v>
                </c:pt>
                <c:pt idx="25" formatCode="0">
                  <c:v>20.5</c:v>
                </c:pt>
                <c:pt idx="28">
                  <c:v>29.72972972972973</c:v>
                </c:pt>
                <c:pt idx="29" formatCode="0">
                  <c:v>25.6</c:v>
                </c:pt>
                <c:pt idx="30" formatCode="0">
                  <c:v>29.1</c:v>
                </c:pt>
                <c:pt idx="32">
                  <c:v>17.959001782531196</c:v>
                </c:pt>
                <c:pt idx="33" formatCode="0">
                  <c:v>19.5</c:v>
                </c:pt>
                <c:pt idx="34" formatCode="0">
                  <c:v>19.5</c:v>
                </c:pt>
              </c:numCache>
            </c:numRef>
          </c:val>
          <c:extLst xmlns:c16r2="http://schemas.microsoft.com/office/drawing/2015/06/chart">
            <c:ext xmlns:c16="http://schemas.microsoft.com/office/drawing/2014/chart" uri="{C3380CC4-5D6E-409C-BE32-E72D297353CC}">
              <c16:uniqueId val="{00000004-FD42-478C-8E54-E16EF0547FFF}"/>
            </c:ext>
          </c:extLst>
        </c:ser>
        <c:ser>
          <c:idx val="5"/>
          <c:order val="5"/>
          <c:tx>
            <c:strRef>
              <c:f>Dati!$H$472</c:f>
              <c:strCache>
                <c:ptCount val="1"/>
                <c:pt idx="0">
                  <c:v>.</c:v>
                </c:pt>
              </c:strCache>
            </c:strRef>
          </c:tx>
          <c:spPr>
            <a:noFill/>
          </c:spPr>
          <c:invertIfNegative val="0"/>
          <c:dLbls>
            <c:delete val="1"/>
          </c:dLbls>
          <c:cat>
            <c:strRef>
              <c:f>Dati!$B$473:$B$507</c:f>
              <c:strCache>
                <c:ptCount val="35"/>
                <c:pt idx="0">
                  <c:v>PIEDER TIESĪBAS</c:v>
                </c:pt>
                <c:pt idx="1">
                  <c:v>07.2024., n=74</c:v>
                </c:pt>
                <c:pt idx="2">
                  <c:v>06.2022., n=84</c:v>
                </c:pt>
                <c:pt idx="3">
                  <c:v>11.2019., n=106</c:v>
                </c:pt>
                <c:pt idx="4">
                  <c:v>NEPIEDER TIESĪBAS</c:v>
                </c:pt>
                <c:pt idx="5">
                  <c:v>07.2024., n=2244</c:v>
                </c:pt>
                <c:pt idx="6">
                  <c:v>06.2022., n=2724</c:v>
                </c:pt>
                <c:pt idx="7">
                  <c:v>11.2019., n=3516</c:v>
                </c:pt>
                <c:pt idx="9">
                  <c:v>PIEDER TIESĪBAS</c:v>
                </c:pt>
                <c:pt idx="10">
                  <c:v>07.2024., n=74</c:v>
                </c:pt>
                <c:pt idx="11">
                  <c:v>06.2022., n=84</c:v>
                </c:pt>
                <c:pt idx="12">
                  <c:v>11.2019., n=106</c:v>
                </c:pt>
                <c:pt idx="13">
                  <c:v>NEPIEDER TIESĪBAS</c:v>
                </c:pt>
                <c:pt idx="14">
                  <c:v>07.2024., n=2244</c:v>
                </c:pt>
                <c:pt idx="15">
                  <c:v>06.2022., n=2724</c:v>
                </c:pt>
                <c:pt idx="16">
                  <c:v>11.2019., n=3516</c:v>
                </c:pt>
                <c:pt idx="18">
                  <c:v>PIEDER TIESĪBAS</c:v>
                </c:pt>
                <c:pt idx="19">
                  <c:v>07.2024., n=74</c:v>
                </c:pt>
                <c:pt idx="20">
                  <c:v>06.2022., n=84</c:v>
                </c:pt>
                <c:pt idx="21">
                  <c:v>11.2019., n=106</c:v>
                </c:pt>
                <c:pt idx="22">
                  <c:v>NEPIEDER TIESĪBAS</c:v>
                </c:pt>
                <c:pt idx="23">
                  <c:v>07.2024., n=2244</c:v>
                </c:pt>
                <c:pt idx="24">
                  <c:v>06.2022., n=2724</c:v>
                </c:pt>
                <c:pt idx="25">
                  <c:v>11.2019., n=3516</c:v>
                </c:pt>
                <c:pt idx="27">
                  <c:v>PIEDER TIESĪBAS</c:v>
                </c:pt>
                <c:pt idx="28">
                  <c:v>07.2024., n=74</c:v>
                </c:pt>
                <c:pt idx="29">
                  <c:v>06.2022., n=84</c:v>
                </c:pt>
                <c:pt idx="30">
                  <c:v>11.2019., n=106</c:v>
                </c:pt>
                <c:pt idx="31">
                  <c:v>NEPIEDER TIESĪBAS</c:v>
                </c:pt>
                <c:pt idx="32">
                  <c:v>07.2024., n=2244</c:v>
                </c:pt>
                <c:pt idx="33">
                  <c:v>06.2022., n=2724</c:v>
                </c:pt>
                <c:pt idx="34">
                  <c:v>11.2019., n=3516</c:v>
                </c:pt>
              </c:strCache>
            </c:strRef>
          </c:cat>
          <c:val>
            <c:numRef>
              <c:f>Dati!$H$473:$H$507</c:f>
              <c:numCache>
                <c:formatCode>0.0</c:formatCode>
                <c:ptCount val="35"/>
                <c:pt idx="0">
                  <c:v>111.55945945945946</c:v>
                </c:pt>
                <c:pt idx="1">
                  <c:v>21.018918918918921</c:v>
                </c:pt>
                <c:pt idx="2">
                  <c:v>26.759459459459471</c:v>
                </c:pt>
                <c:pt idx="3">
                  <c:v>18.459459459459467</c:v>
                </c:pt>
                <c:pt idx="4">
                  <c:v>111.55945945945946</c:v>
                </c:pt>
                <c:pt idx="5">
                  <c:v>36.024700101170687</c:v>
                </c:pt>
                <c:pt idx="6">
                  <c:v>43.559459459459468</c:v>
                </c:pt>
                <c:pt idx="7">
                  <c:v>40.059459459459461</c:v>
                </c:pt>
                <c:pt idx="8">
                  <c:v>111.55945945945946</c:v>
                </c:pt>
                <c:pt idx="9">
                  <c:v>111.55945945945946</c:v>
                </c:pt>
                <c:pt idx="10">
                  <c:v>23.721621621621622</c:v>
                </c:pt>
                <c:pt idx="11">
                  <c:v>30.659459459459462</c:v>
                </c:pt>
                <c:pt idx="12">
                  <c:v>17.159459459459462</c:v>
                </c:pt>
                <c:pt idx="13">
                  <c:v>111.55945945945946</c:v>
                </c:pt>
                <c:pt idx="14">
                  <c:v>37.807231295466586</c:v>
                </c:pt>
                <c:pt idx="15">
                  <c:v>44.859459459459451</c:v>
                </c:pt>
                <c:pt idx="16">
                  <c:v>41.359459459459451</c:v>
                </c:pt>
                <c:pt idx="17">
                  <c:v>111.55945945945946</c:v>
                </c:pt>
                <c:pt idx="18">
                  <c:v>111.55945945945946</c:v>
                </c:pt>
                <c:pt idx="19">
                  <c:v>38.586486486486486</c:v>
                </c:pt>
                <c:pt idx="20">
                  <c:v>44.65945945945947</c:v>
                </c:pt>
                <c:pt idx="21">
                  <c:v>31.759459459459457</c:v>
                </c:pt>
                <c:pt idx="22">
                  <c:v>111.55945945945946</c:v>
                </c:pt>
                <c:pt idx="23">
                  <c:v>58.440029869441631</c:v>
                </c:pt>
                <c:pt idx="24">
                  <c:v>57.659459459459455</c:v>
                </c:pt>
                <c:pt idx="25">
                  <c:v>56.45945945945946</c:v>
                </c:pt>
                <c:pt idx="26">
                  <c:v>111.55945945945946</c:v>
                </c:pt>
                <c:pt idx="27">
                  <c:v>111.55945945945946</c:v>
                </c:pt>
                <c:pt idx="28">
                  <c:v>49.3972972972973</c:v>
                </c:pt>
                <c:pt idx="29">
                  <c:v>54.059459459459454</c:v>
                </c:pt>
                <c:pt idx="30">
                  <c:v>49.059459459459454</c:v>
                </c:pt>
                <c:pt idx="31">
                  <c:v>111.55945945945946</c:v>
                </c:pt>
                <c:pt idx="32">
                  <c:v>60.044307944307953</c:v>
                </c:pt>
                <c:pt idx="33">
                  <c:v>61.259459459459464</c:v>
                </c:pt>
                <c:pt idx="34">
                  <c:v>61.159459459459462</c:v>
                </c:pt>
              </c:numCache>
            </c:numRef>
          </c:val>
          <c:extLst xmlns:c16r2="http://schemas.microsoft.com/office/drawing/2015/06/chart">
            <c:ext xmlns:c16="http://schemas.microsoft.com/office/drawing/2014/chart" uri="{C3380CC4-5D6E-409C-BE32-E72D297353CC}">
              <c16:uniqueId val="{00000005-FD42-478C-8E54-E16EF0547FFF}"/>
            </c:ext>
          </c:extLst>
        </c:ser>
        <c:ser>
          <c:idx val="6"/>
          <c:order val="6"/>
          <c:tx>
            <c:strRef>
              <c:f>Dati!$I$472</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Dati!$B$473:$B$507</c:f>
              <c:strCache>
                <c:ptCount val="35"/>
                <c:pt idx="0">
                  <c:v>PIEDER TIESĪBAS</c:v>
                </c:pt>
                <c:pt idx="1">
                  <c:v>07.2024., n=74</c:v>
                </c:pt>
                <c:pt idx="2">
                  <c:v>06.2022., n=84</c:v>
                </c:pt>
                <c:pt idx="3">
                  <c:v>11.2019., n=106</c:v>
                </c:pt>
                <c:pt idx="4">
                  <c:v>NEPIEDER TIESĪBAS</c:v>
                </c:pt>
                <c:pt idx="5">
                  <c:v>07.2024., n=2244</c:v>
                </c:pt>
                <c:pt idx="6">
                  <c:v>06.2022., n=2724</c:v>
                </c:pt>
                <c:pt idx="7">
                  <c:v>11.2019., n=3516</c:v>
                </c:pt>
                <c:pt idx="9">
                  <c:v>PIEDER TIESĪBAS</c:v>
                </c:pt>
                <c:pt idx="10">
                  <c:v>07.2024., n=74</c:v>
                </c:pt>
                <c:pt idx="11">
                  <c:v>06.2022., n=84</c:v>
                </c:pt>
                <c:pt idx="12">
                  <c:v>11.2019., n=106</c:v>
                </c:pt>
                <c:pt idx="13">
                  <c:v>NEPIEDER TIESĪBAS</c:v>
                </c:pt>
                <c:pt idx="14">
                  <c:v>07.2024., n=2244</c:v>
                </c:pt>
                <c:pt idx="15">
                  <c:v>06.2022., n=2724</c:v>
                </c:pt>
                <c:pt idx="16">
                  <c:v>11.2019., n=3516</c:v>
                </c:pt>
                <c:pt idx="18">
                  <c:v>PIEDER TIESĪBAS</c:v>
                </c:pt>
                <c:pt idx="19">
                  <c:v>07.2024., n=74</c:v>
                </c:pt>
                <c:pt idx="20">
                  <c:v>06.2022., n=84</c:v>
                </c:pt>
                <c:pt idx="21">
                  <c:v>11.2019., n=106</c:v>
                </c:pt>
                <c:pt idx="22">
                  <c:v>NEPIEDER TIESĪBAS</c:v>
                </c:pt>
                <c:pt idx="23">
                  <c:v>07.2024., n=2244</c:v>
                </c:pt>
                <c:pt idx="24">
                  <c:v>06.2022., n=2724</c:v>
                </c:pt>
                <c:pt idx="25">
                  <c:v>11.2019., n=3516</c:v>
                </c:pt>
                <c:pt idx="27">
                  <c:v>PIEDER TIESĪBAS</c:v>
                </c:pt>
                <c:pt idx="28">
                  <c:v>07.2024., n=74</c:v>
                </c:pt>
                <c:pt idx="29">
                  <c:v>06.2022., n=84</c:v>
                </c:pt>
                <c:pt idx="30">
                  <c:v>11.2019., n=106</c:v>
                </c:pt>
                <c:pt idx="31">
                  <c:v>NEPIEDER TIESĪBAS</c:v>
                </c:pt>
                <c:pt idx="32">
                  <c:v>07.2024., n=2244</c:v>
                </c:pt>
                <c:pt idx="33">
                  <c:v>06.2022., n=2724</c:v>
                </c:pt>
                <c:pt idx="34">
                  <c:v>11.2019., n=3516</c:v>
                </c:pt>
              </c:strCache>
            </c:strRef>
          </c:cat>
          <c:val>
            <c:numRef>
              <c:f>Dati!$I$473:$I$507</c:f>
              <c:numCache>
                <c:formatCode>###0</c:formatCode>
                <c:ptCount val="35"/>
                <c:pt idx="1">
                  <c:v>4.0540540540540544</c:v>
                </c:pt>
                <c:pt idx="2" formatCode="0">
                  <c:v>4.5</c:v>
                </c:pt>
                <c:pt idx="3" formatCode="0">
                  <c:v>4.5</c:v>
                </c:pt>
                <c:pt idx="5">
                  <c:v>20.989304812834224</c:v>
                </c:pt>
                <c:pt idx="6" formatCode="0">
                  <c:v>27.9</c:v>
                </c:pt>
                <c:pt idx="7" formatCode="0">
                  <c:v>24.7</c:v>
                </c:pt>
                <c:pt idx="10">
                  <c:v>4.0540540540540544</c:v>
                </c:pt>
                <c:pt idx="11" formatCode="0">
                  <c:v>5.3</c:v>
                </c:pt>
                <c:pt idx="12" formatCode="0">
                  <c:v>4.4000000000000004</c:v>
                </c:pt>
                <c:pt idx="14">
                  <c:v>21.969696969696969</c:v>
                </c:pt>
                <c:pt idx="15" formatCode="0">
                  <c:v>29.1</c:v>
                </c:pt>
                <c:pt idx="16" formatCode="0">
                  <c:v>25.3</c:v>
                </c:pt>
                <c:pt idx="19">
                  <c:v>2.7027027027027026</c:v>
                </c:pt>
                <c:pt idx="20" formatCode="0">
                  <c:v>9</c:v>
                </c:pt>
                <c:pt idx="21" formatCode="0">
                  <c:v>9.1999999999999993</c:v>
                </c:pt>
                <c:pt idx="23">
                  <c:v>33.110516934046345</c:v>
                </c:pt>
                <c:pt idx="24" formatCode="0">
                  <c:v>36</c:v>
                </c:pt>
                <c:pt idx="25" formatCode="0">
                  <c:v>33.700000000000003</c:v>
                </c:pt>
                <c:pt idx="28">
                  <c:v>4.0540540540540544</c:v>
                </c:pt>
                <c:pt idx="29" formatCode="0">
                  <c:v>11.2</c:v>
                </c:pt>
                <c:pt idx="30" formatCode="0">
                  <c:v>6.3</c:v>
                </c:pt>
                <c:pt idx="32">
                  <c:v>27.317290552584669</c:v>
                </c:pt>
                <c:pt idx="33" formatCode="0">
                  <c:v>32.6</c:v>
                </c:pt>
                <c:pt idx="34" formatCode="0">
                  <c:v>30.5</c:v>
                </c:pt>
              </c:numCache>
            </c:numRef>
          </c:val>
          <c:extLst xmlns:c16r2="http://schemas.microsoft.com/office/drawing/2015/06/chart">
            <c:ext xmlns:c16="http://schemas.microsoft.com/office/drawing/2014/chart" uri="{C3380CC4-5D6E-409C-BE32-E72D297353CC}">
              <c16:uniqueId val="{00000006-FD42-478C-8E54-E16EF0547FFF}"/>
            </c:ext>
          </c:extLst>
        </c:ser>
        <c:dLbls>
          <c:showLegendKey val="0"/>
          <c:showVal val="1"/>
          <c:showCatName val="0"/>
          <c:showSerName val="0"/>
          <c:showPercent val="0"/>
          <c:showBubbleSize val="0"/>
        </c:dLbls>
        <c:gapWidth val="15"/>
        <c:overlap val="100"/>
        <c:axId val="673442520"/>
        <c:axId val="673442912"/>
      </c:barChart>
      <c:catAx>
        <c:axId val="673442520"/>
        <c:scaling>
          <c:orientation val="maxMin"/>
        </c:scaling>
        <c:delete val="0"/>
        <c:axPos val="l"/>
        <c:numFmt formatCode="General" sourceLinked="1"/>
        <c:majorTickMark val="none"/>
        <c:minorTickMark val="none"/>
        <c:tickLblPos val="low"/>
        <c:spPr>
          <a:ln w="3175">
            <a:solidFill>
              <a:sysClr val="windowText" lastClr="000000"/>
            </a:solidFill>
            <a:prstDash val="solid"/>
          </a:ln>
        </c:spPr>
        <c:txPr>
          <a:bodyPr rot="0" vert="horz"/>
          <a:lstStyle/>
          <a:p>
            <a:pPr>
              <a:defRPr sz="1050">
                <a:solidFill>
                  <a:schemeClr val="tx1"/>
                </a:solidFill>
              </a:defRPr>
            </a:pPr>
            <a:endParaRPr lang="en-US"/>
          </a:p>
        </c:txPr>
        <c:crossAx val="673442912"/>
        <c:crossesAt val="33.799999999999997"/>
        <c:auto val="1"/>
        <c:lblAlgn val="ctr"/>
        <c:lblOffset val="100"/>
        <c:tickLblSkip val="1"/>
        <c:tickMarkSkip val="1"/>
        <c:noMultiLvlLbl val="0"/>
      </c:catAx>
      <c:valAx>
        <c:axId val="673442912"/>
        <c:scaling>
          <c:orientation val="minMax"/>
          <c:max val="180"/>
          <c:min val="0"/>
        </c:scaling>
        <c:delete val="1"/>
        <c:axPos val="t"/>
        <c:numFmt formatCode="0.0" sourceLinked="1"/>
        <c:majorTickMark val="out"/>
        <c:minorTickMark val="none"/>
        <c:tickLblPos val="nextTo"/>
        <c:crossAx val="673442520"/>
        <c:crosses val="autoZero"/>
        <c:crossBetween val="between"/>
      </c:valAx>
      <c:spPr>
        <a:noFill/>
        <a:ln w="3175">
          <a:noFill/>
          <a:prstDash val="solid"/>
        </a:ln>
      </c:spPr>
    </c:plotArea>
    <c:legend>
      <c:legendPos val="t"/>
      <c:legendEntry>
        <c:idx val="0"/>
        <c:delete val="1"/>
      </c:legendEntry>
      <c:legendEntry>
        <c:idx val="5"/>
        <c:txPr>
          <a:bodyPr/>
          <a:lstStyle/>
          <a:p>
            <a:pPr>
              <a:defRPr sz="1200">
                <a:solidFill>
                  <a:schemeClr val="bg1"/>
                </a:solidFill>
              </a:defRPr>
            </a:pPr>
            <a:endParaRPr lang="en-US"/>
          </a:p>
        </c:txPr>
      </c:legendEntry>
      <c:layout>
        <c:manualLayout>
          <c:xMode val="edge"/>
          <c:yMode val="edge"/>
          <c:x val="0.37280788098504514"/>
          <c:y val="1.3220555527423862E-2"/>
          <c:w val="0.60664977604729342"/>
          <c:h val="8.0514472459285877E-2"/>
        </c:manualLayout>
      </c:layout>
      <c:overlay val="0"/>
      <c:txPr>
        <a:bodyPr/>
        <a:lstStyle/>
        <a:p>
          <a:pPr>
            <a:defRPr sz="1200"/>
          </a:pPr>
          <a:endParaRPr lang="en-US"/>
        </a:p>
      </c:txPr>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3246613558070866"/>
          <c:y val="0.1732686722160022"/>
          <c:w val="0.65179144110892384"/>
          <c:h val="0.71143368265867424"/>
        </c:manualLayout>
      </c:layout>
      <c:barChart>
        <c:barDir val="bar"/>
        <c:grouping val="stacked"/>
        <c:varyColors val="0"/>
        <c:ser>
          <c:idx val="0"/>
          <c:order val="0"/>
          <c:tx>
            <c:strRef>
              <c:f>Dati!$C$418</c:f>
              <c:strCache>
                <c:ptCount val="1"/>
                <c:pt idx="0">
                  <c:v>c</c:v>
                </c:pt>
              </c:strCache>
            </c:strRef>
          </c:tx>
          <c:spPr>
            <a:noFill/>
            <a:ln w="25400">
              <a:noFill/>
            </a:ln>
          </c:spPr>
          <c:invertIfNegative val="0"/>
          <c:cat>
            <c:strRef>
              <c:f>Dati!$B$419:$B$429</c:f>
              <c:strCache>
                <c:ptCount val="11"/>
                <c:pt idx="0">
                  <c:v>07.2024., n=2318</c:v>
                </c:pt>
                <c:pt idx="1">
                  <c:v>06.2022,, n=2808</c:v>
                </c:pt>
                <c:pt idx="2">
                  <c:v>11.2019,, n=3622</c:v>
                </c:pt>
                <c:pt idx="4">
                  <c:v>07.2024., n=2318</c:v>
                </c:pt>
                <c:pt idx="5">
                  <c:v>06.2022,, n=2808</c:v>
                </c:pt>
                <c:pt idx="6">
                  <c:v>11.2019,, n=3622</c:v>
                </c:pt>
                <c:pt idx="8">
                  <c:v>07.2024., n=2318</c:v>
                </c:pt>
                <c:pt idx="9">
                  <c:v>06.2022,, n=2808</c:v>
                </c:pt>
                <c:pt idx="10">
                  <c:v>11.2019,, n=3622</c:v>
                </c:pt>
              </c:strCache>
            </c:strRef>
          </c:cat>
          <c:val>
            <c:numRef>
              <c:f>Dati!$C$419:$C$429</c:f>
              <c:numCache>
                <c:formatCode>0</c:formatCode>
                <c:ptCount val="11"/>
                <c:pt idx="0">
                  <c:v>12.209402954075117</c:v>
                </c:pt>
                <c:pt idx="1">
                  <c:v>16.531162637310857</c:v>
                </c:pt>
                <c:pt idx="2">
                  <c:v>13.23116263731086</c:v>
                </c:pt>
                <c:pt idx="3">
                  <c:v>60.73116263731086</c:v>
                </c:pt>
                <c:pt idx="4">
                  <c:v>5.4618474768386207</c:v>
                </c:pt>
                <c:pt idx="5">
                  <c:v>13.031162637310857</c:v>
                </c:pt>
                <c:pt idx="6">
                  <c:v>10.431162637310862</c:v>
                </c:pt>
                <c:pt idx="7">
                  <c:v>60.73116263731086</c:v>
                </c:pt>
                <c:pt idx="8">
                  <c:v>5</c:v>
                </c:pt>
                <c:pt idx="9">
                  <c:v>11.131162637310865</c:v>
                </c:pt>
                <c:pt idx="10">
                  <c:v>8.2311626373108595</c:v>
                </c:pt>
              </c:numCache>
            </c:numRef>
          </c:val>
          <c:extLst xmlns:c16r2="http://schemas.microsoft.com/office/drawing/2015/06/chart">
            <c:ext xmlns:c16="http://schemas.microsoft.com/office/drawing/2014/chart" uri="{C3380CC4-5D6E-409C-BE32-E72D297353CC}">
              <c16:uniqueId val="{00000000-9C47-496E-A8D3-E76BFF12D7D1}"/>
            </c:ext>
          </c:extLst>
        </c:ser>
        <c:ser>
          <c:idx val="1"/>
          <c:order val="1"/>
          <c:tx>
            <c:strRef>
              <c:f>Dati!$D$418</c:f>
              <c:strCache>
                <c:ptCount val="1"/>
                <c:pt idx="0">
                  <c:v>Ļoti 
sliktas</c:v>
                </c:pt>
              </c:strCache>
            </c:strRef>
          </c:tx>
          <c:spPr>
            <a:solidFill>
              <a:srgbClr val="840C54"/>
            </a:solidFill>
            <a:ln w="25400">
              <a:noFill/>
            </a:ln>
          </c:spPr>
          <c:invertIfNegative val="0"/>
          <c:dLbls>
            <c:dLbl>
              <c:idx val="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9"/>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2"/>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9"/>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numFmt formatCode="0" sourceLinked="0"/>
            <c:spPr>
              <a:noFill/>
              <a:ln w="25400">
                <a:noFill/>
              </a:ln>
            </c:spPr>
            <c:txPr>
              <a:bodyPr wrap="square" lIns="38100" tIns="19050" rIns="38100" bIns="19050" anchor="ctr">
                <a:spAutoFit/>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Dati!$B$419:$B$429</c:f>
              <c:strCache>
                <c:ptCount val="11"/>
                <c:pt idx="0">
                  <c:v>07.2024., n=2318</c:v>
                </c:pt>
                <c:pt idx="1">
                  <c:v>06.2022,, n=2808</c:v>
                </c:pt>
                <c:pt idx="2">
                  <c:v>11.2019,, n=3622</c:v>
                </c:pt>
                <c:pt idx="4">
                  <c:v>07.2024., n=2318</c:v>
                </c:pt>
                <c:pt idx="5">
                  <c:v>06.2022,, n=2808</c:v>
                </c:pt>
                <c:pt idx="6">
                  <c:v>11.2019,, n=3622</c:v>
                </c:pt>
                <c:pt idx="8">
                  <c:v>07.2024., n=2318</c:v>
                </c:pt>
                <c:pt idx="9">
                  <c:v>06.2022,, n=2808</c:v>
                </c:pt>
                <c:pt idx="10">
                  <c:v>11.2019,, n=3622</c:v>
                </c:pt>
              </c:strCache>
            </c:strRef>
          </c:cat>
          <c:val>
            <c:numRef>
              <c:f>Dati!$D$419:$D$429</c:f>
              <c:numCache>
                <c:formatCode>0</c:formatCode>
                <c:ptCount val="11"/>
                <c:pt idx="0" formatCode="###0">
                  <c:v>18.529768017174302</c:v>
                </c:pt>
                <c:pt idx="1">
                  <c:v>16.399999999999999</c:v>
                </c:pt>
                <c:pt idx="2">
                  <c:v>18.8</c:v>
                </c:pt>
                <c:pt idx="4" formatCode="###0">
                  <c:v>25.442559160719387</c:v>
                </c:pt>
                <c:pt idx="5">
                  <c:v>20.100000000000001</c:v>
                </c:pt>
                <c:pt idx="6">
                  <c:v>22.5</c:v>
                </c:pt>
                <c:pt idx="8" formatCode="###0">
                  <c:v>23.342396237641768</c:v>
                </c:pt>
                <c:pt idx="9">
                  <c:v>18.899999999999999</c:v>
                </c:pt>
                <c:pt idx="10">
                  <c:v>21.8</c:v>
                </c:pt>
              </c:numCache>
            </c:numRef>
          </c:val>
          <c:extLst xmlns:c16r2="http://schemas.microsoft.com/office/drawing/2015/06/chart">
            <c:ext xmlns:c16="http://schemas.microsoft.com/office/drawing/2014/chart" uri="{C3380CC4-5D6E-409C-BE32-E72D297353CC}">
              <c16:uniqueId val="{00000020-9C47-496E-A8D3-E76BFF12D7D1}"/>
            </c:ext>
          </c:extLst>
        </c:ser>
        <c:ser>
          <c:idx val="2"/>
          <c:order val="2"/>
          <c:tx>
            <c:strRef>
              <c:f>Dati!$E$418</c:f>
              <c:strCache>
                <c:ptCount val="1"/>
                <c:pt idx="0">
                  <c:v>Drīzāk 
sliktas</c:v>
                </c:pt>
              </c:strCache>
            </c:strRef>
          </c:tx>
          <c:spPr>
            <a:solidFill>
              <a:srgbClr val="D0909F"/>
            </a:solidFill>
          </c:spPr>
          <c:invertIfNegative val="0"/>
          <c:dLbls>
            <c:numFmt formatCode="0" sourceLinked="0"/>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Dati!$B$419:$B$429</c:f>
              <c:strCache>
                <c:ptCount val="11"/>
                <c:pt idx="0">
                  <c:v>07.2024., n=2318</c:v>
                </c:pt>
                <c:pt idx="1">
                  <c:v>06.2022,, n=2808</c:v>
                </c:pt>
                <c:pt idx="2">
                  <c:v>11.2019,, n=3622</c:v>
                </c:pt>
                <c:pt idx="4">
                  <c:v>07.2024., n=2318</c:v>
                </c:pt>
                <c:pt idx="5">
                  <c:v>06.2022,, n=2808</c:v>
                </c:pt>
                <c:pt idx="6">
                  <c:v>11.2019,, n=3622</c:v>
                </c:pt>
                <c:pt idx="8">
                  <c:v>07.2024., n=2318</c:v>
                </c:pt>
                <c:pt idx="9">
                  <c:v>06.2022,, n=2808</c:v>
                </c:pt>
                <c:pt idx="10">
                  <c:v>11.2019,, n=3622</c:v>
                </c:pt>
              </c:strCache>
            </c:strRef>
          </c:cat>
          <c:val>
            <c:numRef>
              <c:f>Dati!$E$419:$E$429</c:f>
              <c:numCache>
                <c:formatCode>0</c:formatCode>
                <c:ptCount val="11"/>
                <c:pt idx="0" formatCode="###0">
                  <c:v>29.991991666061441</c:v>
                </c:pt>
                <c:pt idx="1">
                  <c:v>27.8</c:v>
                </c:pt>
                <c:pt idx="2">
                  <c:v>28.7</c:v>
                </c:pt>
                <c:pt idx="4" formatCode="###0">
                  <c:v>29.826755999752852</c:v>
                </c:pt>
                <c:pt idx="5">
                  <c:v>27.6</c:v>
                </c:pt>
                <c:pt idx="6">
                  <c:v>27.8</c:v>
                </c:pt>
                <c:pt idx="8" formatCode="###0">
                  <c:v>32.388766399669095</c:v>
                </c:pt>
                <c:pt idx="9">
                  <c:v>30.7</c:v>
                </c:pt>
                <c:pt idx="10">
                  <c:v>30.7</c:v>
                </c:pt>
              </c:numCache>
            </c:numRef>
          </c:val>
          <c:extLst xmlns:c16r2="http://schemas.microsoft.com/office/drawing/2015/06/chart">
            <c:ext xmlns:c16="http://schemas.microsoft.com/office/drawing/2014/chart" uri="{C3380CC4-5D6E-409C-BE32-E72D297353CC}">
              <c16:uniqueId val="{00000021-9C47-496E-A8D3-E76BFF12D7D1}"/>
            </c:ext>
          </c:extLst>
        </c:ser>
        <c:ser>
          <c:idx val="3"/>
          <c:order val="3"/>
          <c:tx>
            <c:strRef>
              <c:f>Dati!$F$418</c:f>
              <c:strCache>
                <c:ptCount val="1"/>
                <c:pt idx="0">
                  <c:v>Drīzāk 
labas</c:v>
                </c:pt>
              </c:strCache>
            </c:strRef>
          </c:tx>
          <c:spPr>
            <a:solidFill>
              <a:srgbClr val="BDDCA8"/>
            </a:solidFill>
          </c:spPr>
          <c:invertIfNegative val="0"/>
          <c:dLbls>
            <c:numFmt formatCode="0" sourceLinked="0"/>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Dati!$B$419:$B$429</c:f>
              <c:strCache>
                <c:ptCount val="11"/>
                <c:pt idx="0">
                  <c:v>07.2024., n=2318</c:v>
                </c:pt>
                <c:pt idx="1">
                  <c:v>06.2022,, n=2808</c:v>
                </c:pt>
                <c:pt idx="2">
                  <c:v>11.2019,, n=3622</c:v>
                </c:pt>
                <c:pt idx="4">
                  <c:v>07.2024., n=2318</c:v>
                </c:pt>
                <c:pt idx="5">
                  <c:v>06.2022,, n=2808</c:v>
                </c:pt>
                <c:pt idx="6">
                  <c:v>11.2019,, n=3622</c:v>
                </c:pt>
                <c:pt idx="8">
                  <c:v>07.2024., n=2318</c:v>
                </c:pt>
                <c:pt idx="9">
                  <c:v>06.2022,, n=2808</c:v>
                </c:pt>
                <c:pt idx="10">
                  <c:v>11.2019,, n=3622</c:v>
                </c:pt>
              </c:strCache>
            </c:strRef>
          </c:cat>
          <c:val>
            <c:numRef>
              <c:f>Dati!$F$419:$F$429</c:f>
              <c:numCache>
                <c:formatCode>0</c:formatCode>
                <c:ptCount val="11"/>
                <c:pt idx="0" formatCode="###0">
                  <c:v>7.6553204547426423</c:v>
                </c:pt>
                <c:pt idx="1">
                  <c:v>6.3</c:v>
                </c:pt>
                <c:pt idx="2">
                  <c:v>6.6</c:v>
                </c:pt>
                <c:pt idx="4" formatCode="###0">
                  <c:v>4.7791160403480681</c:v>
                </c:pt>
                <c:pt idx="5">
                  <c:v>4.4000000000000004</c:v>
                </c:pt>
                <c:pt idx="6">
                  <c:v>5</c:v>
                </c:pt>
                <c:pt idx="8" formatCode="###0">
                  <c:v>5.0041032926642997</c:v>
                </c:pt>
                <c:pt idx="9">
                  <c:v>4.2</c:v>
                </c:pt>
                <c:pt idx="10">
                  <c:v>4.8</c:v>
                </c:pt>
              </c:numCache>
            </c:numRef>
          </c:val>
          <c:extLst xmlns:c16r2="http://schemas.microsoft.com/office/drawing/2015/06/chart">
            <c:ext xmlns:c16="http://schemas.microsoft.com/office/drawing/2014/chart" uri="{C3380CC4-5D6E-409C-BE32-E72D297353CC}">
              <c16:uniqueId val="{00000022-9C47-496E-A8D3-E76BFF12D7D1}"/>
            </c:ext>
          </c:extLst>
        </c:ser>
        <c:ser>
          <c:idx val="4"/>
          <c:order val="4"/>
          <c:tx>
            <c:strRef>
              <c:f>Dati!$G$418</c:f>
              <c:strCache>
                <c:ptCount val="1"/>
                <c:pt idx="0">
                  <c:v>Ļoti 
labas</c:v>
                </c:pt>
              </c:strCache>
            </c:strRef>
          </c:tx>
          <c:spPr>
            <a:solidFill>
              <a:srgbClr val="385723"/>
            </a:solidFill>
          </c:spPr>
          <c:invertIfNegative val="0"/>
          <c:dLbls>
            <c:dLbl>
              <c:idx val="0"/>
              <c:layout>
                <c:manualLayout>
                  <c:x val="1.310603264435686E-2"/>
                  <c:y val="3.3731604157520585E-17"/>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373533874671916E-2"/>
                  <c:y val="3.0848259263578018E-7"/>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numFmt formatCode="0" sourceLinked="0"/>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Dati!$B$419:$B$429</c:f>
              <c:strCache>
                <c:ptCount val="11"/>
                <c:pt idx="0">
                  <c:v>07.2024., n=2318</c:v>
                </c:pt>
                <c:pt idx="1">
                  <c:v>06.2022,, n=2808</c:v>
                </c:pt>
                <c:pt idx="2">
                  <c:v>11.2019,, n=3622</c:v>
                </c:pt>
                <c:pt idx="4">
                  <c:v>07.2024., n=2318</c:v>
                </c:pt>
                <c:pt idx="5">
                  <c:v>06.2022,, n=2808</c:v>
                </c:pt>
                <c:pt idx="6">
                  <c:v>11.2019,, n=3622</c:v>
                </c:pt>
                <c:pt idx="8">
                  <c:v>07.2024., n=2318</c:v>
                </c:pt>
                <c:pt idx="9">
                  <c:v>06.2022,, n=2808</c:v>
                </c:pt>
                <c:pt idx="10">
                  <c:v>11.2019,, n=3622</c:v>
                </c:pt>
              </c:strCache>
            </c:strRef>
          </c:cat>
          <c:val>
            <c:numRef>
              <c:f>Dati!$G$419:$G$429</c:f>
              <c:numCache>
                <c:formatCode>0</c:formatCode>
                <c:ptCount val="11"/>
                <c:pt idx="0" formatCode="###0">
                  <c:v>1.7599450742459133</c:v>
                </c:pt>
                <c:pt idx="1">
                  <c:v>1.5</c:v>
                </c:pt>
                <c:pt idx="2">
                  <c:v>0.9</c:v>
                </c:pt>
                <c:pt idx="4" formatCode="###0">
                  <c:v>1.2427039106526343</c:v>
                </c:pt>
                <c:pt idx="5">
                  <c:v>1.3</c:v>
                </c:pt>
                <c:pt idx="6">
                  <c:v>0.8</c:v>
                </c:pt>
                <c:pt idx="8" formatCode="###0.0">
                  <c:v>0.94224642316850638</c:v>
                </c:pt>
                <c:pt idx="9">
                  <c:v>1</c:v>
                </c:pt>
                <c:pt idx="10">
                  <c:v>0.8</c:v>
                </c:pt>
              </c:numCache>
            </c:numRef>
          </c:val>
          <c:extLst xmlns:c16r2="http://schemas.microsoft.com/office/drawing/2015/06/chart">
            <c:ext xmlns:c16="http://schemas.microsoft.com/office/drawing/2014/chart" uri="{C3380CC4-5D6E-409C-BE32-E72D297353CC}">
              <c16:uniqueId val="{00000023-9C47-496E-A8D3-E76BFF12D7D1}"/>
            </c:ext>
          </c:extLst>
        </c:ser>
        <c:ser>
          <c:idx val="5"/>
          <c:order val="5"/>
          <c:tx>
            <c:strRef>
              <c:f>Dati!$H$418</c:f>
              <c:strCache>
                <c:ptCount val="1"/>
                <c:pt idx="0">
                  <c:v>x</c:v>
                </c:pt>
              </c:strCache>
            </c:strRef>
          </c:tx>
          <c:spPr>
            <a:noFill/>
          </c:spPr>
          <c:invertIfNegative val="0"/>
          <c:cat>
            <c:strRef>
              <c:f>Dati!$B$419:$B$429</c:f>
              <c:strCache>
                <c:ptCount val="11"/>
                <c:pt idx="0">
                  <c:v>07.2024., n=2318</c:v>
                </c:pt>
                <c:pt idx="1">
                  <c:v>06.2022,, n=2808</c:v>
                </c:pt>
                <c:pt idx="2">
                  <c:v>11.2019,, n=3622</c:v>
                </c:pt>
                <c:pt idx="4">
                  <c:v>07.2024., n=2318</c:v>
                </c:pt>
                <c:pt idx="5">
                  <c:v>06.2022,, n=2808</c:v>
                </c:pt>
                <c:pt idx="6">
                  <c:v>11.2019,, n=3622</c:v>
                </c:pt>
                <c:pt idx="8">
                  <c:v>07.2024., n=2318</c:v>
                </c:pt>
                <c:pt idx="9">
                  <c:v>06.2022,, n=2808</c:v>
                </c:pt>
                <c:pt idx="10">
                  <c:v>11.2019,, n=3622</c:v>
                </c:pt>
              </c:strCache>
            </c:strRef>
          </c:cat>
          <c:val>
            <c:numRef>
              <c:f>Dati!$H$419:$H$429</c:f>
              <c:numCache>
                <c:formatCode>0</c:formatCode>
                <c:ptCount val="11"/>
                <c:pt idx="0">
                  <c:v>5</c:v>
                </c:pt>
                <c:pt idx="1">
                  <c:v>6.615265528988556</c:v>
                </c:pt>
                <c:pt idx="2">
                  <c:v>6.9152655289885558</c:v>
                </c:pt>
                <c:pt idx="3">
                  <c:v>14.415265528988556</c:v>
                </c:pt>
                <c:pt idx="4">
                  <c:v>8.393445577987853</c:v>
                </c:pt>
                <c:pt idx="5">
                  <c:v>8.7152655289885566</c:v>
                </c:pt>
                <c:pt idx="6">
                  <c:v>8.6152655289885551</c:v>
                </c:pt>
                <c:pt idx="7">
                  <c:v>14.415265528988556</c:v>
                </c:pt>
                <c:pt idx="8">
                  <c:v>8.4689158131557498</c:v>
                </c:pt>
                <c:pt idx="9">
                  <c:v>9.2152655289885566</c:v>
                </c:pt>
                <c:pt idx="10">
                  <c:v>8.8152655289885562</c:v>
                </c:pt>
              </c:numCache>
            </c:numRef>
          </c:val>
          <c:extLst xmlns:c16r2="http://schemas.microsoft.com/office/drawing/2015/06/chart">
            <c:ext xmlns:c16="http://schemas.microsoft.com/office/drawing/2014/chart" uri="{C3380CC4-5D6E-409C-BE32-E72D297353CC}">
              <c16:uniqueId val="{00000024-9C47-496E-A8D3-E76BFF12D7D1}"/>
            </c:ext>
          </c:extLst>
        </c:ser>
        <c:ser>
          <c:idx val="6"/>
          <c:order val="6"/>
          <c:tx>
            <c:strRef>
              <c:f>Dati!$I$418</c:f>
              <c:strCache>
                <c:ptCount val="1"/>
                <c:pt idx="0">
                  <c:v>Vidējas</c:v>
                </c:pt>
              </c:strCache>
            </c:strRef>
          </c:tx>
          <c:spPr>
            <a:solidFill>
              <a:srgbClr val="F8CBAD"/>
            </a:solidFill>
          </c:spPr>
          <c:invertIfNegative val="0"/>
          <c:dLbls>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Dati!$B$419:$B$429</c:f>
              <c:strCache>
                <c:ptCount val="11"/>
                <c:pt idx="0">
                  <c:v>07.2024., n=2318</c:v>
                </c:pt>
                <c:pt idx="1">
                  <c:v>06.2022,, n=2808</c:v>
                </c:pt>
                <c:pt idx="2">
                  <c:v>11.2019,, n=3622</c:v>
                </c:pt>
                <c:pt idx="4">
                  <c:v>07.2024., n=2318</c:v>
                </c:pt>
                <c:pt idx="5">
                  <c:v>06.2022,, n=2808</c:v>
                </c:pt>
                <c:pt idx="6">
                  <c:v>11.2019,, n=3622</c:v>
                </c:pt>
                <c:pt idx="8">
                  <c:v>07.2024., n=2318</c:v>
                </c:pt>
                <c:pt idx="9">
                  <c:v>06.2022,, n=2808</c:v>
                </c:pt>
                <c:pt idx="10">
                  <c:v>11.2019,, n=3622</c:v>
                </c:pt>
              </c:strCache>
            </c:strRef>
          </c:cat>
          <c:val>
            <c:numRef>
              <c:f>Dati!$I$419:$I$429</c:f>
              <c:numCache>
                <c:formatCode>0</c:formatCode>
                <c:ptCount val="11"/>
                <c:pt idx="0" formatCode="###0">
                  <c:v>24.146888031602767</c:v>
                </c:pt>
                <c:pt idx="1">
                  <c:v>24.4</c:v>
                </c:pt>
                <c:pt idx="2">
                  <c:v>23.9</c:v>
                </c:pt>
                <c:pt idx="4" formatCode="###0">
                  <c:v>20.976193548663115</c:v>
                </c:pt>
                <c:pt idx="5">
                  <c:v>22.2</c:v>
                </c:pt>
                <c:pt idx="6">
                  <c:v>22.7</c:v>
                </c:pt>
                <c:pt idx="8" formatCode="###0">
                  <c:v>22.726095455930569</c:v>
                </c:pt>
                <c:pt idx="9">
                  <c:v>23.4</c:v>
                </c:pt>
                <c:pt idx="10">
                  <c:v>23.7</c:v>
                </c:pt>
              </c:numCache>
            </c:numRef>
          </c:val>
          <c:extLst xmlns:c16r2="http://schemas.microsoft.com/office/drawing/2015/06/chart">
            <c:ext xmlns:c16="http://schemas.microsoft.com/office/drawing/2014/chart" uri="{C3380CC4-5D6E-409C-BE32-E72D297353CC}">
              <c16:uniqueId val="{00000002-8F18-4E2E-8417-6189C6FD8BB9}"/>
            </c:ext>
          </c:extLst>
        </c:ser>
        <c:ser>
          <c:idx val="7"/>
          <c:order val="7"/>
          <c:tx>
            <c:strRef>
              <c:f>Dati!$J$418</c:f>
              <c:strCache>
                <c:ptCount val="1"/>
                <c:pt idx="0">
                  <c:v>x</c:v>
                </c:pt>
              </c:strCache>
            </c:strRef>
          </c:tx>
          <c:spPr>
            <a:noFill/>
          </c:spPr>
          <c:invertIfNegative val="0"/>
          <c:cat>
            <c:strRef>
              <c:f>Dati!$B$419:$B$429</c:f>
              <c:strCache>
                <c:ptCount val="11"/>
                <c:pt idx="0">
                  <c:v>07.2024., n=2318</c:v>
                </c:pt>
                <c:pt idx="1">
                  <c:v>06.2022,, n=2808</c:v>
                </c:pt>
                <c:pt idx="2">
                  <c:v>11.2019,, n=3622</c:v>
                </c:pt>
                <c:pt idx="4">
                  <c:v>07.2024., n=2318</c:v>
                </c:pt>
                <c:pt idx="5">
                  <c:v>06.2022,, n=2808</c:v>
                </c:pt>
                <c:pt idx="6">
                  <c:v>11.2019,, n=3622</c:v>
                </c:pt>
                <c:pt idx="8">
                  <c:v>07.2024., n=2318</c:v>
                </c:pt>
                <c:pt idx="9">
                  <c:v>06.2022,, n=2808</c:v>
                </c:pt>
                <c:pt idx="10">
                  <c:v>11.2019,, n=3622</c:v>
                </c:pt>
              </c:strCache>
            </c:strRef>
          </c:cat>
          <c:val>
            <c:numRef>
              <c:f>Dati!$J$419:$J$429</c:f>
              <c:numCache>
                <c:formatCode>0</c:formatCode>
                <c:ptCount val="11"/>
                <c:pt idx="0">
                  <c:v>5.2531119683972314</c:v>
                </c:pt>
                <c:pt idx="1">
                  <c:v>5</c:v>
                </c:pt>
                <c:pt idx="2">
                  <c:v>5.5</c:v>
                </c:pt>
                <c:pt idx="3">
                  <c:v>29.4</c:v>
                </c:pt>
                <c:pt idx="4">
                  <c:v>8.4238064513368833</c:v>
                </c:pt>
                <c:pt idx="5">
                  <c:v>7.1999999999999993</c:v>
                </c:pt>
                <c:pt idx="6">
                  <c:v>6.6999999999999993</c:v>
                </c:pt>
                <c:pt idx="7">
                  <c:v>29.4</c:v>
                </c:pt>
                <c:pt idx="8">
                  <c:v>6.6739045440694298</c:v>
                </c:pt>
                <c:pt idx="9">
                  <c:v>6</c:v>
                </c:pt>
                <c:pt idx="10">
                  <c:v>5.6999999999999993</c:v>
                </c:pt>
              </c:numCache>
            </c:numRef>
          </c:val>
          <c:extLst xmlns:c16r2="http://schemas.microsoft.com/office/drawing/2015/06/chart">
            <c:ext xmlns:c16="http://schemas.microsoft.com/office/drawing/2014/chart" uri="{C3380CC4-5D6E-409C-BE32-E72D297353CC}">
              <c16:uniqueId val="{00000003-8F18-4E2E-8417-6189C6FD8BB9}"/>
            </c:ext>
          </c:extLst>
        </c:ser>
        <c:ser>
          <c:idx val="8"/>
          <c:order val="8"/>
          <c:tx>
            <c:strRef>
              <c:f>Dati!$K$418</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Dati!$B$419:$B$429</c:f>
              <c:strCache>
                <c:ptCount val="11"/>
                <c:pt idx="0">
                  <c:v>07.2024., n=2318</c:v>
                </c:pt>
                <c:pt idx="1">
                  <c:v>06.2022,, n=2808</c:v>
                </c:pt>
                <c:pt idx="2">
                  <c:v>11.2019,, n=3622</c:v>
                </c:pt>
                <c:pt idx="4">
                  <c:v>07.2024., n=2318</c:v>
                </c:pt>
                <c:pt idx="5">
                  <c:v>06.2022,, n=2808</c:v>
                </c:pt>
                <c:pt idx="6">
                  <c:v>11.2019,, n=3622</c:v>
                </c:pt>
                <c:pt idx="8">
                  <c:v>07.2024., n=2318</c:v>
                </c:pt>
                <c:pt idx="9">
                  <c:v>06.2022,, n=2808</c:v>
                </c:pt>
                <c:pt idx="10">
                  <c:v>11.2019,, n=3622</c:v>
                </c:pt>
              </c:strCache>
            </c:strRef>
          </c:cat>
          <c:val>
            <c:numRef>
              <c:f>Dati!$K$419:$K$429</c:f>
              <c:numCache>
                <c:formatCode>0</c:formatCode>
                <c:ptCount val="11"/>
                <c:pt idx="0" formatCode="###0">
                  <c:v>17.916086756172934</c:v>
                </c:pt>
                <c:pt idx="1">
                  <c:v>23.6</c:v>
                </c:pt>
                <c:pt idx="2">
                  <c:v>21.1</c:v>
                </c:pt>
                <c:pt idx="4" formatCode="###0">
                  <c:v>17.732671339863945</c:v>
                </c:pt>
                <c:pt idx="5">
                  <c:v>24.4</c:v>
                </c:pt>
                <c:pt idx="6">
                  <c:v>21.2</c:v>
                </c:pt>
                <c:pt idx="8" formatCode="###0">
                  <c:v>15.596392190925762</c:v>
                </c:pt>
                <c:pt idx="9">
                  <c:v>21.8</c:v>
                </c:pt>
                <c:pt idx="10">
                  <c:v>18.3</c:v>
                </c:pt>
              </c:numCache>
            </c:numRef>
          </c:val>
          <c:extLst xmlns:c16r2="http://schemas.microsoft.com/office/drawing/2015/06/chart">
            <c:ext xmlns:c16="http://schemas.microsoft.com/office/drawing/2014/chart" uri="{C3380CC4-5D6E-409C-BE32-E72D297353CC}">
              <c16:uniqueId val="{00000004-8F18-4E2E-8417-6189C6FD8BB9}"/>
            </c:ext>
          </c:extLst>
        </c:ser>
        <c:dLbls>
          <c:showLegendKey val="0"/>
          <c:showVal val="0"/>
          <c:showCatName val="0"/>
          <c:showSerName val="0"/>
          <c:showPercent val="0"/>
          <c:showBubbleSize val="0"/>
        </c:dLbls>
        <c:gapWidth val="15"/>
        <c:overlap val="100"/>
        <c:axId val="673443696"/>
        <c:axId val="673444088"/>
      </c:barChart>
      <c:catAx>
        <c:axId val="673443696"/>
        <c:scaling>
          <c:orientation val="maxMin"/>
        </c:scaling>
        <c:delete val="0"/>
        <c:axPos val="l"/>
        <c:title>
          <c:tx>
            <c:rich>
              <a:bodyPr rot="0" vert="horz"/>
              <a:lstStyle/>
              <a:p>
                <a:pPr algn="ctr">
                  <a:defRPr sz="900" b="0" i="0" u="none" strike="noStrike" baseline="0">
                    <a:solidFill>
                      <a:sysClr val="windowText" lastClr="000000"/>
                    </a:solidFill>
                    <a:latin typeface="Arial"/>
                    <a:ea typeface="Arial"/>
                    <a:cs typeface="Arial"/>
                  </a:defRPr>
                </a:pPr>
                <a:r>
                  <a:rPr lang="lv-LV" sz="900">
                    <a:solidFill>
                      <a:sysClr val="windowText" lastClr="000000"/>
                    </a:solidFill>
                  </a:rPr>
                  <a:t>%</a:t>
                </a:r>
              </a:p>
            </c:rich>
          </c:tx>
          <c:layout>
            <c:manualLayout>
              <c:xMode val="edge"/>
              <c:yMode val="edge"/>
              <c:x val="0.94576733180981909"/>
              <c:y val="9.2851053894235064E-2"/>
            </c:manualLayout>
          </c:layout>
          <c:overlay val="0"/>
          <c:spPr>
            <a:solidFill>
              <a:sysClr val="window" lastClr="FFFFFF"/>
            </a:solidFill>
            <a:ln w="3175">
              <a:solidFill>
                <a:srgbClr val="000000"/>
              </a:solidFill>
            </a:ln>
            <a:effectLst>
              <a:outerShdw dist="35560" dir="2700000" algn="tl" rotWithShape="0">
                <a:prstClr val="black"/>
              </a:outerShdw>
            </a:effectLst>
          </c:spPr>
        </c:title>
        <c:numFmt formatCode="General" sourceLinked="1"/>
        <c:majorTickMark val="out"/>
        <c:minorTickMark val="none"/>
        <c:tickLblPos val="low"/>
        <c:spPr>
          <a:ln w="3175">
            <a:solidFill>
              <a:srgbClr val="333333"/>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673444088"/>
        <c:crossesAt val="60.7"/>
        <c:auto val="1"/>
        <c:lblAlgn val="ctr"/>
        <c:lblOffset val="100"/>
        <c:tickLblSkip val="1"/>
        <c:tickMarkSkip val="1"/>
        <c:noMultiLvlLbl val="0"/>
      </c:catAx>
      <c:valAx>
        <c:axId val="673444088"/>
        <c:scaling>
          <c:orientation val="minMax"/>
          <c:max val="140"/>
          <c:min val="0"/>
        </c:scaling>
        <c:delete val="1"/>
        <c:axPos val="b"/>
        <c:numFmt formatCode="0" sourceLinked="0"/>
        <c:majorTickMark val="out"/>
        <c:minorTickMark val="none"/>
        <c:tickLblPos val="nextTo"/>
        <c:crossAx val="673443696"/>
        <c:crosses val="max"/>
        <c:crossBetween val="between"/>
        <c:majorUnit val="20"/>
        <c:minorUnit val="4"/>
      </c:valAx>
      <c:spPr>
        <a:noFill/>
        <a:ln w="25400">
          <a:noFill/>
        </a:ln>
      </c:spPr>
    </c:plotArea>
    <c:legend>
      <c:legendPos val="t"/>
      <c:legendEntry>
        <c:idx val="0"/>
        <c:delete val="1"/>
      </c:legendEntry>
      <c:legendEntry>
        <c:idx val="5"/>
        <c:txPr>
          <a:bodyPr/>
          <a:lstStyle/>
          <a:p>
            <a:pPr>
              <a:defRPr sz="1200">
                <a:solidFill>
                  <a:schemeClr val="bg1"/>
                </a:solidFill>
              </a:defRPr>
            </a:pPr>
            <a:endParaRPr lang="en-US"/>
          </a:p>
        </c:txPr>
      </c:legendEntry>
      <c:legendEntry>
        <c:idx val="7"/>
        <c:txPr>
          <a:bodyPr/>
          <a:lstStyle/>
          <a:p>
            <a:pPr>
              <a:defRPr sz="1200">
                <a:solidFill>
                  <a:schemeClr val="bg1"/>
                </a:solidFill>
              </a:defRPr>
            </a:pPr>
            <a:endParaRPr lang="en-US"/>
          </a:p>
        </c:txPr>
      </c:legendEntry>
      <c:layout>
        <c:manualLayout>
          <c:xMode val="edge"/>
          <c:yMode val="edge"/>
          <c:x val="0.39054892552493436"/>
          <c:y val="2.2079123232800885E-2"/>
          <c:w val="0.5222875656167979"/>
          <c:h val="0.12397862323627792"/>
        </c:manualLayout>
      </c:layout>
      <c:overlay val="0"/>
      <c:txPr>
        <a:bodyPr/>
        <a:lstStyle/>
        <a:p>
          <a:pPr>
            <a:defRPr sz="1200">
              <a:solidFill>
                <a:sysClr val="windowText" lastClr="000000"/>
              </a:solidFill>
            </a:defRPr>
          </a:pPr>
          <a:endParaRPr lang="en-US"/>
        </a:p>
      </c:txPr>
    </c:legend>
    <c:plotVisOnly val="1"/>
    <c:dispBlanksAs val="gap"/>
    <c:showDLblsOverMax val="0"/>
  </c:chart>
  <c:spPr>
    <a:noFill/>
    <a:ln w="6350">
      <a:noFill/>
    </a:ln>
  </c:spPr>
  <c:txPr>
    <a:bodyPr/>
    <a:lstStyle/>
    <a:p>
      <a:pPr>
        <a:defRPr sz="800" b="0" i="0" u="none" strike="noStrike" baseline="0">
          <a:solidFill>
            <a:srgbClr val="333333"/>
          </a:solidFill>
          <a:latin typeface="Arial"/>
          <a:ea typeface="Arial"/>
          <a:cs typeface="Arial"/>
        </a:defRPr>
      </a:pPr>
      <a:endParaRPr lang="en-US"/>
    </a:p>
  </c:txPr>
  <c:externalData r:id="rId2">
    <c:autoUpdate val="0"/>
  </c:externalData>
  <c:userShapes r:id="rId3"/>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lv-LV" sz="900"/>
              <a:t>%</a:t>
            </a:r>
            <a:endParaRPr lang="en-US" sz="900"/>
          </a:p>
        </c:rich>
      </c:tx>
      <c:layout>
        <c:manualLayout>
          <c:xMode val="edge"/>
          <c:yMode val="edge"/>
          <c:x val="0.92154638077302509"/>
          <c:y val="3.1475221317894778E-2"/>
        </c:manualLayout>
      </c:layout>
      <c:overlay val="0"/>
      <c:spPr>
        <a:solidFill>
          <a:sysClr val="window" lastClr="FFFFFF"/>
        </a:solidFill>
        <a:ln w="3175">
          <a:solidFill>
            <a:srgbClr val="000000"/>
          </a:solidFill>
        </a:ln>
        <a:effectLst>
          <a:outerShdw dist="35560" dir="2700000" algn="tl" rotWithShape="0">
            <a:prstClr val="black"/>
          </a:outerShdw>
        </a:effectLst>
      </c:spPr>
    </c:title>
    <c:autoTitleDeleted val="0"/>
    <c:plotArea>
      <c:layout>
        <c:manualLayout>
          <c:layoutTarget val="inner"/>
          <c:xMode val="edge"/>
          <c:yMode val="edge"/>
          <c:x val="0.14566060889267379"/>
          <c:y val="9.4869560948862577E-2"/>
          <c:w val="0.83079222056236246"/>
          <c:h val="0.78983255621670467"/>
        </c:manualLayout>
      </c:layout>
      <c:barChart>
        <c:barDir val="bar"/>
        <c:grouping val="stacked"/>
        <c:varyColors val="0"/>
        <c:ser>
          <c:idx val="1"/>
          <c:order val="0"/>
          <c:tx>
            <c:strRef>
              <c:f>Dati!$B$515</c:f>
              <c:strCache>
                <c:ptCount val="1"/>
                <c:pt idx="0">
                  <c:v>Nē</c:v>
                </c:pt>
              </c:strCache>
            </c:strRef>
          </c:tx>
          <c:spPr>
            <a:solidFill>
              <a:srgbClr val="D0909F"/>
            </a:solidFill>
            <a:ln w="25400">
              <a:noFill/>
            </a:ln>
          </c:spPr>
          <c:invertIfNegative val="0"/>
          <c:dLbls>
            <c:dLbl>
              <c:idx val="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9"/>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2"/>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9"/>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numFmt formatCode="0" sourceLinked="0"/>
            <c:spPr>
              <a:noFill/>
              <a:ln w="25400">
                <a:noFill/>
              </a:ln>
            </c:spPr>
            <c:txPr>
              <a:bodyPr wrap="square" lIns="38100" tIns="19050" rIns="38100" bIns="19050" anchor="ctr">
                <a:spAutoFit/>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Dati!$A$516:$A$518</c:f>
              <c:strCache>
                <c:ptCount val="3"/>
                <c:pt idx="0">
                  <c:v>07.2024., n=2318</c:v>
                </c:pt>
                <c:pt idx="1">
                  <c:v>06.2022, n=2808</c:v>
                </c:pt>
                <c:pt idx="2">
                  <c:v>11.2019, n=3622</c:v>
                </c:pt>
              </c:strCache>
            </c:strRef>
          </c:cat>
          <c:val>
            <c:numRef>
              <c:f>Dati!$B$516:$B$518</c:f>
              <c:numCache>
                <c:formatCode>###0</c:formatCode>
                <c:ptCount val="3"/>
                <c:pt idx="0">
                  <c:v>77.471828925455242</c:v>
                </c:pt>
                <c:pt idx="1">
                  <c:v>77</c:v>
                </c:pt>
                <c:pt idx="2">
                  <c:v>78.3</c:v>
                </c:pt>
              </c:numCache>
            </c:numRef>
          </c:val>
          <c:extLst xmlns:c16r2="http://schemas.microsoft.com/office/drawing/2015/06/chart">
            <c:ext xmlns:c16="http://schemas.microsoft.com/office/drawing/2014/chart" uri="{C3380CC4-5D6E-409C-BE32-E72D297353CC}">
              <c16:uniqueId val="{00000020-0504-405A-9B1C-71E27C26854A}"/>
            </c:ext>
          </c:extLst>
        </c:ser>
        <c:ser>
          <c:idx val="0"/>
          <c:order val="1"/>
          <c:tx>
            <c:strRef>
              <c:f>Dati!$C$515</c:f>
              <c:strCache>
                <c:ptCount val="1"/>
                <c:pt idx="0">
                  <c:v>Jā</c:v>
                </c:pt>
              </c:strCache>
            </c:strRef>
          </c:tx>
          <c:spPr>
            <a:solidFill>
              <a:srgbClr val="BDDCA8"/>
            </a:solidFill>
            <a:ln w="25400">
              <a:noFill/>
            </a:ln>
          </c:spPr>
          <c:invertIfNegative val="0"/>
          <c:dLbls>
            <c:numFmt formatCode="0" sourceLinked="0"/>
            <c:spPr>
              <a:noFill/>
              <a:ln w="25400">
                <a:noFill/>
              </a:ln>
            </c:spPr>
            <c:txPr>
              <a:bodyPr wrap="square" lIns="38100" tIns="19050" rIns="38100" bIns="19050" anchor="ctr">
                <a:spAutoFit/>
              </a:bodyPr>
              <a:lstStyle/>
              <a:p>
                <a:pPr>
                  <a:defRPr sz="12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Dati!$A$516:$A$518</c:f>
              <c:strCache>
                <c:ptCount val="3"/>
                <c:pt idx="0">
                  <c:v>07.2024., n=2318</c:v>
                </c:pt>
                <c:pt idx="1">
                  <c:v>06.2022, n=2808</c:v>
                </c:pt>
                <c:pt idx="2">
                  <c:v>11.2019, n=3622</c:v>
                </c:pt>
              </c:strCache>
            </c:strRef>
          </c:cat>
          <c:val>
            <c:numRef>
              <c:f>Dati!$C$516:$C$518</c:f>
              <c:numCache>
                <c:formatCode>###0</c:formatCode>
                <c:ptCount val="3"/>
                <c:pt idx="0">
                  <c:v>11.222941614104183</c:v>
                </c:pt>
                <c:pt idx="1">
                  <c:v>8.8000000000000007</c:v>
                </c:pt>
                <c:pt idx="2">
                  <c:v>9.5</c:v>
                </c:pt>
              </c:numCache>
            </c:numRef>
          </c:val>
          <c:extLst xmlns:c16r2="http://schemas.microsoft.com/office/drawing/2015/06/chart">
            <c:ext xmlns:c16="http://schemas.microsoft.com/office/drawing/2014/chart" uri="{C3380CC4-5D6E-409C-BE32-E72D297353CC}">
              <c16:uniqueId val="{00000000-0504-405A-9B1C-71E27C26854A}"/>
            </c:ext>
          </c:extLst>
        </c:ser>
        <c:ser>
          <c:idx val="2"/>
          <c:order val="2"/>
          <c:tx>
            <c:strRef>
              <c:f>Dati!$D$515</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200" b="1">
                    <a:solidFill>
                      <a:schemeClr val="tx1"/>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Dati!$A$516:$A$518</c:f>
              <c:strCache>
                <c:ptCount val="3"/>
                <c:pt idx="0">
                  <c:v>07.2024., n=2318</c:v>
                </c:pt>
                <c:pt idx="1">
                  <c:v>06.2022, n=2808</c:v>
                </c:pt>
                <c:pt idx="2">
                  <c:v>11.2019, n=3622</c:v>
                </c:pt>
              </c:strCache>
            </c:strRef>
          </c:cat>
          <c:val>
            <c:numRef>
              <c:f>Dati!$D$516:$D$518</c:f>
              <c:numCache>
                <c:formatCode>###0</c:formatCode>
                <c:ptCount val="3"/>
                <c:pt idx="0">
                  <c:v>11.305229460440568</c:v>
                </c:pt>
                <c:pt idx="1">
                  <c:v>14.2</c:v>
                </c:pt>
                <c:pt idx="2">
                  <c:v>12.3</c:v>
                </c:pt>
              </c:numCache>
            </c:numRef>
          </c:val>
          <c:extLst xmlns:c16r2="http://schemas.microsoft.com/office/drawing/2015/06/chart">
            <c:ext xmlns:c16="http://schemas.microsoft.com/office/drawing/2014/chart" uri="{C3380CC4-5D6E-409C-BE32-E72D297353CC}">
              <c16:uniqueId val="{00000021-0504-405A-9B1C-71E27C26854A}"/>
            </c:ext>
          </c:extLst>
        </c:ser>
        <c:dLbls>
          <c:showLegendKey val="0"/>
          <c:showVal val="0"/>
          <c:showCatName val="0"/>
          <c:showSerName val="0"/>
          <c:showPercent val="0"/>
          <c:showBubbleSize val="0"/>
        </c:dLbls>
        <c:gapWidth val="30"/>
        <c:overlap val="100"/>
        <c:axId val="673466432"/>
        <c:axId val="673462120"/>
      </c:barChart>
      <c:catAx>
        <c:axId val="673466432"/>
        <c:scaling>
          <c:orientation val="maxMin"/>
        </c:scaling>
        <c:delete val="0"/>
        <c:axPos val="l"/>
        <c:numFmt formatCode="General" sourceLinked="1"/>
        <c:majorTickMark val="out"/>
        <c:minorTickMark val="none"/>
        <c:tickLblPos val="low"/>
        <c:spPr>
          <a:ln w="3175">
            <a:solidFill>
              <a:srgbClr val="333333"/>
            </a:solidFill>
            <a:prstDash val="solid"/>
          </a:ln>
        </c:spPr>
        <c:txPr>
          <a:bodyPr rot="0" vert="horz"/>
          <a:lstStyle/>
          <a:p>
            <a:pPr>
              <a:defRPr sz="1100" b="0" i="0" u="none" strike="noStrike" baseline="0">
                <a:solidFill>
                  <a:srgbClr val="000000"/>
                </a:solidFill>
                <a:latin typeface="Arial"/>
                <a:ea typeface="Arial"/>
                <a:cs typeface="Arial"/>
              </a:defRPr>
            </a:pPr>
            <a:endParaRPr lang="en-US"/>
          </a:p>
        </c:txPr>
        <c:crossAx val="673462120"/>
        <c:crossesAt val="0"/>
        <c:auto val="1"/>
        <c:lblAlgn val="ctr"/>
        <c:lblOffset val="100"/>
        <c:tickLblSkip val="1"/>
        <c:tickMarkSkip val="1"/>
        <c:noMultiLvlLbl val="0"/>
      </c:catAx>
      <c:valAx>
        <c:axId val="673462120"/>
        <c:scaling>
          <c:orientation val="minMax"/>
          <c:max val="100"/>
          <c:min val="0"/>
        </c:scaling>
        <c:delete val="1"/>
        <c:axPos val="b"/>
        <c:numFmt formatCode="0" sourceLinked="0"/>
        <c:majorTickMark val="out"/>
        <c:minorTickMark val="none"/>
        <c:tickLblPos val="nextTo"/>
        <c:crossAx val="673466432"/>
        <c:crosses val="max"/>
        <c:crossBetween val="between"/>
        <c:majorUnit val="20"/>
        <c:minorUnit val="4"/>
      </c:valAx>
      <c:spPr>
        <a:noFill/>
        <a:ln w="25400">
          <a:noFill/>
        </a:ln>
      </c:spPr>
    </c:plotArea>
    <c:legend>
      <c:legendPos val="t"/>
      <c:layout>
        <c:manualLayout>
          <c:xMode val="edge"/>
          <c:yMode val="edge"/>
          <c:x val="0.28573008284990042"/>
          <c:y val="2.0858839828298951E-2"/>
          <c:w val="0.64044364349397209"/>
          <c:h val="6.2959303309905734E-2"/>
        </c:manualLayout>
      </c:layout>
      <c:overlay val="0"/>
      <c:txPr>
        <a:bodyPr/>
        <a:lstStyle/>
        <a:p>
          <a:pPr>
            <a:defRPr sz="1200">
              <a:solidFill>
                <a:schemeClr val="tx1"/>
              </a:solidFill>
            </a:defRPr>
          </a:pPr>
          <a:endParaRPr lang="en-US"/>
        </a:p>
      </c:txPr>
    </c:legend>
    <c:plotVisOnly val="1"/>
    <c:dispBlanksAs val="gap"/>
    <c:showDLblsOverMax val="0"/>
  </c:chart>
  <c:spPr>
    <a:noFill/>
    <a:ln w="6350">
      <a:noFill/>
    </a:ln>
  </c:spPr>
  <c:txPr>
    <a:bodyPr/>
    <a:lstStyle/>
    <a:p>
      <a:pPr>
        <a:defRPr sz="800" b="0" i="0" u="none" strike="noStrike" baseline="0">
          <a:solidFill>
            <a:srgbClr val="333333"/>
          </a:solidFill>
          <a:latin typeface="Arial"/>
          <a:ea typeface="Arial"/>
          <a:cs typeface="Arial"/>
        </a:defRPr>
      </a:pPr>
      <a:endParaRPr lang="en-US"/>
    </a:p>
  </c:txPr>
  <c:externalData r:id="rId2">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a:t>%</a:t>
            </a:r>
            <a:endParaRPr lang="en-US" sz="900"/>
          </a:p>
        </c:rich>
      </c:tx>
      <c:layout>
        <c:manualLayout>
          <c:xMode val="edge"/>
          <c:yMode val="edge"/>
          <c:x val="0.97761763697666448"/>
          <c:y val="2.2531708047269769E-2"/>
        </c:manualLayout>
      </c:layout>
      <c:overlay val="0"/>
      <c:spPr>
        <a:solidFill>
          <a:sysClr val="window" lastClr="FFFFFF"/>
        </a:solidFill>
        <a:ln w="3175">
          <a:solidFill>
            <a:sysClr val="windowText" lastClr="000000"/>
          </a:solidFill>
        </a:ln>
        <a:effectLst>
          <a:outerShdw dist="35560" dir="2700000" algn="tl" rotWithShape="0">
            <a:prstClr val="black"/>
          </a:outerShdw>
        </a:effectLst>
      </c:spPr>
    </c:title>
    <c:autoTitleDeleted val="0"/>
    <c:plotArea>
      <c:layout>
        <c:manualLayout>
          <c:layoutTarget val="inner"/>
          <c:xMode val="edge"/>
          <c:yMode val="edge"/>
          <c:x val="0.52099440786275986"/>
          <c:y val="4.8498845265588918E-2"/>
          <c:w val="0.45545844781098271"/>
          <c:h val="0.93395812578144921"/>
        </c:manualLayout>
      </c:layout>
      <c:barChart>
        <c:barDir val="bar"/>
        <c:grouping val="stacked"/>
        <c:varyColors val="0"/>
        <c:ser>
          <c:idx val="0"/>
          <c:order val="0"/>
          <c:tx>
            <c:strRef>
              <c:f>Dati!$M$562</c:f>
              <c:strCache>
                <c:ptCount val="1"/>
                <c:pt idx="0">
                  <c:v>Nē</c:v>
                </c:pt>
              </c:strCache>
            </c:strRef>
          </c:tx>
          <c:spPr>
            <a:solidFill>
              <a:srgbClr val="D0909F"/>
            </a:solidFill>
            <a:ln w="25400">
              <a:noFill/>
            </a:ln>
          </c:spPr>
          <c:invertIfNegative val="0"/>
          <c:dLbls>
            <c:spPr>
              <a:noFill/>
              <a:ln w="25400">
                <a:noFill/>
              </a:ln>
            </c:spPr>
            <c:txPr>
              <a:bodyPr wrap="square" lIns="38100" tIns="19050" rIns="38100" bIns="19050" anchor="ctr">
                <a:spAutoFit/>
              </a:bodyPr>
              <a:lstStyle/>
              <a:p>
                <a:pPr>
                  <a:defRPr sz="105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Dati!$L$563:$L$614</c:f>
              <c:strCache>
                <c:ptCount val="52"/>
                <c:pt idx="0">
                  <c:v>VISI RESPONDENTI, n=2318</c:v>
                </c:pt>
                <c:pt idx="2">
                  <c:v>Rīga, n=1256</c:v>
                </c:pt>
                <c:pt idx="3">
                  <c:v>Cita valstspilsēta, n=300</c:v>
                </c:pt>
                <c:pt idx="4">
                  <c:v>Cita pilsēta vai lauki, n=762</c:v>
                </c:pt>
                <c:pt idx="6">
                  <c:v>Rīgas reģions, n=1571</c:v>
                </c:pt>
                <c:pt idx="7">
                  <c:v>Vidzemes reģions, n=277</c:v>
                </c:pt>
                <c:pt idx="8">
                  <c:v>Kurzemes reģions, n=213</c:v>
                </c:pt>
                <c:pt idx="9">
                  <c:v>Zemgales reģions, n=156</c:v>
                </c:pt>
                <c:pt idx="10">
                  <c:v>Latgales reģions, n=101</c:v>
                </c:pt>
                <c:pt idx="12">
                  <c:v>Uzņēmumā ir pārstāvēts tikai vietējais kapitāls, n=2132</c:v>
                </c:pt>
                <c:pt idx="13">
                  <c:v>Uzņēmumā ir pārstāvēts gan vietējais kapitāls, gan ārvalstu kapitāls, n=96</c:v>
                </c:pt>
                <c:pt idx="14">
                  <c:v>Uzņēmumā ir pārstāvēts tikai ārvalstu kapitāls, n=90</c:v>
                </c:pt>
                <c:pt idx="16">
                  <c:v>2023. vai 2024. gadā, n=17</c:v>
                </c:pt>
                <c:pt idx="17">
                  <c:v>2012. - 2022. gados, n=816</c:v>
                </c:pt>
                <c:pt idx="18">
                  <c:v>2002. - 2011. gados, n=783</c:v>
                </c:pt>
                <c:pt idx="19">
                  <c:v>Līdz 2001. gadam (ieskaitot), n=702</c:v>
                </c:pt>
                <c:pt idx="21">
                  <c:v>Individuālais komersants, n=24</c:v>
                </c:pt>
                <c:pt idx="22">
                  <c:v>Sabiedrība ar ierobežotu atbildību, n=2236</c:v>
                </c:pt>
                <c:pt idx="23">
                  <c:v>Akciju sabiedrība, n=37</c:v>
                </c:pt>
                <c:pt idx="24">
                  <c:v>Filiāle, n=3</c:v>
                </c:pt>
                <c:pt idx="25">
                  <c:v>Cita, n=18</c:v>
                </c:pt>
                <c:pt idx="27">
                  <c:v>1 - 9, n=1749</c:v>
                </c:pt>
                <c:pt idx="28">
                  <c:v>10 - 49, n=408</c:v>
                </c:pt>
                <c:pt idx="29">
                  <c:v>50 - 249, n=127</c:v>
                </c:pt>
                <c:pt idx="30">
                  <c:v>250+, n=34</c:v>
                </c:pt>
                <c:pt idx="32">
                  <c:v>Saimnieciskās darbības veicējs/-a, n=209</c:v>
                </c:pt>
                <c:pt idx="33">
                  <c:v>Individuālais/-ā komersants/-e, n=25</c:v>
                </c:pt>
                <c:pt idx="34">
                  <c:v>Zemnieku saimniecība, n=11</c:v>
                </c:pt>
                <c:pt idx="35">
                  <c:v>Mikrouzņēmums, n=133</c:v>
                </c:pt>
                <c:pt idx="36">
                  <c:v>Mazs uzņēmums ar apgrozījumu gadā līdz 142 000 EUR, n=1008</c:v>
                </c:pt>
                <c:pt idx="37">
                  <c:v>Vidēja lieluma nodokļu maksātājs  (apgrozījums gadā 142 000 EUR - 4 000 000 EUR), n=768</c:v>
                </c:pt>
                <c:pt idx="38">
                  <c:v>Lielais nodokļu maksātājs (apgrozījums gadā ir virs 4 000 000 EUR), n=147</c:v>
                </c:pt>
                <c:pt idx="39">
                  <c:v>Cits, n=17</c:v>
                </c:pt>
                <c:pt idx="41">
                  <c:v>Pārtikas produktu, dzērienu ražošana, n=74</c:v>
                </c:pt>
                <c:pt idx="42">
                  <c:v>Koksnes, mēbeļu ražošana, n=74</c:v>
                </c:pt>
                <c:pt idx="43">
                  <c:v>Metāla ražošana un apstrāde, n=54</c:v>
                </c:pt>
                <c:pt idx="44">
                  <c:v>Farmaceitisko preparātu ražošana, n=5</c:v>
                </c:pt>
                <c:pt idx="45">
                  <c:v>Cita veida ražošana, n=160</c:v>
                </c:pt>
                <c:pt idx="46">
                  <c:v>Tirdzniecība, n=419</c:v>
                </c:pt>
                <c:pt idx="47">
                  <c:v>Informācijas un komunikācijas pakalpojumi, n=232</c:v>
                </c:pt>
                <c:pt idx="48">
                  <c:v>Citi pakalpojumi, n=727</c:v>
                </c:pt>
                <c:pt idx="49">
                  <c:v>Māksla, izklaide un atpūta, n=104</c:v>
                </c:pt>
                <c:pt idx="50">
                  <c:v>Būvniecība, n=283</c:v>
                </c:pt>
                <c:pt idx="51">
                  <c:v>Cita nozare/joma, n=514</c:v>
                </c:pt>
              </c:strCache>
            </c:strRef>
          </c:cat>
          <c:val>
            <c:numRef>
              <c:f>Dati!$M$563:$M$614</c:f>
              <c:numCache>
                <c:formatCode>General</c:formatCode>
                <c:ptCount val="52"/>
                <c:pt idx="0" formatCode="###0">
                  <c:v>77.471828925455156</c:v>
                </c:pt>
                <c:pt idx="2" formatCode="###0">
                  <c:v>75.907115920055759</c:v>
                </c:pt>
                <c:pt idx="3" formatCode="###0">
                  <c:v>76.413287951247042</c:v>
                </c:pt>
                <c:pt idx="4" formatCode="###0">
                  <c:v>80.475511190832364</c:v>
                </c:pt>
                <c:pt idx="6" formatCode="###0">
                  <c:v>75.831612353635734</c:v>
                </c:pt>
                <c:pt idx="7" formatCode="###0">
                  <c:v>76.559190199574587</c:v>
                </c:pt>
                <c:pt idx="8" formatCode="###0">
                  <c:v>84.127278379402441</c:v>
                </c:pt>
                <c:pt idx="9" formatCode="###0">
                  <c:v>83.17398599788514</c:v>
                </c:pt>
                <c:pt idx="10" formatCode="###0">
                  <c:v>84.999077117277636</c:v>
                </c:pt>
                <c:pt idx="12" formatCode="###0">
                  <c:v>77.435978960584251</c:v>
                </c:pt>
                <c:pt idx="13" formatCode="###0">
                  <c:v>76.967486786553891</c:v>
                </c:pt>
                <c:pt idx="14" formatCode="###0">
                  <c:v>79.248309187789246</c:v>
                </c:pt>
                <c:pt idx="16" formatCode="###0">
                  <c:v>68.20436037544745</c:v>
                </c:pt>
                <c:pt idx="17" formatCode="###0">
                  <c:v>76.371416488113653</c:v>
                </c:pt>
                <c:pt idx="18" formatCode="###0">
                  <c:v>79.598473759022397</c:v>
                </c:pt>
                <c:pt idx="19" formatCode="###0">
                  <c:v>76.517625403494122</c:v>
                </c:pt>
                <c:pt idx="21" formatCode="###0">
                  <c:v>54.166666666666664</c:v>
                </c:pt>
                <c:pt idx="22" formatCode="###0">
                  <c:v>77.893537065878363</c:v>
                </c:pt>
                <c:pt idx="23" formatCode="###0">
                  <c:v>74.382401829935816</c:v>
                </c:pt>
                <c:pt idx="24" formatCode="###0">
                  <c:v>72.64856980954562</c:v>
                </c:pt>
                <c:pt idx="25" formatCode="###0">
                  <c:v>60.947150164911072</c:v>
                </c:pt>
                <c:pt idx="27" formatCode="###0">
                  <c:v>78.158947970268528</c:v>
                </c:pt>
                <c:pt idx="28" formatCode="###0">
                  <c:v>74.754901960784665</c:v>
                </c:pt>
                <c:pt idx="29" formatCode="###0">
                  <c:v>59.84251968503937</c:v>
                </c:pt>
                <c:pt idx="30" formatCode="###0">
                  <c:v>52.941176470588232</c:v>
                </c:pt>
                <c:pt idx="32" formatCode="###0">
                  <c:v>73.713916151925389</c:v>
                </c:pt>
                <c:pt idx="33" formatCode="###0">
                  <c:v>66.588508492120667</c:v>
                </c:pt>
                <c:pt idx="34" formatCode="###0">
                  <c:v>90.450660888121163</c:v>
                </c:pt>
                <c:pt idx="35" formatCode="###0">
                  <c:v>82.210669540502408</c:v>
                </c:pt>
                <c:pt idx="36" formatCode="###0">
                  <c:v>79.374431414782052</c:v>
                </c:pt>
                <c:pt idx="37" formatCode="###0">
                  <c:v>75.454127542020387</c:v>
                </c:pt>
                <c:pt idx="38" formatCode="###0">
                  <c:v>69.631280830465158</c:v>
                </c:pt>
                <c:pt idx="39" formatCode="###0">
                  <c:v>71.158257647401072</c:v>
                </c:pt>
                <c:pt idx="41" formatCode="###0">
                  <c:v>71.205151863246684</c:v>
                </c:pt>
                <c:pt idx="42" formatCode="###0">
                  <c:v>61.389115785815918</c:v>
                </c:pt>
                <c:pt idx="43" formatCode="###0">
                  <c:v>52.130715912368579</c:v>
                </c:pt>
                <c:pt idx="44" formatCode="###0">
                  <c:v>47.835989852130254</c:v>
                </c:pt>
                <c:pt idx="45" formatCode="###0">
                  <c:v>62.447343504074581</c:v>
                </c:pt>
                <c:pt idx="46" formatCode="###0">
                  <c:v>75.684113355751791</c:v>
                </c:pt>
                <c:pt idx="47" formatCode="###0">
                  <c:v>77.019176212470825</c:v>
                </c:pt>
                <c:pt idx="48" formatCode="###0">
                  <c:v>81.697040936850968</c:v>
                </c:pt>
                <c:pt idx="49" formatCode="###0">
                  <c:v>61.683947038696473</c:v>
                </c:pt>
                <c:pt idx="50" formatCode="###0">
                  <c:v>70.27805294070204</c:v>
                </c:pt>
                <c:pt idx="51" formatCode="###0">
                  <c:v>80.014713957629652</c:v>
                </c:pt>
              </c:numCache>
            </c:numRef>
          </c:val>
          <c:extLst xmlns:c16r2="http://schemas.microsoft.com/office/drawing/2015/06/chart">
            <c:ext xmlns:c16="http://schemas.microsoft.com/office/drawing/2014/chart" uri="{C3380CC4-5D6E-409C-BE32-E72D297353CC}">
              <c16:uniqueId val="{00000000-CCDB-4872-A39E-B12947BF07C0}"/>
            </c:ext>
          </c:extLst>
        </c:ser>
        <c:ser>
          <c:idx val="2"/>
          <c:order val="1"/>
          <c:tx>
            <c:strRef>
              <c:f>Dati!$N$562</c:f>
              <c:strCache>
                <c:ptCount val="1"/>
                <c:pt idx="0">
                  <c:v>Jā</c:v>
                </c:pt>
              </c:strCache>
            </c:strRef>
          </c:tx>
          <c:spPr>
            <a:solidFill>
              <a:srgbClr val="BDDCA8"/>
            </a:solidFill>
          </c:spPr>
          <c:invertIfNegative val="0"/>
          <c:dLbls>
            <c:spPr>
              <a:noFill/>
              <a:ln>
                <a:noFill/>
              </a:ln>
              <a:effectLst/>
            </c:spPr>
            <c:txPr>
              <a:bodyPr wrap="square" lIns="38100" tIns="19050" rIns="38100" bIns="19050" anchor="ctr">
                <a:spAutoFit/>
              </a:bodyPr>
              <a:lstStyle/>
              <a:p>
                <a:pPr>
                  <a:defRPr sz="1050" b="1">
                    <a:solidFill>
                      <a:schemeClr val="tx1"/>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Dati!$L$563:$L$614</c:f>
              <c:strCache>
                <c:ptCount val="52"/>
                <c:pt idx="0">
                  <c:v>VISI RESPONDENTI, n=2318</c:v>
                </c:pt>
                <c:pt idx="2">
                  <c:v>Rīga, n=1256</c:v>
                </c:pt>
                <c:pt idx="3">
                  <c:v>Cita valstspilsēta, n=300</c:v>
                </c:pt>
                <c:pt idx="4">
                  <c:v>Cita pilsēta vai lauki, n=762</c:v>
                </c:pt>
                <c:pt idx="6">
                  <c:v>Rīgas reģions, n=1571</c:v>
                </c:pt>
                <c:pt idx="7">
                  <c:v>Vidzemes reģions, n=277</c:v>
                </c:pt>
                <c:pt idx="8">
                  <c:v>Kurzemes reģions, n=213</c:v>
                </c:pt>
                <c:pt idx="9">
                  <c:v>Zemgales reģions, n=156</c:v>
                </c:pt>
                <c:pt idx="10">
                  <c:v>Latgales reģions, n=101</c:v>
                </c:pt>
                <c:pt idx="12">
                  <c:v>Uzņēmumā ir pārstāvēts tikai vietējais kapitāls, n=2132</c:v>
                </c:pt>
                <c:pt idx="13">
                  <c:v>Uzņēmumā ir pārstāvēts gan vietējais kapitāls, gan ārvalstu kapitāls, n=96</c:v>
                </c:pt>
                <c:pt idx="14">
                  <c:v>Uzņēmumā ir pārstāvēts tikai ārvalstu kapitāls, n=90</c:v>
                </c:pt>
                <c:pt idx="16">
                  <c:v>2023. vai 2024. gadā, n=17</c:v>
                </c:pt>
                <c:pt idx="17">
                  <c:v>2012. - 2022. gados, n=816</c:v>
                </c:pt>
                <c:pt idx="18">
                  <c:v>2002. - 2011. gados, n=783</c:v>
                </c:pt>
                <c:pt idx="19">
                  <c:v>Līdz 2001. gadam (ieskaitot), n=702</c:v>
                </c:pt>
                <c:pt idx="21">
                  <c:v>Individuālais komersants, n=24</c:v>
                </c:pt>
                <c:pt idx="22">
                  <c:v>Sabiedrība ar ierobežotu atbildību, n=2236</c:v>
                </c:pt>
                <c:pt idx="23">
                  <c:v>Akciju sabiedrība, n=37</c:v>
                </c:pt>
                <c:pt idx="24">
                  <c:v>Filiāle, n=3</c:v>
                </c:pt>
                <c:pt idx="25">
                  <c:v>Cita, n=18</c:v>
                </c:pt>
                <c:pt idx="27">
                  <c:v>1 - 9, n=1749</c:v>
                </c:pt>
                <c:pt idx="28">
                  <c:v>10 - 49, n=408</c:v>
                </c:pt>
                <c:pt idx="29">
                  <c:v>50 - 249, n=127</c:v>
                </c:pt>
                <c:pt idx="30">
                  <c:v>250+, n=34</c:v>
                </c:pt>
                <c:pt idx="32">
                  <c:v>Saimnieciskās darbības veicējs/-a, n=209</c:v>
                </c:pt>
                <c:pt idx="33">
                  <c:v>Individuālais/-ā komersants/-e, n=25</c:v>
                </c:pt>
                <c:pt idx="34">
                  <c:v>Zemnieku saimniecība, n=11</c:v>
                </c:pt>
                <c:pt idx="35">
                  <c:v>Mikrouzņēmums, n=133</c:v>
                </c:pt>
                <c:pt idx="36">
                  <c:v>Mazs uzņēmums ar apgrozījumu gadā līdz 142 000 EUR, n=1008</c:v>
                </c:pt>
                <c:pt idx="37">
                  <c:v>Vidēja lieluma nodokļu maksātājs  (apgrozījums gadā 142 000 EUR - 4 000 000 EUR), n=768</c:v>
                </c:pt>
                <c:pt idx="38">
                  <c:v>Lielais nodokļu maksātājs (apgrozījums gadā ir virs 4 000 000 EUR), n=147</c:v>
                </c:pt>
                <c:pt idx="39">
                  <c:v>Cits, n=17</c:v>
                </c:pt>
                <c:pt idx="41">
                  <c:v>Pārtikas produktu, dzērienu ražošana, n=74</c:v>
                </c:pt>
                <c:pt idx="42">
                  <c:v>Koksnes, mēbeļu ražošana, n=74</c:v>
                </c:pt>
                <c:pt idx="43">
                  <c:v>Metāla ražošana un apstrāde, n=54</c:v>
                </c:pt>
                <c:pt idx="44">
                  <c:v>Farmaceitisko preparātu ražošana, n=5</c:v>
                </c:pt>
                <c:pt idx="45">
                  <c:v>Cita veida ražošana, n=160</c:v>
                </c:pt>
                <c:pt idx="46">
                  <c:v>Tirdzniecība, n=419</c:v>
                </c:pt>
                <c:pt idx="47">
                  <c:v>Informācijas un komunikācijas pakalpojumi, n=232</c:v>
                </c:pt>
                <c:pt idx="48">
                  <c:v>Citi pakalpojumi, n=727</c:v>
                </c:pt>
                <c:pt idx="49">
                  <c:v>Māksla, izklaide un atpūta, n=104</c:v>
                </c:pt>
                <c:pt idx="50">
                  <c:v>Būvniecība, n=283</c:v>
                </c:pt>
                <c:pt idx="51">
                  <c:v>Cita nozare/joma, n=514</c:v>
                </c:pt>
              </c:strCache>
            </c:strRef>
          </c:cat>
          <c:val>
            <c:numRef>
              <c:f>Dati!$N$563:$N$614</c:f>
              <c:numCache>
                <c:formatCode>General</c:formatCode>
                <c:ptCount val="52"/>
                <c:pt idx="0" formatCode="###0">
                  <c:v>11.222941614104169</c:v>
                </c:pt>
                <c:pt idx="2" formatCode="###0">
                  <c:v>11.849397215536301</c:v>
                </c:pt>
                <c:pt idx="3" formatCode="###0">
                  <c:v>10.219587239351824</c:v>
                </c:pt>
                <c:pt idx="4" formatCode="###0">
                  <c:v>10.561509475157798</c:v>
                </c:pt>
                <c:pt idx="6" formatCode="###0">
                  <c:v>12.347544404464752</c:v>
                </c:pt>
                <c:pt idx="7" formatCode="###0">
                  <c:v>12.970644805817884</c:v>
                </c:pt>
                <c:pt idx="8" formatCode="###0">
                  <c:v>4.7558985356510899</c:v>
                </c:pt>
                <c:pt idx="9" formatCode="###0">
                  <c:v>7.9450848383597563</c:v>
                </c:pt>
                <c:pt idx="10" formatCode="###0">
                  <c:v>5.7039579452527569</c:v>
                </c:pt>
                <c:pt idx="12" formatCode="###0">
                  <c:v>11.322276034448009</c:v>
                </c:pt>
                <c:pt idx="13" formatCode="###0">
                  <c:v>10.660256586544852</c:v>
                </c:pt>
                <c:pt idx="14" formatCode="###0">
                  <c:v>8.6566229859277897</c:v>
                </c:pt>
                <c:pt idx="16" formatCode="###0">
                  <c:v>19.077383774731533</c:v>
                </c:pt>
                <c:pt idx="17" formatCode="###0">
                  <c:v>11.021070796749093</c:v>
                </c:pt>
                <c:pt idx="18" formatCode="###0">
                  <c:v>11.53287198095502</c:v>
                </c:pt>
                <c:pt idx="19" formatCode="###0">
                  <c:v>10.862300795766711</c:v>
                </c:pt>
                <c:pt idx="21" formatCode="###0">
                  <c:v>20.833333333333332</c:v>
                </c:pt>
                <c:pt idx="22" formatCode="###0">
                  <c:v>11.052277146860847</c:v>
                </c:pt>
                <c:pt idx="23" formatCode="###0">
                  <c:v>10.739415435297014</c:v>
                </c:pt>
                <c:pt idx="24" formatCode="###0">
                  <c:v>27.351430190454394</c:v>
                </c:pt>
                <c:pt idx="25" formatCode="###0">
                  <c:v>17.581607899264679</c:v>
                </c:pt>
                <c:pt idx="27" formatCode="###0">
                  <c:v>10.634648370497263</c:v>
                </c:pt>
                <c:pt idx="28" formatCode="###0">
                  <c:v>14.46078431372559</c:v>
                </c:pt>
                <c:pt idx="29" formatCode="###0">
                  <c:v>21.259842519685041</c:v>
                </c:pt>
                <c:pt idx="30" formatCode="###0">
                  <c:v>29.411764705882351</c:v>
                </c:pt>
                <c:pt idx="32" formatCode="###0">
                  <c:v>9.6407304886799867</c:v>
                </c:pt>
                <c:pt idx="33" formatCode="###0">
                  <c:v>16.705745753939674</c:v>
                </c:pt>
                <c:pt idx="34" formatCode="###0">
                  <c:v>9.5493391118788349</c:v>
                </c:pt>
                <c:pt idx="35" formatCode="###0">
                  <c:v>6.0631848546827953</c:v>
                </c:pt>
                <c:pt idx="36" formatCode="###0">
                  <c:v>10.418438735617128</c:v>
                </c:pt>
                <c:pt idx="37" formatCode="###0">
                  <c:v>13.690727244396749</c:v>
                </c:pt>
                <c:pt idx="38" formatCode="###0">
                  <c:v>17.413407442338478</c:v>
                </c:pt>
                <c:pt idx="39" formatCode="###0">
                  <c:v>6.978108900525001</c:v>
                </c:pt>
                <c:pt idx="41" formatCode="###0">
                  <c:v>15.975384588926998</c:v>
                </c:pt>
                <c:pt idx="42" formatCode="###0">
                  <c:v>29.021680185995994</c:v>
                </c:pt>
                <c:pt idx="43" formatCode="###0">
                  <c:v>27.416109642684713</c:v>
                </c:pt>
                <c:pt idx="44" formatCode="###0">
                  <c:v>52.164010147869739</c:v>
                </c:pt>
                <c:pt idx="45" formatCode="###0">
                  <c:v>21.31408019638722</c:v>
                </c:pt>
                <c:pt idx="46" formatCode="###0">
                  <c:v>12.557990300434001</c:v>
                </c:pt>
                <c:pt idx="47" formatCode="###0">
                  <c:v>14.543654407371061</c:v>
                </c:pt>
                <c:pt idx="48" formatCode="###0">
                  <c:v>7.5456451241915667</c:v>
                </c:pt>
                <c:pt idx="49" formatCode="###0">
                  <c:v>22.927154046804976</c:v>
                </c:pt>
                <c:pt idx="50" formatCode="###0">
                  <c:v>14.412824720884988</c:v>
                </c:pt>
                <c:pt idx="51" formatCode="###0">
                  <c:v>9.0187640322737028</c:v>
                </c:pt>
              </c:numCache>
            </c:numRef>
          </c:val>
          <c:extLst xmlns:c16r2="http://schemas.microsoft.com/office/drawing/2015/06/chart">
            <c:ext xmlns:c16="http://schemas.microsoft.com/office/drawing/2014/chart" uri="{C3380CC4-5D6E-409C-BE32-E72D297353CC}">
              <c16:uniqueId val="{00000001-CCDB-4872-A39E-B12947BF07C0}"/>
            </c:ext>
          </c:extLst>
        </c:ser>
        <c:ser>
          <c:idx val="1"/>
          <c:order val="2"/>
          <c:tx>
            <c:strRef>
              <c:f>Dati!$O$562</c:f>
              <c:strCache>
                <c:ptCount val="1"/>
                <c:pt idx="0">
                  <c:v>Grūti pateikt</c:v>
                </c:pt>
              </c:strCache>
            </c:strRef>
          </c:tx>
          <c:spPr>
            <a:solidFill>
              <a:sysClr val="window" lastClr="FFFFFF">
                <a:lumMod val="75000"/>
              </a:sysClr>
            </a:solidFill>
            <a:ln w="25400">
              <a:noFill/>
            </a:ln>
          </c:spPr>
          <c:invertIfNegative val="0"/>
          <c:dLbls>
            <c:dLbl>
              <c:idx val="0"/>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1"/>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2"/>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3"/>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4"/>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5"/>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6"/>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7"/>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8"/>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9"/>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10"/>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11"/>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12"/>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13"/>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14"/>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15"/>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16"/>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17"/>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18"/>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20"/>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23"/>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24"/>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25"/>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26"/>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27"/>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28"/>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31"/>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33"/>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38"/>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39"/>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dLbl>
              <c:idx val="40"/>
              <c:spPr>
                <a:noFill/>
                <a:ln w="25400">
                  <a:noFill/>
                </a:ln>
              </c:spPr>
              <c:txPr>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dLbl>
            <c:spPr>
              <a:noFill/>
              <a:ln w="25400">
                <a:noFill/>
              </a:ln>
            </c:spPr>
            <c:txPr>
              <a:bodyPr wrap="square" lIns="38100" tIns="19050" rIns="38100" bIns="19050" anchor="ctr">
                <a:spAutoFit/>
              </a:bodyPr>
              <a:lstStyle/>
              <a:p>
                <a:pPr>
                  <a:defRPr sz="105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Dati!$L$563:$L$614</c:f>
              <c:strCache>
                <c:ptCount val="52"/>
                <c:pt idx="0">
                  <c:v>VISI RESPONDENTI, n=2318</c:v>
                </c:pt>
                <c:pt idx="2">
                  <c:v>Rīga, n=1256</c:v>
                </c:pt>
                <c:pt idx="3">
                  <c:v>Cita valstspilsēta, n=300</c:v>
                </c:pt>
                <c:pt idx="4">
                  <c:v>Cita pilsēta vai lauki, n=762</c:v>
                </c:pt>
                <c:pt idx="6">
                  <c:v>Rīgas reģions, n=1571</c:v>
                </c:pt>
                <c:pt idx="7">
                  <c:v>Vidzemes reģions, n=277</c:v>
                </c:pt>
                <c:pt idx="8">
                  <c:v>Kurzemes reģions, n=213</c:v>
                </c:pt>
                <c:pt idx="9">
                  <c:v>Zemgales reģions, n=156</c:v>
                </c:pt>
                <c:pt idx="10">
                  <c:v>Latgales reģions, n=101</c:v>
                </c:pt>
                <c:pt idx="12">
                  <c:v>Uzņēmumā ir pārstāvēts tikai vietējais kapitāls, n=2132</c:v>
                </c:pt>
                <c:pt idx="13">
                  <c:v>Uzņēmumā ir pārstāvēts gan vietējais kapitāls, gan ārvalstu kapitāls, n=96</c:v>
                </c:pt>
                <c:pt idx="14">
                  <c:v>Uzņēmumā ir pārstāvēts tikai ārvalstu kapitāls, n=90</c:v>
                </c:pt>
                <c:pt idx="16">
                  <c:v>2023. vai 2024. gadā, n=17</c:v>
                </c:pt>
                <c:pt idx="17">
                  <c:v>2012. - 2022. gados, n=816</c:v>
                </c:pt>
                <c:pt idx="18">
                  <c:v>2002. - 2011. gados, n=783</c:v>
                </c:pt>
                <c:pt idx="19">
                  <c:v>Līdz 2001. gadam (ieskaitot), n=702</c:v>
                </c:pt>
                <c:pt idx="21">
                  <c:v>Individuālais komersants, n=24</c:v>
                </c:pt>
                <c:pt idx="22">
                  <c:v>Sabiedrība ar ierobežotu atbildību, n=2236</c:v>
                </c:pt>
                <c:pt idx="23">
                  <c:v>Akciju sabiedrība, n=37</c:v>
                </c:pt>
                <c:pt idx="24">
                  <c:v>Filiāle, n=3</c:v>
                </c:pt>
                <c:pt idx="25">
                  <c:v>Cita, n=18</c:v>
                </c:pt>
                <c:pt idx="27">
                  <c:v>1 - 9, n=1749</c:v>
                </c:pt>
                <c:pt idx="28">
                  <c:v>10 - 49, n=408</c:v>
                </c:pt>
                <c:pt idx="29">
                  <c:v>50 - 249, n=127</c:v>
                </c:pt>
                <c:pt idx="30">
                  <c:v>250+, n=34</c:v>
                </c:pt>
                <c:pt idx="32">
                  <c:v>Saimnieciskās darbības veicējs/-a, n=209</c:v>
                </c:pt>
                <c:pt idx="33">
                  <c:v>Individuālais/-ā komersants/-e, n=25</c:v>
                </c:pt>
                <c:pt idx="34">
                  <c:v>Zemnieku saimniecība, n=11</c:v>
                </c:pt>
                <c:pt idx="35">
                  <c:v>Mikrouzņēmums, n=133</c:v>
                </c:pt>
                <c:pt idx="36">
                  <c:v>Mazs uzņēmums ar apgrozījumu gadā līdz 142 000 EUR, n=1008</c:v>
                </c:pt>
                <c:pt idx="37">
                  <c:v>Vidēja lieluma nodokļu maksātājs  (apgrozījums gadā 142 000 EUR - 4 000 000 EUR), n=768</c:v>
                </c:pt>
                <c:pt idx="38">
                  <c:v>Lielais nodokļu maksātājs (apgrozījums gadā ir virs 4 000 000 EUR), n=147</c:v>
                </c:pt>
                <c:pt idx="39">
                  <c:v>Cits, n=17</c:v>
                </c:pt>
                <c:pt idx="41">
                  <c:v>Pārtikas produktu, dzērienu ražošana, n=74</c:v>
                </c:pt>
                <c:pt idx="42">
                  <c:v>Koksnes, mēbeļu ražošana, n=74</c:v>
                </c:pt>
                <c:pt idx="43">
                  <c:v>Metāla ražošana un apstrāde, n=54</c:v>
                </c:pt>
                <c:pt idx="44">
                  <c:v>Farmaceitisko preparātu ražošana, n=5</c:v>
                </c:pt>
                <c:pt idx="45">
                  <c:v>Cita veida ražošana, n=160</c:v>
                </c:pt>
                <c:pt idx="46">
                  <c:v>Tirdzniecība, n=419</c:v>
                </c:pt>
                <c:pt idx="47">
                  <c:v>Informācijas un komunikācijas pakalpojumi, n=232</c:v>
                </c:pt>
                <c:pt idx="48">
                  <c:v>Citi pakalpojumi, n=727</c:v>
                </c:pt>
                <c:pt idx="49">
                  <c:v>Māksla, izklaide un atpūta, n=104</c:v>
                </c:pt>
                <c:pt idx="50">
                  <c:v>Būvniecība, n=283</c:v>
                </c:pt>
                <c:pt idx="51">
                  <c:v>Cita nozare/joma, n=514</c:v>
                </c:pt>
              </c:strCache>
            </c:strRef>
          </c:cat>
          <c:val>
            <c:numRef>
              <c:f>Dati!$O$563:$O$614</c:f>
              <c:numCache>
                <c:formatCode>General</c:formatCode>
                <c:ptCount val="52"/>
                <c:pt idx="0" formatCode="###0">
                  <c:v>11.305229460440554</c:v>
                </c:pt>
                <c:pt idx="2" formatCode="###0">
                  <c:v>12.243486864407377</c:v>
                </c:pt>
                <c:pt idx="3" formatCode="###0">
                  <c:v>13.36712480940135</c:v>
                </c:pt>
                <c:pt idx="4" formatCode="###0">
                  <c:v>8.9629793340093453</c:v>
                </c:pt>
                <c:pt idx="6" formatCode="###0">
                  <c:v>11.82084324189896</c:v>
                </c:pt>
                <c:pt idx="7" formatCode="###0">
                  <c:v>10.470164994607648</c:v>
                </c:pt>
                <c:pt idx="8" formatCode="###0">
                  <c:v>11.116823084946516</c:v>
                </c:pt>
                <c:pt idx="9" formatCode="###0">
                  <c:v>8.8809291637551464</c:v>
                </c:pt>
                <c:pt idx="10" formatCode="###0">
                  <c:v>9.2969649374695589</c:v>
                </c:pt>
                <c:pt idx="12" formatCode="###0">
                  <c:v>11.241745004967443</c:v>
                </c:pt>
                <c:pt idx="13" formatCode="###0">
                  <c:v>12.372256626901171</c:v>
                </c:pt>
                <c:pt idx="14" formatCode="###0">
                  <c:v>12.09506782628292</c:v>
                </c:pt>
                <c:pt idx="16" formatCode="###0">
                  <c:v>12.71825584982102</c:v>
                </c:pt>
                <c:pt idx="17" formatCode="###0">
                  <c:v>12.607512715136636</c:v>
                </c:pt>
                <c:pt idx="18" formatCode="###0">
                  <c:v>8.8686542600220761</c:v>
                </c:pt>
                <c:pt idx="19" formatCode="###0">
                  <c:v>12.620073800738993</c:v>
                </c:pt>
                <c:pt idx="21" formatCode="###0">
                  <c:v>25</c:v>
                </c:pt>
                <c:pt idx="22" formatCode="###0">
                  <c:v>11.054185787260572</c:v>
                </c:pt>
                <c:pt idx="23" formatCode="###0">
                  <c:v>14.878182734767179</c:v>
                </c:pt>
                <c:pt idx="24" formatCode="###0">
                  <c:v>0</c:v>
                </c:pt>
                <c:pt idx="25" formatCode="###0">
                  <c:v>21.471241935824253</c:v>
                </c:pt>
                <c:pt idx="27" formatCode="###0">
                  <c:v>11.206403659233676</c:v>
                </c:pt>
                <c:pt idx="28" formatCode="###0">
                  <c:v>10.784313725490271</c:v>
                </c:pt>
                <c:pt idx="29" formatCode="###0">
                  <c:v>18.897637795275589</c:v>
                </c:pt>
                <c:pt idx="30" formatCode="###0">
                  <c:v>17.647058823529413</c:v>
                </c:pt>
                <c:pt idx="32" formatCode="###0">
                  <c:v>16.645353359394605</c:v>
                </c:pt>
                <c:pt idx="33" formatCode="###0">
                  <c:v>16.705745753939674</c:v>
                </c:pt>
                <c:pt idx="34" formatCode="###0">
                  <c:v>0</c:v>
                </c:pt>
                <c:pt idx="35" formatCode="###0">
                  <c:v>11.726145604814748</c:v>
                </c:pt>
                <c:pt idx="36" formatCode="###0">
                  <c:v>10.207129849600308</c:v>
                </c:pt>
                <c:pt idx="37" formatCode="###0">
                  <c:v>10.855145213582357</c:v>
                </c:pt>
                <c:pt idx="38" formatCode="###0">
                  <c:v>12.955311727196305</c:v>
                </c:pt>
                <c:pt idx="39" formatCode="###0">
                  <c:v>21.86363345207392</c:v>
                </c:pt>
                <c:pt idx="41" formatCode="###0">
                  <c:v>12.819463547826246</c:v>
                </c:pt>
                <c:pt idx="42" formatCode="###0">
                  <c:v>9.5892040281879591</c:v>
                </c:pt>
                <c:pt idx="43" formatCode="###0">
                  <c:v>20.453174444946605</c:v>
                </c:pt>
                <c:pt idx="45" formatCode="###0">
                  <c:v>16.238576299538135</c:v>
                </c:pt>
                <c:pt idx="46" formatCode="###0">
                  <c:v>11.757896343814695</c:v>
                </c:pt>
                <c:pt idx="47" formatCode="###0">
                  <c:v>8.4371693801581014</c:v>
                </c:pt>
                <c:pt idx="48" formatCode="###0">
                  <c:v>10.757313938956944</c:v>
                </c:pt>
                <c:pt idx="49" formatCode="###0">
                  <c:v>15.388898914498425</c:v>
                </c:pt>
                <c:pt idx="50" formatCode="###0">
                  <c:v>15.309122338412999</c:v>
                </c:pt>
                <c:pt idx="51" formatCode="###0">
                  <c:v>10.966522010097057</c:v>
                </c:pt>
              </c:numCache>
            </c:numRef>
          </c:val>
          <c:extLst xmlns:c16r2="http://schemas.microsoft.com/office/drawing/2015/06/chart">
            <c:ext xmlns:c16="http://schemas.microsoft.com/office/drawing/2014/chart" uri="{C3380CC4-5D6E-409C-BE32-E72D297353CC}">
              <c16:uniqueId val="{00000021-CCDB-4872-A39E-B12947BF07C0}"/>
            </c:ext>
          </c:extLst>
        </c:ser>
        <c:dLbls>
          <c:showLegendKey val="0"/>
          <c:showVal val="0"/>
          <c:showCatName val="0"/>
          <c:showSerName val="0"/>
          <c:showPercent val="0"/>
          <c:showBubbleSize val="0"/>
        </c:dLbls>
        <c:gapWidth val="15"/>
        <c:overlap val="100"/>
        <c:axId val="673469960"/>
        <c:axId val="673463296"/>
      </c:barChart>
      <c:catAx>
        <c:axId val="673469960"/>
        <c:scaling>
          <c:orientation val="maxMin"/>
        </c:scaling>
        <c:delete val="0"/>
        <c:axPos val="l"/>
        <c:title>
          <c:tx>
            <c:rich>
              <a:bodyPr rot="0" vert="horz"/>
              <a:lstStyle/>
              <a:p>
                <a:pPr algn="ctr">
                  <a:defRPr sz="1000" b="0" i="0" u="none" strike="noStrike" baseline="0">
                    <a:solidFill>
                      <a:srgbClr val="333333"/>
                    </a:solidFill>
                    <a:latin typeface="Arial"/>
                    <a:ea typeface="Arial"/>
                    <a:cs typeface="Arial"/>
                  </a:defRPr>
                </a:pPr>
                <a:r>
                  <a:rPr lang="lv-LV" sz="1000"/>
                  <a:t>%</a:t>
                </a:r>
              </a:p>
            </c:rich>
          </c:tx>
          <c:layout>
            <c:manualLayout>
              <c:xMode val="edge"/>
              <c:yMode val="edge"/>
              <c:x val="0.89706438232033014"/>
              <c:y val="0.93995386999983865"/>
            </c:manualLayout>
          </c:layout>
          <c:overlay val="0"/>
          <c:spPr>
            <a:noFill/>
            <a:ln w="25400">
              <a:noFill/>
            </a:ln>
          </c:spPr>
        </c:title>
        <c:numFmt formatCode="General" sourceLinked="1"/>
        <c:majorTickMark val="out"/>
        <c:minorTickMark val="none"/>
        <c:tickLblPos val="low"/>
        <c:spPr>
          <a:ln w="3175">
            <a:solidFill>
              <a:srgbClr val="333333"/>
            </a:solidFill>
            <a:prstDash val="solid"/>
          </a:ln>
        </c:spPr>
        <c:txPr>
          <a:bodyPr rot="0" vert="horz"/>
          <a:lstStyle/>
          <a:p>
            <a:pPr>
              <a:defRPr sz="900" b="0" i="0" u="none" strike="noStrike" baseline="0">
                <a:solidFill>
                  <a:srgbClr val="000000"/>
                </a:solidFill>
                <a:latin typeface="Arial"/>
                <a:ea typeface="Arial"/>
                <a:cs typeface="Arial"/>
              </a:defRPr>
            </a:pPr>
            <a:endParaRPr lang="en-US"/>
          </a:p>
        </c:txPr>
        <c:crossAx val="673463296"/>
        <c:crossesAt val="0"/>
        <c:auto val="1"/>
        <c:lblAlgn val="ctr"/>
        <c:lblOffset val="100"/>
        <c:tickLblSkip val="1"/>
        <c:tickMarkSkip val="1"/>
        <c:noMultiLvlLbl val="0"/>
      </c:catAx>
      <c:valAx>
        <c:axId val="673463296"/>
        <c:scaling>
          <c:orientation val="minMax"/>
          <c:max val="100"/>
          <c:min val="0"/>
        </c:scaling>
        <c:delete val="1"/>
        <c:axPos val="b"/>
        <c:numFmt formatCode="0" sourceLinked="0"/>
        <c:majorTickMark val="out"/>
        <c:minorTickMark val="none"/>
        <c:tickLblPos val="nextTo"/>
        <c:crossAx val="673469960"/>
        <c:crosses val="max"/>
        <c:crossBetween val="between"/>
        <c:majorUnit val="20"/>
        <c:minorUnit val="4"/>
      </c:valAx>
      <c:spPr>
        <a:noFill/>
        <a:ln w="25400">
          <a:noFill/>
        </a:ln>
      </c:spPr>
    </c:plotArea>
    <c:legend>
      <c:legendPos val="t"/>
      <c:layout>
        <c:manualLayout>
          <c:xMode val="edge"/>
          <c:yMode val="edge"/>
          <c:x val="0.58087192317334602"/>
          <c:y val="5.1630461570703716E-3"/>
          <c:w val="0.39509017513161732"/>
          <c:h val="3.5771967183347367E-2"/>
        </c:manualLayout>
      </c:layout>
      <c:overlay val="0"/>
      <c:spPr>
        <a:noFill/>
        <a:ln w="25400">
          <a:noFill/>
        </a:ln>
      </c:spPr>
      <c:txPr>
        <a:bodyPr/>
        <a:lstStyle/>
        <a:p>
          <a:pPr>
            <a:defRPr sz="1000" b="0" i="0" u="none" strike="noStrike" baseline="0">
              <a:solidFill>
                <a:srgbClr val="000000"/>
              </a:solidFill>
              <a:latin typeface="Arial"/>
              <a:ea typeface="Arial"/>
              <a:cs typeface="Arial"/>
            </a:defRPr>
          </a:pPr>
          <a:endParaRPr lang="en-US"/>
        </a:p>
      </c:txPr>
    </c:legend>
    <c:plotVisOnly val="1"/>
    <c:dispBlanksAs val="gap"/>
    <c:showDLblsOverMax val="0"/>
  </c:chart>
  <c:spPr>
    <a:noFill/>
    <a:ln w="6350">
      <a:noFill/>
    </a:ln>
  </c:spPr>
  <c:txPr>
    <a:bodyPr/>
    <a:lstStyle/>
    <a:p>
      <a:pPr>
        <a:defRPr sz="800" b="0" i="0" u="none" strike="noStrike" baseline="0">
          <a:solidFill>
            <a:srgbClr val="333333"/>
          </a:solidFill>
          <a:latin typeface="Arial"/>
          <a:ea typeface="Arial"/>
          <a:cs typeface="Arial"/>
        </a:defRPr>
      </a:pPr>
      <a:endParaRPr lang="en-US"/>
    </a:p>
  </c:txPr>
  <c:externalData r:id="rId2">
    <c:autoUpdate val="0"/>
  </c:externalData>
  <c:userShapes r:id="rId3"/>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a:t>%</a:t>
            </a:r>
          </a:p>
        </c:rich>
      </c:tx>
      <c:layout>
        <c:manualLayout>
          <c:xMode val="edge"/>
          <c:yMode val="edge"/>
          <c:x val="0.97088312781414621"/>
          <c:y val="5.7510369275701322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41601779797482652"/>
          <c:y val="9.7418749999999998E-2"/>
          <c:w val="0.57401124399427106"/>
          <c:h val="0.88729809027777773"/>
        </c:manualLayout>
      </c:layout>
      <c:barChart>
        <c:barDir val="bar"/>
        <c:grouping val="stacked"/>
        <c:varyColors val="0"/>
        <c:ser>
          <c:idx val="0"/>
          <c:order val="0"/>
          <c:tx>
            <c:strRef>
              <c:f>Dati!$C$524</c:f>
              <c:strCache>
                <c:ptCount val="1"/>
                <c:pt idx="0">
                  <c:v>.</c:v>
                </c:pt>
              </c:strCache>
            </c:strRef>
          </c:tx>
          <c:spPr>
            <a:noFill/>
          </c:spPr>
          <c:invertIfNegative val="0"/>
          <c:dLbls>
            <c:delete val="1"/>
          </c:dLbls>
          <c:cat>
            <c:strRef>
              <c:f>Dati!$B$525:$B$551</c:f>
              <c:strCache>
                <c:ptCount val="27"/>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pt idx="16">
                  <c:v>07.2024., n=2318</c:v>
                </c:pt>
                <c:pt idx="17">
                  <c:v>06.2022., n=2808</c:v>
                </c:pt>
                <c:pt idx="18">
                  <c:v>11.2019., n=3622</c:v>
                </c:pt>
                <c:pt idx="20">
                  <c:v>07.2024., n=2318</c:v>
                </c:pt>
                <c:pt idx="21">
                  <c:v>06.2022., n=2808</c:v>
                </c:pt>
                <c:pt idx="22">
                  <c:v>11.2019., n=3622</c:v>
                </c:pt>
                <c:pt idx="24">
                  <c:v>07.2024., n=2318</c:v>
                </c:pt>
                <c:pt idx="25">
                  <c:v>06.2022., n=2808</c:v>
                </c:pt>
                <c:pt idx="26">
                  <c:v>11.2019., n=3622</c:v>
                </c:pt>
              </c:strCache>
            </c:strRef>
          </c:cat>
          <c:val>
            <c:numRef>
              <c:f>Dati!$C$525:$C$551</c:f>
              <c:numCache>
                <c:formatCode>0.0</c:formatCode>
                <c:ptCount val="27"/>
                <c:pt idx="0">
                  <c:v>55.091033547410511</c:v>
                </c:pt>
                <c:pt idx="1">
                  <c:v>54.043764008564295</c:v>
                </c:pt>
                <c:pt idx="2">
                  <c:v>54.343764008564293</c:v>
                </c:pt>
                <c:pt idx="3">
                  <c:v>65.343764008564293</c:v>
                </c:pt>
                <c:pt idx="4">
                  <c:v>52.898462683884006</c:v>
                </c:pt>
                <c:pt idx="5">
                  <c:v>52.64376400856429</c:v>
                </c:pt>
                <c:pt idx="6">
                  <c:v>52.843764008564293</c:v>
                </c:pt>
                <c:pt idx="7">
                  <c:v>65.343764008564293</c:v>
                </c:pt>
                <c:pt idx="8">
                  <c:v>22.087712144001305</c:v>
                </c:pt>
                <c:pt idx="9">
                  <c:v>28.243764008564291</c:v>
                </c:pt>
                <c:pt idx="10">
                  <c:v>30.343764008564296</c:v>
                </c:pt>
                <c:pt idx="11">
                  <c:v>65.343764008564293</c:v>
                </c:pt>
                <c:pt idx="12">
                  <c:v>36.176852080163826</c:v>
                </c:pt>
                <c:pt idx="13">
                  <c:v>34.943764008564287</c:v>
                </c:pt>
                <c:pt idx="14">
                  <c:v>34.043764008564295</c:v>
                </c:pt>
                <c:pt idx="15">
                  <c:v>65.343764008564293</c:v>
                </c:pt>
                <c:pt idx="16">
                  <c:v>15.4817331013389</c:v>
                </c:pt>
                <c:pt idx="17">
                  <c:v>18.243764008564291</c:v>
                </c:pt>
                <c:pt idx="18">
                  <c:v>21.443764008564294</c:v>
                </c:pt>
                <c:pt idx="19">
                  <c:v>65.343764008564293</c:v>
                </c:pt>
                <c:pt idx="20">
                  <c:v>11.343116116351613</c:v>
                </c:pt>
                <c:pt idx="21">
                  <c:v>14.843764008564293</c:v>
                </c:pt>
                <c:pt idx="22">
                  <c:v>14.64376400856429</c:v>
                </c:pt>
                <c:pt idx="23">
                  <c:v>65.343764008564293</c:v>
                </c:pt>
                <c:pt idx="24">
                  <c:v>1.6836894724976474</c:v>
                </c:pt>
                <c:pt idx="25">
                  <c:v>10.743764008564291</c:v>
                </c:pt>
                <c:pt idx="26">
                  <c:v>11.043764008564288</c:v>
                </c:pt>
              </c:numCache>
            </c:numRef>
          </c:val>
          <c:extLst xmlns:c16r2="http://schemas.microsoft.com/office/drawing/2015/06/chart">
            <c:ext xmlns:c16="http://schemas.microsoft.com/office/drawing/2014/chart" uri="{C3380CC4-5D6E-409C-BE32-E72D297353CC}">
              <c16:uniqueId val="{00000000-F120-4B61-8B47-DC665EA81CD7}"/>
            </c:ext>
          </c:extLst>
        </c:ser>
        <c:ser>
          <c:idx val="1"/>
          <c:order val="1"/>
          <c:tx>
            <c:strRef>
              <c:f>Dati!$D$524</c:f>
              <c:strCache>
                <c:ptCount val="1"/>
                <c:pt idx="0">
                  <c:v>Pilnīgi 
nepiekrīt</c:v>
                </c:pt>
              </c:strCache>
            </c:strRef>
          </c:tx>
          <c:spPr>
            <a:solidFill>
              <a:srgbClr val="840C54"/>
            </a:solidFill>
          </c:spPr>
          <c:invertIfNegative val="0"/>
          <c:dLbls>
            <c:spPr>
              <a:noFill/>
              <a:ln>
                <a:noFill/>
              </a:ln>
              <a:effectLst/>
            </c:spPr>
            <c:txPr>
              <a:bodyPr wrap="square" lIns="38100" tIns="19050" rIns="38100" bIns="19050" anchor="ctr">
                <a:spAutoFit/>
              </a:bodyPr>
              <a:lstStyle/>
              <a:p>
                <a:pPr>
                  <a:defRPr sz="1200" b="1">
                    <a:solidFill>
                      <a:schemeClr val="bg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Dati!$B$525:$B$551</c:f>
              <c:strCache>
                <c:ptCount val="27"/>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pt idx="16">
                  <c:v>07.2024., n=2318</c:v>
                </c:pt>
                <c:pt idx="17">
                  <c:v>06.2022., n=2808</c:v>
                </c:pt>
                <c:pt idx="18">
                  <c:v>11.2019., n=3622</c:v>
                </c:pt>
                <c:pt idx="20">
                  <c:v>07.2024., n=2318</c:v>
                </c:pt>
                <c:pt idx="21">
                  <c:v>06.2022., n=2808</c:v>
                </c:pt>
                <c:pt idx="22">
                  <c:v>11.2019., n=3622</c:v>
                </c:pt>
                <c:pt idx="24">
                  <c:v>07.2024., n=2318</c:v>
                </c:pt>
                <c:pt idx="25">
                  <c:v>06.2022., n=2808</c:v>
                </c:pt>
                <c:pt idx="26">
                  <c:v>11.2019., n=3622</c:v>
                </c:pt>
              </c:strCache>
            </c:strRef>
          </c:cat>
          <c:val>
            <c:numRef>
              <c:f>Dati!$D$525:$D$551</c:f>
              <c:numCache>
                <c:formatCode>0</c:formatCode>
                <c:ptCount val="27"/>
                <c:pt idx="0" formatCode="###0">
                  <c:v>4.0009157324035494</c:v>
                </c:pt>
                <c:pt idx="1">
                  <c:v>4</c:v>
                </c:pt>
                <c:pt idx="2">
                  <c:v>3.2</c:v>
                </c:pt>
                <c:pt idx="4" formatCode="###0">
                  <c:v>3.9970218063387533</c:v>
                </c:pt>
                <c:pt idx="5">
                  <c:v>3.7</c:v>
                </c:pt>
                <c:pt idx="6">
                  <c:v>3</c:v>
                </c:pt>
                <c:pt idx="8" formatCode="###0">
                  <c:v>23.331310709003528</c:v>
                </c:pt>
                <c:pt idx="9">
                  <c:v>18.899999999999999</c:v>
                </c:pt>
                <c:pt idx="10">
                  <c:v>16.7</c:v>
                </c:pt>
                <c:pt idx="12" formatCode="###0">
                  <c:v>8.4727369546062778</c:v>
                </c:pt>
                <c:pt idx="13">
                  <c:v>9.8000000000000007</c:v>
                </c:pt>
                <c:pt idx="14">
                  <c:v>9</c:v>
                </c:pt>
                <c:pt idx="16" formatCode="###0">
                  <c:v>21.828779997442755</c:v>
                </c:pt>
                <c:pt idx="17">
                  <c:v>19.5</c:v>
                </c:pt>
                <c:pt idx="18">
                  <c:v>15.6</c:v>
                </c:pt>
                <c:pt idx="20" formatCode="###0">
                  <c:v>29.033060183788646</c:v>
                </c:pt>
                <c:pt idx="21">
                  <c:v>26.4</c:v>
                </c:pt>
                <c:pt idx="22">
                  <c:v>23.6</c:v>
                </c:pt>
                <c:pt idx="24" formatCode="###0">
                  <c:v>37.043764008564295</c:v>
                </c:pt>
                <c:pt idx="25">
                  <c:v>28.6</c:v>
                </c:pt>
                <c:pt idx="26">
                  <c:v>27.6</c:v>
                </c:pt>
              </c:numCache>
            </c:numRef>
          </c:val>
          <c:extLst xmlns:c16r2="http://schemas.microsoft.com/office/drawing/2015/06/chart">
            <c:ext xmlns:c16="http://schemas.microsoft.com/office/drawing/2014/chart" uri="{C3380CC4-5D6E-409C-BE32-E72D297353CC}">
              <c16:uniqueId val="{00000001-F120-4B61-8B47-DC665EA81CD7}"/>
            </c:ext>
          </c:extLst>
        </c:ser>
        <c:ser>
          <c:idx val="2"/>
          <c:order val="2"/>
          <c:tx>
            <c:strRef>
              <c:f>Dati!$E$524</c:f>
              <c:strCache>
                <c:ptCount val="1"/>
                <c:pt idx="0">
                  <c:v>Drīzāk 
nepiekrīt</c:v>
                </c:pt>
              </c:strCache>
            </c:strRef>
          </c:tx>
          <c:spPr>
            <a:solidFill>
              <a:srgbClr val="D0909F"/>
            </a:solidFill>
          </c:spPr>
          <c:invertIfNegative val="0"/>
          <c:dLbls>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Dati!$B$525:$B$551</c:f>
              <c:strCache>
                <c:ptCount val="27"/>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pt idx="16">
                  <c:v>07.2024., n=2318</c:v>
                </c:pt>
                <c:pt idx="17">
                  <c:v>06.2022., n=2808</c:v>
                </c:pt>
                <c:pt idx="18">
                  <c:v>11.2019., n=3622</c:v>
                </c:pt>
                <c:pt idx="20">
                  <c:v>07.2024., n=2318</c:v>
                </c:pt>
                <c:pt idx="21">
                  <c:v>06.2022., n=2808</c:v>
                </c:pt>
                <c:pt idx="22">
                  <c:v>11.2019., n=3622</c:v>
                </c:pt>
                <c:pt idx="24">
                  <c:v>07.2024., n=2318</c:v>
                </c:pt>
                <c:pt idx="25">
                  <c:v>06.2022., n=2808</c:v>
                </c:pt>
                <c:pt idx="26">
                  <c:v>11.2019., n=3622</c:v>
                </c:pt>
              </c:strCache>
            </c:strRef>
          </c:cat>
          <c:val>
            <c:numRef>
              <c:f>Dati!$E$525:$E$551</c:f>
              <c:numCache>
                <c:formatCode>0</c:formatCode>
                <c:ptCount val="27"/>
                <c:pt idx="0" formatCode="###0">
                  <c:v>6.2518147287502339</c:v>
                </c:pt>
                <c:pt idx="1">
                  <c:v>7.3</c:v>
                </c:pt>
                <c:pt idx="2">
                  <c:v>7.8</c:v>
                </c:pt>
                <c:pt idx="4" formatCode="###0">
                  <c:v>8.4482795183415362</c:v>
                </c:pt>
                <c:pt idx="5">
                  <c:v>9</c:v>
                </c:pt>
                <c:pt idx="6">
                  <c:v>9.5</c:v>
                </c:pt>
                <c:pt idx="8" formatCode="###0">
                  <c:v>19.924741155559456</c:v>
                </c:pt>
                <c:pt idx="9">
                  <c:v>18.2</c:v>
                </c:pt>
                <c:pt idx="10">
                  <c:v>18.3</c:v>
                </c:pt>
                <c:pt idx="12" formatCode="###0">
                  <c:v>20.694174973794187</c:v>
                </c:pt>
                <c:pt idx="13">
                  <c:v>20.6</c:v>
                </c:pt>
                <c:pt idx="14">
                  <c:v>22.3</c:v>
                </c:pt>
                <c:pt idx="16" formatCode="###0">
                  <c:v>28.033250909782641</c:v>
                </c:pt>
                <c:pt idx="17">
                  <c:v>27.6</c:v>
                </c:pt>
                <c:pt idx="18">
                  <c:v>28.3</c:v>
                </c:pt>
                <c:pt idx="20" formatCode="###0">
                  <c:v>24.967587708424034</c:v>
                </c:pt>
                <c:pt idx="21">
                  <c:v>24.1</c:v>
                </c:pt>
                <c:pt idx="22">
                  <c:v>27.1</c:v>
                </c:pt>
                <c:pt idx="24" formatCode="###0">
                  <c:v>26.616310527502353</c:v>
                </c:pt>
                <c:pt idx="25">
                  <c:v>26</c:v>
                </c:pt>
                <c:pt idx="26">
                  <c:v>26.7</c:v>
                </c:pt>
              </c:numCache>
            </c:numRef>
          </c:val>
          <c:extLst xmlns:c16r2="http://schemas.microsoft.com/office/drawing/2015/06/chart">
            <c:ext xmlns:c16="http://schemas.microsoft.com/office/drawing/2014/chart" uri="{C3380CC4-5D6E-409C-BE32-E72D297353CC}">
              <c16:uniqueId val="{00000002-F120-4B61-8B47-DC665EA81CD7}"/>
            </c:ext>
          </c:extLst>
        </c:ser>
        <c:ser>
          <c:idx val="3"/>
          <c:order val="3"/>
          <c:tx>
            <c:strRef>
              <c:f>Dati!$F$524</c:f>
              <c:strCache>
                <c:ptCount val="1"/>
                <c:pt idx="0">
                  <c:v>Drīzāk 
piekrīt</c:v>
                </c:pt>
              </c:strCache>
            </c:strRef>
          </c:tx>
          <c:spPr>
            <a:solidFill>
              <a:srgbClr val="BDDCA8"/>
            </a:solidFill>
          </c:spPr>
          <c:invertIfNegative val="0"/>
          <c:dLbls>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Dati!$B$525:$B$551</c:f>
              <c:strCache>
                <c:ptCount val="27"/>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pt idx="16">
                  <c:v>07.2024., n=2318</c:v>
                </c:pt>
                <c:pt idx="17">
                  <c:v>06.2022., n=2808</c:v>
                </c:pt>
                <c:pt idx="18">
                  <c:v>11.2019., n=3622</c:v>
                </c:pt>
                <c:pt idx="20">
                  <c:v>07.2024., n=2318</c:v>
                </c:pt>
                <c:pt idx="21">
                  <c:v>06.2022., n=2808</c:v>
                </c:pt>
                <c:pt idx="22">
                  <c:v>11.2019., n=3622</c:v>
                </c:pt>
                <c:pt idx="24">
                  <c:v>07.2024., n=2318</c:v>
                </c:pt>
                <c:pt idx="25">
                  <c:v>06.2022., n=2808</c:v>
                </c:pt>
                <c:pt idx="26">
                  <c:v>11.2019., n=3622</c:v>
                </c:pt>
              </c:strCache>
            </c:strRef>
          </c:cat>
          <c:val>
            <c:numRef>
              <c:f>Dati!$F$525:$F$551</c:f>
              <c:numCache>
                <c:formatCode>0</c:formatCode>
                <c:ptCount val="27"/>
                <c:pt idx="0" formatCode="###0">
                  <c:v>33.327214981487259</c:v>
                </c:pt>
                <c:pt idx="1">
                  <c:v>33.5</c:v>
                </c:pt>
                <c:pt idx="2">
                  <c:v>35.9</c:v>
                </c:pt>
                <c:pt idx="4" formatCode="###0">
                  <c:v>34.404081435255193</c:v>
                </c:pt>
                <c:pt idx="5">
                  <c:v>35.5</c:v>
                </c:pt>
                <c:pt idx="6">
                  <c:v>37.4</c:v>
                </c:pt>
                <c:pt idx="8" formatCode="###0">
                  <c:v>28.939688105309948</c:v>
                </c:pt>
                <c:pt idx="9">
                  <c:v>28.7</c:v>
                </c:pt>
                <c:pt idx="10">
                  <c:v>33.799999999999997</c:v>
                </c:pt>
                <c:pt idx="12" formatCode="###0">
                  <c:v>21.525541769756014</c:v>
                </c:pt>
                <c:pt idx="13">
                  <c:v>18.8</c:v>
                </c:pt>
                <c:pt idx="14">
                  <c:v>19</c:v>
                </c:pt>
                <c:pt idx="16" formatCode="###0">
                  <c:v>19.974339873312374</c:v>
                </c:pt>
                <c:pt idx="17">
                  <c:v>19.2</c:v>
                </c:pt>
                <c:pt idx="18">
                  <c:v>24.5</c:v>
                </c:pt>
                <c:pt idx="20" formatCode="###0">
                  <c:v>17.345702093160419</c:v>
                </c:pt>
                <c:pt idx="21">
                  <c:v>15.5</c:v>
                </c:pt>
                <c:pt idx="22">
                  <c:v>18.600000000000001</c:v>
                </c:pt>
                <c:pt idx="24" formatCode="###0">
                  <c:v>13.01575722540165</c:v>
                </c:pt>
                <c:pt idx="25">
                  <c:v>14.5</c:v>
                </c:pt>
                <c:pt idx="26">
                  <c:v>18.399999999999999</c:v>
                </c:pt>
              </c:numCache>
            </c:numRef>
          </c:val>
          <c:extLst xmlns:c16r2="http://schemas.microsoft.com/office/drawing/2015/06/chart">
            <c:ext xmlns:c16="http://schemas.microsoft.com/office/drawing/2014/chart" uri="{C3380CC4-5D6E-409C-BE32-E72D297353CC}">
              <c16:uniqueId val="{00000003-F120-4B61-8B47-DC665EA81CD7}"/>
            </c:ext>
          </c:extLst>
        </c:ser>
        <c:ser>
          <c:idx val="4"/>
          <c:order val="4"/>
          <c:tx>
            <c:strRef>
              <c:f>Dati!$G$524</c:f>
              <c:strCache>
                <c:ptCount val="1"/>
                <c:pt idx="0">
                  <c:v>Pilnīgi 
piekrīt</c:v>
                </c:pt>
              </c:strCache>
            </c:strRef>
          </c:tx>
          <c:spPr>
            <a:solidFill>
              <a:srgbClr val="385723"/>
            </a:solidFill>
          </c:spPr>
          <c:invertIfNegative val="0"/>
          <c:dLbls>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Dati!$B$525:$B$551</c:f>
              <c:strCache>
                <c:ptCount val="27"/>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pt idx="16">
                  <c:v>07.2024., n=2318</c:v>
                </c:pt>
                <c:pt idx="17">
                  <c:v>06.2022., n=2808</c:v>
                </c:pt>
                <c:pt idx="18">
                  <c:v>11.2019., n=3622</c:v>
                </c:pt>
                <c:pt idx="20">
                  <c:v>07.2024., n=2318</c:v>
                </c:pt>
                <c:pt idx="21">
                  <c:v>06.2022., n=2808</c:v>
                </c:pt>
                <c:pt idx="22">
                  <c:v>11.2019., n=3622</c:v>
                </c:pt>
                <c:pt idx="24">
                  <c:v>07.2024., n=2318</c:v>
                </c:pt>
                <c:pt idx="25">
                  <c:v>06.2022., n=2808</c:v>
                </c:pt>
                <c:pt idx="26">
                  <c:v>11.2019., n=3622</c:v>
                </c:pt>
              </c:strCache>
            </c:strRef>
          </c:cat>
          <c:val>
            <c:numRef>
              <c:f>Dati!$G$525:$G$551</c:f>
              <c:numCache>
                <c:formatCode>0</c:formatCode>
                <c:ptCount val="27"/>
                <c:pt idx="0" formatCode="###0">
                  <c:v>41.2504308515567</c:v>
                </c:pt>
                <c:pt idx="1">
                  <c:v>34.799999999999997</c:v>
                </c:pt>
                <c:pt idx="2">
                  <c:v>35.299999999999997</c:v>
                </c:pt>
                <c:pt idx="4" formatCode="###0">
                  <c:v>35.347124674029239</c:v>
                </c:pt>
                <c:pt idx="5">
                  <c:v>28.6</c:v>
                </c:pt>
                <c:pt idx="6">
                  <c:v>29.3</c:v>
                </c:pt>
                <c:pt idx="8" formatCode="###0">
                  <c:v>9.5667459242283233</c:v>
                </c:pt>
                <c:pt idx="9">
                  <c:v>9</c:v>
                </c:pt>
                <c:pt idx="10">
                  <c:v>10.8</c:v>
                </c:pt>
                <c:pt idx="12" formatCode="###0">
                  <c:v>15.074784169548455</c:v>
                </c:pt>
                <c:pt idx="13">
                  <c:v>9.9</c:v>
                </c:pt>
                <c:pt idx="14">
                  <c:v>11.1</c:v>
                </c:pt>
                <c:pt idx="16" formatCode="###0">
                  <c:v>5.2910300391453644</c:v>
                </c:pt>
                <c:pt idx="17">
                  <c:v>6</c:v>
                </c:pt>
                <c:pt idx="18">
                  <c:v>7.8</c:v>
                </c:pt>
                <c:pt idx="20" formatCode="###0">
                  <c:v>4.8962153191646225</c:v>
                </c:pt>
                <c:pt idx="21">
                  <c:v>5.0999999999999996</c:v>
                </c:pt>
                <c:pt idx="22">
                  <c:v>5</c:v>
                </c:pt>
                <c:pt idx="24" formatCode="###0">
                  <c:v>4.3106421463526479</c:v>
                </c:pt>
                <c:pt idx="25">
                  <c:v>6.1</c:v>
                </c:pt>
                <c:pt idx="26">
                  <c:v>6.5</c:v>
                </c:pt>
              </c:numCache>
            </c:numRef>
          </c:val>
          <c:extLst xmlns:c16r2="http://schemas.microsoft.com/office/drawing/2015/06/chart">
            <c:ext xmlns:c16="http://schemas.microsoft.com/office/drawing/2014/chart" uri="{C3380CC4-5D6E-409C-BE32-E72D297353CC}">
              <c16:uniqueId val="{00000004-F120-4B61-8B47-DC665EA81CD7}"/>
            </c:ext>
          </c:extLst>
        </c:ser>
        <c:ser>
          <c:idx val="5"/>
          <c:order val="5"/>
          <c:tx>
            <c:strRef>
              <c:f>Dati!$H$524</c:f>
              <c:strCache>
                <c:ptCount val="1"/>
                <c:pt idx="0">
                  <c:v>.</c:v>
                </c:pt>
              </c:strCache>
            </c:strRef>
          </c:tx>
          <c:spPr>
            <a:noFill/>
          </c:spPr>
          <c:invertIfNegative val="0"/>
          <c:dLbls>
            <c:delete val="1"/>
          </c:dLbls>
          <c:cat>
            <c:strRef>
              <c:f>Dati!$B$525:$B$551</c:f>
              <c:strCache>
                <c:ptCount val="27"/>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pt idx="16">
                  <c:v>07.2024., n=2318</c:v>
                </c:pt>
                <c:pt idx="17">
                  <c:v>06.2022., n=2808</c:v>
                </c:pt>
                <c:pt idx="18">
                  <c:v>11.2019., n=3622</c:v>
                </c:pt>
                <c:pt idx="20">
                  <c:v>07.2024., n=2318</c:v>
                </c:pt>
                <c:pt idx="21">
                  <c:v>06.2022., n=2808</c:v>
                </c:pt>
                <c:pt idx="22">
                  <c:v>11.2019., n=3622</c:v>
                </c:pt>
                <c:pt idx="24">
                  <c:v>07.2024., n=2318</c:v>
                </c:pt>
                <c:pt idx="25">
                  <c:v>06.2022., n=2808</c:v>
                </c:pt>
                <c:pt idx="26">
                  <c:v>11.2019., n=3622</c:v>
                </c:pt>
              </c:strCache>
            </c:strRef>
          </c:cat>
          <c:val>
            <c:numRef>
              <c:f>Dati!$H$525:$H$551</c:f>
              <c:numCache>
                <c:formatCode>0.0</c:formatCode>
                <c:ptCount val="27"/>
                <c:pt idx="0">
                  <c:v>7.1694788409852777</c:v>
                </c:pt>
                <c:pt idx="1">
                  <c:v>13.44712467402924</c:v>
                </c:pt>
                <c:pt idx="2">
                  <c:v>10.547124674029241</c:v>
                </c:pt>
                <c:pt idx="3">
                  <c:v>81.747124674029237</c:v>
                </c:pt>
                <c:pt idx="4">
                  <c:v>11.995918564744805</c:v>
                </c:pt>
                <c:pt idx="5">
                  <c:v>17.647124674029236</c:v>
                </c:pt>
                <c:pt idx="6">
                  <c:v>15.047124674029241</c:v>
                </c:pt>
                <c:pt idx="7">
                  <c:v>81.747124674029237</c:v>
                </c:pt>
                <c:pt idx="8">
                  <c:v>43.240690644490961</c:v>
                </c:pt>
                <c:pt idx="9">
                  <c:v>44.047124674029234</c:v>
                </c:pt>
                <c:pt idx="10">
                  <c:v>37.147124674029243</c:v>
                </c:pt>
                <c:pt idx="11">
                  <c:v>81.747124674029237</c:v>
                </c:pt>
                <c:pt idx="12">
                  <c:v>45.146798734724769</c:v>
                </c:pt>
                <c:pt idx="13">
                  <c:v>53.047124674029234</c:v>
                </c:pt>
                <c:pt idx="14">
                  <c:v>51.647124674029243</c:v>
                </c:pt>
                <c:pt idx="15">
                  <c:v>81.747124674029237</c:v>
                </c:pt>
                <c:pt idx="16">
                  <c:v>56.481754761571494</c:v>
                </c:pt>
                <c:pt idx="17">
                  <c:v>56.547124674029234</c:v>
                </c:pt>
                <c:pt idx="18">
                  <c:v>49.44712467402924</c:v>
                </c:pt>
                <c:pt idx="19">
                  <c:v>81.747124674029237</c:v>
                </c:pt>
                <c:pt idx="20">
                  <c:v>59.505207261704193</c:v>
                </c:pt>
                <c:pt idx="21">
                  <c:v>61.147124674029243</c:v>
                </c:pt>
                <c:pt idx="22">
                  <c:v>58.147124674029236</c:v>
                </c:pt>
                <c:pt idx="23">
                  <c:v>81.747124674029237</c:v>
                </c:pt>
                <c:pt idx="24">
                  <c:v>64.420725302274946</c:v>
                </c:pt>
                <c:pt idx="25">
                  <c:v>61.147124674029243</c:v>
                </c:pt>
                <c:pt idx="26">
                  <c:v>56.847124674029239</c:v>
                </c:pt>
              </c:numCache>
            </c:numRef>
          </c:val>
          <c:extLst xmlns:c16r2="http://schemas.microsoft.com/office/drawing/2015/06/chart">
            <c:ext xmlns:c16="http://schemas.microsoft.com/office/drawing/2014/chart" uri="{C3380CC4-5D6E-409C-BE32-E72D297353CC}">
              <c16:uniqueId val="{00000005-F120-4B61-8B47-DC665EA81CD7}"/>
            </c:ext>
          </c:extLst>
        </c:ser>
        <c:ser>
          <c:idx val="6"/>
          <c:order val="6"/>
          <c:tx>
            <c:strRef>
              <c:f>Dati!$I$524</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Dati!$B$525:$B$551</c:f>
              <c:strCache>
                <c:ptCount val="27"/>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pt idx="16">
                  <c:v>07.2024., n=2318</c:v>
                </c:pt>
                <c:pt idx="17">
                  <c:v>06.2022., n=2808</c:v>
                </c:pt>
                <c:pt idx="18">
                  <c:v>11.2019., n=3622</c:v>
                </c:pt>
                <c:pt idx="20">
                  <c:v>07.2024., n=2318</c:v>
                </c:pt>
                <c:pt idx="21">
                  <c:v>06.2022., n=2808</c:v>
                </c:pt>
                <c:pt idx="22">
                  <c:v>11.2019., n=3622</c:v>
                </c:pt>
                <c:pt idx="24">
                  <c:v>07.2024., n=2318</c:v>
                </c:pt>
                <c:pt idx="25">
                  <c:v>06.2022., n=2808</c:v>
                </c:pt>
                <c:pt idx="26">
                  <c:v>11.2019., n=3622</c:v>
                </c:pt>
              </c:strCache>
            </c:strRef>
          </c:cat>
          <c:val>
            <c:numRef>
              <c:f>Dati!$I$525:$I$551</c:f>
              <c:numCache>
                <c:formatCode>0</c:formatCode>
                <c:ptCount val="27"/>
                <c:pt idx="0" formatCode="###0">
                  <c:v>15.169623705801284</c:v>
                </c:pt>
                <c:pt idx="1">
                  <c:v>20.3</c:v>
                </c:pt>
                <c:pt idx="2">
                  <c:v>17.7</c:v>
                </c:pt>
                <c:pt idx="4" formatCode="###0">
                  <c:v>17.803492566034123</c:v>
                </c:pt>
                <c:pt idx="5">
                  <c:v>23.3</c:v>
                </c:pt>
                <c:pt idx="6">
                  <c:v>20.7</c:v>
                </c:pt>
                <c:pt idx="8" formatCode="###0">
                  <c:v>18.237514105896967</c:v>
                </c:pt>
                <c:pt idx="9">
                  <c:v>25.1</c:v>
                </c:pt>
                <c:pt idx="10">
                  <c:v>20.5</c:v>
                </c:pt>
                <c:pt idx="12" formatCode="###0">
                  <c:v>34.232762132293438</c:v>
                </c:pt>
                <c:pt idx="13">
                  <c:v>40.9</c:v>
                </c:pt>
                <c:pt idx="14">
                  <c:v>38.6</c:v>
                </c:pt>
                <c:pt idx="16" formatCode="###0">
                  <c:v>24.872599180315021</c:v>
                </c:pt>
                <c:pt idx="17">
                  <c:v>27.8</c:v>
                </c:pt>
                <c:pt idx="18">
                  <c:v>23.9</c:v>
                </c:pt>
                <c:pt idx="20" formatCode="###0">
                  <c:v>23.757434695460535</c:v>
                </c:pt>
                <c:pt idx="21">
                  <c:v>28.8</c:v>
                </c:pt>
                <c:pt idx="22">
                  <c:v>25.7</c:v>
                </c:pt>
                <c:pt idx="24" formatCode="###0">
                  <c:v>19.013526092177667</c:v>
                </c:pt>
                <c:pt idx="25">
                  <c:v>24.7</c:v>
                </c:pt>
                <c:pt idx="26">
                  <c:v>20.8</c:v>
                </c:pt>
              </c:numCache>
            </c:numRef>
          </c:val>
          <c:extLst xmlns:c16r2="http://schemas.microsoft.com/office/drawing/2015/06/chart">
            <c:ext xmlns:c16="http://schemas.microsoft.com/office/drawing/2014/chart" uri="{C3380CC4-5D6E-409C-BE32-E72D297353CC}">
              <c16:uniqueId val="{00000006-F120-4B61-8B47-DC665EA81CD7}"/>
            </c:ext>
          </c:extLst>
        </c:ser>
        <c:dLbls>
          <c:showLegendKey val="0"/>
          <c:showVal val="1"/>
          <c:showCatName val="0"/>
          <c:showSerName val="0"/>
          <c:showPercent val="0"/>
          <c:showBubbleSize val="0"/>
        </c:dLbls>
        <c:gapWidth val="30"/>
        <c:overlap val="100"/>
        <c:axId val="673463688"/>
        <c:axId val="673466824"/>
      </c:barChart>
      <c:catAx>
        <c:axId val="673463688"/>
        <c:scaling>
          <c:orientation val="maxMin"/>
        </c:scaling>
        <c:delete val="0"/>
        <c:axPos val="l"/>
        <c:numFmt formatCode="General" sourceLinked="1"/>
        <c:majorTickMark val="none"/>
        <c:minorTickMark val="none"/>
        <c:tickLblPos val="low"/>
        <c:spPr>
          <a:ln w="3175">
            <a:solidFill>
              <a:sysClr val="windowText" lastClr="000000"/>
            </a:solidFill>
            <a:prstDash val="solid"/>
          </a:ln>
        </c:spPr>
        <c:txPr>
          <a:bodyPr rot="0" vert="horz"/>
          <a:lstStyle/>
          <a:p>
            <a:pPr>
              <a:defRPr sz="1200"/>
            </a:pPr>
            <a:endParaRPr lang="en-US"/>
          </a:p>
        </c:txPr>
        <c:crossAx val="673466824"/>
        <c:crossesAt val="65.3"/>
        <c:auto val="1"/>
        <c:lblAlgn val="ctr"/>
        <c:lblOffset val="100"/>
        <c:tickLblSkip val="1"/>
        <c:tickMarkSkip val="1"/>
        <c:noMultiLvlLbl val="0"/>
      </c:catAx>
      <c:valAx>
        <c:axId val="673466824"/>
        <c:scaling>
          <c:orientation val="minMax"/>
          <c:max val="195"/>
          <c:min val="0"/>
        </c:scaling>
        <c:delete val="1"/>
        <c:axPos val="t"/>
        <c:numFmt formatCode="0.0" sourceLinked="1"/>
        <c:majorTickMark val="out"/>
        <c:minorTickMark val="none"/>
        <c:tickLblPos val="nextTo"/>
        <c:crossAx val="673463688"/>
        <c:crosses val="autoZero"/>
        <c:crossBetween val="between"/>
      </c:valAx>
      <c:spPr>
        <a:noFill/>
        <a:ln w="3175">
          <a:noFill/>
          <a:prstDash val="solid"/>
        </a:ln>
      </c:spPr>
    </c:plotArea>
    <c:legend>
      <c:legendPos val="t"/>
      <c:legendEntry>
        <c:idx val="0"/>
        <c:txPr>
          <a:bodyPr/>
          <a:lstStyle/>
          <a:p>
            <a:pPr>
              <a:defRPr sz="1200">
                <a:solidFill>
                  <a:schemeClr val="bg1"/>
                </a:solidFill>
              </a:defRPr>
            </a:pPr>
            <a:endParaRPr lang="en-US"/>
          </a:p>
        </c:txPr>
      </c:legendEntry>
      <c:legendEntry>
        <c:idx val="5"/>
        <c:txPr>
          <a:bodyPr/>
          <a:lstStyle/>
          <a:p>
            <a:pPr>
              <a:defRPr sz="1200">
                <a:solidFill>
                  <a:schemeClr val="bg1"/>
                </a:solidFill>
              </a:defRPr>
            </a:pPr>
            <a:endParaRPr lang="en-US"/>
          </a:p>
        </c:txPr>
      </c:legendEntry>
      <c:layout>
        <c:manualLayout>
          <c:xMode val="edge"/>
          <c:yMode val="edge"/>
          <c:x val="0.37585988148215793"/>
          <c:y val="4.2899385216146431E-3"/>
          <c:w val="0.5365797976525094"/>
          <c:h val="9.525033949845009E-2"/>
        </c:manualLayout>
      </c:layout>
      <c:overlay val="0"/>
      <c:txPr>
        <a:bodyPr/>
        <a:lstStyle/>
        <a:p>
          <a:pPr>
            <a:defRPr sz="1200"/>
          </a:pPr>
          <a:endParaRPr lang="en-US"/>
        </a:p>
      </c:txPr>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7307285364385129"/>
          <c:y val="6.8441032452037101E-2"/>
          <c:w val="0.62066873600710826"/>
          <c:h val="0.90666390486770498"/>
        </c:manualLayout>
      </c:layout>
      <c:barChart>
        <c:barDir val="bar"/>
        <c:grouping val="stacked"/>
        <c:varyColors val="0"/>
        <c:ser>
          <c:idx val="0"/>
          <c:order val="0"/>
          <c:tx>
            <c:strRef>
              <c:f>Dati!$D$620</c:f>
              <c:strCache>
                <c:ptCount val="1"/>
                <c:pt idx="0">
                  <c:v>.</c:v>
                </c:pt>
              </c:strCache>
            </c:strRef>
          </c:tx>
          <c:spPr>
            <a:noFill/>
            <a:ln w="25400">
              <a:noFill/>
            </a:ln>
          </c:spPr>
          <c:invertIfNegative val="0"/>
          <c:dLbls>
            <c:delete val="1"/>
          </c:dLbls>
          <c:cat>
            <c:strRef>
              <c:f>Dati!$C$621:$C$666</c:f>
              <c:strCache>
                <c:ptCount val="46"/>
                <c:pt idx="0">
                  <c:v> Rīgas reģions, n=1571</c:v>
                </c:pt>
                <c:pt idx="1">
                  <c:v> Vidzemes reģions, n=277</c:v>
                </c:pt>
                <c:pt idx="2">
                  <c:v> Kurzemes reģions, n=213</c:v>
                </c:pt>
                <c:pt idx="3">
                  <c:v> Zemgales reģions, n=156</c:v>
                </c:pt>
                <c:pt idx="4">
                  <c:v> Latgales reģions, n=101</c:v>
                </c:pt>
                <c:pt idx="6">
                  <c:v> Rīgas reģions, n=1571</c:v>
                </c:pt>
                <c:pt idx="7">
                  <c:v> Vidzemes reģions, n=277</c:v>
                </c:pt>
                <c:pt idx="8">
                  <c:v> Kurzemes reģions, n=213</c:v>
                </c:pt>
                <c:pt idx="9">
                  <c:v> Zemgales reģions, n=156</c:v>
                </c:pt>
                <c:pt idx="10">
                  <c:v> Latgales reģions, n=101</c:v>
                </c:pt>
                <c:pt idx="13">
                  <c:v> Rīgas reģions, n=1571</c:v>
                </c:pt>
                <c:pt idx="14">
                  <c:v> Vidzemes reģions, n=277</c:v>
                </c:pt>
                <c:pt idx="15">
                  <c:v> Kurzemes reģions, n=213</c:v>
                </c:pt>
                <c:pt idx="16">
                  <c:v> Zemgales reģions, n=156</c:v>
                </c:pt>
                <c:pt idx="17">
                  <c:v> Latgales reģions, n=101</c:v>
                </c:pt>
                <c:pt idx="20">
                  <c:v> Rīgas reģions, n=1571</c:v>
                </c:pt>
                <c:pt idx="21">
                  <c:v> Vidzemes reģions, n=277</c:v>
                </c:pt>
                <c:pt idx="22">
                  <c:v> Kurzemes reģions, n=213</c:v>
                </c:pt>
                <c:pt idx="23">
                  <c:v> Zemgales reģions, n=156</c:v>
                </c:pt>
                <c:pt idx="24">
                  <c:v> Latgales reģions, n=101</c:v>
                </c:pt>
                <c:pt idx="27">
                  <c:v> Rīgas reģions, n=1571</c:v>
                </c:pt>
                <c:pt idx="28">
                  <c:v> Vidzemes reģions, n=277</c:v>
                </c:pt>
                <c:pt idx="29">
                  <c:v> Kurzemes reģions, n=213</c:v>
                </c:pt>
                <c:pt idx="30">
                  <c:v> Zemgales reģions, n=156</c:v>
                </c:pt>
                <c:pt idx="31">
                  <c:v> Latgales reģions, n=101</c:v>
                </c:pt>
                <c:pt idx="34">
                  <c:v> Rīgas reģions, n=1571</c:v>
                </c:pt>
                <c:pt idx="35">
                  <c:v> Vidzemes reģions, n=277</c:v>
                </c:pt>
                <c:pt idx="36">
                  <c:v> Kurzemes reģions, n=213</c:v>
                </c:pt>
                <c:pt idx="37">
                  <c:v> Zemgales reģions, n=156</c:v>
                </c:pt>
                <c:pt idx="38">
                  <c:v> Latgales reģions, n=101</c:v>
                </c:pt>
                <c:pt idx="41">
                  <c:v> Rīgas reģions, n=1571</c:v>
                </c:pt>
                <c:pt idx="42">
                  <c:v> Vidzemes reģions, n=277</c:v>
                </c:pt>
                <c:pt idx="43">
                  <c:v> Kurzemes reģions, n=213</c:v>
                </c:pt>
                <c:pt idx="44">
                  <c:v> Zemgales reģions, n=156</c:v>
                </c:pt>
                <c:pt idx="45">
                  <c:v> Latgales reģions, n=101</c:v>
                </c:pt>
              </c:strCache>
            </c:strRef>
          </c:cat>
          <c:val>
            <c:numRef>
              <c:f>Dati!$D$621:$D$666</c:f>
              <c:numCache>
                <c:formatCode>0.0</c:formatCode>
                <c:ptCount val="46"/>
                <c:pt idx="0">
                  <c:v>78.301129092800366</c:v>
                </c:pt>
                <c:pt idx="1">
                  <c:v>75.701129092800358</c:v>
                </c:pt>
                <c:pt idx="2">
                  <c:v>82.401129092800375</c:v>
                </c:pt>
                <c:pt idx="3">
                  <c:v>75.40112909280036</c:v>
                </c:pt>
                <c:pt idx="4">
                  <c:v>80.501129092800369</c:v>
                </c:pt>
                <c:pt idx="5">
                  <c:v>88.501129092800369</c:v>
                </c:pt>
                <c:pt idx="6">
                  <c:v>75.450246744953901</c:v>
                </c:pt>
                <c:pt idx="7">
                  <c:v>72.908450489467825</c:v>
                </c:pt>
                <c:pt idx="8">
                  <c:v>80.326605629010402</c:v>
                </c:pt>
                <c:pt idx="9">
                  <c:v>78.817498788510648</c:v>
                </c:pt>
                <c:pt idx="10">
                  <c:v>82.397203026337579</c:v>
                </c:pt>
                <c:pt idx="12">
                  <c:v>88.501129092800369</c:v>
                </c:pt>
                <c:pt idx="13">
                  <c:v>46.228220336854378</c:v>
                </c:pt>
                <c:pt idx="14">
                  <c:v>38.378240948042034</c:v>
                </c:pt>
                <c:pt idx="15">
                  <c:v>42.686267169047895</c:v>
                </c:pt>
                <c:pt idx="16">
                  <c:v>43.243719363752362</c:v>
                </c:pt>
                <c:pt idx="17">
                  <c:v>57.981498760486382</c:v>
                </c:pt>
                <c:pt idx="19">
                  <c:v>88.501129092800369</c:v>
                </c:pt>
                <c:pt idx="20">
                  <c:v>58.73402925404875</c:v>
                </c:pt>
                <c:pt idx="21">
                  <c:v>58.957282725780985</c:v>
                </c:pt>
                <c:pt idx="22">
                  <c:v>59.81469177504728</c:v>
                </c:pt>
                <c:pt idx="23">
                  <c:v>59.590532416740075</c:v>
                </c:pt>
                <c:pt idx="24">
                  <c:v>69.57975113425023</c:v>
                </c:pt>
                <c:pt idx="26">
                  <c:v>88.501129092800369</c:v>
                </c:pt>
                <c:pt idx="27">
                  <c:v>38.523507503611874</c:v>
                </c:pt>
                <c:pt idx="28">
                  <c:v>37.128400875016453</c:v>
                </c:pt>
                <c:pt idx="29">
                  <c:v>36.521095308457532</c:v>
                </c:pt>
                <c:pt idx="30">
                  <c:v>36.128138557154486</c:v>
                </c:pt>
                <c:pt idx="31">
                  <c:v>54.178860130317879</c:v>
                </c:pt>
                <c:pt idx="33">
                  <c:v>88.501129092800369</c:v>
                </c:pt>
                <c:pt idx="34">
                  <c:v>34.288073834531289</c:v>
                </c:pt>
                <c:pt idx="35">
                  <c:v>30.044041685394564</c:v>
                </c:pt>
                <c:pt idx="36">
                  <c:v>35.329000783352797</c:v>
                </c:pt>
                <c:pt idx="37">
                  <c:v>33.963714501291079</c:v>
                </c:pt>
                <c:pt idx="38">
                  <c:v>51.023428682653631</c:v>
                </c:pt>
                <c:pt idx="40">
                  <c:v>88.501129092800369</c:v>
                </c:pt>
                <c:pt idx="41">
                  <c:v>25.590466191415526</c:v>
                </c:pt>
                <c:pt idx="42">
                  <c:v>18.569812907277804</c:v>
                </c:pt>
                <c:pt idx="43">
                  <c:v>20.597909823466928</c:v>
                </c:pt>
                <c:pt idx="44">
                  <c:v>21.475506385517193</c:v>
                </c:pt>
                <c:pt idx="45">
                  <c:v>45.846166665159799</c:v>
                </c:pt>
              </c:numCache>
            </c:numRef>
          </c:val>
          <c:extLst xmlns:c16r2="http://schemas.microsoft.com/office/drawing/2015/06/chart">
            <c:ext xmlns:c16="http://schemas.microsoft.com/office/drawing/2014/chart" uri="{C3380CC4-5D6E-409C-BE32-E72D297353CC}">
              <c16:uniqueId val="{00000000-C29F-412A-B997-0CAD615A389C}"/>
            </c:ext>
          </c:extLst>
        </c:ser>
        <c:ser>
          <c:idx val="1"/>
          <c:order val="1"/>
          <c:tx>
            <c:strRef>
              <c:f>Dati!$E$620</c:f>
              <c:strCache>
                <c:ptCount val="1"/>
                <c:pt idx="0">
                  <c:v>Pilnīgi 
nepiekrīt</c:v>
                </c:pt>
              </c:strCache>
            </c:strRef>
          </c:tx>
          <c:spPr>
            <a:solidFill>
              <a:srgbClr val="840C54"/>
            </a:solidFill>
            <a:ln w="25400">
              <a:noFill/>
            </a:ln>
          </c:spPr>
          <c:invertIfNegative val="0"/>
          <c:dLbls>
            <c:dLbl>
              <c:idx val="2"/>
              <c:layout/>
              <c:numFmt formatCode="0" sourceLinked="0"/>
              <c:spPr>
                <a:noFill/>
                <a:ln w="25400">
                  <a:noFill/>
                </a:ln>
              </c:spPr>
              <c:txPr>
                <a:bodyPr/>
                <a:lstStyle/>
                <a:p>
                  <a:pPr>
                    <a:defRPr sz="900" b="1">
                      <a:solidFill>
                        <a:schemeClr val="tx1"/>
                      </a:solidFill>
                    </a:defRPr>
                  </a:pPr>
                  <a:endParaRPr lang="en-US"/>
                </a:p>
              </c:txPr>
              <c:dLblPos val="inEnd"/>
              <c:showLegendKey val="0"/>
              <c:showVal val="1"/>
              <c:showCatName val="0"/>
              <c:showSerName val="0"/>
              <c:showPercent val="0"/>
              <c:showBubbleSize val="0"/>
              <c:extLst>
                <c:ext xmlns:c15="http://schemas.microsoft.com/office/drawing/2012/chart" uri="{CE6537A1-D6FC-4f65-9D91-7224C49458BB}">
                  <c15:layout/>
                </c:ext>
              </c:extLst>
            </c:dLbl>
            <c:dLbl>
              <c:idx val="4"/>
              <c:layout/>
              <c:numFmt formatCode="0" sourceLinked="0"/>
              <c:spPr>
                <a:noFill/>
                <a:ln w="25400">
                  <a:noFill/>
                </a:ln>
              </c:spPr>
              <c:txPr>
                <a:bodyPr/>
                <a:lstStyle/>
                <a:p>
                  <a:pPr>
                    <a:defRPr sz="900" b="1">
                      <a:solidFill>
                        <a:schemeClr val="tx1"/>
                      </a:solidFill>
                    </a:defRPr>
                  </a:pPr>
                  <a:endParaRPr lang="en-US"/>
                </a:p>
              </c:txPr>
              <c:dLblPos val="inEnd"/>
              <c:showLegendKey val="0"/>
              <c:showVal val="1"/>
              <c:showCatName val="0"/>
              <c:showSerName val="0"/>
              <c:showPercent val="0"/>
              <c:showBubbleSize val="0"/>
              <c:extLst>
                <c:ext xmlns:c15="http://schemas.microsoft.com/office/drawing/2012/chart" uri="{CE6537A1-D6FC-4f65-9D91-7224C49458BB}">
                  <c15:layout/>
                </c:ext>
              </c:extLst>
            </c:dLbl>
            <c:dLbl>
              <c:idx val="8"/>
              <c:layout/>
              <c:numFmt formatCode="0" sourceLinked="0"/>
              <c:spPr>
                <a:noFill/>
                <a:ln w="25400">
                  <a:noFill/>
                </a:ln>
              </c:spPr>
              <c:txPr>
                <a:bodyPr/>
                <a:lstStyle/>
                <a:p>
                  <a:pPr>
                    <a:defRPr sz="900" b="1">
                      <a:solidFill>
                        <a:schemeClr val="tx1"/>
                      </a:solidFill>
                    </a:defRPr>
                  </a:pPr>
                  <a:endParaRPr lang="en-US"/>
                </a:p>
              </c:txPr>
              <c:dLblPos val="inEnd"/>
              <c:showLegendKey val="0"/>
              <c:showVal val="1"/>
              <c:showCatName val="0"/>
              <c:showSerName val="0"/>
              <c:showPercent val="0"/>
              <c:showBubbleSize val="0"/>
              <c:extLst>
                <c:ext xmlns:c15="http://schemas.microsoft.com/office/drawing/2012/chart" uri="{CE6537A1-D6FC-4f65-9D91-7224C49458BB}">
                  <c15:layout/>
                </c:ext>
              </c:extLst>
            </c:dLbl>
            <c:dLbl>
              <c:idx val="9"/>
              <c:layout/>
              <c:numFmt formatCode="0" sourceLinked="0"/>
              <c:spPr>
                <a:noFill/>
                <a:ln w="25400">
                  <a:noFill/>
                </a:ln>
              </c:spPr>
              <c:txPr>
                <a:bodyPr/>
                <a:lstStyle/>
                <a:p>
                  <a:pPr>
                    <a:defRPr sz="900" b="1">
                      <a:solidFill>
                        <a:schemeClr val="tx1"/>
                      </a:solidFill>
                    </a:defRPr>
                  </a:pPr>
                  <a:endParaRPr lang="en-US"/>
                </a:p>
              </c:txPr>
              <c:dLblPos val="inEnd"/>
              <c:showLegendKey val="0"/>
              <c:showVal val="1"/>
              <c:showCatName val="0"/>
              <c:showSerName val="0"/>
              <c:showPercent val="0"/>
              <c:showBubbleSize val="0"/>
              <c:extLst>
                <c:ext xmlns:c15="http://schemas.microsoft.com/office/drawing/2012/chart" uri="{CE6537A1-D6FC-4f65-9D91-7224C49458BB}">
                  <c15:layout/>
                </c:ext>
              </c:extLst>
            </c:dLbl>
            <c:dLbl>
              <c:idx val="10"/>
              <c:layout/>
              <c:numFmt formatCode="0" sourceLinked="0"/>
              <c:spPr>
                <a:noFill/>
                <a:ln w="25400">
                  <a:noFill/>
                </a:ln>
              </c:spPr>
              <c:txPr>
                <a:bodyPr/>
                <a:lstStyle/>
                <a:p>
                  <a:pPr>
                    <a:defRPr sz="900" b="1">
                      <a:solidFill>
                        <a:schemeClr val="tx1"/>
                      </a:solidFill>
                    </a:defRPr>
                  </a:pPr>
                  <a:endParaRPr lang="en-US"/>
                </a:p>
              </c:txPr>
              <c:dLblPos val="inEnd"/>
              <c:showLegendKey val="0"/>
              <c:showVal val="1"/>
              <c:showCatName val="0"/>
              <c:showSerName val="0"/>
              <c:showPercent val="0"/>
              <c:showBubbleSize val="0"/>
              <c:extLst>
                <c:ext xmlns:c15="http://schemas.microsoft.com/office/drawing/2012/chart" uri="{CE6537A1-D6FC-4f65-9D91-7224C49458BB}">
                  <c15:layout/>
                </c:ext>
              </c:extLst>
            </c:dLbl>
            <c:dLbl>
              <c:idx val="24"/>
              <c:layout/>
              <c:numFmt formatCode="0" sourceLinked="0"/>
              <c:spPr>
                <a:noFill/>
                <a:ln w="25400">
                  <a:noFill/>
                </a:ln>
              </c:spPr>
              <c:txPr>
                <a:bodyPr/>
                <a:lstStyle/>
                <a:p>
                  <a:pPr>
                    <a:defRPr sz="900" b="1">
                      <a:solidFill>
                        <a:schemeClr val="tx1"/>
                      </a:solidFill>
                    </a:defRPr>
                  </a:pPr>
                  <a:endParaRPr lang="en-US"/>
                </a:p>
              </c:txPr>
              <c:dLblPos val="inEnd"/>
              <c:showLegendKey val="0"/>
              <c:showVal val="1"/>
              <c:showCatName val="0"/>
              <c:showSerName val="0"/>
              <c:showPercent val="0"/>
              <c:showBubbleSize val="0"/>
              <c:extLst>
                <c:ext xmlns:c15="http://schemas.microsoft.com/office/drawing/2012/chart" uri="{CE6537A1-D6FC-4f65-9D91-7224C49458BB}">
                  <c15:layout/>
                </c:ext>
              </c:extLst>
            </c:dLbl>
            <c:numFmt formatCode="0" sourceLinked="0"/>
            <c:spPr>
              <a:noFill/>
              <a:ln w="25400">
                <a:noFill/>
              </a:ln>
            </c:spPr>
            <c:txPr>
              <a:bodyPr/>
              <a:lstStyle/>
              <a:p>
                <a:pPr>
                  <a:defRPr sz="900" b="1">
                    <a:solidFill>
                      <a:schemeClr val="bg1"/>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Dati!$C$621:$C$666</c:f>
              <c:strCache>
                <c:ptCount val="46"/>
                <c:pt idx="0">
                  <c:v> Rīgas reģions, n=1571</c:v>
                </c:pt>
                <c:pt idx="1">
                  <c:v> Vidzemes reģions, n=277</c:v>
                </c:pt>
                <c:pt idx="2">
                  <c:v> Kurzemes reģions, n=213</c:v>
                </c:pt>
                <c:pt idx="3">
                  <c:v> Zemgales reģions, n=156</c:v>
                </c:pt>
                <c:pt idx="4">
                  <c:v> Latgales reģions, n=101</c:v>
                </c:pt>
                <c:pt idx="6">
                  <c:v> Rīgas reģions, n=1571</c:v>
                </c:pt>
                <c:pt idx="7">
                  <c:v> Vidzemes reģions, n=277</c:v>
                </c:pt>
                <c:pt idx="8">
                  <c:v> Kurzemes reģions, n=213</c:v>
                </c:pt>
                <c:pt idx="9">
                  <c:v> Zemgales reģions, n=156</c:v>
                </c:pt>
                <c:pt idx="10">
                  <c:v> Latgales reģions, n=101</c:v>
                </c:pt>
                <c:pt idx="13">
                  <c:v> Rīgas reģions, n=1571</c:v>
                </c:pt>
                <c:pt idx="14">
                  <c:v> Vidzemes reģions, n=277</c:v>
                </c:pt>
                <c:pt idx="15">
                  <c:v> Kurzemes reģions, n=213</c:v>
                </c:pt>
                <c:pt idx="16">
                  <c:v> Zemgales reģions, n=156</c:v>
                </c:pt>
                <c:pt idx="17">
                  <c:v> Latgales reģions, n=101</c:v>
                </c:pt>
                <c:pt idx="20">
                  <c:v> Rīgas reģions, n=1571</c:v>
                </c:pt>
                <c:pt idx="21">
                  <c:v> Vidzemes reģions, n=277</c:v>
                </c:pt>
                <c:pt idx="22">
                  <c:v> Kurzemes reģions, n=213</c:v>
                </c:pt>
                <c:pt idx="23">
                  <c:v> Zemgales reģions, n=156</c:v>
                </c:pt>
                <c:pt idx="24">
                  <c:v> Latgales reģions, n=101</c:v>
                </c:pt>
                <c:pt idx="27">
                  <c:v> Rīgas reģions, n=1571</c:v>
                </c:pt>
                <c:pt idx="28">
                  <c:v> Vidzemes reģions, n=277</c:v>
                </c:pt>
                <c:pt idx="29">
                  <c:v> Kurzemes reģions, n=213</c:v>
                </c:pt>
                <c:pt idx="30">
                  <c:v> Zemgales reģions, n=156</c:v>
                </c:pt>
                <c:pt idx="31">
                  <c:v> Latgales reģions, n=101</c:v>
                </c:pt>
                <c:pt idx="34">
                  <c:v> Rīgas reģions, n=1571</c:v>
                </c:pt>
                <c:pt idx="35">
                  <c:v> Vidzemes reģions, n=277</c:v>
                </c:pt>
                <c:pt idx="36">
                  <c:v> Kurzemes reģions, n=213</c:v>
                </c:pt>
                <c:pt idx="37">
                  <c:v> Zemgales reģions, n=156</c:v>
                </c:pt>
                <c:pt idx="38">
                  <c:v> Latgales reģions, n=101</c:v>
                </c:pt>
                <c:pt idx="41">
                  <c:v> Rīgas reģions, n=1571</c:v>
                </c:pt>
                <c:pt idx="42">
                  <c:v> Vidzemes reģions, n=277</c:v>
                </c:pt>
                <c:pt idx="43">
                  <c:v> Kurzemes reģions, n=213</c:v>
                </c:pt>
                <c:pt idx="44">
                  <c:v> Zemgales reģions, n=156</c:v>
                </c:pt>
                <c:pt idx="45">
                  <c:v> Latgales reģions, n=101</c:v>
                </c:pt>
              </c:strCache>
            </c:strRef>
          </c:cat>
          <c:val>
            <c:numRef>
              <c:f>Dati!$E$621:$E$666</c:f>
              <c:numCache>
                <c:formatCode>0</c:formatCode>
                <c:ptCount val="46"/>
                <c:pt idx="0">
                  <c:v>4.2</c:v>
                </c:pt>
                <c:pt idx="1">
                  <c:v>5.4</c:v>
                </c:pt>
                <c:pt idx="2">
                  <c:v>1.1000000000000001</c:v>
                </c:pt>
                <c:pt idx="3">
                  <c:v>4.2</c:v>
                </c:pt>
                <c:pt idx="4">
                  <c:v>2.2000000000000002</c:v>
                </c:pt>
                <c:pt idx="6">
                  <c:v>4.18138007261906</c:v>
                </c:pt>
                <c:pt idx="7">
                  <c:v>6.0882841209971605</c:v>
                </c:pt>
                <c:pt idx="8">
                  <c:v>2.4512111030980592</c:v>
                </c:pt>
                <c:pt idx="9">
                  <c:v>2.4438640874453026</c:v>
                </c:pt>
                <c:pt idx="10" formatCode="0.0">
                  <c:v>0.32744808361102135</c:v>
                </c:pt>
                <c:pt idx="13">
                  <c:v>23.33064532421033</c:v>
                </c:pt>
                <c:pt idx="14">
                  <c:v>26.118869626846482</c:v>
                </c:pt>
                <c:pt idx="15">
                  <c:v>23.176110549308216</c:v>
                </c:pt>
                <c:pt idx="16">
                  <c:v>24.889139929178565</c:v>
                </c:pt>
                <c:pt idx="17">
                  <c:v>12.490003808476319</c:v>
                </c:pt>
                <c:pt idx="20">
                  <c:v>9.0125158661801521</c:v>
                </c:pt>
                <c:pt idx="21">
                  <c:v>10.212140460900265</c:v>
                </c:pt>
                <c:pt idx="22">
                  <c:v>7.4029720693589125</c:v>
                </c:pt>
                <c:pt idx="23">
                  <c:v>4.9574427839075588</c:v>
                </c:pt>
                <c:pt idx="24">
                  <c:v>1.9013193150842522</c:v>
                </c:pt>
                <c:pt idx="27">
                  <c:v>21.359187066645188</c:v>
                </c:pt>
                <c:pt idx="28">
                  <c:v>24.912807338536261</c:v>
                </c:pt>
                <c:pt idx="29">
                  <c:v>23.87655158321283</c:v>
                </c:pt>
                <c:pt idx="30">
                  <c:v>25.082898236811641</c:v>
                </c:pt>
                <c:pt idx="31">
                  <c:v>10.661204530991087</c:v>
                </c:pt>
                <c:pt idx="34">
                  <c:v>28.977781346099011</c:v>
                </c:pt>
                <c:pt idx="35">
                  <c:v>32.219323993243258</c:v>
                </c:pt>
                <c:pt idx="36">
                  <c:v>29.158004444006313</c:v>
                </c:pt>
                <c:pt idx="37">
                  <c:v>29.028637764764213</c:v>
                </c:pt>
                <c:pt idx="38">
                  <c:v>19.958169468460643</c:v>
                </c:pt>
                <c:pt idx="41">
                  <c:v>36.388037401864857</c:v>
                </c:pt>
                <c:pt idx="42">
                  <c:v>41.604902687053887</c:v>
                </c:pt>
                <c:pt idx="43">
                  <c:v>41.367338913409306</c:v>
                </c:pt>
                <c:pt idx="44">
                  <c:v>39.713277260343958</c:v>
                </c:pt>
                <c:pt idx="45">
                  <c:v>20.640289265221408</c:v>
                </c:pt>
              </c:numCache>
            </c:numRef>
          </c:val>
          <c:extLst xmlns:c16r2="http://schemas.microsoft.com/office/drawing/2015/06/chart">
            <c:ext xmlns:c16="http://schemas.microsoft.com/office/drawing/2014/chart" uri="{C3380CC4-5D6E-409C-BE32-E72D297353CC}">
              <c16:uniqueId val="{00000001-C29F-412A-B997-0CAD615A389C}"/>
            </c:ext>
          </c:extLst>
        </c:ser>
        <c:ser>
          <c:idx val="2"/>
          <c:order val="2"/>
          <c:tx>
            <c:strRef>
              <c:f>Dati!$F$620</c:f>
              <c:strCache>
                <c:ptCount val="1"/>
                <c:pt idx="0">
                  <c:v>Drīzāk 
nepiekrīt</c:v>
                </c:pt>
              </c:strCache>
            </c:strRef>
          </c:tx>
          <c:spPr>
            <a:solidFill>
              <a:srgbClr val="D0909F"/>
            </a:solidFill>
            <a:ln w="25400">
              <a:noFill/>
            </a:ln>
          </c:spPr>
          <c:invertIfNegative val="0"/>
          <c:dLbls>
            <c:numFmt formatCode="0" sourceLinked="0"/>
            <c:spPr>
              <a:noFill/>
              <a:ln w="25400">
                <a:noFill/>
              </a:ln>
            </c:spPr>
            <c:txPr>
              <a:bodyPr/>
              <a:lstStyle/>
              <a:p>
                <a:pPr>
                  <a:defRPr sz="900" b="1"/>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Dati!$C$621:$C$666</c:f>
              <c:strCache>
                <c:ptCount val="46"/>
                <c:pt idx="0">
                  <c:v> Rīgas reģions, n=1571</c:v>
                </c:pt>
                <c:pt idx="1">
                  <c:v> Vidzemes reģions, n=277</c:v>
                </c:pt>
                <c:pt idx="2">
                  <c:v> Kurzemes reģions, n=213</c:v>
                </c:pt>
                <c:pt idx="3">
                  <c:v> Zemgales reģions, n=156</c:v>
                </c:pt>
                <c:pt idx="4">
                  <c:v> Latgales reģions, n=101</c:v>
                </c:pt>
                <c:pt idx="6">
                  <c:v> Rīgas reģions, n=1571</c:v>
                </c:pt>
                <c:pt idx="7">
                  <c:v> Vidzemes reģions, n=277</c:v>
                </c:pt>
                <c:pt idx="8">
                  <c:v> Kurzemes reģions, n=213</c:v>
                </c:pt>
                <c:pt idx="9">
                  <c:v> Zemgales reģions, n=156</c:v>
                </c:pt>
                <c:pt idx="10">
                  <c:v> Latgales reģions, n=101</c:v>
                </c:pt>
                <c:pt idx="13">
                  <c:v> Rīgas reģions, n=1571</c:v>
                </c:pt>
                <c:pt idx="14">
                  <c:v> Vidzemes reģions, n=277</c:v>
                </c:pt>
                <c:pt idx="15">
                  <c:v> Kurzemes reģions, n=213</c:v>
                </c:pt>
                <c:pt idx="16">
                  <c:v> Zemgales reģions, n=156</c:v>
                </c:pt>
                <c:pt idx="17">
                  <c:v> Latgales reģions, n=101</c:v>
                </c:pt>
                <c:pt idx="20">
                  <c:v> Rīgas reģions, n=1571</c:v>
                </c:pt>
                <c:pt idx="21">
                  <c:v> Vidzemes reģions, n=277</c:v>
                </c:pt>
                <c:pt idx="22">
                  <c:v> Kurzemes reģions, n=213</c:v>
                </c:pt>
                <c:pt idx="23">
                  <c:v> Zemgales reģions, n=156</c:v>
                </c:pt>
                <c:pt idx="24">
                  <c:v> Latgales reģions, n=101</c:v>
                </c:pt>
                <c:pt idx="27">
                  <c:v> Rīgas reģions, n=1571</c:v>
                </c:pt>
                <c:pt idx="28">
                  <c:v> Vidzemes reģions, n=277</c:v>
                </c:pt>
                <c:pt idx="29">
                  <c:v> Kurzemes reģions, n=213</c:v>
                </c:pt>
                <c:pt idx="30">
                  <c:v> Zemgales reģions, n=156</c:v>
                </c:pt>
                <c:pt idx="31">
                  <c:v> Latgales reģions, n=101</c:v>
                </c:pt>
                <c:pt idx="34">
                  <c:v> Rīgas reģions, n=1571</c:v>
                </c:pt>
                <c:pt idx="35">
                  <c:v> Vidzemes reģions, n=277</c:v>
                </c:pt>
                <c:pt idx="36">
                  <c:v> Kurzemes reģions, n=213</c:v>
                </c:pt>
                <c:pt idx="37">
                  <c:v> Zemgales reģions, n=156</c:v>
                </c:pt>
                <c:pt idx="38">
                  <c:v> Latgales reģions, n=101</c:v>
                </c:pt>
                <c:pt idx="41">
                  <c:v> Rīgas reģions, n=1571</c:v>
                </c:pt>
                <c:pt idx="42">
                  <c:v> Vidzemes reģions, n=277</c:v>
                </c:pt>
                <c:pt idx="43">
                  <c:v> Kurzemes reģions, n=213</c:v>
                </c:pt>
                <c:pt idx="44">
                  <c:v> Zemgales reģions, n=156</c:v>
                </c:pt>
                <c:pt idx="45">
                  <c:v> Latgales reģions, n=101</c:v>
                </c:pt>
              </c:strCache>
            </c:strRef>
          </c:cat>
          <c:val>
            <c:numRef>
              <c:f>Dati!$F$621:$F$666</c:f>
              <c:numCache>
                <c:formatCode>0</c:formatCode>
                <c:ptCount val="46"/>
                <c:pt idx="0">
                  <c:v>6</c:v>
                </c:pt>
                <c:pt idx="1">
                  <c:v>7.4</c:v>
                </c:pt>
                <c:pt idx="2">
                  <c:v>5</c:v>
                </c:pt>
                <c:pt idx="3">
                  <c:v>8.9</c:v>
                </c:pt>
                <c:pt idx="4">
                  <c:v>5.8</c:v>
                </c:pt>
                <c:pt idx="6">
                  <c:v>8.8695022752274078</c:v>
                </c:pt>
                <c:pt idx="7">
                  <c:v>9.5043944823353872</c:v>
                </c:pt>
                <c:pt idx="8">
                  <c:v>5.7233123606919039</c:v>
                </c:pt>
                <c:pt idx="9">
                  <c:v>7.2397662168444192</c:v>
                </c:pt>
                <c:pt idx="10">
                  <c:v>5.7764779828517767</c:v>
                </c:pt>
                <c:pt idx="13">
                  <c:v>18.942263431735658</c:v>
                </c:pt>
                <c:pt idx="14">
                  <c:v>24.004018517911852</c:v>
                </c:pt>
                <c:pt idx="15">
                  <c:v>22.638751374444254</c:v>
                </c:pt>
                <c:pt idx="16">
                  <c:v>20.368269799869434</c:v>
                </c:pt>
                <c:pt idx="17">
                  <c:v>18.029626523837671</c:v>
                </c:pt>
                <c:pt idx="20">
                  <c:v>20.754583972571467</c:v>
                </c:pt>
                <c:pt idx="21">
                  <c:v>19.331705906119129</c:v>
                </c:pt>
                <c:pt idx="22">
                  <c:v>21.283465248394176</c:v>
                </c:pt>
                <c:pt idx="23">
                  <c:v>23.953153892152738</c:v>
                </c:pt>
                <c:pt idx="24">
                  <c:v>17.020058643465887</c:v>
                </c:pt>
                <c:pt idx="27">
                  <c:v>28.618434522543303</c:v>
                </c:pt>
                <c:pt idx="28">
                  <c:v>26.459920879247658</c:v>
                </c:pt>
                <c:pt idx="29">
                  <c:v>28.103482201130003</c:v>
                </c:pt>
                <c:pt idx="30">
                  <c:v>27.290092298834239</c:v>
                </c:pt>
                <c:pt idx="31">
                  <c:v>23.661064431491404</c:v>
                </c:pt>
                <c:pt idx="34">
                  <c:v>25.235273912170072</c:v>
                </c:pt>
                <c:pt idx="35">
                  <c:v>26.237763414162547</c:v>
                </c:pt>
                <c:pt idx="36">
                  <c:v>24.014123865441267</c:v>
                </c:pt>
                <c:pt idx="37">
                  <c:v>25.508776826745077</c:v>
                </c:pt>
                <c:pt idx="38">
                  <c:v>17.519530941686103</c:v>
                </c:pt>
                <c:pt idx="41">
                  <c:v>26.522625499519986</c:v>
                </c:pt>
                <c:pt idx="42">
                  <c:v>28.326413498468678</c:v>
                </c:pt>
                <c:pt idx="43">
                  <c:v>26.535880355924135</c:v>
                </c:pt>
                <c:pt idx="44">
                  <c:v>27.312345446939219</c:v>
                </c:pt>
                <c:pt idx="45">
                  <c:v>22.014673162419157</c:v>
                </c:pt>
              </c:numCache>
            </c:numRef>
          </c:val>
          <c:extLst xmlns:c16r2="http://schemas.microsoft.com/office/drawing/2015/06/chart">
            <c:ext xmlns:c16="http://schemas.microsoft.com/office/drawing/2014/chart" uri="{C3380CC4-5D6E-409C-BE32-E72D297353CC}">
              <c16:uniqueId val="{00000002-C29F-412A-B997-0CAD615A389C}"/>
            </c:ext>
          </c:extLst>
        </c:ser>
        <c:ser>
          <c:idx val="3"/>
          <c:order val="3"/>
          <c:tx>
            <c:strRef>
              <c:f>Dati!$G$620</c:f>
              <c:strCache>
                <c:ptCount val="1"/>
                <c:pt idx="0">
                  <c:v>Drīzāk 
piekrīt</c:v>
                </c:pt>
              </c:strCache>
            </c:strRef>
          </c:tx>
          <c:spPr>
            <a:solidFill>
              <a:srgbClr val="BDDCA8"/>
            </a:solidFill>
            <a:ln w="25400">
              <a:noFill/>
            </a:ln>
          </c:spPr>
          <c:invertIfNegative val="0"/>
          <c:dLbls>
            <c:numFmt formatCode="0" sourceLinked="0"/>
            <c:spPr>
              <a:noFill/>
              <a:ln w="25400">
                <a:noFill/>
              </a:ln>
            </c:spPr>
            <c:txPr>
              <a:bodyPr/>
              <a:lstStyle/>
              <a:p>
                <a:pPr>
                  <a:defRPr sz="900" b="1"/>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Dati!$C$621:$C$666</c:f>
              <c:strCache>
                <c:ptCount val="46"/>
                <c:pt idx="0">
                  <c:v> Rīgas reģions, n=1571</c:v>
                </c:pt>
                <c:pt idx="1">
                  <c:v> Vidzemes reģions, n=277</c:v>
                </c:pt>
                <c:pt idx="2">
                  <c:v> Kurzemes reģions, n=213</c:v>
                </c:pt>
                <c:pt idx="3">
                  <c:v> Zemgales reģions, n=156</c:v>
                </c:pt>
                <c:pt idx="4">
                  <c:v> Latgales reģions, n=101</c:v>
                </c:pt>
                <c:pt idx="6">
                  <c:v> Rīgas reģions, n=1571</c:v>
                </c:pt>
                <c:pt idx="7">
                  <c:v> Vidzemes reģions, n=277</c:v>
                </c:pt>
                <c:pt idx="8">
                  <c:v> Kurzemes reģions, n=213</c:v>
                </c:pt>
                <c:pt idx="9">
                  <c:v> Zemgales reģions, n=156</c:v>
                </c:pt>
                <c:pt idx="10">
                  <c:v> Latgales reģions, n=101</c:v>
                </c:pt>
                <c:pt idx="13">
                  <c:v> Rīgas reģions, n=1571</c:v>
                </c:pt>
                <c:pt idx="14">
                  <c:v> Vidzemes reģions, n=277</c:v>
                </c:pt>
                <c:pt idx="15">
                  <c:v> Kurzemes reģions, n=213</c:v>
                </c:pt>
                <c:pt idx="16">
                  <c:v> Zemgales reģions, n=156</c:v>
                </c:pt>
                <c:pt idx="17">
                  <c:v> Latgales reģions, n=101</c:v>
                </c:pt>
                <c:pt idx="20">
                  <c:v> Rīgas reģions, n=1571</c:v>
                </c:pt>
                <c:pt idx="21">
                  <c:v> Vidzemes reģions, n=277</c:v>
                </c:pt>
                <c:pt idx="22">
                  <c:v> Kurzemes reģions, n=213</c:v>
                </c:pt>
                <c:pt idx="23">
                  <c:v> Zemgales reģions, n=156</c:v>
                </c:pt>
                <c:pt idx="24">
                  <c:v> Latgales reģions, n=101</c:v>
                </c:pt>
                <c:pt idx="27">
                  <c:v> Rīgas reģions, n=1571</c:v>
                </c:pt>
                <c:pt idx="28">
                  <c:v> Vidzemes reģions, n=277</c:v>
                </c:pt>
                <c:pt idx="29">
                  <c:v> Kurzemes reģions, n=213</c:v>
                </c:pt>
                <c:pt idx="30">
                  <c:v> Zemgales reģions, n=156</c:v>
                </c:pt>
                <c:pt idx="31">
                  <c:v> Latgales reģions, n=101</c:v>
                </c:pt>
                <c:pt idx="34">
                  <c:v> Rīgas reģions, n=1571</c:v>
                </c:pt>
                <c:pt idx="35">
                  <c:v> Vidzemes reģions, n=277</c:v>
                </c:pt>
                <c:pt idx="36">
                  <c:v> Kurzemes reģions, n=213</c:v>
                </c:pt>
                <c:pt idx="37">
                  <c:v> Zemgales reģions, n=156</c:v>
                </c:pt>
                <c:pt idx="38">
                  <c:v> Latgales reģions, n=101</c:v>
                </c:pt>
                <c:pt idx="41">
                  <c:v> Rīgas reģions, n=1571</c:v>
                </c:pt>
                <c:pt idx="42">
                  <c:v> Vidzemes reģions, n=277</c:v>
                </c:pt>
                <c:pt idx="43">
                  <c:v> Kurzemes reģions, n=213</c:v>
                </c:pt>
                <c:pt idx="44">
                  <c:v> Zemgales reģions, n=156</c:v>
                </c:pt>
                <c:pt idx="45">
                  <c:v> Latgales reģions, n=101</c:v>
                </c:pt>
              </c:strCache>
            </c:strRef>
          </c:cat>
          <c:val>
            <c:numRef>
              <c:f>Dati!$G$621:$G$666</c:f>
              <c:numCache>
                <c:formatCode>0</c:formatCode>
                <c:ptCount val="46"/>
                <c:pt idx="0">
                  <c:v>32.700000000000003</c:v>
                </c:pt>
                <c:pt idx="1">
                  <c:v>30.2</c:v>
                </c:pt>
                <c:pt idx="2">
                  <c:v>40.4</c:v>
                </c:pt>
                <c:pt idx="3">
                  <c:v>32.5</c:v>
                </c:pt>
                <c:pt idx="4">
                  <c:v>39.200000000000003</c:v>
                </c:pt>
                <c:pt idx="6">
                  <c:v>33.57266708657437</c:v>
                </c:pt>
                <c:pt idx="7">
                  <c:v>33.914356660389402</c:v>
                </c:pt>
                <c:pt idx="8">
                  <c:v>43.201129092800365</c:v>
                </c:pt>
                <c:pt idx="9">
                  <c:v>32.587590237095981</c:v>
                </c:pt>
                <c:pt idx="10">
                  <c:v>34.421773139492664</c:v>
                </c:pt>
                <c:pt idx="13">
                  <c:v>29.821111223119289</c:v>
                </c:pt>
                <c:pt idx="14">
                  <c:v>28.373651147331483</c:v>
                </c:pt>
                <c:pt idx="15">
                  <c:v>25.273240443434581</c:v>
                </c:pt>
                <c:pt idx="16">
                  <c:v>26.606885113793435</c:v>
                </c:pt>
                <c:pt idx="17">
                  <c:v>27.098647554706378</c:v>
                </c:pt>
                <c:pt idx="20">
                  <c:v>21.050142541599232</c:v>
                </c:pt>
                <c:pt idx="21">
                  <c:v>22.107943008706179</c:v>
                </c:pt>
                <c:pt idx="22">
                  <c:v>23.776968442564506</c:v>
                </c:pt>
                <c:pt idx="23">
                  <c:v>22.618375579681668</c:v>
                </c:pt>
                <c:pt idx="24">
                  <c:v>21.349393201393326</c:v>
                </c:pt>
                <c:pt idx="27">
                  <c:v>20.310242025768993</c:v>
                </c:pt>
                <c:pt idx="28">
                  <c:v>19.797057460523664</c:v>
                </c:pt>
                <c:pt idx="29">
                  <c:v>19.012008776692134</c:v>
                </c:pt>
                <c:pt idx="30">
                  <c:v>19.324348890789803</c:v>
                </c:pt>
                <c:pt idx="31">
                  <c:v>17.801682617236828</c:v>
                </c:pt>
                <c:pt idx="34">
                  <c:v>17.338075581369075</c:v>
                </c:pt>
                <c:pt idx="35">
                  <c:v>17.423382152722585</c:v>
                </c:pt>
                <c:pt idx="36">
                  <c:v>19.745680771447748</c:v>
                </c:pt>
                <c:pt idx="37">
                  <c:v>15.141939337414536</c:v>
                </c:pt>
                <c:pt idx="38">
                  <c:v>15.728339087543377</c:v>
                </c:pt>
                <c:pt idx="41">
                  <c:v>13.578623332106103</c:v>
                </c:pt>
                <c:pt idx="42">
                  <c:v>8.7873805716523758</c:v>
                </c:pt>
                <c:pt idx="43">
                  <c:v>12.201052954177589</c:v>
                </c:pt>
                <c:pt idx="44">
                  <c:v>13.607116684137308</c:v>
                </c:pt>
                <c:pt idx="45">
                  <c:v>16.864634774464061</c:v>
                </c:pt>
              </c:numCache>
            </c:numRef>
          </c:val>
          <c:extLst xmlns:c16r2="http://schemas.microsoft.com/office/drawing/2015/06/chart">
            <c:ext xmlns:c16="http://schemas.microsoft.com/office/drawing/2014/chart" uri="{C3380CC4-5D6E-409C-BE32-E72D297353CC}">
              <c16:uniqueId val="{00000003-C29F-412A-B997-0CAD615A389C}"/>
            </c:ext>
          </c:extLst>
        </c:ser>
        <c:ser>
          <c:idx val="4"/>
          <c:order val="4"/>
          <c:tx>
            <c:strRef>
              <c:f>Dati!$H$620</c:f>
              <c:strCache>
                <c:ptCount val="1"/>
                <c:pt idx="0">
                  <c:v>Pilnīgi 
piekrīt</c:v>
                </c:pt>
              </c:strCache>
            </c:strRef>
          </c:tx>
          <c:spPr>
            <a:solidFill>
              <a:srgbClr val="385723"/>
            </a:solidFill>
            <a:ln w="25400">
              <a:noFill/>
            </a:ln>
          </c:spPr>
          <c:invertIfNegative val="0"/>
          <c:dLbls>
            <c:dLbl>
              <c:idx val="5"/>
              <c:layout>
                <c:manualLayout>
                  <c:x val="1.1906805805974146E-2"/>
                  <c:y val="3.452065141946303E-17"/>
                </c:manualLayout>
              </c:layout>
              <c:numFmt formatCode="0" sourceLinked="0"/>
              <c:spPr>
                <a:noFill/>
                <a:ln w="25400">
                  <a:noFill/>
                </a:ln>
              </c:spPr>
              <c:txPr>
                <a:bodyPr/>
                <a:lstStyle/>
                <a:p>
                  <a:pPr>
                    <a:defRPr sz="900" b="1">
                      <a:solidFill>
                        <a:schemeClr val="tx1">
                          <a:lumMod val="95000"/>
                          <a:lumOff val="5000"/>
                        </a:schemeClr>
                      </a:solidFill>
                    </a:defRPr>
                  </a:pPr>
                  <a:endParaRPr lang="en-US"/>
                </a:p>
              </c:txPr>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CAFF-4DF1-949E-5D42C05B3B95}"/>
                </c:ext>
                <c:ext xmlns:c15="http://schemas.microsoft.com/office/drawing/2012/chart" uri="{CE6537A1-D6FC-4f65-9D91-7224C49458BB}"/>
              </c:extLst>
            </c:dLbl>
            <c:numFmt formatCode="0" sourceLinked="0"/>
            <c:spPr>
              <a:noFill/>
              <a:ln w="25400">
                <a:noFill/>
              </a:ln>
            </c:spPr>
            <c:txPr>
              <a:bodyPr/>
              <a:lstStyle/>
              <a:p>
                <a:pPr>
                  <a:defRPr sz="900" b="1">
                    <a:solidFill>
                      <a:schemeClr val="bg1"/>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Dati!$C$621:$C$666</c:f>
              <c:strCache>
                <c:ptCount val="46"/>
                <c:pt idx="0">
                  <c:v> Rīgas reģions, n=1571</c:v>
                </c:pt>
                <c:pt idx="1">
                  <c:v> Vidzemes reģions, n=277</c:v>
                </c:pt>
                <c:pt idx="2">
                  <c:v> Kurzemes reģions, n=213</c:v>
                </c:pt>
                <c:pt idx="3">
                  <c:v> Zemgales reģions, n=156</c:v>
                </c:pt>
                <c:pt idx="4">
                  <c:v> Latgales reģions, n=101</c:v>
                </c:pt>
                <c:pt idx="6">
                  <c:v> Rīgas reģions, n=1571</c:v>
                </c:pt>
                <c:pt idx="7">
                  <c:v> Vidzemes reģions, n=277</c:v>
                </c:pt>
                <c:pt idx="8">
                  <c:v> Kurzemes reģions, n=213</c:v>
                </c:pt>
                <c:pt idx="9">
                  <c:v> Zemgales reģions, n=156</c:v>
                </c:pt>
                <c:pt idx="10">
                  <c:v> Latgales reģions, n=101</c:v>
                </c:pt>
                <c:pt idx="13">
                  <c:v> Rīgas reģions, n=1571</c:v>
                </c:pt>
                <c:pt idx="14">
                  <c:v> Vidzemes reģions, n=277</c:v>
                </c:pt>
                <c:pt idx="15">
                  <c:v> Kurzemes reģions, n=213</c:v>
                </c:pt>
                <c:pt idx="16">
                  <c:v> Zemgales reģions, n=156</c:v>
                </c:pt>
                <c:pt idx="17">
                  <c:v> Latgales reģions, n=101</c:v>
                </c:pt>
                <c:pt idx="20">
                  <c:v> Rīgas reģions, n=1571</c:v>
                </c:pt>
                <c:pt idx="21">
                  <c:v> Vidzemes reģions, n=277</c:v>
                </c:pt>
                <c:pt idx="22">
                  <c:v> Kurzemes reģions, n=213</c:v>
                </c:pt>
                <c:pt idx="23">
                  <c:v> Zemgales reģions, n=156</c:v>
                </c:pt>
                <c:pt idx="24">
                  <c:v> Latgales reģions, n=101</c:v>
                </c:pt>
                <c:pt idx="27">
                  <c:v> Rīgas reģions, n=1571</c:v>
                </c:pt>
                <c:pt idx="28">
                  <c:v> Vidzemes reģions, n=277</c:v>
                </c:pt>
                <c:pt idx="29">
                  <c:v> Kurzemes reģions, n=213</c:v>
                </c:pt>
                <c:pt idx="30">
                  <c:v> Zemgales reģions, n=156</c:v>
                </c:pt>
                <c:pt idx="31">
                  <c:v> Latgales reģions, n=101</c:v>
                </c:pt>
                <c:pt idx="34">
                  <c:v> Rīgas reģions, n=1571</c:v>
                </c:pt>
                <c:pt idx="35">
                  <c:v> Vidzemes reģions, n=277</c:v>
                </c:pt>
                <c:pt idx="36">
                  <c:v> Kurzemes reģions, n=213</c:v>
                </c:pt>
                <c:pt idx="37">
                  <c:v> Zemgales reģions, n=156</c:v>
                </c:pt>
                <c:pt idx="38">
                  <c:v> Latgales reģions, n=101</c:v>
                </c:pt>
                <c:pt idx="41">
                  <c:v> Rīgas reģions, n=1571</c:v>
                </c:pt>
                <c:pt idx="42">
                  <c:v> Vidzemes reģions, n=277</c:v>
                </c:pt>
                <c:pt idx="43">
                  <c:v> Kurzemes reģions, n=213</c:v>
                </c:pt>
                <c:pt idx="44">
                  <c:v> Zemgales reģions, n=156</c:v>
                </c:pt>
                <c:pt idx="45">
                  <c:v> Latgales reģions, n=101</c:v>
                </c:pt>
              </c:strCache>
            </c:strRef>
          </c:cat>
          <c:val>
            <c:numRef>
              <c:f>Dati!$H$621:$H$666</c:f>
              <c:numCache>
                <c:formatCode>0</c:formatCode>
                <c:ptCount val="46"/>
                <c:pt idx="0">
                  <c:v>41.8</c:v>
                </c:pt>
                <c:pt idx="1">
                  <c:v>45.3</c:v>
                </c:pt>
                <c:pt idx="2">
                  <c:v>38.1</c:v>
                </c:pt>
                <c:pt idx="3">
                  <c:v>42</c:v>
                </c:pt>
                <c:pt idx="4">
                  <c:v>25.5</c:v>
                </c:pt>
                <c:pt idx="6">
                  <c:v>35.832794592374412</c:v>
                </c:pt>
                <c:pt idx="7">
                  <c:v>35.756430790019962</c:v>
                </c:pt>
                <c:pt idx="8">
                  <c:v>29.599863943904751</c:v>
                </c:pt>
                <c:pt idx="9">
                  <c:v>41.736677519753144</c:v>
                </c:pt>
                <c:pt idx="10">
                  <c:v>27.281295053246929</c:v>
                </c:pt>
                <c:pt idx="13">
                  <c:v>9.6550892276913025</c:v>
                </c:pt>
                <c:pt idx="14">
                  <c:v>5.0011156200030156</c:v>
                </c:pt>
                <c:pt idx="15">
                  <c:v>11.921715182133241</c:v>
                </c:pt>
                <c:pt idx="16">
                  <c:v>13.101700691797699</c:v>
                </c:pt>
                <c:pt idx="17">
                  <c:v>10.916132577003088</c:v>
                </c:pt>
                <c:pt idx="20">
                  <c:v>15.569348234861739</c:v>
                </c:pt>
                <c:pt idx="21">
                  <c:v>14.371863869425653</c:v>
                </c:pt>
                <c:pt idx="22">
                  <c:v>9.5083834787106234</c:v>
                </c:pt>
                <c:pt idx="23">
                  <c:v>18.957490845208319</c:v>
                </c:pt>
                <c:pt idx="24">
                  <c:v>14.109171448009848</c:v>
                </c:pt>
                <c:pt idx="27">
                  <c:v>4.5682429203248827</c:v>
                </c:pt>
                <c:pt idx="28">
                  <c:v>6.263203937219469</c:v>
                </c:pt>
                <c:pt idx="29">
                  <c:v>4.3894523457712431</c:v>
                </c:pt>
                <c:pt idx="30">
                  <c:v>9.0862465548281861</c:v>
                </c:pt>
                <c:pt idx="31">
                  <c:v>10.588684493392067</c:v>
                </c:pt>
                <c:pt idx="34">
                  <c:v>4.5165805636484375</c:v>
                </c:pt>
                <c:pt idx="35">
                  <c:v>2.5005578100015073</c:v>
                </c:pt>
                <c:pt idx="36">
                  <c:v>5.8858340885459901</c:v>
                </c:pt>
                <c:pt idx="37">
                  <c:v>9.2800048624612597</c:v>
                </c:pt>
                <c:pt idx="38">
                  <c:v>9.3694849750685787</c:v>
                </c:pt>
                <c:pt idx="41">
                  <c:v>4.47784789889438</c:v>
                </c:pt>
                <c:pt idx="42">
                  <c:v>4.1597234085253794</c:v>
                </c:pt>
                <c:pt idx="43">
                  <c:v>2.9263015638474954</c:v>
                </c:pt>
                <c:pt idx="44">
                  <c:v>4.1394978355856304</c:v>
                </c:pt>
                <c:pt idx="45">
                  <c:v>5.1396545941513114</c:v>
                </c:pt>
              </c:numCache>
            </c:numRef>
          </c:val>
          <c:extLst xmlns:c16r2="http://schemas.microsoft.com/office/drawing/2015/06/chart">
            <c:ext xmlns:c16="http://schemas.microsoft.com/office/drawing/2014/chart" uri="{C3380CC4-5D6E-409C-BE32-E72D297353CC}">
              <c16:uniqueId val="{00000004-C29F-412A-B997-0CAD615A389C}"/>
            </c:ext>
          </c:extLst>
        </c:ser>
        <c:ser>
          <c:idx val="5"/>
          <c:order val="5"/>
          <c:tx>
            <c:strRef>
              <c:f>Dati!$I$620</c:f>
              <c:strCache>
                <c:ptCount val="1"/>
                <c:pt idx="0">
                  <c:v>.</c:v>
                </c:pt>
              </c:strCache>
            </c:strRef>
          </c:tx>
          <c:spPr>
            <a:noFill/>
            <a:ln w="25400">
              <a:noFill/>
            </a:ln>
          </c:spPr>
          <c:invertIfNegative val="0"/>
          <c:dLbls>
            <c:delete val="1"/>
          </c:dLbls>
          <c:cat>
            <c:strRef>
              <c:f>Dati!$C$621:$C$666</c:f>
              <c:strCache>
                <c:ptCount val="46"/>
                <c:pt idx="0">
                  <c:v> Rīgas reģions, n=1571</c:v>
                </c:pt>
                <c:pt idx="1">
                  <c:v> Vidzemes reģions, n=277</c:v>
                </c:pt>
                <c:pt idx="2">
                  <c:v> Kurzemes reģions, n=213</c:v>
                </c:pt>
                <c:pt idx="3">
                  <c:v> Zemgales reģions, n=156</c:v>
                </c:pt>
                <c:pt idx="4">
                  <c:v> Latgales reģions, n=101</c:v>
                </c:pt>
                <c:pt idx="6">
                  <c:v> Rīgas reģions, n=1571</c:v>
                </c:pt>
                <c:pt idx="7">
                  <c:v> Vidzemes reģions, n=277</c:v>
                </c:pt>
                <c:pt idx="8">
                  <c:v> Kurzemes reģions, n=213</c:v>
                </c:pt>
                <c:pt idx="9">
                  <c:v> Zemgales reģions, n=156</c:v>
                </c:pt>
                <c:pt idx="10">
                  <c:v> Latgales reģions, n=101</c:v>
                </c:pt>
                <c:pt idx="13">
                  <c:v> Rīgas reģions, n=1571</c:v>
                </c:pt>
                <c:pt idx="14">
                  <c:v> Vidzemes reģions, n=277</c:v>
                </c:pt>
                <c:pt idx="15">
                  <c:v> Kurzemes reģions, n=213</c:v>
                </c:pt>
                <c:pt idx="16">
                  <c:v> Zemgales reģions, n=156</c:v>
                </c:pt>
                <c:pt idx="17">
                  <c:v> Latgales reģions, n=101</c:v>
                </c:pt>
                <c:pt idx="20">
                  <c:v> Rīgas reģions, n=1571</c:v>
                </c:pt>
                <c:pt idx="21">
                  <c:v> Vidzemes reģions, n=277</c:v>
                </c:pt>
                <c:pt idx="22">
                  <c:v> Kurzemes reģions, n=213</c:v>
                </c:pt>
                <c:pt idx="23">
                  <c:v> Zemgales reģions, n=156</c:v>
                </c:pt>
                <c:pt idx="24">
                  <c:v> Latgales reģions, n=101</c:v>
                </c:pt>
                <c:pt idx="27">
                  <c:v> Rīgas reģions, n=1571</c:v>
                </c:pt>
                <c:pt idx="28">
                  <c:v> Vidzemes reģions, n=277</c:v>
                </c:pt>
                <c:pt idx="29">
                  <c:v> Kurzemes reģions, n=213</c:v>
                </c:pt>
                <c:pt idx="30">
                  <c:v> Zemgales reģions, n=156</c:v>
                </c:pt>
                <c:pt idx="31">
                  <c:v> Latgales reģions, n=101</c:v>
                </c:pt>
                <c:pt idx="34">
                  <c:v> Rīgas reģions, n=1571</c:v>
                </c:pt>
                <c:pt idx="35">
                  <c:v> Vidzemes reģions, n=277</c:v>
                </c:pt>
                <c:pt idx="36">
                  <c:v> Kurzemes reģions, n=213</c:v>
                </c:pt>
                <c:pt idx="37">
                  <c:v> Zemgales reģions, n=156</c:v>
                </c:pt>
                <c:pt idx="38">
                  <c:v> Latgales reģions, n=101</c:v>
                </c:pt>
                <c:pt idx="41">
                  <c:v> Rīgas reģions, n=1571</c:v>
                </c:pt>
                <c:pt idx="42">
                  <c:v> Vidzemes reģions, n=277</c:v>
                </c:pt>
                <c:pt idx="43">
                  <c:v> Kurzemes reģions, n=213</c:v>
                </c:pt>
                <c:pt idx="44">
                  <c:v> Zemgales reģions, n=156</c:v>
                </c:pt>
                <c:pt idx="45">
                  <c:v> Latgales reģions, n=101</c:v>
                </c:pt>
              </c:strCache>
            </c:strRef>
          </c:cat>
          <c:val>
            <c:numRef>
              <c:f>Dati!$I$621:$I$666</c:f>
              <c:numCache>
                <c:formatCode>0</c:formatCode>
                <c:ptCount val="46"/>
                <c:pt idx="0">
                  <c:v>14.001129092800369</c:v>
                </c:pt>
                <c:pt idx="1">
                  <c:v>13.001129092800369</c:v>
                </c:pt>
                <c:pt idx="2">
                  <c:v>10.001129092800369</c:v>
                </c:pt>
                <c:pt idx="3">
                  <c:v>14.001129092800369</c:v>
                </c:pt>
                <c:pt idx="4">
                  <c:v>23.801129092800366</c:v>
                </c:pt>
                <c:pt idx="5">
                  <c:v>88.501129092800369</c:v>
                </c:pt>
                <c:pt idx="6">
                  <c:v>19.095667413851587</c:v>
                </c:pt>
                <c:pt idx="7">
                  <c:v>18.830341642391005</c:v>
                </c:pt>
                <c:pt idx="8">
                  <c:v>15.700136056095253</c:v>
                </c:pt>
                <c:pt idx="9">
                  <c:v>14.176861335951244</c:v>
                </c:pt>
                <c:pt idx="10">
                  <c:v>26.798060900060776</c:v>
                </c:pt>
                <c:pt idx="12">
                  <c:v>88.501129092800369</c:v>
                </c:pt>
                <c:pt idx="13">
                  <c:v>49.024928641989774</c:v>
                </c:pt>
                <c:pt idx="14">
                  <c:v>55.12636232546587</c:v>
                </c:pt>
                <c:pt idx="15">
                  <c:v>51.306173467232547</c:v>
                </c:pt>
                <c:pt idx="16">
                  <c:v>48.792543287209227</c:v>
                </c:pt>
                <c:pt idx="17">
                  <c:v>50.486348961090904</c:v>
                </c:pt>
                <c:pt idx="19">
                  <c:v>88.501129092800369</c:v>
                </c:pt>
                <c:pt idx="20">
                  <c:v>51.881638316339405</c:v>
                </c:pt>
                <c:pt idx="21">
                  <c:v>52.021322214668544</c:v>
                </c:pt>
                <c:pt idx="22">
                  <c:v>55.215777171525232</c:v>
                </c:pt>
                <c:pt idx="23">
                  <c:v>46.925262667910381</c:v>
                </c:pt>
                <c:pt idx="24">
                  <c:v>53.042564443397197</c:v>
                </c:pt>
                <c:pt idx="26">
                  <c:v>88.501129092800369</c:v>
                </c:pt>
                <c:pt idx="27">
                  <c:v>63.622644146706499</c:v>
                </c:pt>
                <c:pt idx="28">
                  <c:v>62.440867695057236</c:v>
                </c:pt>
                <c:pt idx="29">
                  <c:v>65.099667970336981</c:v>
                </c:pt>
                <c:pt idx="30">
                  <c:v>60.090533647182376</c:v>
                </c:pt>
                <c:pt idx="31">
                  <c:v>60.110761982171482</c:v>
                </c:pt>
                <c:pt idx="33">
                  <c:v>88.501129092800369</c:v>
                </c:pt>
                <c:pt idx="34">
                  <c:v>66.646472947782854</c:v>
                </c:pt>
                <c:pt idx="35">
                  <c:v>68.577189130076277</c:v>
                </c:pt>
                <c:pt idx="36">
                  <c:v>62.869614232806626</c:v>
                </c:pt>
                <c:pt idx="37">
                  <c:v>64.079184892924573</c:v>
                </c:pt>
                <c:pt idx="38">
                  <c:v>63.403305030188413</c:v>
                </c:pt>
                <c:pt idx="40">
                  <c:v>88.501129092800369</c:v>
                </c:pt>
                <c:pt idx="41">
                  <c:v>70.444657861799882</c:v>
                </c:pt>
                <c:pt idx="42">
                  <c:v>75.554025112622611</c:v>
                </c:pt>
                <c:pt idx="43">
                  <c:v>73.373774574775297</c:v>
                </c:pt>
                <c:pt idx="44">
                  <c:v>70.754514573077429</c:v>
                </c:pt>
                <c:pt idx="45">
                  <c:v>66.496839724184994</c:v>
                </c:pt>
              </c:numCache>
            </c:numRef>
          </c:val>
          <c:extLst xmlns:c16r2="http://schemas.microsoft.com/office/drawing/2015/06/chart">
            <c:ext xmlns:c16="http://schemas.microsoft.com/office/drawing/2014/chart" uri="{C3380CC4-5D6E-409C-BE32-E72D297353CC}">
              <c16:uniqueId val="{00000005-C29F-412A-B997-0CAD615A389C}"/>
            </c:ext>
          </c:extLst>
        </c:ser>
        <c:ser>
          <c:idx val="6"/>
          <c:order val="6"/>
          <c:tx>
            <c:strRef>
              <c:f>Dati!$J$620</c:f>
              <c:strCache>
                <c:ptCount val="1"/>
                <c:pt idx="0">
                  <c:v>Grūti 
pateikt</c:v>
                </c:pt>
              </c:strCache>
            </c:strRef>
          </c:tx>
          <c:spPr>
            <a:solidFill>
              <a:schemeClr val="bg1">
                <a:lumMod val="75000"/>
              </a:schemeClr>
            </a:solidFill>
            <a:ln w="25400">
              <a:noFill/>
            </a:ln>
          </c:spPr>
          <c:invertIfNegative val="0"/>
          <c:dLbls>
            <c:numFmt formatCode="#,##0" sourceLinked="0"/>
            <c:spPr>
              <a:noFill/>
              <a:ln w="25400">
                <a:noFill/>
              </a:ln>
            </c:spPr>
            <c:txPr>
              <a:bodyPr/>
              <a:lstStyle/>
              <a:p>
                <a:pPr>
                  <a:defRPr sz="9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Dati!$C$621:$C$666</c:f>
              <c:strCache>
                <c:ptCount val="46"/>
                <c:pt idx="0">
                  <c:v> Rīgas reģions, n=1571</c:v>
                </c:pt>
                <c:pt idx="1">
                  <c:v> Vidzemes reģions, n=277</c:v>
                </c:pt>
                <c:pt idx="2">
                  <c:v> Kurzemes reģions, n=213</c:v>
                </c:pt>
                <c:pt idx="3">
                  <c:v> Zemgales reģions, n=156</c:v>
                </c:pt>
                <c:pt idx="4">
                  <c:v> Latgales reģions, n=101</c:v>
                </c:pt>
                <c:pt idx="6">
                  <c:v> Rīgas reģions, n=1571</c:v>
                </c:pt>
                <c:pt idx="7">
                  <c:v> Vidzemes reģions, n=277</c:v>
                </c:pt>
                <c:pt idx="8">
                  <c:v> Kurzemes reģions, n=213</c:v>
                </c:pt>
                <c:pt idx="9">
                  <c:v> Zemgales reģions, n=156</c:v>
                </c:pt>
                <c:pt idx="10">
                  <c:v> Latgales reģions, n=101</c:v>
                </c:pt>
                <c:pt idx="13">
                  <c:v> Rīgas reģions, n=1571</c:v>
                </c:pt>
                <c:pt idx="14">
                  <c:v> Vidzemes reģions, n=277</c:v>
                </c:pt>
                <c:pt idx="15">
                  <c:v> Kurzemes reģions, n=213</c:v>
                </c:pt>
                <c:pt idx="16">
                  <c:v> Zemgales reģions, n=156</c:v>
                </c:pt>
                <c:pt idx="17">
                  <c:v> Latgales reģions, n=101</c:v>
                </c:pt>
                <c:pt idx="20">
                  <c:v> Rīgas reģions, n=1571</c:v>
                </c:pt>
                <c:pt idx="21">
                  <c:v> Vidzemes reģions, n=277</c:v>
                </c:pt>
                <c:pt idx="22">
                  <c:v> Kurzemes reģions, n=213</c:v>
                </c:pt>
                <c:pt idx="23">
                  <c:v> Zemgales reģions, n=156</c:v>
                </c:pt>
                <c:pt idx="24">
                  <c:v> Latgales reģions, n=101</c:v>
                </c:pt>
                <c:pt idx="27">
                  <c:v> Rīgas reģions, n=1571</c:v>
                </c:pt>
                <c:pt idx="28">
                  <c:v> Vidzemes reģions, n=277</c:v>
                </c:pt>
                <c:pt idx="29">
                  <c:v> Kurzemes reģions, n=213</c:v>
                </c:pt>
                <c:pt idx="30">
                  <c:v> Zemgales reģions, n=156</c:v>
                </c:pt>
                <c:pt idx="31">
                  <c:v> Latgales reģions, n=101</c:v>
                </c:pt>
                <c:pt idx="34">
                  <c:v> Rīgas reģions, n=1571</c:v>
                </c:pt>
                <c:pt idx="35">
                  <c:v> Vidzemes reģions, n=277</c:v>
                </c:pt>
                <c:pt idx="36">
                  <c:v> Kurzemes reģions, n=213</c:v>
                </c:pt>
                <c:pt idx="37">
                  <c:v> Zemgales reģions, n=156</c:v>
                </c:pt>
                <c:pt idx="38">
                  <c:v> Latgales reģions, n=101</c:v>
                </c:pt>
                <c:pt idx="41">
                  <c:v> Rīgas reģions, n=1571</c:v>
                </c:pt>
                <c:pt idx="42">
                  <c:v> Vidzemes reģions, n=277</c:v>
                </c:pt>
                <c:pt idx="43">
                  <c:v> Kurzemes reģions, n=213</c:v>
                </c:pt>
                <c:pt idx="44">
                  <c:v> Zemgales reģions, n=156</c:v>
                </c:pt>
                <c:pt idx="45">
                  <c:v> Latgales reģions, n=101</c:v>
                </c:pt>
              </c:strCache>
            </c:strRef>
          </c:cat>
          <c:val>
            <c:numRef>
              <c:f>Dati!$J$621:$J$666</c:f>
              <c:numCache>
                <c:formatCode>0</c:formatCode>
                <c:ptCount val="46"/>
                <c:pt idx="0">
                  <c:v>15.3</c:v>
                </c:pt>
                <c:pt idx="1">
                  <c:v>11.6</c:v>
                </c:pt>
                <c:pt idx="2">
                  <c:v>15.4</c:v>
                </c:pt>
                <c:pt idx="3">
                  <c:v>12.4</c:v>
                </c:pt>
                <c:pt idx="4">
                  <c:v>27.3</c:v>
                </c:pt>
                <c:pt idx="6">
                  <c:v>17.543655973202849</c:v>
                </c:pt>
                <c:pt idx="7">
                  <c:v>14.736533946258236</c:v>
                </c:pt>
                <c:pt idx="8">
                  <c:v>19.02448349950496</c:v>
                </c:pt>
                <c:pt idx="9">
                  <c:v>15.992101938861095</c:v>
                </c:pt>
                <c:pt idx="10">
                  <c:v>32.193005740797389</c:v>
                </c:pt>
                <c:pt idx="13">
                  <c:v>18.250890793241524</c:v>
                </c:pt>
                <c:pt idx="14">
                  <c:v>16.502345087907312</c:v>
                </c:pt>
                <c:pt idx="15">
                  <c:v>16.990182450679679</c:v>
                </c:pt>
                <c:pt idx="16">
                  <c:v>15.034004465360734</c:v>
                </c:pt>
                <c:pt idx="17">
                  <c:v>31.465589535976328</c:v>
                </c:pt>
                <c:pt idx="20">
                  <c:v>33.613409384785548</c:v>
                </c:pt>
                <c:pt idx="21">
                  <c:v>33.976346754848898</c:v>
                </c:pt>
                <c:pt idx="22">
                  <c:v>38.028210760971803</c:v>
                </c:pt>
                <c:pt idx="23">
                  <c:v>29.513536899049594</c:v>
                </c:pt>
                <c:pt idx="24">
                  <c:v>45.620057392046505</c:v>
                </c:pt>
                <c:pt idx="27">
                  <c:v>27.8</c:v>
                </c:pt>
                <c:pt idx="28">
                  <c:v>25.2</c:v>
                </c:pt>
                <c:pt idx="29">
                  <c:v>27.2</c:v>
                </c:pt>
                <c:pt idx="30">
                  <c:v>23.1</c:v>
                </c:pt>
                <c:pt idx="31">
                  <c:v>42.5</c:v>
                </c:pt>
                <c:pt idx="34">
                  <c:v>23.932288596711409</c:v>
                </c:pt>
                <c:pt idx="35">
                  <c:v>21.61897262987025</c:v>
                </c:pt>
                <c:pt idx="36">
                  <c:v>21.196356830558678</c:v>
                </c:pt>
                <c:pt idx="37">
                  <c:v>21.040641208614801</c:v>
                </c:pt>
                <c:pt idx="38">
                  <c:v>37.424475527241079</c:v>
                </c:pt>
                <c:pt idx="41">
                  <c:v>19.032865867612831</c:v>
                </c:pt>
                <c:pt idx="42">
                  <c:v>17.121579834299837</c:v>
                </c:pt>
                <c:pt idx="43">
                  <c:v>16.969426212641508</c:v>
                </c:pt>
                <c:pt idx="44">
                  <c:v>15.227762772993808</c:v>
                </c:pt>
                <c:pt idx="45">
                  <c:v>35.340748203743857</c:v>
                </c:pt>
              </c:numCache>
            </c:numRef>
          </c:val>
          <c:extLst xmlns:c16r2="http://schemas.microsoft.com/office/drawing/2015/06/chart">
            <c:ext xmlns:c16="http://schemas.microsoft.com/office/drawing/2014/chart" uri="{C3380CC4-5D6E-409C-BE32-E72D297353CC}">
              <c16:uniqueId val="{00000006-C29F-412A-B997-0CAD615A389C}"/>
            </c:ext>
          </c:extLst>
        </c:ser>
        <c:dLbls>
          <c:showLegendKey val="0"/>
          <c:showVal val="1"/>
          <c:showCatName val="0"/>
          <c:showSerName val="0"/>
          <c:showPercent val="0"/>
          <c:showBubbleSize val="0"/>
        </c:dLbls>
        <c:gapWidth val="20"/>
        <c:overlap val="100"/>
        <c:axId val="673467216"/>
        <c:axId val="673471528"/>
      </c:barChart>
      <c:catAx>
        <c:axId val="673467216"/>
        <c:scaling>
          <c:orientation val="maxMin"/>
        </c:scaling>
        <c:delete val="0"/>
        <c:axPos val="l"/>
        <c:title>
          <c:tx>
            <c:rich>
              <a:bodyPr rot="0" vert="horz"/>
              <a:lstStyle/>
              <a:p>
                <a:pPr algn="ctr">
                  <a:defRPr sz="900"/>
                </a:pPr>
                <a:r>
                  <a:rPr lang="en-US" sz="900"/>
                  <a:t>%</a:t>
                </a:r>
              </a:p>
            </c:rich>
          </c:tx>
          <c:layout>
            <c:manualLayout>
              <c:xMode val="edge"/>
              <c:yMode val="edge"/>
              <c:x val="0.95361240201322273"/>
              <c:y val="1.087148116531478E-2"/>
            </c:manualLayout>
          </c:layout>
          <c:overlay val="0"/>
          <c:spPr>
            <a:noFill/>
            <a:ln w="3175">
              <a:solidFill>
                <a:srgbClr val="000000"/>
              </a:solidFill>
              <a:prstDash val="solid"/>
            </a:ln>
            <a:effectLst>
              <a:outerShdw dist="35921" dir="2700000" algn="br">
                <a:srgbClr val="000000"/>
              </a:outerShdw>
            </a:effectLst>
          </c:spPr>
        </c:title>
        <c:numFmt formatCode="General" sourceLinked="1"/>
        <c:majorTickMark val="none"/>
        <c:minorTickMark val="none"/>
        <c:tickLblPos val="low"/>
        <c:spPr>
          <a:ln w="3175">
            <a:solidFill>
              <a:srgbClr val="000000"/>
            </a:solidFill>
            <a:prstDash val="solid"/>
          </a:ln>
        </c:spPr>
        <c:txPr>
          <a:bodyPr rot="0" vert="horz"/>
          <a:lstStyle/>
          <a:p>
            <a:pPr>
              <a:defRPr sz="900"/>
            </a:pPr>
            <a:endParaRPr lang="en-US"/>
          </a:p>
        </c:txPr>
        <c:crossAx val="673471528"/>
        <c:crossesAt val="88.5"/>
        <c:auto val="1"/>
        <c:lblAlgn val="ctr"/>
        <c:lblOffset val="100"/>
        <c:tickLblSkip val="1"/>
        <c:tickMarkSkip val="1"/>
        <c:noMultiLvlLbl val="0"/>
      </c:catAx>
      <c:valAx>
        <c:axId val="673471528"/>
        <c:scaling>
          <c:orientation val="minMax"/>
          <c:max val="230"/>
          <c:min val="0"/>
        </c:scaling>
        <c:delete val="1"/>
        <c:axPos val="b"/>
        <c:numFmt formatCode="0.0" sourceLinked="1"/>
        <c:majorTickMark val="out"/>
        <c:minorTickMark val="none"/>
        <c:tickLblPos val="nextTo"/>
        <c:crossAx val="673467216"/>
        <c:crosses val="max"/>
        <c:crossBetween val="between"/>
        <c:majorUnit val="20"/>
        <c:minorUnit val="1"/>
      </c:valAx>
      <c:spPr>
        <a:noFill/>
        <a:ln w="25400">
          <a:noFill/>
        </a:ln>
      </c:spPr>
    </c:plotArea>
    <c:legend>
      <c:legendPos val="t"/>
      <c:legendEntry>
        <c:idx val="0"/>
        <c:delete val="1"/>
      </c:legendEntry>
      <c:legendEntry>
        <c:idx val="5"/>
        <c:delete val="1"/>
      </c:legendEntry>
      <c:layout>
        <c:manualLayout>
          <c:xMode val="edge"/>
          <c:yMode val="edge"/>
          <c:x val="0.36693556401218219"/>
          <c:y val="7.8616070124633078E-3"/>
          <c:w val="0.5694779299580871"/>
          <c:h val="5.7223296578196491E-2"/>
        </c:manualLayout>
      </c:layout>
      <c:overlay val="0"/>
      <c:spPr>
        <a:noFill/>
        <a:ln w="25400">
          <a:noFill/>
        </a:ln>
      </c:spPr>
      <c:txPr>
        <a:bodyPr/>
        <a:lstStyle/>
        <a:p>
          <a:pPr>
            <a:defRPr sz="900"/>
          </a:pPr>
          <a:endParaRPr lang="en-US"/>
        </a:p>
      </c:txPr>
    </c:legend>
    <c:plotVisOnly val="1"/>
    <c:dispBlanksAs val="gap"/>
    <c:showDLblsOverMax val="0"/>
  </c:chart>
  <c:spPr>
    <a:noFill/>
    <a:ln w="6350">
      <a:noFill/>
    </a:ln>
  </c:spPr>
  <c:txPr>
    <a:bodyPr/>
    <a:lstStyle/>
    <a:p>
      <a:pPr>
        <a:defRPr sz="1100" b="0" i="0" u="none" strike="noStrike" baseline="0">
          <a:solidFill>
            <a:srgbClr val="000000"/>
          </a:solidFill>
          <a:latin typeface="Arial"/>
          <a:ea typeface="Arial"/>
          <a:cs typeface="Arial"/>
        </a:defRPr>
      </a:pPr>
      <a:endParaRPr lang="en-US"/>
    </a:p>
  </c:txPr>
  <c:externalData r:id="rId1">
    <c:autoUpdate val="0"/>
  </c:externalData>
  <c:userShapes r:id="rId2"/>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a:t>%</a:t>
            </a:r>
            <a:endParaRPr lang="en-US" sz="900"/>
          </a:p>
        </c:rich>
      </c:tx>
      <c:layout>
        <c:manualLayout>
          <c:xMode val="edge"/>
          <c:yMode val="edge"/>
          <c:x val="0.95049068216324195"/>
          <c:y val="3.9113184925958326E-2"/>
        </c:manualLayout>
      </c:layout>
      <c:overlay val="0"/>
      <c:spPr>
        <a:solidFill>
          <a:sysClr val="window" lastClr="FFFFFF"/>
        </a:solidFill>
        <a:ln w="3175">
          <a:solidFill>
            <a:srgbClr val="333333"/>
          </a:solidFill>
        </a:ln>
        <a:effectLst>
          <a:outerShdw dist="35560" dir="2700000" algn="tl" rotWithShape="0">
            <a:prstClr val="black"/>
          </a:outerShdw>
        </a:effectLst>
      </c:spPr>
    </c:title>
    <c:autoTitleDeleted val="0"/>
    <c:plotArea>
      <c:layout>
        <c:manualLayout>
          <c:layoutTarget val="inner"/>
          <c:xMode val="edge"/>
          <c:yMode val="edge"/>
          <c:x val="0.4734599841686456"/>
          <c:y val="6.6038984694479644E-3"/>
          <c:w val="0.50463244177811106"/>
          <c:h val="0.98072807688163488"/>
        </c:manualLayout>
      </c:layout>
      <c:barChart>
        <c:barDir val="bar"/>
        <c:grouping val="clustered"/>
        <c:varyColors val="0"/>
        <c:ser>
          <c:idx val="0"/>
          <c:order val="0"/>
          <c:spPr>
            <a:solidFill>
              <a:srgbClr val="840C54"/>
            </a:solidFill>
            <a:ln w="25400">
              <a:noFill/>
            </a:ln>
          </c:spPr>
          <c:invertIfNegative val="0"/>
          <c:dPt>
            <c:idx val="3"/>
            <c:invertIfNegative val="0"/>
            <c:bubble3D val="0"/>
          </c:dPt>
          <c:dPt>
            <c:idx val="4"/>
            <c:invertIfNegative val="0"/>
            <c:bubble3D val="0"/>
          </c:dPt>
          <c:dPt>
            <c:idx val="5"/>
            <c:invertIfNegative val="0"/>
            <c:bubble3D val="0"/>
            <c:extLst xmlns:c16r2="http://schemas.microsoft.com/office/drawing/2015/06/chart">
              <c:ext xmlns:c16="http://schemas.microsoft.com/office/drawing/2014/chart" uri="{C3380CC4-5D6E-409C-BE32-E72D297353CC}">
                <c16:uniqueId val="{00000000-6AC3-4CF2-8ADA-9AAEFA8E2FB8}"/>
              </c:ext>
            </c:extLst>
          </c:dPt>
          <c:dPt>
            <c:idx val="6"/>
            <c:invertIfNegative val="0"/>
            <c:bubble3D val="0"/>
            <c:extLst xmlns:c16r2="http://schemas.microsoft.com/office/drawing/2015/06/chart">
              <c:ext xmlns:c16="http://schemas.microsoft.com/office/drawing/2014/chart" uri="{C3380CC4-5D6E-409C-BE32-E72D297353CC}">
                <c16:uniqueId val="{00000001-6AC3-4CF2-8ADA-9AAEFA8E2FB8}"/>
              </c:ext>
            </c:extLst>
          </c:dPt>
          <c:dPt>
            <c:idx val="7"/>
            <c:invertIfNegative val="0"/>
            <c:bubble3D val="0"/>
            <c:extLst xmlns:c16r2="http://schemas.microsoft.com/office/drawing/2015/06/chart">
              <c:ext xmlns:c16="http://schemas.microsoft.com/office/drawing/2014/chart" uri="{C3380CC4-5D6E-409C-BE32-E72D297353CC}">
                <c16:uniqueId val="{00000002-6AC3-4CF2-8ADA-9AAEFA8E2FB8}"/>
              </c:ext>
            </c:extLst>
          </c:dPt>
          <c:dPt>
            <c:idx val="8"/>
            <c:invertIfNegative val="0"/>
            <c:bubble3D val="0"/>
            <c:spPr>
              <a:solidFill>
                <a:srgbClr val="BDDCA8"/>
              </a:solidFill>
              <a:ln w="25400">
                <a:noFill/>
              </a:ln>
            </c:spPr>
            <c:extLst xmlns:c16r2="http://schemas.microsoft.com/office/drawing/2015/06/chart">
              <c:ext xmlns:c16="http://schemas.microsoft.com/office/drawing/2014/chart" uri="{C3380CC4-5D6E-409C-BE32-E72D297353CC}">
                <c16:uniqueId val="{00000003-6AC3-4CF2-8ADA-9AAEFA8E2FB8}"/>
              </c:ext>
            </c:extLst>
          </c:dPt>
          <c:dPt>
            <c:idx val="9"/>
            <c:invertIfNegative val="0"/>
            <c:bubble3D val="0"/>
            <c:spPr>
              <a:solidFill>
                <a:sysClr val="window" lastClr="FFFFFF">
                  <a:lumMod val="75000"/>
                </a:sysClr>
              </a:solidFill>
              <a:ln w="25400">
                <a:noFill/>
              </a:ln>
            </c:spPr>
            <c:extLst xmlns:c16r2="http://schemas.microsoft.com/office/drawing/2015/06/chart">
              <c:ext xmlns:c16="http://schemas.microsoft.com/office/drawing/2014/chart" uri="{C3380CC4-5D6E-409C-BE32-E72D297353CC}">
                <c16:uniqueId val="{00000004-6AC3-4CF2-8ADA-9AAEFA8E2FB8}"/>
              </c:ext>
            </c:extLst>
          </c:dPt>
          <c:dPt>
            <c:idx val="12"/>
            <c:invertIfNegative val="0"/>
            <c:bubble3D val="0"/>
            <c:extLst xmlns:c16r2="http://schemas.microsoft.com/office/drawing/2015/06/chart">
              <c:ext xmlns:c16="http://schemas.microsoft.com/office/drawing/2014/chart" uri="{C3380CC4-5D6E-409C-BE32-E72D297353CC}">
                <c16:uniqueId val="{00000005-6AC3-4CF2-8ADA-9AAEFA8E2FB8}"/>
              </c:ext>
            </c:extLst>
          </c:dPt>
          <c:dPt>
            <c:idx val="13"/>
            <c:invertIfNegative val="0"/>
            <c:bubble3D val="0"/>
            <c:extLst xmlns:c16r2="http://schemas.microsoft.com/office/drawing/2015/06/chart">
              <c:ext xmlns:c16="http://schemas.microsoft.com/office/drawing/2014/chart" uri="{C3380CC4-5D6E-409C-BE32-E72D297353CC}">
                <c16:uniqueId val="{00000006-6AC3-4CF2-8ADA-9AAEFA8E2FB8}"/>
              </c:ext>
            </c:extLst>
          </c:dPt>
          <c:dPt>
            <c:idx val="14"/>
            <c:invertIfNegative val="0"/>
            <c:bubble3D val="0"/>
            <c:extLst xmlns:c16r2="http://schemas.microsoft.com/office/drawing/2015/06/chart">
              <c:ext xmlns:c16="http://schemas.microsoft.com/office/drawing/2014/chart" uri="{C3380CC4-5D6E-409C-BE32-E72D297353CC}">
                <c16:uniqueId val="{00000007-6AC3-4CF2-8ADA-9AAEFA8E2FB8}"/>
              </c:ext>
            </c:extLst>
          </c:dPt>
          <c:dPt>
            <c:idx val="15"/>
            <c:invertIfNegative val="0"/>
            <c:bubble3D val="0"/>
            <c:extLst xmlns:c16r2="http://schemas.microsoft.com/office/drawing/2015/06/chart">
              <c:ext xmlns:c16="http://schemas.microsoft.com/office/drawing/2014/chart" uri="{C3380CC4-5D6E-409C-BE32-E72D297353CC}">
                <c16:uniqueId val="{00000008-6AC3-4CF2-8ADA-9AAEFA8E2FB8}"/>
              </c:ext>
            </c:extLst>
          </c:dPt>
          <c:dPt>
            <c:idx val="21"/>
            <c:invertIfNegative val="0"/>
            <c:bubble3D val="0"/>
            <c:extLst xmlns:c16r2="http://schemas.microsoft.com/office/drawing/2015/06/chart">
              <c:ext xmlns:c16="http://schemas.microsoft.com/office/drawing/2014/chart" uri="{C3380CC4-5D6E-409C-BE32-E72D297353CC}">
                <c16:uniqueId val="{00000009-6AC3-4CF2-8ADA-9AAEFA8E2FB8}"/>
              </c:ext>
            </c:extLst>
          </c:dPt>
          <c:dLbls>
            <c:dLbl>
              <c:idx val="5"/>
              <c:numFmt formatCode="#,##0.0" sourceLinked="0"/>
              <c:spPr>
                <a:noFill/>
                <a:ln w="25400">
                  <a:noFill/>
                </a:ln>
              </c:spPr>
              <c:txPr>
                <a:bodyPr/>
                <a:lstStyle/>
                <a:p>
                  <a:pPr>
                    <a:defRPr sz="1200" b="1"/>
                  </a:pPr>
                  <a:endParaRPr lang="en-US"/>
                </a:p>
              </c:txPr>
              <c:dLblPos val="outEnd"/>
              <c:showLegendKey val="0"/>
              <c:showVal val="1"/>
              <c:showCatName val="0"/>
              <c:showSerName val="0"/>
              <c:showPercent val="0"/>
              <c:showBubbleSize val="0"/>
            </c:dLbl>
            <c:dLbl>
              <c:idx val="6"/>
              <c:numFmt formatCode="#,##0.0" sourceLinked="0"/>
              <c:spPr>
                <a:noFill/>
                <a:ln w="25400">
                  <a:noFill/>
                </a:ln>
              </c:spPr>
              <c:txPr>
                <a:bodyPr/>
                <a:lstStyle/>
                <a:p>
                  <a:pPr>
                    <a:defRPr sz="1200" b="1"/>
                  </a:pPr>
                  <a:endParaRPr lang="en-US"/>
                </a:p>
              </c:txPr>
              <c:dLblPos val="outEnd"/>
              <c:showLegendKey val="0"/>
              <c:showVal val="1"/>
              <c:showCatName val="0"/>
              <c:showSerName val="0"/>
              <c:showPercent val="0"/>
              <c:showBubbleSize val="0"/>
            </c:dLbl>
            <c:dLbl>
              <c:idx val="7"/>
              <c:numFmt formatCode="#,##0.0" sourceLinked="0"/>
              <c:spPr>
                <a:noFill/>
                <a:ln w="25400">
                  <a:noFill/>
                </a:ln>
              </c:spPr>
              <c:txPr>
                <a:bodyPr/>
                <a:lstStyle/>
                <a:p>
                  <a:pPr>
                    <a:defRPr sz="1200" b="1"/>
                  </a:pPr>
                  <a:endParaRPr lang="en-US"/>
                </a:p>
              </c:txPr>
              <c:dLblPos val="outEnd"/>
              <c:showLegendKey val="0"/>
              <c:showVal val="1"/>
              <c:showCatName val="0"/>
              <c:showSerName val="0"/>
              <c:showPercent val="0"/>
              <c:showBubbleSize val="0"/>
            </c:dLbl>
            <c:numFmt formatCode="#,##0" sourceLinked="0"/>
            <c:spPr>
              <a:noFill/>
              <a:ln w="25400">
                <a:noFill/>
              </a:ln>
            </c:spPr>
            <c:txPr>
              <a:bodyPr/>
              <a:lstStyle/>
              <a:p>
                <a:pPr>
                  <a:defRPr sz="1200" b="1"/>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Dati!$A$675:$A$684</c:f>
              <c:strCache>
                <c:ptCount val="10"/>
                <c:pt idx="0">
                  <c:v>Patentu valdes konsultācijas</c:v>
                </c:pt>
                <c:pt idx="1">
                  <c:v>LIAA finansiālais atbalsts</c:v>
                </c:pt>
                <c:pt idx="2">
                  <c:v>Eiropas Savienības Intelektuālā īpašuma biroja (EUIPO) 
mazo un vidējo uzņēmumu (MVU) 
fonds “Idejas stiprākam uzņēmumam”</c:v>
                </c:pt>
                <c:pt idx="3">
                  <c:v>Patentu valdes lekcijas &amp; apmācības</c:v>
                </c:pt>
                <c:pt idx="4">
                  <c:v>Eiropas Patentu iestādes (EPO) atbalsts patentmeklējumam</c:v>
                </c:pt>
                <c:pt idx="5">
                  <c:v>Pašvaldību finansiāls atbalsts</c:v>
                </c:pt>
                <c:pt idx="6">
                  <c:v>Baltijas valstu zinātnisko institūciju 
tehnoloģiju pārneses centru tīkla (TTO) atbalsts</c:v>
                </c:pt>
                <c:pt idx="7">
                  <c:v>Cits</c:v>
                </c:pt>
                <c:pt idx="8">
                  <c:v>Neviens no augstāk minētajiem</c:v>
                </c:pt>
                <c:pt idx="9">
                  <c:v>Grūti pateikt</c:v>
                </c:pt>
              </c:strCache>
            </c:strRef>
          </c:cat>
          <c:val>
            <c:numRef>
              <c:f>Dati!$B$675:$B$684</c:f>
              <c:numCache>
                <c:formatCode>0.0</c:formatCode>
                <c:ptCount val="10"/>
                <c:pt idx="0">
                  <c:v>4.0407149708245651</c:v>
                </c:pt>
                <c:pt idx="1">
                  <c:v>2.4641187332089491</c:v>
                </c:pt>
                <c:pt idx="2">
                  <c:v>1.7336578327534129</c:v>
                </c:pt>
                <c:pt idx="3">
                  <c:v>1.313506392748661</c:v>
                </c:pt>
                <c:pt idx="4">
                  <c:v>0.95475964951785963</c:v>
                </c:pt>
                <c:pt idx="5">
                  <c:v>0.91986247977803115</c:v>
                </c:pt>
                <c:pt idx="6">
                  <c:v>0.20219695688549399</c:v>
                </c:pt>
                <c:pt idx="7">
                  <c:v>0.32431313317275012</c:v>
                </c:pt>
                <c:pt idx="8">
                  <c:v>78.708732739592904</c:v>
                </c:pt>
                <c:pt idx="9">
                  <c:v>13.789385864989226</c:v>
                </c:pt>
              </c:numCache>
            </c:numRef>
          </c:val>
          <c:extLst xmlns:c16r2="http://schemas.microsoft.com/office/drawing/2015/06/chart">
            <c:ext xmlns:c16="http://schemas.microsoft.com/office/drawing/2014/chart" uri="{C3380CC4-5D6E-409C-BE32-E72D297353CC}">
              <c16:uniqueId val="{0000000A-6AC3-4CF2-8ADA-9AAEFA8E2FB8}"/>
            </c:ext>
          </c:extLst>
        </c:ser>
        <c:dLbls>
          <c:showLegendKey val="0"/>
          <c:showVal val="1"/>
          <c:showCatName val="0"/>
          <c:showSerName val="0"/>
          <c:showPercent val="0"/>
          <c:showBubbleSize val="0"/>
        </c:dLbls>
        <c:gapWidth val="40"/>
        <c:axId val="667063712"/>
        <c:axId val="667068024"/>
      </c:barChart>
      <c:catAx>
        <c:axId val="667063712"/>
        <c:scaling>
          <c:orientation val="maxMin"/>
        </c:scaling>
        <c:delete val="0"/>
        <c:axPos val="l"/>
        <c:numFmt formatCode="General" sourceLinked="1"/>
        <c:majorTickMark val="out"/>
        <c:minorTickMark val="none"/>
        <c:tickLblPos val="nextTo"/>
        <c:spPr>
          <a:ln w="3175">
            <a:solidFill>
              <a:srgbClr val="000000"/>
            </a:solidFill>
            <a:prstDash val="solid"/>
          </a:ln>
        </c:spPr>
        <c:txPr>
          <a:bodyPr rot="0" vert="horz"/>
          <a:lstStyle/>
          <a:p>
            <a:pPr>
              <a:defRPr sz="1200"/>
            </a:pPr>
            <a:endParaRPr lang="en-US"/>
          </a:p>
        </c:txPr>
        <c:crossAx val="667068024"/>
        <c:crosses val="autoZero"/>
        <c:auto val="1"/>
        <c:lblAlgn val="ctr"/>
        <c:lblOffset val="100"/>
        <c:tickLblSkip val="1"/>
        <c:tickMarkSkip val="1"/>
        <c:noMultiLvlLbl val="0"/>
      </c:catAx>
      <c:valAx>
        <c:axId val="667068024"/>
        <c:scaling>
          <c:orientation val="minMax"/>
          <c:max val="85"/>
          <c:min val="0"/>
        </c:scaling>
        <c:delete val="1"/>
        <c:axPos val="b"/>
        <c:numFmt formatCode="General" sourceLinked="0"/>
        <c:majorTickMark val="out"/>
        <c:minorTickMark val="none"/>
        <c:tickLblPos val="nextTo"/>
        <c:crossAx val="667063712"/>
        <c:crosses val="max"/>
        <c:crossBetween val="between"/>
        <c:majorUnit val="10"/>
      </c:valAx>
      <c:spPr>
        <a:noFill/>
        <a:ln w="25400">
          <a:noFill/>
        </a:ln>
      </c:spPr>
    </c:plotArea>
    <c:plotVisOnly val="1"/>
    <c:dispBlanksAs val="gap"/>
    <c:showDLblsOverMax val="0"/>
  </c:chart>
  <c:spPr>
    <a:noFill/>
    <a:ln w="6350">
      <a:noFill/>
    </a:ln>
  </c:spPr>
  <c:txPr>
    <a:bodyPr/>
    <a:lstStyle/>
    <a:p>
      <a:pPr>
        <a:defRPr sz="1100" b="0" i="0" u="none" strike="noStrike" baseline="0">
          <a:solidFill>
            <a:srgbClr val="000000"/>
          </a:solidFill>
          <a:latin typeface="Arial"/>
          <a:ea typeface="Arial"/>
          <a:cs typeface="Arial"/>
        </a:defRPr>
      </a:pPr>
      <a:endParaRPr lang="en-US"/>
    </a:p>
  </c:txPr>
  <c:externalData r:id="rId2">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lv-LV" sz="900"/>
              <a:t>%</a:t>
            </a:r>
            <a:endParaRPr lang="en-US" sz="900"/>
          </a:p>
        </c:rich>
      </c:tx>
      <c:layout>
        <c:manualLayout>
          <c:xMode val="edge"/>
          <c:yMode val="edge"/>
          <c:x val="0.95410279577339896"/>
          <c:y val="0.40740740740740738"/>
        </c:manualLayout>
      </c:layout>
      <c:overlay val="0"/>
      <c:spPr>
        <a:solidFill>
          <a:sysClr val="window" lastClr="FFFFFF"/>
        </a:solidFill>
        <a:ln w="3175">
          <a:solidFill>
            <a:sysClr val="windowText" lastClr="000000"/>
          </a:solidFill>
        </a:ln>
        <a:effectLst>
          <a:outerShdw dist="35560" dir="2700000" algn="tl" rotWithShape="0">
            <a:prstClr val="black"/>
          </a:outerShdw>
        </a:effectLst>
      </c:spPr>
    </c:title>
    <c:autoTitleDeleted val="0"/>
    <c:plotArea>
      <c:layout>
        <c:manualLayout>
          <c:layoutTarget val="inner"/>
          <c:xMode val="edge"/>
          <c:yMode val="edge"/>
          <c:x val="0.14566060889267379"/>
          <c:y val="0.35679748364787733"/>
          <c:w val="0.83079222056236246"/>
          <c:h val="0.52790442861309006"/>
        </c:manualLayout>
      </c:layout>
      <c:barChart>
        <c:barDir val="bar"/>
        <c:grouping val="stacked"/>
        <c:varyColors val="0"/>
        <c:ser>
          <c:idx val="1"/>
          <c:order val="0"/>
          <c:tx>
            <c:strRef>
              <c:f>Dati!$A$691</c:f>
              <c:strCache>
                <c:ptCount val="1"/>
                <c:pt idx="0">
                  <c:v>Nebija par to 
neko dzirdējis/-usi</c:v>
                </c:pt>
              </c:strCache>
            </c:strRef>
          </c:tx>
          <c:spPr>
            <a:solidFill>
              <a:srgbClr val="840C54"/>
            </a:solidFill>
            <a:ln w="25400">
              <a:noFill/>
            </a:ln>
          </c:spPr>
          <c:invertIfNegative val="0"/>
          <c:dLbls>
            <c:dLbl>
              <c:idx val="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9"/>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2"/>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9"/>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numFmt formatCode="0" sourceLinked="0"/>
            <c:spPr>
              <a:noFill/>
              <a:ln w="25400">
                <a:noFill/>
              </a:ln>
            </c:spPr>
            <c:txPr>
              <a:bodyPr wrap="square" lIns="38100" tIns="19050" rIns="38100" bIns="19050" anchor="ctr">
                <a:spAutoFit/>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Dati!$B$690:$C$690</c:f>
              <c:strCache>
                <c:ptCount val="2"/>
                <c:pt idx="0">
                  <c:v>07.2024., n=2318</c:v>
                </c:pt>
                <c:pt idx="1">
                  <c:v>06.2022., n=2808</c:v>
                </c:pt>
              </c:strCache>
            </c:strRef>
          </c:cat>
          <c:val>
            <c:numRef>
              <c:f>Dati!$B$691:$C$691</c:f>
              <c:numCache>
                <c:formatCode>General</c:formatCode>
                <c:ptCount val="2"/>
                <c:pt idx="0" formatCode="###0">
                  <c:v>79.434234363725835</c:v>
                </c:pt>
                <c:pt idx="1">
                  <c:v>64.900000000000006</c:v>
                </c:pt>
              </c:numCache>
            </c:numRef>
          </c:val>
          <c:extLst xmlns:c16r2="http://schemas.microsoft.com/office/drawing/2015/06/chart">
            <c:ext xmlns:c16="http://schemas.microsoft.com/office/drawing/2014/chart" uri="{C3380CC4-5D6E-409C-BE32-E72D297353CC}">
              <c16:uniqueId val="{0000001F-A322-4EEE-8518-CD79BB07BB63}"/>
            </c:ext>
          </c:extLst>
        </c:ser>
        <c:ser>
          <c:idx val="0"/>
          <c:order val="1"/>
          <c:tx>
            <c:strRef>
              <c:f>Dati!$A$692</c:f>
              <c:strCache>
                <c:ptCount val="1"/>
                <c:pt idx="0">
                  <c:v>Ir tikai dzirdējis/-usi 
par šādu fonda esamību, 
bet neko tuvāk nezina</c:v>
                </c:pt>
              </c:strCache>
            </c:strRef>
          </c:tx>
          <c:spPr>
            <a:solidFill>
              <a:srgbClr val="D0909F"/>
            </a:solidFill>
            <a:ln w="25400">
              <a:noFill/>
            </a:ln>
          </c:spPr>
          <c:invertIfNegative val="0"/>
          <c:dLbls>
            <c:numFmt formatCode="0" sourceLinked="0"/>
            <c:spPr>
              <a:noFill/>
              <a:ln w="25400">
                <a:noFill/>
              </a:ln>
            </c:spPr>
            <c:txPr>
              <a:bodyPr wrap="square" lIns="38100" tIns="19050" rIns="38100" bIns="19050" anchor="ctr">
                <a:spAutoFit/>
              </a:bodyPr>
              <a:lstStyle/>
              <a:p>
                <a:pPr>
                  <a:defRPr sz="12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Dati!$B$690:$C$690</c:f>
              <c:strCache>
                <c:ptCount val="2"/>
                <c:pt idx="0">
                  <c:v>07.2024., n=2318</c:v>
                </c:pt>
                <c:pt idx="1">
                  <c:v>06.2022., n=2808</c:v>
                </c:pt>
              </c:strCache>
            </c:strRef>
          </c:cat>
          <c:val>
            <c:numRef>
              <c:f>Dati!$B$692:$C$692</c:f>
              <c:numCache>
                <c:formatCode>General</c:formatCode>
                <c:ptCount val="2"/>
                <c:pt idx="0" formatCode="###0">
                  <c:v>7.8710289950501249</c:v>
                </c:pt>
                <c:pt idx="1">
                  <c:v>14.2</c:v>
                </c:pt>
              </c:numCache>
            </c:numRef>
          </c:val>
          <c:extLst xmlns:c16r2="http://schemas.microsoft.com/office/drawing/2015/06/chart">
            <c:ext xmlns:c16="http://schemas.microsoft.com/office/drawing/2014/chart" uri="{C3380CC4-5D6E-409C-BE32-E72D297353CC}">
              <c16:uniqueId val="{00000020-A322-4EEE-8518-CD79BB07BB63}"/>
            </c:ext>
          </c:extLst>
        </c:ser>
        <c:ser>
          <c:idx val="2"/>
          <c:order val="2"/>
          <c:tx>
            <c:strRef>
              <c:f>Dati!$A$693</c:f>
              <c:strCache>
                <c:ptCount val="1"/>
                <c:pt idx="0">
                  <c:v>Kopumā zina, 
bet ne sīkumos</c:v>
                </c:pt>
              </c:strCache>
            </c:strRef>
          </c:tx>
          <c:spPr>
            <a:solidFill>
              <a:srgbClr val="BDDCA8"/>
            </a:solidFill>
          </c:spPr>
          <c:invertIfNegative val="0"/>
          <c:dLbls>
            <c:numFmt formatCode="#,##0" sourceLinked="0"/>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Dati!$B$690:$C$690</c:f>
              <c:strCache>
                <c:ptCount val="2"/>
                <c:pt idx="0">
                  <c:v>07.2024., n=2318</c:v>
                </c:pt>
                <c:pt idx="1">
                  <c:v>06.2022., n=2808</c:v>
                </c:pt>
              </c:strCache>
            </c:strRef>
          </c:cat>
          <c:val>
            <c:numRef>
              <c:f>Dati!$B$693:$C$693</c:f>
              <c:numCache>
                <c:formatCode>General</c:formatCode>
                <c:ptCount val="2"/>
                <c:pt idx="0" formatCode="###0">
                  <c:v>2.2722747971207538</c:v>
                </c:pt>
                <c:pt idx="1">
                  <c:v>3.7</c:v>
                </c:pt>
              </c:numCache>
            </c:numRef>
          </c:val>
          <c:extLst xmlns:c16r2="http://schemas.microsoft.com/office/drawing/2015/06/chart">
            <c:ext xmlns:c16="http://schemas.microsoft.com/office/drawing/2014/chart" uri="{C3380CC4-5D6E-409C-BE32-E72D297353CC}">
              <c16:uniqueId val="{00000022-A322-4EEE-8518-CD79BB07BB63}"/>
            </c:ext>
          </c:extLst>
        </c:ser>
        <c:ser>
          <c:idx val="3"/>
          <c:order val="3"/>
          <c:tx>
            <c:strRef>
              <c:f>Dati!$A$694</c:f>
              <c:strCache>
                <c:ptCount val="1"/>
                <c:pt idx="0">
                  <c:v>Ir ļoti labas 
zināšanas</c:v>
                </c:pt>
              </c:strCache>
            </c:strRef>
          </c:tx>
          <c:spPr>
            <a:solidFill>
              <a:srgbClr val="385723"/>
            </a:solidFill>
          </c:spPr>
          <c:invertIfNegative val="0"/>
          <c:dLbls>
            <c:dLbl>
              <c:idx val="0"/>
              <c:layout>
                <c:manualLayout>
                  <c:x val="-1.0852012970078143E-16"/>
                  <c:y val="6.2668416447944006E-2"/>
                </c:manualLayout>
              </c:layout>
              <c:numFmt formatCode="#,##0.0" sourceLinked="0"/>
              <c:spPr>
                <a:solidFill>
                  <a:srgbClr val="70AD47">
                    <a:lumMod val="50000"/>
                  </a:srgbClr>
                </a:solidFill>
                <a:ln>
                  <a:noFill/>
                </a:ln>
                <a:effectLst/>
              </c:spPr>
              <c:txPr>
                <a:bodyPr wrap="square" lIns="38100" tIns="19050" rIns="38100" bIns="19050" anchor="ctr">
                  <a:noAutofit/>
                </a:bodyPr>
                <a:lstStyle/>
                <a:p>
                  <a:pPr>
                    <a:defRPr sz="1200" b="1">
                      <a:solidFill>
                        <a:schemeClr val="bg1"/>
                      </a:solidFill>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3.1513071622015595E-2"/>
                      <c:h val="5.9992500937382828E-2"/>
                    </c:manualLayout>
                  </c15:layout>
                </c:ext>
              </c:extLst>
            </c:dLbl>
            <c:numFmt formatCode="#,##0" sourceLinked="0"/>
            <c:spPr>
              <a:noFill/>
              <a:ln>
                <a:noFill/>
              </a:ln>
              <a:effectLst/>
            </c:spPr>
            <c:txPr>
              <a:bodyPr wrap="square" lIns="38100" tIns="19050" rIns="38100" bIns="19050" anchor="ctr">
                <a:spAutoFit/>
              </a:bodyPr>
              <a:lstStyle/>
              <a:p>
                <a:pPr>
                  <a:defRPr sz="1200" b="1">
                    <a:solidFill>
                      <a:schemeClr val="bg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Dati!$B$690:$C$690</c:f>
              <c:strCache>
                <c:ptCount val="2"/>
                <c:pt idx="0">
                  <c:v>07.2024., n=2318</c:v>
                </c:pt>
                <c:pt idx="1">
                  <c:v>06.2022., n=2808</c:v>
                </c:pt>
              </c:strCache>
            </c:strRef>
          </c:cat>
          <c:val>
            <c:numRef>
              <c:f>Dati!$B$694:$C$694</c:f>
              <c:numCache>
                <c:formatCode>General</c:formatCode>
                <c:ptCount val="2"/>
                <c:pt idx="0" formatCode="0.0">
                  <c:v>0.30896195897926299</c:v>
                </c:pt>
                <c:pt idx="1">
                  <c:v>0.7</c:v>
                </c:pt>
              </c:numCache>
            </c:numRef>
          </c:val>
          <c:extLst xmlns:c16r2="http://schemas.microsoft.com/office/drawing/2015/06/chart">
            <c:ext xmlns:c16="http://schemas.microsoft.com/office/drawing/2014/chart" uri="{C3380CC4-5D6E-409C-BE32-E72D297353CC}">
              <c16:uniqueId val="{00000023-A322-4EEE-8518-CD79BB07BB63}"/>
            </c:ext>
          </c:extLst>
        </c:ser>
        <c:ser>
          <c:idx val="4"/>
          <c:order val="4"/>
          <c:tx>
            <c:strRef>
              <c:f>Dati!$A$695</c:f>
              <c:strCache>
                <c:ptCount val="1"/>
                <c:pt idx="0">
                  <c:v>Grūti 
pateikt</c:v>
                </c:pt>
              </c:strCache>
            </c:strRef>
          </c:tx>
          <c:spPr>
            <a:solidFill>
              <a:sysClr val="window" lastClr="FFFFFF">
                <a:lumMod val="75000"/>
              </a:sysClr>
            </a:solidFill>
          </c:spPr>
          <c:invertIfNegative val="0"/>
          <c:dLbls>
            <c:numFmt formatCode="#,##0" sourceLinked="0"/>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Dati!$B$690:$C$690</c:f>
              <c:strCache>
                <c:ptCount val="2"/>
                <c:pt idx="0">
                  <c:v>07.2024., n=2318</c:v>
                </c:pt>
                <c:pt idx="1">
                  <c:v>06.2022., n=2808</c:v>
                </c:pt>
              </c:strCache>
            </c:strRef>
          </c:cat>
          <c:val>
            <c:numRef>
              <c:f>Dati!$B$695:$C$695</c:f>
              <c:numCache>
                <c:formatCode>General</c:formatCode>
                <c:ptCount val="2"/>
                <c:pt idx="0" formatCode="###0">
                  <c:v>10.113499885124035</c:v>
                </c:pt>
                <c:pt idx="1">
                  <c:v>16.5</c:v>
                </c:pt>
              </c:numCache>
            </c:numRef>
          </c:val>
          <c:extLst xmlns:c16r2="http://schemas.microsoft.com/office/drawing/2015/06/chart">
            <c:ext xmlns:c16="http://schemas.microsoft.com/office/drawing/2014/chart" uri="{C3380CC4-5D6E-409C-BE32-E72D297353CC}">
              <c16:uniqueId val="{00000024-A322-4EEE-8518-CD79BB07BB63}"/>
            </c:ext>
          </c:extLst>
        </c:ser>
        <c:dLbls>
          <c:showLegendKey val="0"/>
          <c:showVal val="0"/>
          <c:showCatName val="0"/>
          <c:showSerName val="0"/>
          <c:showPercent val="0"/>
          <c:showBubbleSize val="0"/>
        </c:dLbls>
        <c:gapWidth val="30"/>
        <c:overlap val="100"/>
        <c:axId val="667059792"/>
        <c:axId val="667050776"/>
      </c:barChart>
      <c:catAx>
        <c:axId val="667059792"/>
        <c:scaling>
          <c:orientation val="maxMin"/>
        </c:scaling>
        <c:delete val="0"/>
        <c:axPos val="l"/>
        <c:numFmt formatCode="General" sourceLinked="1"/>
        <c:majorTickMark val="out"/>
        <c:minorTickMark val="none"/>
        <c:tickLblPos val="low"/>
        <c:spPr>
          <a:ln w="3175">
            <a:solidFill>
              <a:srgbClr val="333333"/>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667050776"/>
        <c:crossesAt val="0"/>
        <c:auto val="1"/>
        <c:lblAlgn val="ctr"/>
        <c:lblOffset val="100"/>
        <c:tickLblSkip val="1"/>
        <c:tickMarkSkip val="1"/>
        <c:noMultiLvlLbl val="0"/>
      </c:catAx>
      <c:valAx>
        <c:axId val="667050776"/>
        <c:scaling>
          <c:orientation val="minMax"/>
          <c:max val="105"/>
          <c:min val="0"/>
        </c:scaling>
        <c:delete val="1"/>
        <c:axPos val="b"/>
        <c:numFmt formatCode="0" sourceLinked="0"/>
        <c:majorTickMark val="out"/>
        <c:minorTickMark val="none"/>
        <c:tickLblPos val="nextTo"/>
        <c:crossAx val="667059792"/>
        <c:crosses val="max"/>
        <c:crossBetween val="between"/>
        <c:majorUnit val="20"/>
        <c:minorUnit val="4"/>
      </c:valAx>
      <c:spPr>
        <a:noFill/>
        <a:ln w="25400">
          <a:noFill/>
        </a:ln>
      </c:spPr>
    </c:plotArea>
    <c:legend>
      <c:legendPos val="t"/>
      <c:layout>
        <c:manualLayout>
          <c:xMode val="edge"/>
          <c:yMode val="edge"/>
          <c:x val="0.14366572648463194"/>
          <c:y val="4.8665583468733078E-2"/>
          <c:w val="0.81802408895055789"/>
          <c:h val="0.263283756197142"/>
        </c:manualLayout>
      </c:layout>
      <c:overlay val="0"/>
      <c:txPr>
        <a:bodyPr/>
        <a:lstStyle/>
        <a:p>
          <a:pPr>
            <a:defRPr sz="1200">
              <a:solidFill>
                <a:sysClr val="windowText" lastClr="000000"/>
              </a:solidFill>
            </a:defRPr>
          </a:pPr>
          <a:endParaRPr lang="en-US"/>
        </a:p>
      </c:txPr>
    </c:legend>
    <c:plotVisOnly val="1"/>
    <c:dispBlanksAs val="gap"/>
    <c:showDLblsOverMax val="0"/>
  </c:chart>
  <c:spPr>
    <a:noFill/>
    <a:ln w="6350">
      <a:noFill/>
    </a:ln>
  </c:spPr>
  <c:txPr>
    <a:bodyPr/>
    <a:lstStyle/>
    <a:p>
      <a:pPr>
        <a:defRPr sz="800" b="0" i="0" u="none" strike="noStrike" baseline="0">
          <a:solidFill>
            <a:srgbClr val="333333"/>
          </a:solidFill>
          <a:latin typeface="Arial"/>
          <a:ea typeface="Arial"/>
          <a:cs typeface="Arial"/>
        </a:defRPr>
      </a:pPr>
      <a:endParaRPr lang="en-US"/>
    </a:p>
  </c:txPr>
  <c:externalData r:id="rId2">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a:t>%</a:t>
            </a:r>
            <a:endParaRPr lang="en-US" sz="900"/>
          </a:p>
        </c:rich>
      </c:tx>
      <c:layout>
        <c:manualLayout>
          <c:xMode val="edge"/>
          <c:yMode val="edge"/>
          <c:x val="0.96280409284776902"/>
          <c:y val="0.25835683164028606"/>
        </c:manualLayout>
      </c:layout>
      <c:overlay val="0"/>
      <c:spPr>
        <a:solidFill>
          <a:sysClr val="window" lastClr="FFFFFF"/>
        </a:solidFill>
        <a:ln w="3175">
          <a:solidFill>
            <a:sysClr val="windowText" lastClr="000000"/>
          </a:solidFill>
        </a:ln>
        <a:effectLst>
          <a:outerShdw dist="35560" dir="2700000" algn="tl" rotWithShape="0">
            <a:prstClr val="black"/>
          </a:outerShdw>
        </a:effectLst>
      </c:spPr>
    </c:title>
    <c:autoTitleDeleted val="0"/>
    <c:plotArea>
      <c:layout>
        <c:manualLayout>
          <c:layoutTarget val="inner"/>
          <c:xMode val="edge"/>
          <c:yMode val="edge"/>
          <c:x val="0.27040374848549742"/>
          <c:y val="0.27203993658134751"/>
          <c:w val="0.70837538828244051"/>
          <c:h val="0.6126622956753871"/>
        </c:manualLayout>
      </c:layout>
      <c:barChart>
        <c:barDir val="bar"/>
        <c:grouping val="stacked"/>
        <c:varyColors val="0"/>
        <c:ser>
          <c:idx val="0"/>
          <c:order val="0"/>
          <c:tx>
            <c:strRef>
              <c:f>Dati!$C$705</c:f>
              <c:strCache>
                <c:ptCount val="1"/>
                <c:pt idx="0">
                  <c:v>Nebija par to 
neko dzirdējis/-usi</c:v>
                </c:pt>
              </c:strCache>
            </c:strRef>
          </c:tx>
          <c:spPr>
            <a:solidFill>
              <a:srgbClr val="840C54"/>
            </a:solidFill>
            <a:ln w="25400">
              <a:noFill/>
            </a:ln>
          </c:spPr>
          <c:invertIfNegative val="0"/>
          <c:dLbls>
            <c:numFmt formatCode="0" sourceLinked="0"/>
            <c:spPr>
              <a:noFill/>
              <a:ln w="25400">
                <a:noFill/>
              </a:ln>
            </c:spPr>
            <c:txPr>
              <a:bodyPr wrap="square" lIns="38100" tIns="19050" rIns="38100" bIns="19050" anchor="ctr">
                <a:spAutoFit/>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Dati!$B$706:$B$713</c:f>
              <c:strCache>
                <c:ptCount val="8"/>
                <c:pt idx="0">
                  <c:v>07.2024., n=2318</c:v>
                </c:pt>
                <c:pt idx="1">
                  <c:v>06.2022., n=2808</c:v>
                </c:pt>
                <c:pt idx="3">
                  <c:v>07.2024., n=426</c:v>
                </c:pt>
                <c:pt idx="4">
                  <c:v>06.2022., n=462</c:v>
                </c:pt>
                <c:pt idx="6">
                  <c:v>07.2024., n=1892</c:v>
                </c:pt>
                <c:pt idx="7">
                  <c:v>06.2022., n=2346</c:v>
                </c:pt>
              </c:strCache>
            </c:strRef>
          </c:cat>
          <c:val>
            <c:numRef>
              <c:f>Dati!$C$706:$C$713</c:f>
              <c:numCache>
                <c:formatCode>0</c:formatCode>
                <c:ptCount val="8"/>
                <c:pt idx="0" formatCode="###0">
                  <c:v>79.434234363725835</c:v>
                </c:pt>
                <c:pt idx="1">
                  <c:v>64.900000000000006</c:v>
                </c:pt>
                <c:pt idx="3" formatCode="###0">
                  <c:v>74.978730248155017</c:v>
                </c:pt>
                <c:pt idx="4">
                  <c:v>66.400000000000006</c:v>
                </c:pt>
                <c:pt idx="6" formatCode="###0">
                  <c:v>80.231987446679156</c:v>
                </c:pt>
                <c:pt idx="7">
                  <c:v>64.7</c:v>
                </c:pt>
              </c:numCache>
            </c:numRef>
          </c:val>
          <c:extLst xmlns:c16r2="http://schemas.microsoft.com/office/drawing/2015/06/chart">
            <c:ext xmlns:c16="http://schemas.microsoft.com/office/drawing/2014/chart" uri="{C3380CC4-5D6E-409C-BE32-E72D297353CC}">
              <c16:uniqueId val="{00000000-7CAC-4378-BDC5-5FBB2B5F1A94}"/>
            </c:ext>
          </c:extLst>
        </c:ser>
        <c:ser>
          <c:idx val="1"/>
          <c:order val="1"/>
          <c:tx>
            <c:strRef>
              <c:f>Dati!$D$705</c:f>
              <c:strCache>
                <c:ptCount val="1"/>
                <c:pt idx="0">
                  <c:v>Ir tikai dzirdējis/-usi 
par šādu fonda esamību, 
bet neko tuvāk nezina</c:v>
                </c:pt>
              </c:strCache>
            </c:strRef>
          </c:tx>
          <c:spPr>
            <a:solidFill>
              <a:srgbClr val="D0909F"/>
            </a:solidFill>
            <a:ln w="25400">
              <a:noFill/>
            </a:ln>
          </c:spPr>
          <c:invertIfNegative val="0"/>
          <c:dLbls>
            <c:dLbl>
              <c:idx val="0"/>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3"/>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4"/>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5"/>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6"/>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7"/>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8"/>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9"/>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0"/>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1"/>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2"/>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3"/>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4"/>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5"/>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6"/>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7"/>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8"/>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0"/>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3"/>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4"/>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5"/>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6"/>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7"/>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8"/>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31"/>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33"/>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38"/>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39"/>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40"/>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numFmt formatCode="0" sourceLinked="0"/>
            <c:spPr>
              <a:noFill/>
              <a:ln w="25400">
                <a:noFill/>
              </a:ln>
            </c:spPr>
            <c:txPr>
              <a:bodyPr wrap="square" lIns="38100" tIns="19050" rIns="38100" bIns="19050" anchor="ctr">
                <a:spAutoFit/>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Dati!$B$706:$B$713</c:f>
              <c:strCache>
                <c:ptCount val="8"/>
                <c:pt idx="0">
                  <c:v>07.2024., n=2318</c:v>
                </c:pt>
                <c:pt idx="1">
                  <c:v>06.2022., n=2808</c:v>
                </c:pt>
                <c:pt idx="3">
                  <c:v>07.2024., n=426</c:v>
                </c:pt>
                <c:pt idx="4">
                  <c:v>06.2022., n=462</c:v>
                </c:pt>
                <c:pt idx="6">
                  <c:v>07.2024., n=1892</c:v>
                </c:pt>
                <c:pt idx="7">
                  <c:v>06.2022., n=2346</c:v>
                </c:pt>
              </c:strCache>
            </c:strRef>
          </c:cat>
          <c:val>
            <c:numRef>
              <c:f>Dati!$D$706:$D$713</c:f>
              <c:numCache>
                <c:formatCode>0</c:formatCode>
                <c:ptCount val="8"/>
                <c:pt idx="0" formatCode="###0">
                  <c:v>7.8710289950501249</c:v>
                </c:pt>
                <c:pt idx="1">
                  <c:v>14.2</c:v>
                </c:pt>
                <c:pt idx="3" formatCode="###0">
                  <c:v>9.4419358713243646</c:v>
                </c:pt>
                <c:pt idx="4">
                  <c:v>17.2</c:v>
                </c:pt>
                <c:pt idx="6" formatCode="###0">
                  <c:v>7.5897598566822753</c:v>
                </c:pt>
                <c:pt idx="7">
                  <c:v>13.8</c:v>
                </c:pt>
              </c:numCache>
            </c:numRef>
          </c:val>
          <c:extLst xmlns:c16r2="http://schemas.microsoft.com/office/drawing/2015/06/chart">
            <c:ext xmlns:c16="http://schemas.microsoft.com/office/drawing/2014/chart" uri="{C3380CC4-5D6E-409C-BE32-E72D297353CC}">
              <c16:uniqueId val="{00000020-7CAC-4378-BDC5-5FBB2B5F1A94}"/>
            </c:ext>
          </c:extLst>
        </c:ser>
        <c:ser>
          <c:idx val="4"/>
          <c:order val="2"/>
          <c:tx>
            <c:strRef>
              <c:f>Dati!$E$705</c:f>
              <c:strCache>
                <c:ptCount val="1"/>
                <c:pt idx="0">
                  <c:v>Kopumā zina, 
bet ne sīkumos</c:v>
                </c:pt>
              </c:strCache>
            </c:strRef>
          </c:tx>
          <c:spPr>
            <a:solidFill>
              <a:srgbClr val="BDDCA8"/>
            </a:solidFill>
          </c:spPr>
          <c:invertIfNegative val="0"/>
          <c:dLbls>
            <c:numFmt formatCode="0" sourceLinked="0"/>
            <c:spPr>
              <a:noFill/>
              <a:ln>
                <a:noFill/>
              </a:ln>
              <a:effectLst/>
            </c:spPr>
            <c:txPr>
              <a:bodyPr wrap="square" lIns="38100" tIns="19050" rIns="38100" bIns="19050" anchor="ctr">
                <a:spAutoFit/>
              </a:bodyPr>
              <a:lstStyle/>
              <a:p>
                <a:pPr>
                  <a:defRPr sz="1100" b="1">
                    <a:solidFill>
                      <a:schemeClr val="tx1"/>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Dati!$B$706:$B$713</c:f>
              <c:strCache>
                <c:ptCount val="8"/>
                <c:pt idx="0">
                  <c:v>07.2024., n=2318</c:v>
                </c:pt>
                <c:pt idx="1">
                  <c:v>06.2022., n=2808</c:v>
                </c:pt>
                <c:pt idx="3">
                  <c:v>07.2024., n=426</c:v>
                </c:pt>
                <c:pt idx="4">
                  <c:v>06.2022., n=462</c:v>
                </c:pt>
                <c:pt idx="6">
                  <c:v>07.2024., n=1892</c:v>
                </c:pt>
                <c:pt idx="7">
                  <c:v>06.2022., n=2346</c:v>
                </c:pt>
              </c:strCache>
            </c:strRef>
          </c:cat>
          <c:val>
            <c:numRef>
              <c:f>Dati!$E$706:$E$713</c:f>
              <c:numCache>
                <c:formatCode>0</c:formatCode>
                <c:ptCount val="8"/>
                <c:pt idx="0" formatCode="###0">
                  <c:v>2.2722747971207538</c:v>
                </c:pt>
                <c:pt idx="1">
                  <c:v>3.7</c:v>
                </c:pt>
                <c:pt idx="3" formatCode="###0">
                  <c:v>6.6787043738712528</c:v>
                </c:pt>
                <c:pt idx="4">
                  <c:v>6.7</c:v>
                </c:pt>
                <c:pt idx="6" formatCode="###0">
                  <c:v>1.4833084560536818</c:v>
                </c:pt>
                <c:pt idx="7">
                  <c:v>3.2</c:v>
                </c:pt>
              </c:numCache>
            </c:numRef>
          </c:val>
          <c:extLst xmlns:c16r2="http://schemas.microsoft.com/office/drawing/2015/06/chart">
            <c:ext xmlns:c16="http://schemas.microsoft.com/office/drawing/2014/chart" uri="{C3380CC4-5D6E-409C-BE32-E72D297353CC}">
              <c16:uniqueId val="{00000024-7CAC-4378-BDC5-5FBB2B5F1A94}"/>
            </c:ext>
          </c:extLst>
        </c:ser>
        <c:ser>
          <c:idx val="2"/>
          <c:order val="3"/>
          <c:tx>
            <c:strRef>
              <c:f>Dati!$F$705</c:f>
              <c:strCache>
                <c:ptCount val="1"/>
                <c:pt idx="0">
                  <c:v>Ļoti labi 
zina</c:v>
                </c:pt>
              </c:strCache>
            </c:strRef>
          </c:tx>
          <c:spPr>
            <a:solidFill>
              <a:srgbClr val="385723"/>
            </a:solidFill>
          </c:spPr>
          <c:invertIfNegative val="0"/>
          <c:dLbls>
            <c:dLbl>
              <c:idx val="0"/>
              <c:layout>
                <c:manualLayout>
                  <c:x val="-1.0852012970078143E-16"/>
                  <c:y val="7.2916686602331207E-2"/>
                </c:manualLayout>
              </c:layout>
              <c:numFmt formatCode="0.0" sourceLinked="0"/>
              <c:spPr>
                <a:noFill/>
                <a:ln>
                  <a:noFill/>
                </a:ln>
                <a:effectLst/>
              </c:spPr>
              <c:txPr>
                <a:bodyPr wrap="square" lIns="38100" tIns="19050" rIns="38100" bIns="19050" anchor="ctr">
                  <a:spAutoFit/>
                </a:bodyPr>
                <a:lstStyle/>
                <a:p>
                  <a:pPr>
                    <a:defRPr sz="1100" b="1">
                      <a:solidFill>
                        <a:schemeClr val="accent6">
                          <a:lumMod val="50000"/>
                        </a:schemeClr>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1"/>
              <c:numFmt formatCode="0" sourceLinked="0"/>
              <c:spPr>
                <a:noFill/>
                <a:ln>
                  <a:noFill/>
                </a:ln>
                <a:effectLst/>
              </c:spPr>
              <c:txPr>
                <a:bodyPr wrap="square" lIns="38100" tIns="19050" rIns="38100" bIns="19050" anchor="ctr">
                  <a:spAutoFit/>
                </a:bodyPr>
                <a:lstStyle/>
                <a:p>
                  <a:pPr>
                    <a:defRPr sz="1100" b="1">
                      <a:solidFill>
                        <a:schemeClr val="bg1"/>
                      </a:solidFill>
                    </a:defRPr>
                  </a:pPr>
                  <a:endParaRPr lang="en-US"/>
                </a:p>
              </c:txPr>
              <c:dLblPos val="ctr"/>
              <c:showLegendKey val="0"/>
              <c:showVal val="1"/>
              <c:showCatName val="0"/>
              <c:showSerName val="0"/>
              <c:showPercent val="0"/>
              <c:showBubbleSize val="0"/>
            </c:dLbl>
            <c:dLbl>
              <c:idx val="3"/>
              <c:numFmt formatCode="0" sourceLinked="0"/>
              <c:spPr>
                <a:noFill/>
                <a:ln>
                  <a:noFill/>
                </a:ln>
                <a:effectLst/>
              </c:spPr>
              <c:txPr>
                <a:bodyPr wrap="square" lIns="38100" tIns="19050" rIns="38100" bIns="19050" anchor="ctr">
                  <a:spAutoFit/>
                </a:bodyPr>
                <a:lstStyle/>
                <a:p>
                  <a:pPr>
                    <a:defRPr sz="1100" b="1">
                      <a:solidFill>
                        <a:schemeClr val="bg1"/>
                      </a:solidFill>
                    </a:defRPr>
                  </a:pPr>
                  <a:endParaRPr lang="en-US"/>
                </a:p>
              </c:txPr>
              <c:dLblPos val="ctr"/>
              <c:showLegendKey val="0"/>
              <c:showVal val="1"/>
              <c:showCatName val="0"/>
              <c:showSerName val="0"/>
              <c:showPercent val="0"/>
              <c:showBubbleSize val="0"/>
            </c:dLbl>
            <c:dLbl>
              <c:idx val="4"/>
              <c:numFmt formatCode="0" sourceLinked="0"/>
              <c:spPr>
                <a:noFill/>
                <a:ln>
                  <a:noFill/>
                </a:ln>
                <a:effectLst/>
              </c:spPr>
              <c:txPr>
                <a:bodyPr wrap="square" lIns="38100" tIns="19050" rIns="38100" bIns="19050" anchor="ctr">
                  <a:spAutoFit/>
                </a:bodyPr>
                <a:lstStyle/>
                <a:p>
                  <a:pPr>
                    <a:defRPr sz="1100" b="1">
                      <a:solidFill>
                        <a:schemeClr val="bg1"/>
                      </a:solidFill>
                    </a:defRPr>
                  </a:pPr>
                  <a:endParaRPr lang="en-US"/>
                </a:p>
              </c:txPr>
              <c:dLblPos val="ctr"/>
              <c:showLegendKey val="0"/>
              <c:showVal val="1"/>
              <c:showCatName val="0"/>
              <c:showSerName val="0"/>
              <c:showPercent val="0"/>
              <c:showBubbleSize val="0"/>
            </c:dLbl>
            <c:dLbl>
              <c:idx val="6"/>
              <c:layout>
                <c:manualLayout>
                  <c:x val="-1.0852012970078143E-16"/>
                  <c:y val="6.2500017087712592E-2"/>
                </c:manualLayout>
              </c:layout>
              <c:numFmt formatCode="0.0" sourceLinked="0"/>
              <c:spPr>
                <a:noFill/>
                <a:ln>
                  <a:noFill/>
                </a:ln>
                <a:effectLst/>
              </c:spPr>
              <c:txPr>
                <a:bodyPr wrap="square" lIns="38100" tIns="19050" rIns="38100" bIns="19050" anchor="ctr">
                  <a:spAutoFit/>
                </a:bodyPr>
                <a:lstStyle/>
                <a:p>
                  <a:pPr>
                    <a:defRPr sz="1100" b="1">
                      <a:solidFill>
                        <a:schemeClr val="accent6">
                          <a:lumMod val="50000"/>
                        </a:schemeClr>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7"/>
              <c:numFmt formatCode="0" sourceLinked="0"/>
              <c:spPr>
                <a:noFill/>
                <a:ln>
                  <a:noFill/>
                </a:ln>
                <a:effectLst/>
              </c:spPr>
              <c:txPr>
                <a:bodyPr wrap="square" lIns="38100" tIns="19050" rIns="38100" bIns="19050" anchor="ctr">
                  <a:spAutoFit/>
                </a:bodyPr>
                <a:lstStyle/>
                <a:p>
                  <a:pPr>
                    <a:defRPr sz="1100" b="1">
                      <a:solidFill>
                        <a:schemeClr val="bg1"/>
                      </a:solidFill>
                    </a:defRPr>
                  </a:pPr>
                  <a:endParaRPr lang="en-US"/>
                </a:p>
              </c:txPr>
              <c:dLblPos val="ctr"/>
              <c:showLegendKey val="0"/>
              <c:showVal val="1"/>
              <c:showCatName val="0"/>
              <c:showSerName val="0"/>
              <c:showPercent val="0"/>
              <c:showBubbleSize val="0"/>
            </c:dLbl>
            <c:numFmt formatCode="0" sourceLinked="0"/>
            <c:spPr>
              <a:noFill/>
              <a:ln>
                <a:noFill/>
              </a:ln>
              <a:effectLst/>
            </c:spPr>
            <c:txPr>
              <a:bodyPr wrap="square" lIns="38100" tIns="19050" rIns="38100" bIns="19050" anchor="ctr">
                <a:spAutoFit/>
              </a:bodyPr>
              <a:lstStyle/>
              <a:p>
                <a:pPr>
                  <a:defRPr sz="1100" b="1">
                    <a:solidFill>
                      <a:sysClr val="windowText" lastClr="000000"/>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Dati!$B$706:$B$713</c:f>
              <c:strCache>
                <c:ptCount val="8"/>
                <c:pt idx="0">
                  <c:v>07.2024., n=2318</c:v>
                </c:pt>
                <c:pt idx="1">
                  <c:v>06.2022., n=2808</c:v>
                </c:pt>
                <c:pt idx="3">
                  <c:v>07.2024., n=426</c:v>
                </c:pt>
                <c:pt idx="4">
                  <c:v>06.2022., n=462</c:v>
                </c:pt>
                <c:pt idx="6">
                  <c:v>07.2024., n=1892</c:v>
                </c:pt>
                <c:pt idx="7">
                  <c:v>06.2022., n=2346</c:v>
                </c:pt>
              </c:strCache>
            </c:strRef>
          </c:cat>
          <c:val>
            <c:numRef>
              <c:f>Dati!$F$706:$F$713</c:f>
              <c:numCache>
                <c:formatCode>0</c:formatCode>
                <c:ptCount val="8"/>
                <c:pt idx="0" formatCode="0.0">
                  <c:v>0.30896195897926299</c:v>
                </c:pt>
                <c:pt idx="1">
                  <c:v>0.7</c:v>
                </c:pt>
                <c:pt idx="3" formatCode="###0">
                  <c:v>1.6172831306986037</c:v>
                </c:pt>
                <c:pt idx="4">
                  <c:v>1.5</c:v>
                </c:pt>
                <c:pt idx="6" formatCode="###0.0">
                  <c:v>7.4708500524312771E-2</c:v>
                </c:pt>
                <c:pt idx="7">
                  <c:v>0.5</c:v>
                </c:pt>
              </c:numCache>
            </c:numRef>
          </c:val>
          <c:extLst xmlns:c16r2="http://schemas.microsoft.com/office/drawing/2015/06/chart">
            <c:ext xmlns:c16="http://schemas.microsoft.com/office/drawing/2014/chart" uri="{C3380CC4-5D6E-409C-BE32-E72D297353CC}">
              <c16:uniqueId val="{00000021-7CAC-4378-BDC5-5FBB2B5F1A94}"/>
            </c:ext>
          </c:extLst>
        </c:ser>
        <c:ser>
          <c:idx val="3"/>
          <c:order val="4"/>
          <c:tx>
            <c:strRef>
              <c:f>Dati!$G$705</c:f>
              <c:strCache>
                <c:ptCount val="1"/>
                <c:pt idx="0">
                  <c:v>Grūti 
pateikt</c:v>
                </c:pt>
              </c:strCache>
            </c:strRef>
          </c:tx>
          <c:spPr>
            <a:solidFill>
              <a:sysClr val="window" lastClr="FFFFFF">
                <a:lumMod val="75000"/>
              </a:sysClr>
            </a:solidFill>
          </c:spPr>
          <c:invertIfNegative val="0"/>
          <c:dLbls>
            <c:numFmt formatCode="0" sourceLinked="0"/>
            <c:spPr>
              <a:noFill/>
              <a:ln>
                <a:noFill/>
              </a:ln>
              <a:effectLst/>
            </c:spPr>
            <c:txPr>
              <a:bodyPr wrap="square" lIns="38100" tIns="19050" rIns="38100" bIns="19050" anchor="ctr">
                <a:spAutoFit/>
              </a:bodyPr>
              <a:lstStyle/>
              <a:p>
                <a:pPr>
                  <a:defRPr sz="1100" b="1">
                    <a:solidFill>
                      <a:sysClr val="windowText" lastClr="000000"/>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Dati!$B$706:$B$713</c:f>
              <c:strCache>
                <c:ptCount val="8"/>
                <c:pt idx="0">
                  <c:v>07.2024., n=2318</c:v>
                </c:pt>
                <c:pt idx="1">
                  <c:v>06.2022., n=2808</c:v>
                </c:pt>
                <c:pt idx="3">
                  <c:v>07.2024., n=426</c:v>
                </c:pt>
                <c:pt idx="4">
                  <c:v>06.2022., n=462</c:v>
                </c:pt>
                <c:pt idx="6">
                  <c:v>07.2024., n=1892</c:v>
                </c:pt>
                <c:pt idx="7">
                  <c:v>06.2022., n=2346</c:v>
                </c:pt>
              </c:strCache>
            </c:strRef>
          </c:cat>
          <c:val>
            <c:numRef>
              <c:f>Dati!$G$706:$G$713</c:f>
              <c:numCache>
                <c:formatCode>0</c:formatCode>
                <c:ptCount val="8"/>
                <c:pt idx="0" formatCode="###0">
                  <c:v>10.113499885124035</c:v>
                </c:pt>
                <c:pt idx="1">
                  <c:v>16.5</c:v>
                </c:pt>
                <c:pt idx="3" formatCode="###0">
                  <c:v>7.2833463759511519</c:v>
                </c:pt>
                <c:pt idx="4">
                  <c:v>8.1</c:v>
                </c:pt>
                <c:pt idx="6" formatCode="###0">
                  <c:v>10.620235740060096</c:v>
                </c:pt>
                <c:pt idx="7">
                  <c:v>17.8</c:v>
                </c:pt>
              </c:numCache>
            </c:numRef>
          </c:val>
          <c:extLst xmlns:c16r2="http://schemas.microsoft.com/office/drawing/2015/06/chart">
            <c:ext xmlns:c16="http://schemas.microsoft.com/office/drawing/2014/chart" uri="{C3380CC4-5D6E-409C-BE32-E72D297353CC}">
              <c16:uniqueId val="{00000023-7CAC-4378-BDC5-5FBB2B5F1A94}"/>
            </c:ext>
          </c:extLst>
        </c:ser>
        <c:dLbls>
          <c:showLegendKey val="0"/>
          <c:showVal val="0"/>
          <c:showCatName val="0"/>
          <c:showSerName val="0"/>
          <c:showPercent val="0"/>
          <c:showBubbleSize val="0"/>
        </c:dLbls>
        <c:gapWidth val="15"/>
        <c:overlap val="100"/>
        <c:axId val="673417824"/>
        <c:axId val="673420568"/>
      </c:barChart>
      <c:catAx>
        <c:axId val="673417824"/>
        <c:scaling>
          <c:orientation val="maxMin"/>
        </c:scaling>
        <c:delete val="0"/>
        <c:axPos val="l"/>
        <c:numFmt formatCode="General" sourceLinked="1"/>
        <c:majorTickMark val="out"/>
        <c:minorTickMark val="none"/>
        <c:tickLblPos val="low"/>
        <c:spPr>
          <a:ln w="3175">
            <a:solidFill>
              <a:srgbClr val="333333"/>
            </a:solidFill>
            <a:prstDash val="solid"/>
          </a:ln>
        </c:spPr>
        <c:txPr>
          <a:bodyPr rot="0" vert="horz"/>
          <a:lstStyle/>
          <a:p>
            <a:pPr>
              <a:defRPr sz="1100" b="0" i="0" u="none" strike="noStrike" baseline="0">
                <a:solidFill>
                  <a:srgbClr val="000000"/>
                </a:solidFill>
                <a:latin typeface="Arial"/>
                <a:ea typeface="Arial"/>
                <a:cs typeface="Arial"/>
              </a:defRPr>
            </a:pPr>
            <a:endParaRPr lang="en-US"/>
          </a:p>
        </c:txPr>
        <c:crossAx val="673420568"/>
        <c:crossesAt val="0"/>
        <c:auto val="1"/>
        <c:lblAlgn val="ctr"/>
        <c:lblOffset val="100"/>
        <c:tickLblSkip val="1"/>
        <c:tickMarkSkip val="1"/>
        <c:noMultiLvlLbl val="0"/>
      </c:catAx>
      <c:valAx>
        <c:axId val="673420568"/>
        <c:scaling>
          <c:orientation val="minMax"/>
          <c:max val="105"/>
          <c:min val="0"/>
        </c:scaling>
        <c:delete val="1"/>
        <c:axPos val="b"/>
        <c:numFmt formatCode="0" sourceLinked="0"/>
        <c:majorTickMark val="out"/>
        <c:minorTickMark val="none"/>
        <c:tickLblPos val="nextTo"/>
        <c:crossAx val="673417824"/>
        <c:crosses val="max"/>
        <c:crossBetween val="between"/>
        <c:majorUnit val="20"/>
        <c:minorUnit val="4"/>
      </c:valAx>
      <c:spPr>
        <a:noFill/>
        <a:ln w="25400">
          <a:noFill/>
        </a:ln>
      </c:spPr>
    </c:plotArea>
    <c:legend>
      <c:legendPos val="t"/>
      <c:legendEntry>
        <c:idx val="0"/>
        <c:txPr>
          <a:bodyPr/>
          <a:lstStyle/>
          <a:p>
            <a:pPr>
              <a:defRPr sz="1200" b="0" i="0" u="none" strike="noStrike" baseline="0">
                <a:solidFill>
                  <a:sysClr val="windowText" lastClr="000000"/>
                </a:solidFill>
                <a:latin typeface="Arial"/>
                <a:ea typeface="Arial"/>
                <a:cs typeface="Arial"/>
              </a:defRPr>
            </a:pPr>
            <a:endParaRPr lang="en-US"/>
          </a:p>
        </c:txPr>
      </c:legendEntry>
      <c:layout>
        <c:manualLayout>
          <c:xMode val="edge"/>
          <c:yMode val="edge"/>
          <c:x val="0.26697973182556195"/>
          <c:y val="5.4884365399268747E-2"/>
          <c:w val="0.6975041790831209"/>
          <c:h val="0.18780927050778393"/>
        </c:manualLayout>
      </c:layout>
      <c:overlay val="0"/>
      <c:spPr>
        <a:noFill/>
        <a:ln w="25400">
          <a:noFill/>
        </a:ln>
      </c:spPr>
      <c:txPr>
        <a:bodyPr/>
        <a:lstStyle/>
        <a:p>
          <a:pPr>
            <a:defRPr sz="1200" b="0" i="0" u="none" strike="noStrike" baseline="0">
              <a:solidFill>
                <a:srgbClr val="000000"/>
              </a:solidFill>
              <a:latin typeface="Arial"/>
              <a:ea typeface="Arial"/>
              <a:cs typeface="Arial"/>
            </a:defRPr>
          </a:pPr>
          <a:endParaRPr lang="en-US"/>
        </a:p>
      </c:txPr>
    </c:legend>
    <c:plotVisOnly val="1"/>
    <c:dispBlanksAs val="gap"/>
    <c:showDLblsOverMax val="0"/>
  </c:chart>
  <c:spPr>
    <a:noFill/>
    <a:ln w="6350">
      <a:noFill/>
    </a:ln>
  </c:spPr>
  <c:txPr>
    <a:bodyPr/>
    <a:lstStyle/>
    <a:p>
      <a:pPr>
        <a:defRPr sz="800" b="0" i="0" u="none" strike="noStrike" baseline="0">
          <a:solidFill>
            <a:srgbClr val="333333"/>
          </a:solidFill>
          <a:latin typeface="Arial"/>
          <a:ea typeface="Arial"/>
          <a:cs typeface="Arial"/>
        </a:defRPr>
      </a:pPr>
      <a:endParaRPr lang="en-US"/>
    </a:p>
  </c:txPr>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lv-LV" sz="900"/>
              <a:t>%</a:t>
            </a:r>
            <a:endParaRPr lang="en-US" sz="900"/>
          </a:p>
        </c:rich>
      </c:tx>
      <c:layout>
        <c:manualLayout>
          <c:xMode val="edge"/>
          <c:yMode val="edge"/>
          <c:x val="0.95148471002161816"/>
          <c:y val="0.1308051658770864"/>
        </c:manualLayout>
      </c:layout>
      <c:overlay val="0"/>
      <c:spPr>
        <a:solidFill>
          <a:sysClr val="window" lastClr="FFFFFF"/>
        </a:solidFill>
        <a:ln w="3175">
          <a:solidFill>
            <a:srgbClr val="000000"/>
          </a:solidFill>
        </a:ln>
        <a:effectLst>
          <a:outerShdw dist="35560" dir="2700000" algn="tl" rotWithShape="0">
            <a:prstClr val="black"/>
          </a:outerShdw>
        </a:effectLst>
      </c:spPr>
    </c:title>
    <c:autoTitleDeleted val="0"/>
    <c:plotArea>
      <c:layout>
        <c:manualLayout>
          <c:layoutTarget val="inner"/>
          <c:xMode val="edge"/>
          <c:yMode val="edge"/>
          <c:x val="0.18825397425343687"/>
          <c:y val="0.1513130813062252"/>
          <c:w val="0.83373159549155418"/>
          <c:h val="0.7813508028010242"/>
        </c:manualLayout>
      </c:layout>
      <c:barChart>
        <c:barDir val="bar"/>
        <c:grouping val="stacked"/>
        <c:varyColors val="0"/>
        <c:ser>
          <c:idx val="0"/>
          <c:order val="0"/>
          <c:tx>
            <c:strRef>
              <c:f>'Ievas dati'!$B$84</c:f>
              <c:strCache>
                <c:ptCount val="1"/>
                <c:pt idx="0">
                  <c:v>x</c:v>
                </c:pt>
              </c:strCache>
            </c:strRef>
          </c:tx>
          <c:spPr>
            <a:noFill/>
            <a:ln w="25400">
              <a:noFill/>
            </a:ln>
          </c:spPr>
          <c:invertIfNegative val="0"/>
          <c:cat>
            <c:strRef>
              <c:f>'Ievas dati'!$A$85:$A$87</c:f>
              <c:strCache>
                <c:ptCount val="3"/>
                <c:pt idx="0">
                  <c:v>07.2024., n=2318</c:v>
                </c:pt>
                <c:pt idx="1">
                  <c:v>06.2022, n=2808</c:v>
                </c:pt>
                <c:pt idx="2">
                  <c:v>11.2019, n=3622</c:v>
                </c:pt>
              </c:strCache>
            </c:strRef>
          </c:cat>
          <c:val>
            <c:numRef>
              <c:f>'Ievas dati'!$B$85:$B$87</c:f>
              <c:numCache>
                <c:formatCode>0</c:formatCode>
                <c:ptCount val="3"/>
                <c:pt idx="0">
                  <c:v>5</c:v>
                </c:pt>
                <c:pt idx="1">
                  <c:v>11.933600429401217</c:v>
                </c:pt>
                <c:pt idx="2">
                  <c:v>8.8336004294012085</c:v>
                </c:pt>
              </c:numCache>
            </c:numRef>
          </c:val>
          <c:extLst xmlns:c16r2="http://schemas.microsoft.com/office/drawing/2015/06/chart">
            <c:ext xmlns:c16="http://schemas.microsoft.com/office/drawing/2014/chart" uri="{C3380CC4-5D6E-409C-BE32-E72D297353CC}">
              <c16:uniqueId val="{00000000-5E7A-476E-86F3-EDE8B7DC11A5}"/>
            </c:ext>
          </c:extLst>
        </c:ser>
        <c:ser>
          <c:idx val="1"/>
          <c:order val="1"/>
          <c:tx>
            <c:strRef>
              <c:f>'Ievas dati'!$C$84</c:f>
              <c:strCache>
                <c:ptCount val="1"/>
                <c:pt idx="0">
                  <c:v>Ļoti sliktas</c:v>
                </c:pt>
              </c:strCache>
            </c:strRef>
          </c:tx>
          <c:spPr>
            <a:solidFill>
              <a:srgbClr val="840C54"/>
            </a:solidFill>
            <a:ln w="25400">
              <a:noFill/>
            </a:ln>
          </c:spPr>
          <c:invertIfNegative val="0"/>
          <c:dLbls>
            <c:dLbl>
              <c:idx val="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9"/>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2"/>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9"/>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numFmt formatCode="0" sourceLinked="0"/>
            <c:spPr>
              <a:noFill/>
              <a:ln w="25400">
                <a:noFill/>
              </a:ln>
            </c:spPr>
            <c:txPr>
              <a:bodyPr wrap="square" lIns="38100" tIns="19050" rIns="38100" bIns="19050" anchor="ctr">
                <a:spAutoFit/>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'Ievas dati'!$A$85:$A$87</c:f>
              <c:strCache>
                <c:ptCount val="3"/>
                <c:pt idx="0">
                  <c:v>07.2024., n=2318</c:v>
                </c:pt>
                <c:pt idx="1">
                  <c:v>06.2022, n=2808</c:v>
                </c:pt>
                <c:pt idx="2">
                  <c:v>11.2019, n=3622</c:v>
                </c:pt>
              </c:strCache>
            </c:strRef>
          </c:cat>
          <c:val>
            <c:numRef>
              <c:f>'Ievas dati'!$C$85:$C$87</c:f>
              <c:numCache>
                <c:formatCode>###0</c:formatCode>
                <c:ptCount val="3"/>
                <c:pt idx="0">
                  <c:v>19.918443749802776</c:v>
                </c:pt>
                <c:pt idx="1">
                  <c:v>16.399999999999999</c:v>
                </c:pt>
                <c:pt idx="2">
                  <c:v>18.2</c:v>
                </c:pt>
              </c:numCache>
            </c:numRef>
          </c:val>
          <c:extLst xmlns:c16r2="http://schemas.microsoft.com/office/drawing/2015/06/chart">
            <c:ext xmlns:c16="http://schemas.microsoft.com/office/drawing/2014/chart" uri="{C3380CC4-5D6E-409C-BE32-E72D297353CC}">
              <c16:uniqueId val="{00000020-5E7A-476E-86F3-EDE8B7DC11A5}"/>
            </c:ext>
          </c:extLst>
        </c:ser>
        <c:ser>
          <c:idx val="2"/>
          <c:order val="2"/>
          <c:tx>
            <c:strRef>
              <c:f>'Ievas dati'!$D$84</c:f>
              <c:strCache>
                <c:ptCount val="1"/>
                <c:pt idx="0">
                  <c:v>Drīzāk sliktas</c:v>
                </c:pt>
              </c:strCache>
            </c:strRef>
          </c:tx>
          <c:spPr>
            <a:solidFill>
              <a:srgbClr val="D0909F"/>
            </a:solidFill>
          </c:spPr>
          <c:invertIfNegative val="0"/>
          <c:dLbls>
            <c:numFmt formatCode="0" sourceLinked="0"/>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dati'!$A$85:$A$87</c:f>
              <c:strCache>
                <c:ptCount val="3"/>
                <c:pt idx="0">
                  <c:v>07.2024., n=2318</c:v>
                </c:pt>
                <c:pt idx="1">
                  <c:v>06.2022, n=2808</c:v>
                </c:pt>
                <c:pt idx="2">
                  <c:v>11.2019, n=3622</c:v>
                </c:pt>
              </c:strCache>
            </c:strRef>
          </c:cat>
          <c:val>
            <c:numRef>
              <c:f>'Ievas dati'!$D$85:$D$87</c:f>
              <c:numCache>
                <c:formatCode>###0</c:formatCode>
                <c:ptCount val="3"/>
                <c:pt idx="0">
                  <c:v>33.115156679598435</c:v>
                </c:pt>
                <c:pt idx="1">
                  <c:v>29.7</c:v>
                </c:pt>
                <c:pt idx="2">
                  <c:v>31</c:v>
                </c:pt>
              </c:numCache>
            </c:numRef>
          </c:val>
          <c:extLst xmlns:c16r2="http://schemas.microsoft.com/office/drawing/2015/06/chart">
            <c:ext xmlns:c16="http://schemas.microsoft.com/office/drawing/2014/chart" uri="{C3380CC4-5D6E-409C-BE32-E72D297353CC}">
              <c16:uniqueId val="{00000021-5E7A-476E-86F3-EDE8B7DC11A5}"/>
            </c:ext>
          </c:extLst>
        </c:ser>
        <c:ser>
          <c:idx val="3"/>
          <c:order val="3"/>
          <c:tx>
            <c:strRef>
              <c:f>'Ievas dati'!$E$84</c:f>
              <c:strCache>
                <c:ptCount val="1"/>
                <c:pt idx="0">
                  <c:v>Drīzāk labas</c:v>
                </c:pt>
              </c:strCache>
            </c:strRef>
          </c:tx>
          <c:spPr>
            <a:solidFill>
              <a:srgbClr val="BDDCA8"/>
            </a:solidFill>
          </c:spPr>
          <c:invertIfNegative val="0"/>
          <c:dLbls>
            <c:numFmt formatCode="0" sourceLinked="0"/>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dati'!$A$85:$A$87</c:f>
              <c:strCache>
                <c:ptCount val="3"/>
                <c:pt idx="0">
                  <c:v>07.2024., n=2318</c:v>
                </c:pt>
                <c:pt idx="1">
                  <c:v>06.2022, n=2808</c:v>
                </c:pt>
                <c:pt idx="2">
                  <c:v>11.2019, n=3622</c:v>
                </c:pt>
              </c:strCache>
            </c:strRef>
          </c:cat>
          <c:val>
            <c:numRef>
              <c:f>'Ievas dati'!$E$85:$E$87</c:f>
              <c:numCache>
                <c:formatCode>###0</c:formatCode>
                <c:ptCount val="3"/>
                <c:pt idx="0">
                  <c:v>4.5461497418904449</c:v>
                </c:pt>
                <c:pt idx="1">
                  <c:v>5.3</c:v>
                </c:pt>
                <c:pt idx="2">
                  <c:v>5</c:v>
                </c:pt>
              </c:numCache>
            </c:numRef>
          </c:val>
          <c:extLst xmlns:c16r2="http://schemas.microsoft.com/office/drawing/2015/06/chart">
            <c:ext xmlns:c16="http://schemas.microsoft.com/office/drawing/2014/chart" uri="{C3380CC4-5D6E-409C-BE32-E72D297353CC}">
              <c16:uniqueId val="{00000022-5E7A-476E-86F3-EDE8B7DC11A5}"/>
            </c:ext>
          </c:extLst>
        </c:ser>
        <c:ser>
          <c:idx val="4"/>
          <c:order val="4"/>
          <c:tx>
            <c:strRef>
              <c:f>'Ievas dati'!$F$84</c:f>
              <c:strCache>
                <c:ptCount val="1"/>
                <c:pt idx="0">
                  <c:v>Ļoti labas</c:v>
                </c:pt>
              </c:strCache>
            </c:strRef>
          </c:tx>
          <c:spPr>
            <a:solidFill>
              <a:srgbClr val="70AD47">
                <a:lumMod val="50000"/>
              </a:srgbClr>
            </a:solidFill>
          </c:spPr>
          <c:invertIfNegative val="0"/>
          <c:dLbls>
            <c:numFmt formatCode="0" sourceLinked="0"/>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dati'!$A$85:$A$87</c:f>
              <c:strCache>
                <c:ptCount val="3"/>
                <c:pt idx="0">
                  <c:v>07.2024., n=2318</c:v>
                </c:pt>
                <c:pt idx="1">
                  <c:v>06.2022, n=2808</c:v>
                </c:pt>
                <c:pt idx="2">
                  <c:v>11.2019, n=3622</c:v>
                </c:pt>
              </c:strCache>
            </c:strRef>
          </c:cat>
          <c:val>
            <c:numRef>
              <c:f>'Ievas dati'!$F$85:$F$87</c:f>
              <c:numCache>
                <c:formatCode>###0</c:formatCode>
                <c:ptCount val="3"/>
                <c:pt idx="0">
                  <c:v>1.5231996785129289</c:v>
                </c:pt>
                <c:pt idx="1">
                  <c:v>1.6</c:v>
                </c:pt>
                <c:pt idx="2">
                  <c:v>1</c:v>
                </c:pt>
              </c:numCache>
            </c:numRef>
          </c:val>
          <c:extLst xmlns:c16r2="http://schemas.microsoft.com/office/drawing/2015/06/chart">
            <c:ext xmlns:c16="http://schemas.microsoft.com/office/drawing/2014/chart" uri="{C3380CC4-5D6E-409C-BE32-E72D297353CC}">
              <c16:uniqueId val="{00000023-5E7A-476E-86F3-EDE8B7DC11A5}"/>
            </c:ext>
          </c:extLst>
        </c:ser>
        <c:ser>
          <c:idx val="5"/>
          <c:order val="5"/>
          <c:tx>
            <c:strRef>
              <c:f>'Ievas dati'!$G$84</c:f>
              <c:strCache>
                <c:ptCount val="1"/>
                <c:pt idx="0">
                  <c:v>x</c:v>
                </c:pt>
              </c:strCache>
            </c:strRef>
          </c:tx>
          <c:spPr>
            <a:noFill/>
          </c:spPr>
          <c:invertIfNegative val="0"/>
          <c:cat>
            <c:strRef>
              <c:f>'Ievas dati'!$A$85:$A$87</c:f>
              <c:strCache>
                <c:ptCount val="3"/>
                <c:pt idx="0">
                  <c:v>07.2024., n=2318</c:v>
                </c:pt>
                <c:pt idx="1">
                  <c:v>06.2022, n=2808</c:v>
                </c:pt>
                <c:pt idx="2">
                  <c:v>11.2019, n=3622</c:v>
                </c:pt>
              </c:strCache>
            </c:strRef>
          </c:cat>
          <c:val>
            <c:numRef>
              <c:f>'Ievas dati'!$G$85:$G$87</c:f>
              <c:numCache>
                <c:formatCode>0</c:formatCode>
                <c:ptCount val="3"/>
                <c:pt idx="0">
                  <c:v>5.830650579596627</c:v>
                </c:pt>
                <c:pt idx="1">
                  <c:v>5</c:v>
                </c:pt>
                <c:pt idx="2">
                  <c:v>5.9</c:v>
                </c:pt>
              </c:numCache>
            </c:numRef>
          </c:val>
          <c:extLst xmlns:c16r2="http://schemas.microsoft.com/office/drawing/2015/06/chart">
            <c:ext xmlns:c16="http://schemas.microsoft.com/office/drawing/2014/chart" uri="{C3380CC4-5D6E-409C-BE32-E72D297353CC}">
              <c16:uniqueId val="{00000024-5E7A-476E-86F3-EDE8B7DC11A5}"/>
            </c:ext>
          </c:extLst>
        </c:ser>
        <c:ser>
          <c:idx val="6"/>
          <c:order val="6"/>
          <c:tx>
            <c:strRef>
              <c:f>'Ievas dati'!$H$84</c:f>
              <c:strCache>
                <c:ptCount val="1"/>
                <c:pt idx="0">
                  <c:v>Vidējas</c:v>
                </c:pt>
              </c:strCache>
            </c:strRef>
          </c:tx>
          <c:spPr>
            <a:solidFill>
              <a:srgbClr val="F8CBAD"/>
            </a:solidFill>
          </c:spPr>
          <c:invertIfNegative val="0"/>
          <c:dLbls>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dati'!$A$85:$A$87</c:f>
              <c:strCache>
                <c:ptCount val="3"/>
                <c:pt idx="0">
                  <c:v>07.2024., n=2318</c:v>
                </c:pt>
                <c:pt idx="1">
                  <c:v>06.2022, n=2808</c:v>
                </c:pt>
                <c:pt idx="2">
                  <c:v>11.2019, n=3622</c:v>
                </c:pt>
              </c:strCache>
            </c:strRef>
          </c:cat>
          <c:val>
            <c:numRef>
              <c:f>'Ievas dati'!$H$85:$H$87</c:f>
              <c:numCache>
                <c:formatCode>###0</c:formatCode>
                <c:ptCount val="3"/>
                <c:pt idx="0">
                  <c:v>24.058206694794375</c:v>
                </c:pt>
                <c:pt idx="1">
                  <c:v>21.8</c:v>
                </c:pt>
                <c:pt idx="2">
                  <c:v>22.2</c:v>
                </c:pt>
              </c:numCache>
            </c:numRef>
          </c:val>
          <c:extLst xmlns:c16r2="http://schemas.microsoft.com/office/drawing/2015/06/chart">
            <c:ext xmlns:c16="http://schemas.microsoft.com/office/drawing/2014/chart" uri="{C3380CC4-5D6E-409C-BE32-E72D297353CC}">
              <c16:uniqueId val="{00000000-C79D-4A0D-A037-0AB246C60015}"/>
            </c:ext>
          </c:extLst>
        </c:ser>
        <c:ser>
          <c:idx val="7"/>
          <c:order val="7"/>
          <c:tx>
            <c:strRef>
              <c:f>'Ievas dati'!$I$84</c:f>
              <c:strCache>
                <c:ptCount val="1"/>
                <c:pt idx="0">
                  <c:v>x</c:v>
                </c:pt>
              </c:strCache>
            </c:strRef>
          </c:tx>
          <c:spPr>
            <a:noFill/>
          </c:spPr>
          <c:invertIfNegative val="0"/>
          <c:cat>
            <c:strRef>
              <c:f>'Ievas dati'!$A$85:$A$87</c:f>
              <c:strCache>
                <c:ptCount val="3"/>
                <c:pt idx="0">
                  <c:v>07.2024., n=2318</c:v>
                </c:pt>
                <c:pt idx="1">
                  <c:v>06.2022, n=2808</c:v>
                </c:pt>
                <c:pt idx="2">
                  <c:v>11.2019, n=3622</c:v>
                </c:pt>
              </c:strCache>
            </c:strRef>
          </c:cat>
          <c:val>
            <c:numRef>
              <c:f>'Ievas dati'!$I$85:$I$87</c:f>
              <c:numCache>
                <c:formatCode>0</c:formatCode>
                <c:ptCount val="3"/>
                <c:pt idx="0">
                  <c:v>5</c:v>
                </c:pt>
                <c:pt idx="1">
                  <c:v>7.2582066947943744</c:v>
                </c:pt>
                <c:pt idx="2">
                  <c:v>6.8582066947943758</c:v>
                </c:pt>
              </c:numCache>
            </c:numRef>
          </c:val>
          <c:extLst xmlns:c16r2="http://schemas.microsoft.com/office/drawing/2015/06/chart">
            <c:ext xmlns:c16="http://schemas.microsoft.com/office/drawing/2014/chart" uri="{C3380CC4-5D6E-409C-BE32-E72D297353CC}">
              <c16:uniqueId val="{00000001-C79D-4A0D-A037-0AB246C60015}"/>
            </c:ext>
          </c:extLst>
        </c:ser>
        <c:ser>
          <c:idx val="8"/>
          <c:order val="8"/>
          <c:tx>
            <c:strRef>
              <c:f>'Ievas dati'!$J$84</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dati'!$A$85:$A$87</c:f>
              <c:strCache>
                <c:ptCount val="3"/>
                <c:pt idx="0">
                  <c:v>07.2024., n=2318</c:v>
                </c:pt>
                <c:pt idx="1">
                  <c:v>06.2022, n=2808</c:v>
                </c:pt>
                <c:pt idx="2">
                  <c:v>11.2019, n=3622</c:v>
                </c:pt>
              </c:strCache>
            </c:strRef>
          </c:cat>
          <c:val>
            <c:numRef>
              <c:f>'Ievas dati'!$J$85:$J$87</c:f>
              <c:numCache>
                <c:formatCode>0</c:formatCode>
                <c:ptCount val="3"/>
                <c:pt idx="0" formatCode="###0">
                  <c:v>16.83884345540104</c:v>
                </c:pt>
                <c:pt idx="1">
                  <c:v>25.2</c:v>
                </c:pt>
                <c:pt idx="2">
                  <c:v>22.6</c:v>
                </c:pt>
              </c:numCache>
            </c:numRef>
          </c:val>
          <c:extLst xmlns:c16r2="http://schemas.microsoft.com/office/drawing/2015/06/chart">
            <c:ext xmlns:c16="http://schemas.microsoft.com/office/drawing/2014/chart" uri="{C3380CC4-5D6E-409C-BE32-E72D297353CC}">
              <c16:uniqueId val="{00000002-C79D-4A0D-A037-0AB246C60015}"/>
            </c:ext>
          </c:extLst>
        </c:ser>
        <c:dLbls>
          <c:showLegendKey val="0"/>
          <c:showVal val="0"/>
          <c:showCatName val="0"/>
          <c:showSerName val="0"/>
          <c:showPercent val="0"/>
          <c:showBubbleSize val="0"/>
        </c:dLbls>
        <c:gapWidth val="40"/>
        <c:overlap val="100"/>
        <c:axId val="806232632"/>
        <c:axId val="806233024"/>
      </c:barChart>
      <c:catAx>
        <c:axId val="806232632"/>
        <c:scaling>
          <c:orientation val="maxMin"/>
        </c:scaling>
        <c:delete val="0"/>
        <c:axPos val="l"/>
        <c:numFmt formatCode="General" sourceLinked="1"/>
        <c:majorTickMark val="out"/>
        <c:minorTickMark val="none"/>
        <c:tickLblPos val="low"/>
        <c:spPr>
          <a:ln w="3175">
            <a:solidFill>
              <a:srgbClr val="333333"/>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806233024"/>
        <c:crossesAt val="58"/>
        <c:auto val="1"/>
        <c:lblAlgn val="ctr"/>
        <c:lblOffset val="100"/>
        <c:tickLblSkip val="1"/>
        <c:tickMarkSkip val="1"/>
        <c:noMultiLvlLbl val="0"/>
      </c:catAx>
      <c:valAx>
        <c:axId val="806233024"/>
        <c:scaling>
          <c:orientation val="minMax"/>
          <c:max val="135"/>
          <c:min val="0"/>
        </c:scaling>
        <c:delete val="1"/>
        <c:axPos val="b"/>
        <c:numFmt formatCode="0" sourceLinked="0"/>
        <c:majorTickMark val="out"/>
        <c:minorTickMark val="none"/>
        <c:tickLblPos val="nextTo"/>
        <c:crossAx val="806232632"/>
        <c:crosses val="max"/>
        <c:crossBetween val="between"/>
        <c:majorUnit val="20"/>
        <c:minorUnit val="4"/>
      </c:valAx>
      <c:spPr>
        <a:noFill/>
        <a:ln w="25400">
          <a:noFill/>
        </a:ln>
      </c:spPr>
    </c:plotArea>
    <c:legend>
      <c:legendPos val="t"/>
      <c:legendEntry>
        <c:idx val="0"/>
        <c:delete val="1"/>
      </c:legendEntry>
      <c:legendEntry>
        <c:idx val="5"/>
        <c:delete val="1"/>
      </c:legendEntry>
      <c:legendEntry>
        <c:idx val="7"/>
        <c:delete val="1"/>
      </c:legendEntry>
      <c:layout>
        <c:manualLayout>
          <c:xMode val="edge"/>
          <c:yMode val="edge"/>
          <c:x val="0.19973171419673955"/>
          <c:y val="2.8466774629565608E-2"/>
          <c:w val="0.7509067968593095"/>
          <c:h val="7.9211309809910146E-2"/>
        </c:manualLayout>
      </c:layout>
      <c:overlay val="0"/>
      <c:spPr>
        <a:noFill/>
        <a:ln w="25400">
          <a:noFill/>
        </a:ln>
      </c:spPr>
      <c:txPr>
        <a:bodyPr/>
        <a:lstStyle/>
        <a:p>
          <a:pPr>
            <a:defRPr sz="1200" b="0" i="0" u="none" strike="noStrike" baseline="0">
              <a:solidFill>
                <a:srgbClr val="000000"/>
              </a:solidFill>
              <a:latin typeface="Arial"/>
              <a:ea typeface="Arial"/>
              <a:cs typeface="Arial"/>
            </a:defRPr>
          </a:pPr>
          <a:endParaRPr lang="en-US"/>
        </a:p>
      </c:txPr>
    </c:legend>
    <c:plotVisOnly val="1"/>
    <c:dispBlanksAs val="gap"/>
    <c:showDLblsOverMax val="0"/>
  </c:chart>
  <c:spPr>
    <a:noFill/>
    <a:ln w="6350">
      <a:noFill/>
    </a:ln>
  </c:spPr>
  <c:txPr>
    <a:bodyPr/>
    <a:lstStyle/>
    <a:p>
      <a:pPr>
        <a:defRPr sz="800" b="0" i="0" u="none" strike="noStrike" baseline="0">
          <a:solidFill>
            <a:srgbClr val="333333"/>
          </a:solidFill>
          <a:latin typeface="Arial"/>
          <a:ea typeface="Arial"/>
          <a:cs typeface="Arial"/>
        </a:defRPr>
      </a:pPr>
      <a:endParaRPr lang="en-US"/>
    </a:p>
  </c:txPr>
  <c:externalData r:id="rId2">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39420624631471451"/>
          <c:y val="1.4379737186317057E-2"/>
          <c:w val="0.58388599823622023"/>
          <c:h val="0.92342839117717346"/>
        </c:manualLayout>
      </c:layout>
      <c:barChart>
        <c:barDir val="bar"/>
        <c:grouping val="clustered"/>
        <c:varyColors val="0"/>
        <c:ser>
          <c:idx val="0"/>
          <c:order val="0"/>
          <c:spPr>
            <a:solidFill>
              <a:srgbClr val="BDDCA8"/>
            </a:solidFill>
            <a:ln w="25400">
              <a:noFill/>
            </a:ln>
          </c:spPr>
          <c:invertIfNegative val="0"/>
          <c:dPt>
            <c:idx val="3"/>
            <c:invertIfNegative val="0"/>
            <c:bubble3D val="0"/>
            <c:extLst xmlns:c16r2="http://schemas.microsoft.com/office/drawing/2015/06/chart">
              <c:ext xmlns:c16="http://schemas.microsoft.com/office/drawing/2014/chart" uri="{C3380CC4-5D6E-409C-BE32-E72D297353CC}">
                <c16:uniqueId val="{00000001-51CC-4B8B-87C4-333731FD7ECD}"/>
              </c:ext>
            </c:extLst>
          </c:dPt>
          <c:dPt>
            <c:idx val="4"/>
            <c:invertIfNegative val="0"/>
            <c:bubble3D val="0"/>
            <c:extLst xmlns:c16r2="http://schemas.microsoft.com/office/drawing/2015/06/chart">
              <c:ext xmlns:c16="http://schemas.microsoft.com/office/drawing/2014/chart" uri="{C3380CC4-5D6E-409C-BE32-E72D297353CC}">
                <c16:uniqueId val="{00000003-51CC-4B8B-87C4-333731FD7ECD}"/>
              </c:ext>
            </c:extLst>
          </c:dPt>
          <c:dPt>
            <c:idx val="5"/>
            <c:invertIfNegative val="0"/>
            <c:bubble3D val="0"/>
            <c:extLst xmlns:c16r2="http://schemas.microsoft.com/office/drawing/2015/06/chart">
              <c:ext xmlns:c16="http://schemas.microsoft.com/office/drawing/2014/chart" uri="{C3380CC4-5D6E-409C-BE32-E72D297353CC}">
                <c16:uniqueId val="{00000004-51CC-4B8B-87C4-333731FD7ECD}"/>
              </c:ext>
            </c:extLst>
          </c:dPt>
          <c:dPt>
            <c:idx val="6"/>
            <c:invertIfNegative val="0"/>
            <c:bubble3D val="0"/>
            <c:spPr>
              <a:solidFill>
                <a:srgbClr val="D0909F"/>
              </a:solidFill>
              <a:ln w="25400">
                <a:noFill/>
              </a:ln>
            </c:spPr>
            <c:extLst xmlns:c16r2="http://schemas.microsoft.com/office/drawing/2015/06/chart">
              <c:ext xmlns:c16="http://schemas.microsoft.com/office/drawing/2014/chart" uri="{C3380CC4-5D6E-409C-BE32-E72D297353CC}">
                <c16:uniqueId val="{00000005-51CC-4B8B-87C4-333731FD7ECD}"/>
              </c:ext>
            </c:extLst>
          </c:dPt>
          <c:dPt>
            <c:idx val="7"/>
            <c:invertIfNegative val="0"/>
            <c:bubble3D val="0"/>
            <c:spPr>
              <a:solidFill>
                <a:sysClr val="window" lastClr="FFFFFF">
                  <a:lumMod val="75000"/>
                </a:sysClr>
              </a:solidFill>
              <a:ln w="25400">
                <a:noFill/>
              </a:ln>
            </c:spPr>
            <c:extLst xmlns:c16r2="http://schemas.microsoft.com/office/drawing/2015/06/chart">
              <c:ext xmlns:c16="http://schemas.microsoft.com/office/drawing/2014/chart" uri="{C3380CC4-5D6E-409C-BE32-E72D297353CC}">
                <c16:uniqueId val="{00000006-51CC-4B8B-87C4-333731FD7ECD}"/>
              </c:ext>
            </c:extLst>
          </c:dPt>
          <c:dPt>
            <c:idx val="8"/>
            <c:invertIfNegative val="0"/>
            <c:bubble3D val="0"/>
            <c:extLst xmlns:c16r2="http://schemas.microsoft.com/office/drawing/2015/06/chart">
              <c:ext xmlns:c16="http://schemas.microsoft.com/office/drawing/2014/chart" uri="{C3380CC4-5D6E-409C-BE32-E72D297353CC}">
                <c16:uniqueId val="{00000007-51CC-4B8B-87C4-333731FD7ECD}"/>
              </c:ext>
            </c:extLst>
          </c:dPt>
          <c:dPt>
            <c:idx val="9"/>
            <c:invertIfNegative val="0"/>
            <c:bubble3D val="0"/>
            <c:extLst xmlns:c16r2="http://schemas.microsoft.com/office/drawing/2015/06/chart">
              <c:ext xmlns:c16="http://schemas.microsoft.com/office/drawing/2014/chart" uri="{C3380CC4-5D6E-409C-BE32-E72D297353CC}">
                <c16:uniqueId val="{00000008-51CC-4B8B-87C4-333731FD7ECD}"/>
              </c:ext>
            </c:extLst>
          </c:dPt>
          <c:dPt>
            <c:idx val="12"/>
            <c:invertIfNegative val="0"/>
            <c:bubble3D val="0"/>
            <c:extLst xmlns:c16r2="http://schemas.microsoft.com/office/drawing/2015/06/chart">
              <c:ext xmlns:c16="http://schemas.microsoft.com/office/drawing/2014/chart" uri="{C3380CC4-5D6E-409C-BE32-E72D297353CC}">
                <c16:uniqueId val="{00000009-51CC-4B8B-87C4-333731FD7ECD}"/>
              </c:ext>
            </c:extLst>
          </c:dPt>
          <c:dPt>
            <c:idx val="13"/>
            <c:invertIfNegative val="0"/>
            <c:bubble3D val="0"/>
            <c:extLst xmlns:c16r2="http://schemas.microsoft.com/office/drawing/2015/06/chart">
              <c:ext xmlns:c16="http://schemas.microsoft.com/office/drawing/2014/chart" uri="{C3380CC4-5D6E-409C-BE32-E72D297353CC}">
                <c16:uniqueId val="{0000000A-51CC-4B8B-87C4-333731FD7ECD}"/>
              </c:ext>
            </c:extLst>
          </c:dPt>
          <c:dPt>
            <c:idx val="14"/>
            <c:invertIfNegative val="0"/>
            <c:bubble3D val="0"/>
            <c:extLst xmlns:c16r2="http://schemas.microsoft.com/office/drawing/2015/06/chart">
              <c:ext xmlns:c16="http://schemas.microsoft.com/office/drawing/2014/chart" uri="{C3380CC4-5D6E-409C-BE32-E72D297353CC}">
                <c16:uniqueId val="{0000000B-51CC-4B8B-87C4-333731FD7ECD}"/>
              </c:ext>
            </c:extLst>
          </c:dPt>
          <c:dPt>
            <c:idx val="15"/>
            <c:invertIfNegative val="0"/>
            <c:bubble3D val="0"/>
            <c:extLst xmlns:c16r2="http://schemas.microsoft.com/office/drawing/2015/06/chart">
              <c:ext xmlns:c16="http://schemas.microsoft.com/office/drawing/2014/chart" uri="{C3380CC4-5D6E-409C-BE32-E72D297353CC}">
                <c16:uniqueId val="{0000000C-51CC-4B8B-87C4-333731FD7ECD}"/>
              </c:ext>
            </c:extLst>
          </c:dPt>
          <c:dPt>
            <c:idx val="21"/>
            <c:invertIfNegative val="0"/>
            <c:bubble3D val="0"/>
            <c:extLst xmlns:c16r2="http://schemas.microsoft.com/office/drawing/2015/06/chart">
              <c:ext xmlns:c16="http://schemas.microsoft.com/office/drawing/2014/chart" uri="{C3380CC4-5D6E-409C-BE32-E72D297353CC}">
                <c16:uniqueId val="{0000000D-51CC-4B8B-87C4-333731FD7ECD}"/>
              </c:ext>
            </c:extLst>
          </c:dPt>
          <c:dLbls>
            <c:numFmt formatCode="#,##0" sourceLinked="0"/>
            <c:spPr>
              <a:noFill/>
              <a:ln w="25400">
                <a:noFill/>
              </a:ln>
            </c:spPr>
            <c:txPr>
              <a:bodyPr wrap="square" lIns="38100" tIns="19050" rIns="38100" bIns="19050" anchor="ctr">
                <a:spAutoFit/>
              </a:bodyPr>
              <a:lstStyle/>
              <a:p>
                <a:pPr>
                  <a:defRPr b="1"/>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Dati!$A$719:$A$726</c:f>
              <c:strCache>
                <c:ptCount val="8"/>
                <c:pt idx="0">
                  <c:v>75% līdzfinansējums ES preču zīmei un/vai dizainparaugam</c:v>
                </c:pt>
                <c:pt idx="1">
                  <c:v>90% līdzfinansējums intelektuālā īpašuma priekšizpētes pakalpojumam (IP SCAN)</c:v>
                </c:pt>
                <c:pt idx="2">
                  <c:v>75% līdzfinansējumu nacionālajai preču zīmei un/vai dizainparaugam</c:v>
                </c:pt>
                <c:pt idx="3">
                  <c:v>90% līdzfinansējums izpētei intelektuālā īpašuma pārkāpumu gadījumā (IP SCAN enforcement)</c:v>
                </c:pt>
                <c:pt idx="4">
                  <c:v>75% līdzfinansējums patenta aizsardzībai</c:v>
                </c:pt>
                <c:pt idx="5">
                  <c:v>50% līdzfinansējums starptautiskai preču zīmei un/vai dizainparaugam</c:v>
                </c:pt>
                <c:pt idx="6">
                  <c:v>Neko no šī nav izmantojuši/pieteikušies</c:v>
                </c:pt>
                <c:pt idx="7">
                  <c:v>Grūti pateikt</c:v>
                </c:pt>
              </c:strCache>
            </c:strRef>
          </c:cat>
          <c:val>
            <c:numRef>
              <c:f>Dati!$B$719:$B$726</c:f>
              <c:numCache>
                <c:formatCode>0</c:formatCode>
                <c:ptCount val="8"/>
                <c:pt idx="0">
                  <c:v>16.053160818551454</c:v>
                </c:pt>
                <c:pt idx="1">
                  <c:v>10.288103836919193</c:v>
                </c:pt>
                <c:pt idx="2">
                  <c:v>9.7503975663681057</c:v>
                </c:pt>
                <c:pt idx="3">
                  <c:v>7.8333363418779483</c:v>
                </c:pt>
                <c:pt idx="4">
                  <c:v>6.3714356659802185</c:v>
                </c:pt>
                <c:pt idx="5">
                  <c:v>3.8753953099596443</c:v>
                </c:pt>
                <c:pt idx="6">
                  <c:v>66.473050547978602</c:v>
                </c:pt>
                <c:pt idx="7">
                  <c:v>2.8825284908161315</c:v>
                </c:pt>
              </c:numCache>
            </c:numRef>
          </c:val>
          <c:extLst xmlns:c16r2="http://schemas.microsoft.com/office/drawing/2015/06/chart">
            <c:ext xmlns:c16="http://schemas.microsoft.com/office/drawing/2014/chart" uri="{C3380CC4-5D6E-409C-BE32-E72D297353CC}">
              <c16:uniqueId val="{0000000E-51CC-4B8B-87C4-333731FD7ECD}"/>
            </c:ext>
          </c:extLst>
        </c:ser>
        <c:dLbls>
          <c:showLegendKey val="0"/>
          <c:showVal val="1"/>
          <c:showCatName val="0"/>
          <c:showSerName val="0"/>
          <c:showPercent val="0"/>
          <c:showBubbleSize val="0"/>
        </c:dLbls>
        <c:gapWidth val="40"/>
        <c:axId val="620738472"/>
        <c:axId val="620737296"/>
      </c:barChart>
      <c:catAx>
        <c:axId val="620738472"/>
        <c:scaling>
          <c:orientation val="maxMin"/>
        </c:scaling>
        <c:delete val="0"/>
        <c:axPos val="l"/>
        <c:numFmt formatCode="General" sourceLinked="1"/>
        <c:majorTickMark val="out"/>
        <c:minorTickMark val="none"/>
        <c:tickLblPos val="nextTo"/>
        <c:spPr>
          <a:ln w="3175">
            <a:solidFill>
              <a:srgbClr val="000000"/>
            </a:solidFill>
            <a:prstDash val="solid"/>
          </a:ln>
        </c:spPr>
        <c:txPr>
          <a:bodyPr rot="0" vert="horz"/>
          <a:lstStyle/>
          <a:p>
            <a:pPr>
              <a:defRPr/>
            </a:pPr>
            <a:endParaRPr lang="en-US"/>
          </a:p>
        </c:txPr>
        <c:crossAx val="620737296"/>
        <c:crosses val="autoZero"/>
        <c:auto val="1"/>
        <c:lblAlgn val="ctr"/>
        <c:lblOffset val="100"/>
        <c:tickLblSkip val="1"/>
        <c:tickMarkSkip val="1"/>
        <c:noMultiLvlLbl val="0"/>
      </c:catAx>
      <c:valAx>
        <c:axId val="620737296"/>
        <c:scaling>
          <c:orientation val="minMax"/>
          <c:max val="80"/>
          <c:min val="0"/>
        </c:scaling>
        <c:delete val="1"/>
        <c:axPos val="b"/>
        <c:title>
          <c:tx>
            <c:rich>
              <a:bodyPr/>
              <a:lstStyle/>
              <a:p>
                <a:pPr>
                  <a:defRPr sz="900"/>
                </a:pPr>
                <a:r>
                  <a:rPr lang="en-US" sz="900"/>
                  <a:t>%</a:t>
                </a:r>
              </a:p>
            </c:rich>
          </c:tx>
          <c:layout>
            <c:manualLayout>
              <c:xMode val="edge"/>
              <c:yMode val="edge"/>
              <c:x val="0.92763808807714243"/>
              <c:y val="3.3180438652065124E-2"/>
            </c:manualLayout>
          </c:layout>
          <c:overlay val="0"/>
          <c:spPr>
            <a:solidFill>
              <a:sysClr val="window" lastClr="FFFFFF"/>
            </a:solidFill>
            <a:ln w="3175">
              <a:solidFill>
                <a:srgbClr val="333333"/>
              </a:solidFill>
            </a:ln>
            <a:effectLst>
              <a:outerShdw dist="35560" dir="2700000" algn="tl" rotWithShape="0">
                <a:prstClr val="black"/>
              </a:outerShdw>
            </a:effectLst>
          </c:spPr>
        </c:title>
        <c:numFmt formatCode="General" sourceLinked="0"/>
        <c:majorTickMark val="out"/>
        <c:minorTickMark val="none"/>
        <c:tickLblPos val="nextTo"/>
        <c:crossAx val="620738472"/>
        <c:crosses val="max"/>
        <c:crossBetween val="between"/>
        <c:majorUnit val="20"/>
      </c:valAx>
      <c:spPr>
        <a:noFill/>
        <a:ln w="25400">
          <a:noFill/>
        </a:ln>
      </c:spPr>
    </c:plotArea>
    <c:plotVisOnly val="1"/>
    <c:dispBlanksAs val="gap"/>
    <c:showDLblsOverMax val="0"/>
  </c:chart>
  <c:spPr>
    <a:noFill/>
    <a:ln w="6350">
      <a:noFill/>
    </a:ln>
  </c:spPr>
  <c:txPr>
    <a:bodyPr/>
    <a:lstStyle/>
    <a:p>
      <a:pPr>
        <a:defRPr sz="12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4566060889267379"/>
          <c:y val="0.16632133729204052"/>
          <c:w val="0.83079222056236246"/>
          <c:h val="0.71838063913387706"/>
        </c:manualLayout>
      </c:layout>
      <c:barChart>
        <c:barDir val="bar"/>
        <c:grouping val="stacked"/>
        <c:varyColors val="0"/>
        <c:ser>
          <c:idx val="1"/>
          <c:order val="0"/>
          <c:tx>
            <c:strRef>
              <c:f>Dati!$E$719</c:f>
              <c:strCache>
                <c:ptCount val="1"/>
                <c:pt idx="0">
                  <c:v>Neko no šī nav 
izmantojuši/pieteikušies</c:v>
                </c:pt>
              </c:strCache>
            </c:strRef>
          </c:tx>
          <c:spPr>
            <a:solidFill>
              <a:srgbClr val="D0909F"/>
            </a:solidFill>
            <a:ln w="25400">
              <a:noFill/>
            </a:ln>
          </c:spPr>
          <c:invertIfNegative val="0"/>
          <c:dLbls>
            <c:dLbl>
              <c:idx val="0"/>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3"/>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4"/>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5"/>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6"/>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7"/>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8"/>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9"/>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0"/>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1"/>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2"/>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3"/>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4"/>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5"/>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6"/>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7"/>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8"/>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0"/>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3"/>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4"/>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5"/>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6"/>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7"/>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8"/>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31"/>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33"/>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38"/>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39"/>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40"/>
              <c:numFmt formatCode="0" sourceLinked="0"/>
              <c:spPr>
                <a:noFill/>
                <a:ln w="25400">
                  <a:noFill/>
                </a:ln>
              </c:spPr>
              <c:txPr>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numFmt formatCode="0" sourceLinked="0"/>
            <c:spPr>
              <a:noFill/>
              <a:ln w="25400">
                <a:noFill/>
              </a:ln>
            </c:spPr>
            <c:txPr>
              <a:bodyPr wrap="square" lIns="38100" tIns="19050" rIns="38100" bIns="19050" anchor="ctr">
                <a:spAutoFit/>
              </a:bodyPr>
              <a:lstStyle/>
              <a:p>
                <a:pPr>
                  <a:defRPr sz="12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Dati!$F$718:$G$718</c:f>
              <c:strCache>
                <c:ptCount val="2"/>
                <c:pt idx="0">
                  <c:v>07.2024., n=62</c:v>
                </c:pt>
                <c:pt idx="1">
                  <c:v>06.2022, n=129</c:v>
                </c:pt>
              </c:strCache>
            </c:strRef>
          </c:cat>
          <c:val>
            <c:numRef>
              <c:f>Dati!$F$719:$G$719</c:f>
              <c:numCache>
                <c:formatCode>0</c:formatCode>
                <c:ptCount val="2"/>
                <c:pt idx="0">
                  <c:v>66.473050547978602</c:v>
                </c:pt>
                <c:pt idx="1">
                  <c:v>78.099999999999994</c:v>
                </c:pt>
              </c:numCache>
            </c:numRef>
          </c:val>
          <c:extLst xmlns:c16r2="http://schemas.microsoft.com/office/drawing/2015/06/chart">
            <c:ext xmlns:c16="http://schemas.microsoft.com/office/drawing/2014/chart" uri="{C3380CC4-5D6E-409C-BE32-E72D297353CC}">
              <c16:uniqueId val="{0000001F-A439-4279-8932-62EDD3B8F3EF}"/>
            </c:ext>
          </c:extLst>
        </c:ser>
        <c:ser>
          <c:idx val="0"/>
          <c:order val="1"/>
          <c:tx>
            <c:strRef>
              <c:f>Dati!$E$720</c:f>
              <c:strCache>
                <c:ptCount val="1"/>
                <c:pt idx="0">
                  <c:v>Ir izmantojuši 
vai pieteikušies</c:v>
                </c:pt>
              </c:strCache>
            </c:strRef>
          </c:tx>
          <c:spPr>
            <a:solidFill>
              <a:srgbClr val="BDDCA8"/>
            </a:solidFill>
            <a:ln w="25400">
              <a:noFill/>
            </a:ln>
          </c:spPr>
          <c:invertIfNegative val="0"/>
          <c:dLbls>
            <c:numFmt formatCode="0" sourceLinked="0"/>
            <c:spPr>
              <a:noFill/>
              <a:ln w="25400">
                <a:noFill/>
              </a:ln>
            </c:spPr>
            <c:txPr>
              <a:bodyPr wrap="square" lIns="38100" tIns="19050" rIns="38100" bIns="19050" anchor="ctr">
                <a:spAutoFit/>
              </a:bodyPr>
              <a:lstStyle/>
              <a:p>
                <a:pPr>
                  <a:defRPr sz="12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Dati!$F$718:$G$718</c:f>
              <c:strCache>
                <c:ptCount val="2"/>
                <c:pt idx="0">
                  <c:v>07.2024., n=62</c:v>
                </c:pt>
                <c:pt idx="1">
                  <c:v>06.2022, n=129</c:v>
                </c:pt>
              </c:strCache>
            </c:strRef>
          </c:cat>
          <c:val>
            <c:numRef>
              <c:f>Dati!$F$720:$G$720</c:f>
              <c:numCache>
                <c:formatCode>0</c:formatCode>
                <c:ptCount val="2"/>
                <c:pt idx="0">
                  <c:v>30.644420961205267</c:v>
                </c:pt>
                <c:pt idx="1">
                  <c:v>13.000000000000005</c:v>
                </c:pt>
              </c:numCache>
            </c:numRef>
          </c:val>
          <c:extLst xmlns:c16r2="http://schemas.microsoft.com/office/drawing/2015/06/chart">
            <c:ext xmlns:c16="http://schemas.microsoft.com/office/drawing/2014/chart" uri="{C3380CC4-5D6E-409C-BE32-E72D297353CC}">
              <c16:uniqueId val="{00000020-A439-4279-8932-62EDD3B8F3EF}"/>
            </c:ext>
          </c:extLst>
        </c:ser>
        <c:ser>
          <c:idx val="2"/>
          <c:order val="2"/>
          <c:tx>
            <c:strRef>
              <c:f>Dati!$E$721</c:f>
              <c:strCache>
                <c:ptCount val="1"/>
                <c:pt idx="0">
                  <c:v>Grūti 
pateikt</c:v>
                </c:pt>
              </c:strCache>
            </c:strRef>
          </c:tx>
          <c:spPr>
            <a:solidFill>
              <a:sysClr val="window" lastClr="FFFFFF">
                <a:lumMod val="75000"/>
              </a:sysClr>
            </a:solidFill>
          </c:spPr>
          <c:invertIfNegative val="0"/>
          <c:dLbls>
            <c:numFmt formatCode="#,##0" sourceLinked="0"/>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Dati!$F$718:$G$718</c:f>
              <c:strCache>
                <c:ptCount val="2"/>
                <c:pt idx="0">
                  <c:v>07.2024., n=62</c:v>
                </c:pt>
                <c:pt idx="1">
                  <c:v>06.2022, n=129</c:v>
                </c:pt>
              </c:strCache>
            </c:strRef>
          </c:cat>
          <c:val>
            <c:numRef>
              <c:f>Dati!$F$721:$G$721</c:f>
              <c:numCache>
                <c:formatCode>0</c:formatCode>
                <c:ptCount val="2"/>
                <c:pt idx="0">
                  <c:v>2.8825284908161315</c:v>
                </c:pt>
                <c:pt idx="1">
                  <c:v>8.9</c:v>
                </c:pt>
              </c:numCache>
            </c:numRef>
          </c:val>
          <c:extLst xmlns:c16r2="http://schemas.microsoft.com/office/drawing/2015/06/chart">
            <c:ext xmlns:c16="http://schemas.microsoft.com/office/drawing/2014/chart" uri="{C3380CC4-5D6E-409C-BE32-E72D297353CC}">
              <c16:uniqueId val="{00000021-A439-4279-8932-62EDD3B8F3EF}"/>
            </c:ext>
          </c:extLst>
        </c:ser>
        <c:dLbls>
          <c:showLegendKey val="0"/>
          <c:showVal val="0"/>
          <c:showCatName val="0"/>
          <c:showSerName val="0"/>
          <c:showPercent val="0"/>
          <c:showBubbleSize val="0"/>
        </c:dLbls>
        <c:gapWidth val="60"/>
        <c:overlap val="100"/>
        <c:axId val="677523312"/>
        <c:axId val="677526056"/>
      </c:barChart>
      <c:catAx>
        <c:axId val="677523312"/>
        <c:scaling>
          <c:orientation val="maxMin"/>
        </c:scaling>
        <c:delete val="0"/>
        <c:axPos val="l"/>
        <c:title>
          <c:tx>
            <c:rich>
              <a:bodyPr rot="0" vert="horz"/>
              <a:lstStyle/>
              <a:p>
                <a:pPr algn="ctr">
                  <a:defRPr sz="1000" b="0" i="0" u="none" strike="noStrike" baseline="0">
                    <a:solidFill>
                      <a:sysClr val="windowText" lastClr="000000"/>
                    </a:solidFill>
                    <a:latin typeface="Arial"/>
                    <a:ea typeface="Arial"/>
                    <a:cs typeface="Arial"/>
                  </a:defRPr>
                </a:pPr>
                <a:r>
                  <a:rPr lang="lv-LV" sz="1000">
                    <a:solidFill>
                      <a:sysClr val="windowText" lastClr="000000"/>
                    </a:solidFill>
                  </a:rPr>
                  <a:t>%</a:t>
                </a:r>
              </a:p>
            </c:rich>
          </c:tx>
          <c:layout>
            <c:manualLayout>
              <c:xMode val="edge"/>
              <c:yMode val="edge"/>
              <c:x val="0.957452570538601"/>
              <c:y val="0.18096404733485369"/>
            </c:manualLayout>
          </c:layout>
          <c:overlay val="0"/>
          <c:spPr>
            <a:solidFill>
              <a:srgbClr val="FFFFFF"/>
            </a:solidFill>
            <a:ln w="3175">
              <a:solidFill>
                <a:srgbClr val="333333"/>
              </a:solidFill>
            </a:ln>
            <a:effectLst>
              <a:outerShdw dist="35560" dir="2700000" algn="tl" rotWithShape="0">
                <a:prstClr val="black"/>
              </a:outerShdw>
            </a:effectLst>
          </c:spPr>
        </c:title>
        <c:numFmt formatCode="General" sourceLinked="1"/>
        <c:majorTickMark val="out"/>
        <c:minorTickMark val="none"/>
        <c:tickLblPos val="low"/>
        <c:spPr>
          <a:ln w="3175">
            <a:solidFill>
              <a:srgbClr val="333333"/>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677526056"/>
        <c:crossesAt val="0"/>
        <c:auto val="1"/>
        <c:lblAlgn val="ctr"/>
        <c:lblOffset val="100"/>
        <c:tickLblSkip val="1"/>
        <c:tickMarkSkip val="1"/>
        <c:noMultiLvlLbl val="0"/>
      </c:catAx>
      <c:valAx>
        <c:axId val="677526056"/>
        <c:scaling>
          <c:orientation val="minMax"/>
          <c:max val="105"/>
          <c:min val="0"/>
        </c:scaling>
        <c:delete val="1"/>
        <c:axPos val="b"/>
        <c:numFmt formatCode="0" sourceLinked="0"/>
        <c:majorTickMark val="out"/>
        <c:minorTickMark val="none"/>
        <c:tickLblPos val="nextTo"/>
        <c:crossAx val="677523312"/>
        <c:crosses val="max"/>
        <c:crossBetween val="between"/>
        <c:majorUnit val="20"/>
        <c:minorUnit val="4"/>
      </c:valAx>
      <c:spPr>
        <a:noFill/>
        <a:ln w="25400">
          <a:noFill/>
        </a:ln>
      </c:spPr>
    </c:plotArea>
    <c:legend>
      <c:legendPos val="t"/>
      <c:layout>
        <c:manualLayout>
          <c:xMode val="edge"/>
          <c:yMode val="edge"/>
          <c:x val="0.2863705292525458"/>
          <c:y val="3.0406353035703458E-2"/>
          <c:w val="0.70656952382465177"/>
          <c:h val="0.15217257446096266"/>
        </c:manualLayout>
      </c:layout>
      <c:overlay val="0"/>
      <c:txPr>
        <a:bodyPr/>
        <a:lstStyle/>
        <a:p>
          <a:pPr>
            <a:defRPr sz="1200">
              <a:solidFill>
                <a:schemeClr val="tx1">
                  <a:lumMod val="95000"/>
                  <a:lumOff val="5000"/>
                </a:schemeClr>
              </a:solidFill>
            </a:defRPr>
          </a:pPr>
          <a:endParaRPr lang="en-US"/>
        </a:p>
      </c:txPr>
    </c:legend>
    <c:plotVisOnly val="1"/>
    <c:dispBlanksAs val="gap"/>
    <c:showDLblsOverMax val="0"/>
  </c:chart>
  <c:spPr>
    <a:noFill/>
    <a:ln w="6350">
      <a:noFill/>
    </a:ln>
  </c:spPr>
  <c:txPr>
    <a:bodyPr/>
    <a:lstStyle/>
    <a:p>
      <a:pPr>
        <a:defRPr sz="800" b="0" i="0" u="none" strike="noStrike" baseline="0">
          <a:solidFill>
            <a:srgbClr val="333333"/>
          </a:solidFill>
          <a:latin typeface="Arial"/>
          <a:ea typeface="Arial"/>
          <a:cs typeface="Arial"/>
        </a:defRPr>
      </a:pPr>
      <a:endParaRPr lang="en-US"/>
    </a:p>
  </c:txPr>
  <c:externalData r:id="rId2">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lv-LV"/>
              <a:t>%</a:t>
            </a:r>
            <a:endParaRPr lang="en-US"/>
          </a:p>
        </c:rich>
      </c:tx>
      <c:layout>
        <c:manualLayout>
          <c:xMode val="edge"/>
          <c:yMode val="edge"/>
          <c:x val="0.95854230690981357"/>
          <c:y val="0.19847713340257633"/>
        </c:manualLayout>
      </c:layout>
      <c:overlay val="0"/>
      <c:spPr>
        <a:solidFill>
          <a:sysClr val="window" lastClr="FFFFFF"/>
        </a:solidFill>
        <a:ln w="3175">
          <a:solidFill>
            <a:srgbClr val="333333"/>
          </a:solidFill>
        </a:ln>
        <a:effectLst>
          <a:outerShdw dist="35560" dir="2700000" algn="tl" rotWithShape="0">
            <a:prstClr val="black"/>
          </a:outerShdw>
        </a:effectLst>
      </c:spPr>
    </c:title>
    <c:autoTitleDeleted val="0"/>
    <c:plotArea>
      <c:layout>
        <c:manualLayout>
          <c:layoutTarget val="inner"/>
          <c:xMode val="edge"/>
          <c:yMode val="edge"/>
          <c:x val="0.14566060889267379"/>
          <c:y val="0.16632133729204052"/>
          <c:w val="0.83079222056236246"/>
          <c:h val="0.71838063913387706"/>
        </c:manualLayout>
      </c:layout>
      <c:barChart>
        <c:barDir val="bar"/>
        <c:grouping val="stacked"/>
        <c:varyColors val="0"/>
        <c:ser>
          <c:idx val="1"/>
          <c:order val="0"/>
          <c:tx>
            <c:strRef>
              <c:f>Dati!$A$732</c:f>
              <c:strCache>
                <c:ptCount val="1"/>
                <c:pt idx="0">
                  <c:v>Ļoti sarežģīti</c:v>
                </c:pt>
              </c:strCache>
            </c:strRef>
          </c:tx>
          <c:spPr>
            <a:solidFill>
              <a:srgbClr val="840C54"/>
            </a:solidFill>
            <a:ln w="25400">
              <a:noFill/>
            </a:ln>
          </c:spPr>
          <c:invertIfNegative val="0"/>
          <c:dLbls>
            <c:dLbl>
              <c:idx val="0"/>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1"/>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2"/>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3"/>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4"/>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5"/>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6"/>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7"/>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8"/>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9"/>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10"/>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11"/>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12"/>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13"/>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14"/>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15"/>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16"/>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17"/>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18"/>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20"/>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23"/>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24"/>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25"/>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26"/>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27"/>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28"/>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31"/>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33"/>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38"/>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39"/>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40"/>
              <c:numFmt formatCode="0" sourceLinked="0"/>
              <c:spPr>
                <a:noFill/>
                <a:ln w="25400">
                  <a:noFill/>
                </a:ln>
              </c:spPr>
              <c:txPr>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numFmt formatCode="0" sourceLinked="0"/>
            <c:spPr>
              <a:noFill/>
              <a:ln w="25400">
                <a:noFill/>
              </a:ln>
            </c:spPr>
            <c:txPr>
              <a:bodyPr wrap="square" lIns="38100" tIns="19050" rIns="38100" bIns="19050" anchor="ctr">
                <a:spAutoFit/>
              </a:bodyPr>
              <a:lstStyle/>
              <a:p>
                <a:pPr>
                  <a:defRPr sz="12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Dati!$B$731:$C$731</c:f>
              <c:strCache>
                <c:ptCount val="2"/>
                <c:pt idx="0">
                  <c:v>07.2024., n=20</c:v>
                </c:pt>
                <c:pt idx="1">
                  <c:v>06.2022, n=16</c:v>
                </c:pt>
              </c:strCache>
            </c:strRef>
          </c:cat>
          <c:val>
            <c:numRef>
              <c:f>Dati!$B$732:$C$732</c:f>
              <c:numCache>
                <c:formatCode>General</c:formatCode>
                <c:ptCount val="2"/>
                <c:pt idx="0">
                  <c:v>0</c:v>
                </c:pt>
                <c:pt idx="1">
                  <c:v>0</c:v>
                </c:pt>
              </c:numCache>
            </c:numRef>
          </c:val>
          <c:extLst xmlns:c16r2="http://schemas.microsoft.com/office/drawing/2015/06/chart">
            <c:ext xmlns:c16="http://schemas.microsoft.com/office/drawing/2014/chart" uri="{C3380CC4-5D6E-409C-BE32-E72D297353CC}">
              <c16:uniqueId val="{0000001F-F17B-443D-9D0B-3CE4273998D7}"/>
            </c:ext>
          </c:extLst>
        </c:ser>
        <c:ser>
          <c:idx val="0"/>
          <c:order val="1"/>
          <c:tx>
            <c:strRef>
              <c:f>Dati!$A$733</c:f>
              <c:strCache>
                <c:ptCount val="1"/>
                <c:pt idx="0">
                  <c:v>Drīzāk sarežģīti</c:v>
                </c:pt>
              </c:strCache>
            </c:strRef>
          </c:tx>
          <c:spPr>
            <a:solidFill>
              <a:srgbClr val="D0909F"/>
            </a:solidFill>
            <a:ln w="25400">
              <a:noFill/>
            </a:ln>
          </c:spPr>
          <c:invertIfNegative val="0"/>
          <c:dLbls>
            <c:numFmt formatCode="0" sourceLinked="0"/>
            <c:spPr>
              <a:noFill/>
              <a:ln w="25400">
                <a:noFill/>
              </a:ln>
            </c:spPr>
            <c:txPr>
              <a:bodyPr wrap="square" lIns="38100" tIns="19050" rIns="38100" bIns="19050" anchor="ctr">
                <a:spAutoFit/>
              </a:bodyPr>
              <a:lstStyle/>
              <a:p>
                <a:pPr>
                  <a:defRPr sz="12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Dati!$B$731:$C$731</c:f>
              <c:strCache>
                <c:ptCount val="2"/>
                <c:pt idx="0">
                  <c:v>07.2024., n=20</c:v>
                </c:pt>
                <c:pt idx="1">
                  <c:v>06.2022, n=16</c:v>
                </c:pt>
              </c:strCache>
            </c:strRef>
          </c:cat>
          <c:val>
            <c:numRef>
              <c:f>Dati!$B$733:$C$733</c:f>
              <c:numCache>
                <c:formatCode>###0</c:formatCode>
                <c:ptCount val="2"/>
                <c:pt idx="0">
                  <c:v>15.796880555889734</c:v>
                </c:pt>
                <c:pt idx="1">
                  <c:v>21.7</c:v>
                </c:pt>
              </c:numCache>
            </c:numRef>
          </c:val>
          <c:extLst xmlns:c16r2="http://schemas.microsoft.com/office/drawing/2015/06/chart">
            <c:ext xmlns:c16="http://schemas.microsoft.com/office/drawing/2014/chart" uri="{C3380CC4-5D6E-409C-BE32-E72D297353CC}">
              <c16:uniqueId val="{00000020-F17B-443D-9D0B-3CE4273998D7}"/>
            </c:ext>
          </c:extLst>
        </c:ser>
        <c:ser>
          <c:idx val="2"/>
          <c:order val="2"/>
          <c:tx>
            <c:strRef>
              <c:f>Dati!$A$734</c:f>
              <c:strCache>
                <c:ptCount val="1"/>
                <c:pt idx="0">
                  <c:v>Drīzāk vienkārši</c:v>
                </c:pt>
              </c:strCache>
            </c:strRef>
          </c:tx>
          <c:spPr>
            <a:solidFill>
              <a:srgbClr val="BDDCA8"/>
            </a:solidFill>
          </c:spPr>
          <c:invertIfNegative val="0"/>
          <c:dLbls>
            <c:numFmt formatCode="#,##0" sourceLinked="0"/>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Dati!$B$731:$C$731</c:f>
              <c:strCache>
                <c:ptCount val="2"/>
                <c:pt idx="0">
                  <c:v>07.2024., n=20</c:v>
                </c:pt>
                <c:pt idx="1">
                  <c:v>06.2022, n=16</c:v>
                </c:pt>
              </c:strCache>
            </c:strRef>
          </c:cat>
          <c:val>
            <c:numRef>
              <c:f>Dati!$B$734:$C$734</c:f>
              <c:numCache>
                <c:formatCode>###0</c:formatCode>
                <c:ptCount val="2"/>
                <c:pt idx="0">
                  <c:v>58.641088587679036</c:v>
                </c:pt>
                <c:pt idx="1">
                  <c:v>52.3</c:v>
                </c:pt>
              </c:numCache>
            </c:numRef>
          </c:val>
          <c:extLst xmlns:c16r2="http://schemas.microsoft.com/office/drawing/2015/06/chart">
            <c:ext xmlns:c16="http://schemas.microsoft.com/office/drawing/2014/chart" uri="{C3380CC4-5D6E-409C-BE32-E72D297353CC}">
              <c16:uniqueId val="{00000021-F17B-443D-9D0B-3CE4273998D7}"/>
            </c:ext>
          </c:extLst>
        </c:ser>
        <c:ser>
          <c:idx val="3"/>
          <c:order val="3"/>
          <c:tx>
            <c:strRef>
              <c:f>Dati!$A$735</c:f>
              <c:strCache>
                <c:ptCount val="1"/>
                <c:pt idx="0">
                  <c:v>Ļoti vienkārši</c:v>
                </c:pt>
              </c:strCache>
            </c:strRef>
          </c:tx>
          <c:spPr>
            <a:solidFill>
              <a:srgbClr val="385723"/>
            </a:solidFill>
          </c:spPr>
          <c:invertIfNegative val="0"/>
          <c:dLbls>
            <c:numFmt formatCode="#,##0" sourceLinked="0"/>
            <c:spPr>
              <a:noFill/>
              <a:ln>
                <a:noFill/>
              </a:ln>
              <a:effectLst/>
            </c:spPr>
            <c:txPr>
              <a:bodyPr wrap="square" lIns="38100" tIns="19050" rIns="38100" bIns="19050" anchor="ctr">
                <a:spAutoFit/>
              </a:bodyPr>
              <a:lstStyle/>
              <a:p>
                <a:pPr>
                  <a:defRPr sz="1200" b="1">
                    <a:solidFill>
                      <a:schemeClr val="bg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Dati!$B$731:$C$731</c:f>
              <c:strCache>
                <c:ptCount val="2"/>
                <c:pt idx="0">
                  <c:v>07.2024., n=20</c:v>
                </c:pt>
                <c:pt idx="1">
                  <c:v>06.2022, n=16</c:v>
                </c:pt>
              </c:strCache>
            </c:strRef>
          </c:cat>
          <c:val>
            <c:numRef>
              <c:f>Dati!$B$735:$C$735</c:f>
              <c:numCache>
                <c:formatCode>###0</c:formatCode>
                <c:ptCount val="2"/>
                <c:pt idx="0">
                  <c:v>25.562030856431235</c:v>
                </c:pt>
                <c:pt idx="1">
                  <c:v>18.5</c:v>
                </c:pt>
              </c:numCache>
            </c:numRef>
          </c:val>
          <c:extLst xmlns:c16r2="http://schemas.microsoft.com/office/drawing/2015/06/chart">
            <c:ext xmlns:c16="http://schemas.microsoft.com/office/drawing/2014/chart" uri="{C3380CC4-5D6E-409C-BE32-E72D297353CC}">
              <c16:uniqueId val="{00000022-F17B-443D-9D0B-3CE4273998D7}"/>
            </c:ext>
          </c:extLst>
        </c:ser>
        <c:ser>
          <c:idx val="4"/>
          <c:order val="4"/>
          <c:tx>
            <c:strRef>
              <c:f>Dati!$A$736</c:f>
              <c:strCache>
                <c:ptCount val="1"/>
                <c:pt idx="0">
                  <c:v>Grūti pateikt</c:v>
                </c:pt>
              </c:strCache>
            </c:strRef>
          </c:tx>
          <c:spPr>
            <a:solidFill>
              <a:sysClr val="window" lastClr="FFFFFF">
                <a:lumMod val="75000"/>
              </a:sysClr>
            </a:solidFill>
          </c:spPr>
          <c:invertIfNegative val="0"/>
          <c:dLbls>
            <c:dLbl>
              <c:idx val="0"/>
              <c:layout/>
              <c:dLblPos val="inBase"/>
              <c:showLegendKey val="0"/>
              <c:showVal val="1"/>
              <c:showCatName val="0"/>
              <c:showSerName val="0"/>
              <c:showPercent val="0"/>
              <c:showBubbleSize val="0"/>
              <c:extLst>
                <c:ext xmlns:c15="http://schemas.microsoft.com/office/drawing/2012/chart" uri="{CE6537A1-D6FC-4f65-9D91-7224C49458BB}">
                  <c15:layout/>
                </c:ext>
              </c:extLst>
            </c:dLbl>
            <c:numFmt formatCode="#,##0" sourceLinked="0"/>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Dati!$B$731:$C$731</c:f>
              <c:strCache>
                <c:ptCount val="2"/>
                <c:pt idx="0">
                  <c:v>07.2024., n=20</c:v>
                </c:pt>
                <c:pt idx="1">
                  <c:v>06.2022, n=16</c:v>
                </c:pt>
              </c:strCache>
            </c:strRef>
          </c:cat>
          <c:val>
            <c:numRef>
              <c:f>Dati!$B$736:$C$736</c:f>
              <c:numCache>
                <c:formatCode>###0</c:formatCode>
                <c:ptCount val="2"/>
                <c:pt idx="0">
                  <c:v>0</c:v>
                </c:pt>
                <c:pt idx="1">
                  <c:v>7.5</c:v>
                </c:pt>
              </c:numCache>
            </c:numRef>
          </c:val>
          <c:extLst xmlns:c16r2="http://schemas.microsoft.com/office/drawing/2015/06/chart">
            <c:ext xmlns:c16="http://schemas.microsoft.com/office/drawing/2014/chart" uri="{C3380CC4-5D6E-409C-BE32-E72D297353CC}">
              <c16:uniqueId val="{00000023-F17B-443D-9D0B-3CE4273998D7}"/>
            </c:ext>
          </c:extLst>
        </c:ser>
        <c:dLbls>
          <c:showLegendKey val="0"/>
          <c:showVal val="0"/>
          <c:showCatName val="0"/>
          <c:showSerName val="0"/>
          <c:showPercent val="0"/>
          <c:showBubbleSize val="0"/>
        </c:dLbls>
        <c:gapWidth val="60"/>
        <c:overlap val="100"/>
        <c:axId val="662207432"/>
        <c:axId val="662212528"/>
      </c:barChart>
      <c:catAx>
        <c:axId val="662207432"/>
        <c:scaling>
          <c:orientation val="maxMin"/>
        </c:scaling>
        <c:delete val="0"/>
        <c:axPos val="l"/>
        <c:numFmt formatCode="General" sourceLinked="1"/>
        <c:majorTickMark val="out"/>
        <c:minorTickMark val="none"/>
        <c:tickLblPos val="low"/>
        <c:spPr>
          <a:ln w="3175">
            <a:solidFill>
              <a:srgbClr val="333333"/>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662212528"/>
        <c:crossesAt val="0"/>
        <c:auto val="1"/>
        <c:lblAlgn val="ctr"/>
        <c:lblOffset val="100"/>
        <c:tickLblSkip val="1"/>
        <c:tickMarkSkip val="1"/>
        <c:noMultiLvlLbl val="0"/>
      </c:catAx>
      <c:valAx>
        <c:axId val="662212528"/>
        <c:scaling>
          <c:orientation val="minMax"/>
          <c:max val="105"/>
          <c:min val="-5"/>
        </c:scaling>
        <c:delete val="1"/>
        <c:axPos val="b"/>
        <c:numFmt formatCode="0" sourceLinked="0"/>
        <c:majorTickMark val="out"/>
        <c:minorTickMark val="none"/>
        <c:tickLblPos val="nextTo"/>
        <c:crossAx val="662207432"/>
        <c:crosses val="max"/>
        <c:crossBetween val="between"/>
        <c:majorUnit val="20"/>
        <c:minorUnit val="4"/>
      </c:valAx>
      <c:spPr>
        <a:noFill/>
        <a:ln w="25400">
          <a:noFill/>
        </a:ln>
      </c:spPr>
    </c:plotArea>
    <c:legend>
      <c:legendPos val="t"/>
      <c:layout>
        <c:manualLayout>
          <c:xMode val="edge"/>
          <c:yMode val="edge"/>
          <c:x val="0.13010995305770454"/>
          <c:y val="1.7414890233799926E-2"/>
          <c:w val="0.82838026824901256"/>
          <c:h val="9.0791161479221699E-2"/>
        </c:manualLayout>
      </c:layout>
      <c:overlay val="0"/>
      <c:txPr>
        <a:bodyPr/>
        <a:lstStyle/>
        <a:p>
          <a:pPr>
            <a:defRPr sz="1200">
              <a:solidFill>
                <a:schemeClr val="tx1">
                  <a:lumMod val="95000"/>
                  <a:lumOff val="5000"/>
                </a:schemeClr>
              </a:solidFill>
            </a:defRPr>
          </a:pPr>
          <a:endParaRPr lang="en-US"/>
        </a:p>
      </c:txPr>
    </c:legend>
    <c:plotVisOnly val="1"/>
    <c:dispBlanksAs val="gap"/>
    <c:showDLblsOverMax val="0"/>
  </c:chart>
  <c:spPr>
    <a:noFill/>
    <a:ln w="6350">
      <a:noFill/>
    </a:ln>
  </c:spPr>
  <c:txPr>
    <a:bodyPr/>
    <a:lstStyle/>
    <a:p>
      <a:pPr>
        <a:defRPr sz="800" b="0" i="0" u="none" strike="noStrike" baseline="0">
          <a:solidFill>
            <a:srgbClr val="333333"/>
          </a:solidFill>
          <a:latin typeface="Arial"/>
          <a:ea typeface="Arial"/>
          <a:cs typeface="Arial"/>
        </a:defRPr>
      </a:pPr>
      <a:endParaRPr lang="en-US"/>
    </a:p>
  </c:txPr>
  <c:externalData r:id="rId2">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a:t>%</a:t>
            </a:r>
            <a:endParaRPr lang="en-US" sz="900"/>
          </a:p>
        </c:rich>
      </c:tx>
      <c:layout>
        <c:manualLayout>
          <c:xMode val="edge"/>
          <c:yMode val="edge"/>
          <c:x val="0.96067103428477685"/>
          <c:y val="0.19847713340257633"/>
        </c:manualLayout>
      </c:layout>
      <c:overlay val="0"/>
      <c:spPr>
        <a:solidFill>
          <a:sysClr val="window" lastClr="FFFFFF"/>
        </a:solidFill>
        <a:ln w="3175">
          <a:solidFill>
            <a:srgbClr val="333333"/>
          </a:solidFill>
        </a:ln>
        <a:effectLst>
          <a:outerShdw dist="35560" dir="2700000" algn="tl" rotWithShape="0">
            <a:prstClr val="black"/>
          </a:outerShdw>
        </a:effectLst>
      </c:spPr>
    </c:title>
    <c:autoTitleDeleted val="0"/>
    <c:plotArea>
      <c:layout>
        <c:manualLayout>
          <c:layoutTarget val="inner"/>
          <c:xMode val="edge"/>
          <c:yMode val="edge"/>
          <c:x val="0.14566060889267379"/>
          <c:y val="0.16632133729204052"/>
          <c:w val="0.83079222056236246"/>
          <c:h val="0.71838063913387706"/>
        </c:manualLayout>
      </c:layout>
      <c:barChart>
        <c:barDir val="bar"/>
        <c:grouping val="stacked"/>
        <c:varyColors val="0"/>
        <c:ser>
          <c:idx val="1"/>
          <c:order val="0"/>
          <c:tx>
            <c:strRef>
              <c:f>Dati!$A$743</c:f>
              <c:strCache>
                <c:ptCount val="1"/>
                <c:pt idx="0">
                  <c:v>Tie nemaz 
nebija noderīgi</c:v>
                </c:pt>
              </c:strCache>
            </c:strRef>
          </c:tx>
          <c:spPr>
            <a:solidFill>
              <a:srgbClr val="840C54"/>
            </a:solidFill>
            <a:ln w="25400">
              <a:noFill/>
            </a:ln>
          </c:spPr>
          <c:invertIfNegative val="0"/>
          <c:dLbls>
            <c:dLbl>
              <c:idx val="0"/>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1"/>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2"/>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3"/>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4"/>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5"/>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6"/>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7"/>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8"/>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9"/>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10"/>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11"/>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12"/>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13"/>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14"/>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15"/>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16"/>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17"/>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18"/>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20"/>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23"/>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24"/>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25"/>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26"/>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27"/>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28"/>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31"/>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33"/>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38"/>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39"/>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dLbl>
              <c:idx val="40"/>
              <c:numFmt formatCode="0" sourceLinked="0"/>
              <c:spPr>
                <a:noFill/>
                <a:ln w="25400">
                  <a:noFill/>
                </a:ln>
              </c:spPr>
              <c:txPr>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dLbl>
            <c:numFmt formatCode="0" sourceLinked="0"/>
            <c:spPr>
              <a:noFill/>
              <a:ln w="25400">
                <a:noFill/>
              </a:ln>
            </c:spPr>
            <c:txPr>
              <a:bodyPr wrap="square" lIns="38100" tIns="19050" rIns="38100" bIns="19050" anchor="ctr">
                <a:spAutoFit/>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Dati!$B$742:$C$742</c:f>
              <c:strCache>
                <c:ptCount val="2"/>
                <c:pt idx="0">
                  <c:v>07.2024., n=20</c:v>
                </c:pt>
                <c:pt idx="1">
                  <c:v>06.2022., n=16</c:v>
                </c:pt>
              </c:strCache>
            </c:strRef>
          </c:cat>
          <c:val>
            <c:numRef>
              <c:f>Dati!$B$743:$C$743</c:f>
              <c:numCache>
                <c:formatCode>0.0</c:formatCode>
                <c:ptCount val="2"/>
                <c:pt idx="0">
                  <c:v>0</c:v>
                </c:pt>
                <c:pt idx="1">
                  <c:v>0</c:v>
                </c:pt>
              </c:numCache>
            </c:numRef>
          </c:val>
          <c:extLst xmlns:c16r2="http://schemas.microsoft.com/office/drawing/2015/06/chart">
            <c:ext xmlns:c16="http://schemas.microsoft.com/office/drawing/2014/chart" uri="{C3380CC4-5D6E-409C-BE32-E72D297353CC}">
              <c16:uniqueId val="{0000001F-F3DA-45E4-847C-12FC5675A575}"/>
            </c:ext>
          </c:extLst>
        </c:ser>
        <c:ser>
          <c:idx val="0"/>
          <c:order val="1"/>
          <c:tx>
            <c:strRef>
              <c:f>Dati!$A$744</c:f>
              <c:strCache>
                <c:ptCount val="1"/>
                <c:pt idx="0">
                  <c:v>Tie drīzāk 
nebija noderīgi</c:v>
                </c:pt>
              </c:strCache>
            </c:strRef>
          </c:tx>
          <c:spPr>
            <a:solidFill>
              <a:srgbClr val="D0909F"/>
            </a:solidFill>
            <a:ln w="25400">
              <a:noFill/>
            </a:ln>
          </c:spPr>
          <c:invertIfNegative val="0"/>
          <c:dLbls>
            <c:numFmt formatCode="0" sourceLinked="0"/>
            <c:spPr>
              <a:noFill/>
              <a:ln w="25400">
                <a:noFill/>
              </a:ln>
            </c:spPr>
            <c:txPr>
              <a:bodyPr wrap="square" lIns="38100" tIns="19050" rIns="38100" bIns="19050" anchor="ctr">
                <a:spAutoFit/>
              </a:bodyPr>
              <a:lstStyle/>
              <a:p>
                <a:pPr>
                  <a:defRPr sz="12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Dati!$B$742:$C$742</c:f>
              <c:strCache>
                <c:ptCount val="2"/>
                <c:pt idx="0">
                  <c:v>07.2024., n=20</c:v>
                </c:pt>
                <c:pt idx="1">
                  <c:v>06.2022., n=16</c:v>
                </c:pt>
              </c:strCache>
            </c:strRef>
          </c:cat>
          <c:val>
            <c:numRef>
              <c:f>Dati!$B$744:$C$744</c:f>
              <c:numCache>
                <c:formatCode>###0</c:formatCode>
                <c:ptCount val="2"/>
                <c:pt idx="0">
                  <c:v>15.796880555889734</c:v>
                </c:pt>
                <c:pt idx="1">
                  <c:v>21.9</c:v>
                </c:pt>
              </c:numCache>
            </c:numRef>
          </c:val>
          <c:extLst xmlns:c16r2="http://schemas.microsoft.com/office/drawing/2015/06/chart">
            <c:ext xmlns:c16="http://schemas.microsoft.com/office/drawing/2014/chart" uri="{C3380CC4-5D6E-409C-BE32-E72D297353CC}">
              <c16:uniqueId val="{00000020-F3DA-45E4-847C-12FC5675A575}"/>
            </c:ext>
          </c:extLst>
        </c:ser>
        <c:ser>
          <c:idx val="2"/>
          <c:order val="2"/>
          <c:tx>
            <c:strRef>
              <c:f>Dati!$A$745</c:f>
              <c:strCache>
                <c:ptCount val="1"/>
                <c:pt idx="0">
                  <c:v>Tie bija 
drīzāk noderīgi</c:v>
                </c:pt>
              </c:strCache>
            </c:strRef>
          </c:tx>
          <c:spPr>
            <a:solidFill>
              <a:srgbClr val="BDDCA8"/>
            </a:solidFill>
          </c:spPr>
          <c:invertIfNegative val="0"/>
          <c:dLbls>
            <c:numFmt formatCode="#,##0" sourceLinked="0"/>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Dati!$B$742:$C$742</c:f>
              <c:strCache>
                <c:ptCount val="2"/>
                <c:pt idx="0">
                  <c:v>07.2024., n=20</c:v>
                </c:pt>
                <c:pt idx="1">
                  <c:v>06.2022., n=16</c:v>
                </c:pt>
              </c:strCache>
            </c:strRef>
          </c:cat>
          <c:val>
            <c:numRef>
              <c:f>Dati!$B$745:$C$745</c:f>
              <c:numCache>
                <c:formatCode>###0</c:formatCode>
                <c:ptCount val="2"/>
                <c:pt idx="0">
                  <c:v>44.240093424162744</c:v>
                </c:pt>
                <c:pt idx="1">
                  <c:v>46</c:v>
                </c:pt>
              </c:numCache>
            </c:numRef>
          </c:val>
          <c:extLst xmlns:c16r2="http://schemas.microsoft.com/office/drawing/2015/06/chart">
            <c:ext xmlns:c16="http://schemas.microsoft.com/office/drawing/2014/chart" uri="{C3380CC4-5D6E-409C-BE32-E72D297353CC}">
              <c16:uniqueId val="{00000021-F3DA-45E4-847C-12FC5675A575}"/>
            </c:ext>
          </c:extLst>
        </c:ser>
        <c:ser>
          <c:idx val="3"/>
          <c:order val="3"/>
          <c:tx>
            <c:strRef>
              <c:f>Dati!$A$746</c:f>
              <c:strCache>
                <c:ptCount val="1"/>
                <c:pt idx="0">
                  <c:v>Tie bija 
ļoti noderīgi</c:v>
                </c:pt>
              </c:strCache>
            </c:strRef>
          </c:tx>
          <c:spPr>
            <a:solidFill>
              <a:srgbClr val="385723"/>
            </a:solidFill>
          </c:spPr>
          <c:invertIfNegative val="0"/>
          <c:dLbls>
            <c:numFmt formatCode="#,##0" sourceLinked="0"/>
            <c:spPr>
              <a:noFill/>
              <a:ln>
                <a:noFill/>
              </a:ln>
              <a:effectLst/>
            </c:spPr>
            <c:txPr>
              <a:bodyPr wrap="square" lIns="38100" tIns="19050" rIns="38100" bIns="19050" anchor="ctr">
                <a:spAutoFit/>
              </a:bodyPr>
              <a:lstStyle/>
              <a:p>
                <a:pPr>
                  <a:defRPr sz="1200" b="1">
                    <a:solidFill>
                      <a:schemeClr val="bg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Dati!$B$742:$C$742</c:f>
              <c:strCache>
                <c:ptCount val="2"/>
                <c:pt idx="0">
                  <c:v>07.2024., n=20</c:v>
                </c:pt>
                <c:pt idx="1">
                  <c:v>06.2022., n=16</c:v>
                </c:pt>
              </c:strCache>
            </c:strRef>
          </c:cat>
          <c:val>
            <c:numRef>
              <c:f>Dati!$B$746:$C$746</c:f>
              <c:numCache>
                <c:formatCode>###0</c:formatCode>
                <c:ptCount val="2"/>
                <c:pt idx="0">
                  <c:v>39.963026019947527</c:v>
                </c:pt>
                <c:pt idx="1">
                  <c:v>11.1</c:v>
                </c:pt>
              </c:numCache>
            </c:numRef>
          </c:val>
          <c:extLst xmlns:c16r2="http://schemas.microsoft.com/office/drawing/2015/06/chart">
            <c:ext xmlns:c16="http://schemas.microsoft.com/office/drawing/2014/chart" uri="{C3380CC4-5D6E-409C-BE32-E72D297353CC}">
              <c16:uniqueId val="{00000022-F3DA-45E4-847C-12FC5675A575}"/>
            </c:ext>
          </c:extLst>
        </c:ser>
        <c:ser>
          <c:idx val="4"/>
          <c:order val="4"/>
          <c:tx>
            <c:strRef>
              <c:f>Dati!$A$747</c:f>
              <c:strCache>
                <c:ptCount val="1"/>
                <c:pt idx="0">
                  <c:v>Grūti pateikt</c:v>
                </c:pt>
              </c:strCache>
            </c:strRef>
          </c:tx>
          <c:spPr>
            <a:solidFill>
              <a:sysClr val="window" lastClr="FFFFFF">
                <a:lumMod val="75000"/>
              </a:sysClr>
            </a:solidFill>
          </c:spPr>
          <c:invertIfNegative val="0"/>
          <c:dLbls>
            <c:dLbl>
              <c:idx val="0"/>
              <c:layout/>
              <c:dLblPos val="inBase"/>
              <c:showLegendKey val="0"/>
              <c:showVal val="1"/>
              <c:showCatName val="0"/>
              <c:showSerName val="0"/>
              <c:showPercent val="0"/>
              <c:showBubbleSize val="0"/>
              <c:extLst>
                <c:ext xmlns:c15="http://schemas.microsoft.com/office/drawing/2012/chart" uri="{CE6537A1-D6FC-4f65-9D91-7224C49458BB}">
                  <c15:layout/>
                </c:ext>
              </c:extLst>
            </c:dLbl>
            <c:numFmt formatCode="#,##0" sourceLinked="0"/>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Dati!$B$742:$C$742</c:f>
              <c:strCache>
                <c:ptCount val="2"/>
                <c:pt idx="0">
                  <c:v>07.2024., n=20</c:v>
                </c:pt>
                <c:pt idx="1">
                  <c:v>06.2022., n=16</c:v>
                </c:pt>
              </c:strCache>
            </c:strRef>
          </c:cat>
          <c:val>
            <c:numRef>
              <c:f>Dati!$B$747:$C$747</c:f>
              <c:numCache>
                <c:formatCode>###0</c:formatCode>
                <c:ptCount val="2"/>
                <c:pt idx="0">
                  <c:v>0</c:v>
                </c:pt>
                <c:pt idx="1">
                  <c:v>21</c:v>
                </c:pt>
              </c:numCache>
            </c:numRef>
          </c:val>
          <c:extLst xmlns:c16r2="http://schemas.microsoft.com/office/drawing/2015/06/chart">
            <c:ext xmlns:c16="http://schemas.microsoft.com/office/drawing/2014/chart" uri="{C3380CC4-5D6E-409C-BE32-E72D297353CC}">
              <c16:uniqueId val="{00000023-F3DA-45E4-847C-12FC5675A575}"/>
            </c:ext>
          </c:extLst>
        </c:ser>
        <c:dLbls>
          <c:showLegendKey val="0"/>
          <c:showVal val="0"/>
          <c:showCatName val="0"/>
          <c:showSerName val="0"/>
          <c:showPercent val="0"/>
          <c:showBubbleSize val="0"/>
        </c:dLbls>
        <c:gapWidth val="60"/>
        <c:overlap val="100"/>
        <c:axId val="670070824"/>
        <c:axId val="670061808"/>
      </c:barChart>
      <c:catAx>
        <c:axId val="670070824"/>
        <c:scaling>
          <c:orientation val="maxMin"/>
        </c:scaling>
        <c:delete val="0"/>
        <c:axPos val="l"/>
        <c:numFmt formatCode="General" sourceLinked="1"/>
        <c:majorTickMark val="out"/>
        <c:minorTickMark val="none"/>
        <c:tickLblPos val="low"/>
        <c:spPr>
          <a:ln w="3175">
            <a:solidFill>
              <a:srgbClr val="333333"/>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670061808"/>
        <c:crossesAt val="0"/>
        <c:auto val="1"/>
        <c:lblAlgn val="ctr"/>
        <c:lblOffset val="100"/>
        <c:tickLblSkip val="1"/>
        <c:tickMarkSkip val="1"/>
        <c:noMultiLvlLbl val="0"/>
      </c:catAx>
      <c:valAx>
        <c:axId val="670061808"/>
        <c:scaling>
          <c:orientation val="minMax"/>
          <c:max val="105"/>
          <c:min val="-5"/>
        </c:scaling>
        <c:delete val="1"/>
        <c:axPos val="b"/>
        <c:numFmt formatCode="0" sourceLinked="0"/>
        <c:majorTickMark val="out"/>
        <c:minorTickMark val="none"/>
        <c:tickLblPos val="nextTo"/>
        <c:crossAx val="670070824"/>
        <c:crosses val="max"/>
        <c:crossBetween val="between"/>
        <c:majorUnit val="20"/>
        <c:minorUnit val="4"/>
      </c:valAx>
      <c:spPr>
        <a:noFill/>
        <a:ln w="25400">
          <a:noFill/>
        </a:ln>
      </c:spPr>
    </c:plotArea>
    <c:legend>
      <c:legendPos val="t"/>
      <c:layout>
        <c:manualLayout>
          <c:xMode val="edge"/>
          <c:yMode val="edge"/>
          <c:x val="8.984375E-2"/>
          <c:y val="1.7414890233799926E-2"/>
          <c:w val="0.87468155347769028"/>
          <c:h val="0.12651713889117233"/>
        </c:manualLayout>
      </c:layout>
      <c:overlay val="0"/>
      <c:txPr>
        <a:bodyPr/>
        <a:lstStyle/>
        <a:p>
          <a:pPr>
            <a:defRPr sz="1200">
              <a:solidFill>
                <a:schemeClr val="tx1">
                  <a:lumMod val="95000"/>
                  <a:lumOff val="5000"/>
                </a:schemeClr>
              </a:solidFill>
            </a:defRPr>
          </a:pPr>
          <a:endParaRPr lang="en-US"/>
        </a:p>
      </c:txPr>
    </c:legend>
    <c:plotVisOnly val="1"/>
    <c:dispBlanksAs val="gap"/>
    <c:showDLblsOverMax val="0"/>
  </c:chart>
  <c:spPr>
    <a:noFill/>
    <a:ln w="6350">
      <a:noFill/>
    </a:ln>
  </c:spPr>
  <c:txPr>
    <a:bodyPr/>
    <a:lstStyle/>
    <a:p>
      <a:pPr>
        <a:defRPr sz="800" b="0" i="0" u="none" strike="noStrike" baseline="0">
          <a:solidFill>
            <a:srgbClr val="333333"/>
          </a:solidFill>
          <a:latin typeface="Arial"/>
          <a:ea typeface="Arial"/>
          <a:cs typeface="Arial"/>
        </a:defRPr>
      </a:pPr>
      <a:endParaRPr lang="en-US"/>
    </a:p>
  </c:txPr>
  <c:externalData r:id="rId2">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lv-LV" sz="900"/>
              <a:t>%</a:t>
            </a:r>
            <a:endParaRPr lang="en-US" sz="900"/>
          </a:p>
        </c:rich>
      </c:tx>
      <c:layout>
        <c:manualLayout>
          <c:xMode val="edge"/>
          <c:yMode val="edge"/>
          <c:x val="0.94522377350056963"/>
          <c:y val="0.19053804806647329"/>
        </c:manualLayout>
      </c:layout>
      <c:overlay val="0"/>
      <c:spPr>
        <a:noFill/>
        <a:ln w="3175">
          <a:solidFill>
            <a:srgbClr val="333333"/>
          </a:solidFill>
        </a:ln>
        <a:effectLst>
          <a:outerShdw dist="35560" dir="2700000" algn="tl" rotWithShape="0">
            <a:prstClr val="black"/>
          </a:outerShdw>
        </a:effectLst>
      </c:spPr>
    </c:title>
    <c:autoTitleDeleted val="0"/>
    <c:plotArea>
      <c:layout>
        <c:manualLayout>
          <c:layoutTarget val="inner"/>
          <c:xMode val="edge"/>
          <c:yMode val="edge"/>
          <c:x val="0.14566060889267379"/>
          <c:y val="0.16632133729204052"/>
          <c:w val="0.83079222056236246"/>
          <c:h val="0.71838063913387706"/>
        </c:manualLayout>
      </c:layout>
      <c:barChart>
        <c:barDir val="bar"/>
        <c:grouping val="stacked"/>
        <c:varyColors val="0"/>
        <c:ser>
          <c:idx val="1"/>
          <c:order val="0"/>
          <c:tx>
            <c:strRef>
              <c:f>Dati!$A$753</c:f>
              <c:strCache>
                <c:ptCount val="1"/>
                <c:pt idx="0">
                  <c:v>Ļoti 
neapmierināti</c:v>
                </c:pt>
              </c:strCache>
            </c:strRef>
          </c:tx>
          <c:spPr>
            <a:solidFill>
              <a:srgbClr val="840C54"/>
            </a:solidFill>
            <a:ln w="25400">
              <a:noFill/>
            </a:ln>
          </c:spPr>
          <c:invertIfNegative val="0"/>
          <c:dLbls>
            <c:dLbl>
              <c:idx val="0"/>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5"/>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6"/>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7"/>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8"/>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9"/>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0"/>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1"/>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2"/>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3"/>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4"/>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5"/>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6"/>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7"/>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8"/>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0"/>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3"/>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4"/>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5"/>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6"/>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7"/>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8"/>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1"/>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3"/>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8"/>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9"/>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0"/>
              <c:numFmt formatCode="0" sourceLinked="0"/>
              <c:spPr>
                <a:noFill/>
                <a:ln w="25400">
                  <a:noFill/>
                </a:ln>
              </c:spPr>
              <c:txPr>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numFmt formatCode="0" sourceLinked="0"/>
            <c:spPr>
              <a:noFill/>
              <a:ln w="25400">
                <a:noFill/>
              </a:ln>
            </c:spPr>
            <c:txPr>
              <a:bodyPr wrap="square" lIns="38100" tIns="19050" rIns="38100" bIns="19050" anchor="ctr">
                <a:spAutoFit/>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Dati!$B$752:$C$752</c:f>
              <c:strCache>
                <c:ptCount val="2"/>
                <c:pt idx="0">
                  <c:v>07.2024., n=62</c:v>
                </c:pt>
                <c:pt idx="1">
                  <c:v>06.2022., n=129</c:v>
                </c:pt>
              </c:strCache>
            </c:strRef>
          </c:cat>
          <c:val>
            <c:numRef>
              <c:f>Dati!$B$753:$C$753</c:f>
              <c:numCache>
                <c:formatCode>###0</c:formatCode>
                <c:ptCount val="2"/>
                <c:pt idx="0">
                  <c:v>1.8483888106932909</c:v>
                </c:pt>
                <c:pt idx="1">
                  <c:v>5.2</c:v>
                </c:pt>
              </c:numCache>
            </c:numRef>
          </c:val>
          <c:extLst xmlns:c16r2="http://schemas.microsoft.com/office/drawing/2015/06/chart">
            <c:ext xmlns:c16="http://schemas.microsoft.com/office/drawing/2014/chart" uri="{C3380CC4-5D6E-409C-BE32-E72D297353CC}">
              <c16:uniqueId val="{0000001F-5F2D-4925-9F9D-22C952299216}"/>
            </c:ext>
          </c:extLst>
        </c:ser>
        <c:ser>
          <c:idx val="0"/>
          <c:order val="1"/>
          <c:tx>
            <c:strRef>
              <c:f>Dati!$A$754</c:f>
              <c:strCache>
                <c:ptCount val="1"/>
                <c:pt idx="0">
                  <c:v>Drīzāk 
neapmierināti</c:v>
                </c:pt>
              </c:strCache>
            </c:strRef>
          </c:tx>
          <c:spPr>
            <a:solidFill>
              <a:srgbClr val="D0909F"/>
            </a:solidFill>
            <a:ln w="25400">
              <a:noFill/>
            </a:ln>
          </c:spPr>
          <c:invertIfNegative val="0"/>
          <c:dLbls>
            <c:numFmt formatCode="0" sourceLinked="0"/>
            <c:spPr>
              <a:noFill/>
              <a:ln w="25400">
                <a:noFill/>
              </a:ln>
            </c:spPr>
            <c:txPr>
              <a:bodyPr wrap="square" lIns="38100" tIns="19050" rIns="38100" bIns="19050" anchor="ctr">
                <a:spAutoFit/>
              </a:bodyPr>
              <a:lstStyle/>
              <a:p>
                <a:pPr>
                  <a:defRPr sz="11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Dati!$B$752:$C$752</c:f>
              <c:strCache>
                <c:ptCount val="2"/>
                <c:pt idx="0">
                  <c:v>07.2024., n=62</c:v>
                </c:pt>
                <c:pt idx="1">
                  <c:v>06.2022., n=129</c:v>
                </c:pt>
              </c:strCache>
            </c:strRef>
          </c:cat>
          <c:val>
            <c:numRef>
              <c:f>Dati!$B$754:$C$754</c:f>
              <c:numCache>
                <c:formatCode>###0</c:formatCode>
                <c:ptCount val="2"/>
                <c:pt idx="0">
                  <c:v>5.765056981632271</c:v>
                </c:pt>
                <c:pt idx="1">
                  <c:v>7.4</c:v>
                </c:pt>
              </c:numCache>
            </c:numRef>
          </c:val>
          <c:extLst xmlns:c16r2="http://schemas.microsoft.com/office/drawing/2015/06/chart">
            <c:ext xmlns:c16="http://schemas.microsoft.com/office/drawing/2014/chart" uri="{C3380CC4-5D6E-409C-BE32-E72D297353CC}">
              <c16:uniqueId val="{00000020-5F2D-4925-9F9D-22C952299216}"/>
            </c:ext>
          </c:extLst>
        </c:ser>
        <c:ser>
          <c:idx val="2"/>
          <c:order val="2"/>
          <c:tx>
            <c:strRef>
              <c:f>Dati!$A$755</c:f>
              <c:strCache>
                <c:ptCount val="1"/>
                <c:pt idx="0">
                  <c:v>Drīzāk 
apmierināti</c:v>
                </c:pt>
              </c:strCache>
            </c:strRef>
          </c:tx>
          <c:spPr>
            <a:solidFill>
              <a:srgbClr val="BDDCA8"/>
            </a:solidFill>
          </c:spPr>
          <c:invertIfNegative val="0"/>
          <c:dLbls>
            <c:numFmt formatCode="#,##0" sourceLinked="0"/>
            <c:spPr>
              <a:noFill/>
              <a:ln>
                <a:noFill/>
              </a:ln>
              <a:effectLst/>
            </c:spPr>
            <c:txPr>
              <a:bodyPr wrap="square" lIns="38100" tIns="19050" rIns="38100" bIns="19050" anchor="ctr">
                <a:spAutoFit/>
              </a:bodyPr>
              <a:lstStyle/>
              <a:p>
                <a:pPr>
                  <a:defRPr sz="11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Dati!$B$752:$C$752</c:f>
              <c:strCache>
                <c:ptCount val="2"/>
                <c:pt idx="0">
                  <c:v>07.2024., n=62</c:v>
                </c:pt>
                <c:pt idx="1">
                  <c:v>06.2022., n=129</c:v>
                </c:pt>
              </c:strCache>
            </c:strRef>
          </c:cat>
          <c:val>
            <c:numRef>
              <c:f>Dati!$B$755:$C$755</c:f>
              <c:numCache>
                <c:formatCode>###0</c:formatCode>
                <c:ptCount val="2"/>
                <c:pt idx="0">
                  <c:v>35.057522541715954</c:v>
                </c:pt>
                <c:pt idx="1">
                  <c:v>27.5</c:v>
                </c:pt>
              </c:numCache>
            </c:numRef>
          </c:val>
          <c:extLst xmlns:c16r2="http://schemas.microsoft.com/office/drawing/2015/06/chart">
            <c:ext xmlns:c16="http://schemas.microsoft.com/office/drawing/2014/chart" uri="{C3380CC4-5D6E-409C-BE32-E72D297353CC}">
              <c16:uniqueId val="{00000021-5F2D-4925-9F9D-22C952299216}"/>
            </c:ext>
          </c:extLst>
        </c:ser>
        <c:ser>
          <c:idx val="3"/>
          <c:order val="3"/>
          <c:tx>
            <c:strRef>
              <c:f>Dati!$A$756</c:f>
              <c:strCache>
                <c:ptCount val="1"/>
                <c:pt idx="0">
                  <c:v>Ļoti 
apmierināti</c:v>
                </c:pt>
              </c:strCache>
            </c:strRef>
          </c:tx>
          <c:spPr>
            <a:solidFill>
              <a:srgbClr val="385723"/>
            </a:solidFill>
          </c:spPr>
          <c:invertIfNegative val="0"/>
          <c:dLbls>
            <c:numFmt formatCode="#,##0" sourceLinked="0"/>
            <c:spPr>
              <a:noFill/>
              <a:ln>
                <a:noFill/>
              </a:ln>
              <a:effectLst/>
            </c:spPr>
            <c:txPr>
              <a:bodyPr wrap="square" lIns="38100" tIns="19050" rIns="38100" bIns="19050" anchor="ctr">
                <a:spAutoFit/>
              </a:bodyPr>
              <a:lstStyle/>
              <a:p>
                <a:pPr>
                  <a:defRPr sz="1100" b="1">
                    <a:solidFill>
                      <a:schemeClr val="bg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Dati!$B$752:$C$752</c:f>
              <c:strCache>
                <c:ptCount val="2"/>
                <c:pt idx="0">
                  <c:v>07.2024., n=62</c:v>
                </c:pt>
                <c:pt idx="1">
                  <c:v>06.2022., n=129</c:v>
                </c:pt>
              </c:strCache>
            </c:strRef>
          </c:cat>
          <c:val>
            <c:numRef>
              <c:f>Dati!$B$756:$C$756</c:f>
              <c:numCache>
                <c:formatCode>###0</c:formatCode>
                <c:ptCount val="2"/>
                <c:pt idx="0">
                  <c:v>14.204772007858185</c:v>
                </c:pt>
                <c:pt idx="1">
                  <c:v>4</c:v>
                </c:pt>
              </c:numCache>
            </c:numRef>
          </c:val>
          <c:extLst xmlns:c16r2="http://schemas.microsoft.com/office/drawing/2015/06/chart">
            <c:ext xmlns:c16="http://schemas.microsoft.com/office/drawing/2014/chart" uri="{C3380CC4-5D6E-409C-BE32-E72D297353CC}">
              <c16:uniqueId val="{00000022-5F2D-4925-9F9D-22C952299216}"/>
            </c:ext>
          </c:extLst>
        </c:ser>
        <c:ser>
          <c:idx val="4"/>
          <c:order val="4"/>
          <c:tx>
            <c:strRef>
              <c:f>Dati!$A$757</c:f>
              <c:strCache>
                <c:ptCount val="1"/>
                <c:pt idx="0">
                  <c:v>Grūti 
pateikt</c:v>
                </c:pt>
              </c:strCache>
            </c:strRef>
          </c:tx>
          <c:spPr>
            <a:solidFill>
              <a:sysClr val="window" lastClr="FFFFFF">
                <a:lumMod val="75000"/>
              </a:sysClr>
            </a:solidFill>
          </c:spPr>
          <c:invertIfNegative val="0"/>
          <c:dLbls>
            <c:numFmt formatCode="#,##0" sourceLinked="0"/>
            <c:spPr>
              <a:noFill/>
              <a:ln>
                <a:noFill/>
              </a:ln>
              <a:effectLst/>
            </c:spPr>
            <c:txPr>
              <a:bodyPr wrap="square" lIns="38100" tIns="19050" rIns="38100" bIns="19050" anchor="ctr">
                <a:spAutoFit/>
              </a:bodyPr>
              <a:lstStyle/>
              <a:p>
                <a:pPr>
                  <a:defRPr sz="11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Dati!$B$752:$C$752</c:f>
              <c:strCache>
                <c:ptCount val="2"/>
                <c:pt idx="0">
                  <c:v>07.2024., n=62</c:v>
                </c:pt>
                <c:pt idx="1">
                  <c:v>06.2022., n=129</c:v>
                </c:pt>
              </c:strCache>
            </c:strRef>
          </c:cat>
          <c:val>
            <c:numRef>
              <c:f>Dati!$B$757:$C$757</c:f>
              <c:numCache>
                <c:formatCode>###0</c:formatCode>
                <c:ptCount val="2"/>
                <c:pt idx="0">
                  <c:v>43.1242596581003</c:v>
                </c:pt>
                <c:pt idx="1">
                  <c:v>55.8</c:v>
                </c:pt>
              </c:numCache>
            </c:numRef>
          </c:val>
          <c:extLst xmlns:c16r2="http://schemas.microsoft.com/office/drawing/2015/06/chart">
            <c:ext xmlns:c16="http://schemas.microsoft.com/office/drawing/2014/chart" uri="{C3380CC4-5D6E-409C-BE32-E72D297353CC}">
              <c16:uniqueId val="{00000023-5F2D-4925-9F9D-22C952299216}"/>
            </c:ext>
          </c:extLst>
        </c:ser>
        <c:dLbls>
          <c:showLegendKey val="0"/>
          <c:showVal val="0"/>
          <c:showCatName val="0"/>
          <c:showSerName val="0"/>
          <c:showPercent val="0"/>
          <c:showBubbleSize val="0"/>
        </c:dLbls>
        <c:gapWidth val="60"/>
        <c:overlap val="100"/>
        <c:axId val="659798824"/>
        <c:axId val="659805880"/>
      </c:barChart>
      <c:catAx>
        <c:axId val="659798824"/>
        <c:scaling>
          <c:orientation val="maxMin"/>
        </c:scaling>
        <c:delete val="0"/>
        <c:axPos val="l"/>
        <c:numFmt formatCode="General" sourceLinked="1"/>
        <c:majorTickMark val="out"/>
        <c:minorTickMark val="none"/>
        <c:tickLblPos val="low"/>
        <c:spPr>
          <a:ln w="3175">
            <a:solidFill>
              <a:srgbClr val="333333"/>
            </a:solidFill>
            <a:prstDash val="solid"/>
          </a:ln>
        </c:spPr>
        <c:txPr>
          <a:bodyPr rot="0" vert="horz"/>
          <a:lstStyle/>
          <a:p>
            <a:pPr>
              <a:defRPr sz="1100" b="0" i="0" u="none" strike="noStrike" baseline="0">
                <a:solidFill>
                  <a:srgbClr val="000000"/>
                </a:solidFill>
                <a:latin typeface="Arial"/>
                <a:ea typeface="Arial"/>
                <a:cs typeface="Arial"/>
              </a:defRPr>
            </a:pPr>
            <a:endParaRPr lang="en-US"/>
          </a:p>
        </c:txPr>
        <c:crossAx val="659805880"/>
        <c:crossesAt val="0"/>
        <c:auto val="1"/>
        <c:lblAlgn val="ctr"/>
        <c:lblOffset val="100"/>
        <c:tickLblSkip val="1"/>
        <c:tickMarkSkip val="1"/>
        <c:noMultiLvlLbl val="0"/>
      </c:catAx>
      <c:valAx>
        <c:axId val="659805880"/>
        <c:scaling>
          <c:orientation val="minMax"/>
          <c:max val="105"/>
          <c:min val="0"/>
        </c:scaling>
        <c:delete val="1"/>
        <c:axPos val="b"/>
        <c:numFmt formatCode="0" sourceLinked="0"/>
        <c:majorTickMark val="out"/>
        <c:minorTickMark val="none"/>
        <c:tickLblPos val="nextTo"/>
        <c:crossAx val="659798824"/>
        <c:crosses val="max"/>
        <c:crossBetween val="between"/>
        <c:majorUnit val="20"/>
        <c:minorUnit val="4"/>
      </c:valAx>
      <c:spPr>
        <a:noFill/>
        <a:ln w="25400">
          <a:noFill/>
        </a:ln>
      </c:spPr>
    </c:plotArea>
    <c:legend>
      <c:legendPos val="t"/>
      <c:layout>
        <c:manualLayout>
          <c:xMode val="edge"/>
          <c:yMode val="edge"/>
          <c:x val="5.7597937829598739E-2"/>
          <c:y val="1.7414890233799926E-2"/>
          <c:w val="0.80914238665788252"/>
          <c:h val="0.12651713889117233"/>
        </c:manualLayout>
      </c:layout>
      <c:overlay val="0"/>
      <c:txPr>
        <a:bodyPr/>
        <a:lstStyle/>
        <a:p>
          <a:pPr>
            <a:defRPr sz="1200">
              <a:solidFill>
                <a:schemeClr val="tx1">
                  <a:lumMod val="95000"/>
                  <a:lumOff val="5000"/>
                </a:schemeClr>
              </a:solidFill>
            </a:defRPr>
          </a:pPr>
          <a:endParaRPr lang="en-US"/>
        </a:p>
      </c:txPr>
    </c:legend>
    <c:plotVisOnly val="1"/>
    <c:dispBlanksAs val="gap"/>
    <c:showDLblsOverMax val="0"/>
  </c:chart>
  <c:spPr>
    <a:noFill/>
    <a:ln w="6350">
      <a:noFill/>
    </a:ln>
  </c:spPr>
  <c:txPr>
    <a:bodyPr/>
    <a:lstStyle/>
    <a:p>
      <a:pPr>
        <a:defRPr sz="800" b="0" i="0" u="none" strike="noStrike" baseline="0">
          <a:solidFill>
            <a:srgbClr val="333333"/>
          </a:solidFill>
          <a:latin typeface="Arial"/>
          <a:ea typeface="Arial"/>
          <a:cs typeface="Arial"/>
        </a:defRPr>
      </a:pPr>
      <a:endParaRPr lang="en-US"/>
    </a:p>
  </c:txPr>
  <c:externalData r:id="rId2">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a:t>%</a:t>
            </a:r>
            <a:endParaRPr lang="en-US" sz="900"/>
          </a:p>
        </c:rich>
      </c:tx>
      <c:layout>
        <c:manualLayout>
          <c:xMode val="edge"/>
          <c:yMode val="edge"/>
          <c:x val="0.96539546954510302"/>
          <c:y val="0.22776819033290557"/>
        </c:manualLayout>
      </c:layout>
      <c:overlay val="0"/>
      <c:spPr>
        <a:solidFill>
          <a:sysClr val="window" lastClr="FFFFFF"/>
        </a:solidFill>
        <a:ln w="3175">
          <a:solidFill>
            <a:sysClr val="windowText" lastClr="000000"/>
          </a:solidFill>
        </a:ln>
        <a:effectLst>
          <a:outerShdw dist="35560" dir="2700000" algn="tl" rotWithShape="0">
            <a:prstClr val="black"/>
          </a:outerShdw>
        </a:effectLst>
      </c:spPr>
    </c:title>
    <c:autoTitleDeleted val="0"/>
    <c:plotArea>
      <c:layout>
        <c:manualLayout>
          <c:layoutTarget val="inner"/>
          <c:xMode val="edge"/>
          <c:yMode val="edge"/>
          <c:x val="0.27040374848549742"/>
          <c:y val="0.21859702084490795"/>
          <c:w val="0.70837538828244051"/>
          <c:h val="0.66610523338697147"/>
        </c:manualLayout>
      </c:layout>
      <c:barChart>
        <c:barDir val="bar"/>
        <c:grouping val="stacked"/>
        <c:varyColors val="0"/>
        <c:ser>
          <c:idx val="0"/>
          <c:order val="0"/>
          <c:tx>
            <c:strRef>
              <c:f>Dati!$J$759</c:f>
              <c:strCache>
                <c:ptCount val="1"/>
                <c:pt idx="0">
                  <c:v>Ļoti 
neapmierināti</c:v>
                </c:pt>
              </c:strCache>
            </c:strRef>
          </c:tx>
          <c:spPr>
            <a:solidFill>
              <a:srgbClr val="840C54"/>
            </a:solidFill>
            <a:ln w="25400">
              <a:noFill/>
            </a:ln>
          </c:spPr>
          <c:invertIfNegative val="0"/>
          <c:dLbls>
            <c:dLbl>
              <c:idx val="6"/>
              <c:layout/>
              <c:numFmt formatCode="0" sourceLinked="0"/>
              <c:spPr>
                <a:noFill/>
                <a:ln w="25400">
                  <a:noFill/>
                </a:ln>
              </c:spPr>
              <c:txPr>
                <a:bodyPr wrap="square" lIns="38100" tIns="19050" rIns="38100" bIns="19050" anchor="ctr">
                  <a:spAutoFit/>
                </a:bodyPr>
                <a:lstStyle/>
                <a:p>
                  <a:pPr>
                    <a:defRPr sz="1100" b="1" i="0" u="none" strike="noStrike" baseline="0">
                      <a:solidFill>
                        <a:srgbClr val="840C54"/>
                      </a:solidFill>
                      <a:latin typeface="Arial"/>
                      <a:ea typeface="Arial"/>
                      <a:cs typeface="Arial"/>
                    </a:defRPr>
                  </a:pPr>
                  <a:endParaRPr lang="en-US"/>
                </a:p>
              </c:txPr>
              <c:dLblPos val="inEnd"/>
              <c:showLegendKey val="0"/>
              <c:showVal val="1"/>
              <c:showCatName val="0"/>
              <c:showSerName val="0"/>
              <c:showPercent val="0"/>
              <c:showBubbleSize val="0"/>
              <c:extLst>
                <c:ext xmlns:c15="http://schemas.microsoft.com/office/drawing/2012/chart" uri="{CE6537A1-D6FC-4f65-9D91-7224C49458BB}">
                  <c15:layout/>
                </c:ext>
              </c:extLst>
            </c:dLbl>
            <c:numFmt formatCode="0" sourceLinked="0"/>
            <c:spPr>
              <a:noFill/>
              <a:ln w="25400">
                <a:noFill/>
              </a:ln>
            </c:spPr>
            <c:txPr>
              <a:bodyPr wrap="square" lIns="38100" tIns="19050" rIns="38100" bIns="19050" anchor="ctr">
                <a:spAutoFit/>
              </a:bodyPr>
              <a:lstStyle/>
              <a:p>
                <a:pPr>
                  <a:defRPr sz="11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Dati!$I$760:$I$767</c:f>
              <c:strCache>
                <c:ptCount val="8"/>
                <c:pt idx="0">
                  <c:v>07.2024., n=62</c:v>
                </c:pt>
                <c:pt idx="1">
                  <c:v>06.2022., n=129</c:v>
                </c:pt>
                <c:pt idx="3">
                  <c:v>07.2024., n=33</c:v>
                </c:pt>
                <c:pt idx="4">
                  <c:v>06.2022., n=39</c:v>
                </c:pt>
                <c:pt idx="6">
                  <c:v>07.2024., n=29</c:v>
                </c:pt>
                <c:pt idx="7">
                  <c:v>06.2022., n=90</c:v>
                </c:pt>
              </c:strCache>
            </c:strRef>
          </c:cat>
          <c:val>
            <c:numRef>
              <c:f>Dati!$J$760:$J$767</c:f>
              <c:numCache>
                <c:formatCode>###0</c:formatCode>
                <c:ptCount val="8"/>
                <c:pt idx="0">
                  <c:v>1.8483888106932909</c:v>
                </c:pt>
                <c:pt idx="1">
                  <c:v>5.2</c:v>
                </c:pt>
                <c:pt idx="3">
                  <c:v>3.7871565275386105</c:v>
                </c:pt>
                <c:pt idx="4">
                  <c:v>3.7</c:v>
                </c:pt>
                <c:pt idx="6">
                  <c:v>0</c:v>
                </c:pt>
                <c:pt idx="7">
                  <c:v>5.8</c:v>
                </c:pt>
              </c:numCache>
            </c:numRef>
          </c:val>
          <c:extLst xmlns:c16r2="http://schemas.microsoft.com/office/drawing/2015/06/chart">
            <c:ext xmlns:c16="http://schemas.microsoft.com/office/drawing/2014/chart" uri="{C3380CC4-5D6E-409C-BE32-E72D297353CC}">
              <c16:uniqueId val="{00000000-7CAC-4378-BDC5-5FBB2B5F1A94}"/>
            </c:ext>
          </c:extLst>
        </c:ser>
        <c:ser>
          <c:idx val="1"/>
          <c:order val="1"/>
          <c:tx>
            <c:strRef>
              <c:f>Dati!$K$759</c:f>
              <c:strCache>
                <c:ptCount val="1"/>
                <c:pt idx="0">
                  <c:v>Drīzāk 
neapmierināti</c:v>
                </c:pt>
              </c:strCache>
            </c:strRef>
          </c:tx>
          <c:spPr>
            <a:solidFill>
              <a:srgbClr val="D0909F"/>
            </a:solidFill>
            <a:ln w="25400">
              <a:noFill/>
            </a:ln>
          </c:spPr>
          <c:invertIfNegative val="0"/>
          <c:dLbls>
            <c:dLbl>
              <c:idx val="0"/>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3"/>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4"/>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5"/>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6"/>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7"/>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8"/>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9"/>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0"/>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1"/>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2"/>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3"/>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4"/>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5"/>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6"/>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7"/>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18"/>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0"/>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3"/>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4"/>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5"/>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6"/>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7"/>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28"/>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31"/>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33"/>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38"/>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39"/>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dLbl>
              <c:idx val="40"/>
              <c:numFmt formatCode="0" sourceLinked="0"/>
              <c:spPr>
                <a:noFill/>
                <a:ln w="25400">
                  <a:noFill/>
                </a:ln>
              </c:spPr>
              <c:txPr>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dLbl>
            <c:numFmt formatCode="0" sourceLinked="0"/>
            <c:spPr>
              <a:noFill/>
              <a:ln w="25400">
                <a:noFill/>
              </a:ln>
            </c:spPr>
            <c:txPr>
              <a:bodyPr wrap="square" lIns="38100" tIns="19050" rIns="38100" bIns="19050" anchor="ctr">
                <a:spAutoFit/>
              </a:bodyPr>
              <a:lstStyle/>
              <a:p>
                <a:pPr>
                  <a:defRPr sz="1100" b="1" i="0" u="none" strike="noStrike" baseline="0">
                    <a:solidFill>
                      <a:sysClr val="windowText" lastClr="000000"/>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Dati!$I$760:$I$767</c:f>
              <c:strCache>
                <c:ptCount val="8"/>
                <c:pt idx="0">
                  <c:v>07.2024., n=62</c:v>
                </c:pt>
                <c:pt idx="1">
                  <c:v>06.2022., n=129</c:v>
                </c:pt>
                <c:pt idx="3">
                  <c:v>07.2024., n=33</c:v>
                </c:pt>
                <c:pt idx="4">
                  <c:v>06.2022., n=39</c:v>
                </c:pt>
                <c:pt idx="6">
                  <c:v>07.2024., n=29</c:v>
                </c:pt>
                <c:pt idx="7">
                  <c:v>06.2022., n=90</c:v>
                </c:pt>
              </c:strCache>
            </c:strRef>
          </c:cat>
          <c:val>
            <c:numRef>
              <c:f>Dati!$K$760:$K$767</c:f>
              <c:numCache>
                <c:formatCode>###0</c:formatCode>
                <c:ptCount val="8"/>
                <c:pt idx="0">
                  <c:v>5.765056981632271</c:v>
                </c:pt>
                <c:pt idx="1">
                  <c:v>7.4</c:v>
                </c:pt>
                <c:pt idx="3">
                  <c:v>3.7871565275386105</c:v>
                </c:pt>
                <c:pt idx="4">
                  <c:v>14.2</c:v>
                </c:pt>
                <c:pt idx="6">
                  <c:v>7.6507542914475355</c:v>
                </c:pt>
                <c:pt idx="7">
                  <c:v>5.0999999999999996</c:v>
                </c:pt>
              </c:numCache>
            </c:numRef>
          </c:val>
          <c:extLst xmlns:c16r2="http://schemas.microsoft.com/office/drawing/2015/06/chart">
            <c:ext xmlns:c16="http://schemas.microsoft.com/office/drawing/2014/chart" uri="{C3380CC4-5D6E-409C-BE32-E72D297353CC}">
              <c16:uniqueId val="{00000020-7CAC-4378-BDC5-5FBB2B5F1A94}"/>
            </c:ext>
          </c:extLst>
        </c:ser>
        <c:ser>
          <c:idx val="4"/>
          <c:order val="2"/>
          <c:tx>
            <c:strRef>
              <c:f>Dati!$L$759</c:f>
              <c:strCache>
                <c:ptCount val="1"/>
                <c:pt idx="0">
                  <c:v>Drīzāk 
apmierināti</c:v>
                </c:pt>
              </c:strCache>
            </c:strRef>
          </c:tx>
          <c:spPr>
            <a:solidFill>
              <a:srgbClr val="BDDCA8"/>
            </a:solidFill>
          </c:spPr>
          <c:invertIfNegative val="0"/>
          <c:dLbls>
            <c:numFmt formatCode="0" sourceLinked="0"/>
            <c:spPr>
              <a:noFill/>
              <a:ln>
                <a:noFill/>
              </a:ln>
              <a:effectLst/>
            </c:spPr>
            <c:txPr>
              <a:bodyPr wrap="square" lIns="38100" tIns="19050" rIns="38100" bIns="19050" anchor="ctr">
                <a:spAutoFit/>
              </a:bodyPr>
              <a:lstStyle/>
              <a:p>
                <a:pPr>
                  <a:defRPr sz="1100" b="1">
                    <a:solidFill>
                      <a:schemeClr val="tx1"/>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Dati!$I$760:$I$767</c:f>
              <c:strCache>
                <c:ptCount val="8"/>
                <c:pt idx="0">
                  <c:v>07.2024., n=62</c:v>
                </c:pt>
                <c:pt idx="1">
                  <c:v>06.2022., n=129</c:v>
                </c:pt>
                <c:pt idx="3">
                  <c:v>07.2024., n=33</c:v>
                </c:pt>
                <c:pt idx="4">
                  <c:v>06.2022., n=39</c:v>
                </c:pt>
                <c:pt idx="6">
                  <c:v>07.2024., n=29</c:v>
                </c:pt>
                <c:pt idx="7">
                  <c:v>06.2022., n=90</c:v>
                </c:pt>
              </c:strCache>
            </c:strRef>
          </c:cat>
          <c:val>
            <c:numRef>
              <c:f>Dati!$L$760:$L$767</c:f>
              <c:numCache>
                <c:formatCode>###0</c:formatCode>
                <c:ptCount val="8"/>
                <c:pt idx="0">
                  <c:v>35.057522541715954</c:v>
                </c:pt>
                <c:pt idx="1">
                  <c:v>27.5</c:v>
                </c:pt>
                <c:pt idx="3">
                  <c:v>47.754681554667535</c:v>
                </c:pt>
                <c:pt idx="4">
                  <c:v>32.299999999999997</c:v>
                </c:pt>
                <c:pt idx="6">
                  <c:v>22.952262874342605</c:v>
                </c:pt>
                <c:pt idx="7">
                  <c:v>25.8</c:v>
                </c:pt>
              </c:numCache>
            </c:numRef>
          </c:val>
          <c:extLst xmlns:c16r2="http://schemas.microsoft.com/office/drawing/2015/06/chart">
            <c:ext xmlns:c16="http://schemas.microsoft.com/office/drawing/2014/chart" uri="{C3380CC4-5D6E-409C-BE32-E72D297353CC}">
              <c16:uniqueId val="{00000024-7CAC-4378-BDC5-5FBB2B5F1A94}"/>
            </c:ext>
          </c:extLst>
        </c:ser>
        <c:ser>
          <c:idx val="2"/>
          <c:order val="3"/>
          <c:tx>
            <c:strRef>
              <c:f>Dati!$M$759</c:f>
              <c:strCache>
                <c:ptCount val="1"/>
                <c:pt idx="0">
                  <c:v>Ļoti 
apmierināti</c:v>
                </c:pt>
              </c:strCache>
            </c:strRef>
          </c:tx>
          <c:spPr>
            <a:solidFill>
              <a:srgbClr val="385723"/>
            </a:solidFill>
          </c:spPr>
          <c:invertIfNegative val="0"/>
          <c:dLbls>
            <c:numFmt formatCode="0" sourceLinked="0"/>
            <c:spPr>
              <a:noFill/>
              <a:ln>
                <a:noFill/>
              </a:ln>
              <a:effectLst/>
            </c:spPr>
            <c:txPr>
              <a:bodyPr wrap="square" lIns="38100" tIns="19050" rIns="38100" bIns="19050" anchor="ctr">
                <a:spAutoFit/>
              </a:bodyPr>
              <a:lstStyle/>
              <a:p>
                <a:pPr>
                  <a:defRPr sz="1100" b="1">
                    <a:solidFill>
                      <a:schemeClr val="bg1"/>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Dati!$I$760:$I$767</c:f>
              <c:strCache>
                <c:ptCount val="8"/>
                <c:pt idx="0">
                  <c:v>07.2024., n=62</c:v>
                </c:pt>
                <c:pt idx="1">
                  <c:v>06.2022., n=129</c:v>
                </c:pt>
                <c:pt idx="3">
                  <c:v>07.2024., n=33</c:v>
                </c:pt>
                <c:pt idx="4">
                  <c:v>06.2022., n=39</c:v>
                </c:pt>
                <c:pt idx="6">
                  <c:v>07.2024., n=29</c:v>
                </c:pt>
                <c:pt idx="7">
                  <c:v>06.2022., n=90</c:v>
                </c:pt>
              </c:strCache>
            </c:strRef>
          </c:cat>
          <c:val>
            <c:numRef>
              <c:f>Dati!$M$760:$M$767</c:f>
              <c:numCache>
                <c:formatCode>###0</c:formatCode>
                <c:ptCount val="8"/>
                <c:pt idx="0">
                  <c:v>14.204772007858185</c:v>
                </c:pt>
                <c:pt idx="1">
                  <c:v>4</c:v>
                </c:pt>
                <c:pt idx="3">
                  <c:v>20.06211483206652</c:v>
                </c:pt>
                <c:pt idx="4">
                  <c:v>4.0999999999999996</c:v>
                </c:pt>
                <c:pt idx="6">
                  <c:v>8.6204790352694012</c:v>
                </c:pt>
                <c:pt idx="7">
                  <c:v>3.9</c:v>
                </c:pt>
              </c:numCache>
            </c:numRef>
          </c:val>
          <c:extLst xmlns:c16r2="http://schemas.microsoft.com/office/drawing/2015/06/chart">
            <c:ext xmlns:c16="http://schemas.microsoft.com/office/drawing/2014/chart" uri="{C3380CC4-5D6E-409C-BE32-E72D297353CC}">
              <c16:uniqueId val="{00000021-7CAC-4378-BDC5-5FBB2B5F1A94}"/>
            </c:ext>
          </c:extLst>
        </c:ser>
        <c:ser>
          <c:idx val="3"/>
          <c:order val="4"/>
          <c:tx>
            <c:strRef>
              <c:f>Dati!$N$759</c:f>
              <c:strCache>
                <c:ptCount val="1"/>
                <c:pt idx="0">
                  <c:v>Grūti 
pateikt</c:v>
                </c:pt>
              </c:strCache>
            </c:strRef>
          </c:tx>
          <c:spPr>
            <a:solidFill>
              <a:sysClr val="window" lastClr="FFFFFF">
                <a:lumMod val="75000"/>
              </a:sysClr>
            </a:solidFill>
          </c:spPr>
          <c:invertIfNegative val="0"/>
          <c:dLbls>
            <c:numFmt formatCode="0" sourceLinked="0"/>
            <c:spPr>
              <a:noFill/>
              <a:ln>
                <a:noFill/>
              </a:ln>
              <a:effectLst/>
            </c:spPr>
            <c:txPr>
              <a:bodyPr wrap="square" lIns="38100" tIns="19050" rIns="38100" bIns="19050" anchor="ctr">
                <a:spAutoFit/>
              </a:bodyPr>
              <a:lstStyle/>
              <a:p>
                <a:pPr>
                  <a:defRPr sz="1100" b="1">
                    <a:solidFill>
                      <a:sysClr val="windowText" lastClr="000000"/>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Dati!$I$760:$I$767</c:f>
              <c:strCache>
                <c:ptCount val="8"/>
                <c:pt idx="0">
                  <c:v>07.2024., n=62</c:v>
                </c:pt>
                <c:pt idx="1">
                  <c:v>06.2022., n=129</c:v>
                </c:pt>
                <c:pt idx="3">
                  <c:v>07.2024., n=33</c:v>
                </c:pt>
                <c:pt idx="4">
                  <c:v>06.2022., n=39</c:v>
                </c:pt>
                <c:pt idx="6">
                  <c:v>07.2024., n=29</c:v>
                </c:pt>
                <c:pt idx="7">
                  <c:v>06.2022., n=90</c:v>
                </c:pt>
              </c:strCache>
            </c:strRef>
          </c:cat>
          <c:val>
            <c:numRef>
              <c:f>Dati!$N$760:$N$767</c:f>
              <c:numCache>
                <c:formatCode>###0</c:formatCode>
                <c:ptCount val="8"/>
                <c:pt idx="0">
                  <c:v>43.1242596581003</c:v>
                </c:pt>
                <c:pt idx="1">
                  <c:v>55.8</c:v>
                </c:pt>
                <c:pt idx="3">
                  <c:v>24.608890558188723</c:v>
                </c:pt>
                <c:pt idx="4">
                  <c:v>45.7</c:v>
                </c:pt>
                <c:pt idx="6">
                  <c:v>60.776503798940482</c:v>
                </c:pt>
                <c:pt idx="7">
                  <c:v>59.4</c:v>
                </c:pt>
              </c:numCache>
            </c:numRef>
          </c:val>
          <c:extLst xmlns:c16r2="http://schemas.microsoft.com/office/drawing/2015/06/chart">
            <c:ext xmlns:c16="http://schemas.microsoft.com/office/drawing/2014/chart" uri="{C3380CC4-5D6E-409C-BE32-E72D297353CC}">
              <c16:uniqueId val="{00000023-7CAC-4378-BDC5-5FBB2B5F1A94}"/>
            </c:ext>
          </c:extLst>
        </c:ser>
        <c:dLbls>
          <c:showLegendKey val="0"/>
          <c:showVal val="0"/>
          <c:showCatName val="0"/>
          <c:showSerName val="0"/>
          <c:showPercent val="0"/>
          <c:showBubbleSize val="0"/>
        </c:dLbls>
        <c:gapWidth val="15"/>
        <c:overlap val="100"/>
        <c:axId val="678975144"/>
        <c:axId val="678978672"/>
      </c:barChart>
      <c:catAx>
        <c:axId val="678975144"/>
        <c:scaling>
          <c:orientation val="maxMin"/>
        </c:scaling>
        <c:delete val="0"/>
        <c:axPos val="l"/>
        <c:numFmt formatCode="General" sourceLinked="1"/>
        <c:majorTickMark val="out"/>
        <c:minorTickMark val="none"/>
        <c:tickLblPos val="low"/>
        <c:spPr>
          <a:ln w="3175">
            <a:solidFill>
              <a:srgbClr val="333333"/>
            </a:solidFill>
            <a:prstDash val="solid"/>
          </a:ln>
        </c:spPr>
        <c:txPr>
          <a:bodyPr rot="0" vert="horz"/>
          <a:lstStyle/>
          <a:p>
            <a:pPr>
              <a:defRPr sz="1100" b="0" i="0" u="none" strike="noStrike" baseline="0">
                <a:solidFill>
                  <a:srgbClr val="000000"/>
                </a:solidFill>
                <a:latin typeface="Arial"/>
                <a:ea typeface="Arial"/>
                <a:cs typeface="Arial"/>
              </a:defRPr>
            </a:pPr>
            <a:endParaRPr lang="en-US"/>
          </a:p>
        </c:txPr>
        <c:crossAx val="678978672"/>
        <c:crossesAt val="0"/>
        <c:auto val="1"/>
        <c:lblAlgn val="ctr"/>
        <c:lblOffset val="100"/>
        <c:tickLblSkip val="1"/>
        <c:tickMarkSkip val="1"/>
        <c:noMultiLvlLbl val="0"/>
      </c:catAx>
      <c:valAx>
        <c:axId val="678978672"/>
        <c:scaling>
          <c:orientation val="minMax"/>
          <c:max val="105"/>
          <c:min val="-5"/>
        </c:scaling>
        <c:delete val="1"/>
        <c:axPos val="b"/>
        <c:numFmt formatCode="0" sourceLinked="0"/>
        <c:majorTickMark val="out"/>
        <c:minorTickMark val="none"/>
        <c:tickLblPos val="nextTo"/>
        <c:crossAx val="678975144"/>
        <c:crosses val="max"/>
        <c:crossBetween val="between"/>
        <c:majorUnit val="20"/>
        <c:minorUnit val="4"/>
      </c:valAx>
      <c:spPr>
        <a:noFill/>
        <a:ln w="25400">
          <a:noFill/>
        </a:ln>
      </c:spPr>
    </c:plotArea>
    <c:legend>
      <c:legendPos val="t"/>
      <c:legendEntry>
        <c:idx val="0"/>
        <c:txPr>
          <a:bodyPr/>
          <a:lstStyle/>
          <a:p>
            <a:pPr>
              <a:defRPr sz="1200" b="0" i="0" u="none" strike="noStrike" baseline="0">
                <a:solidFill>
                  <a:sysClr val="windowText" lastClr="000000"/>
                </a:solidFill>
                <a:latin typeface="Arial"/>
                <a:ea typeface="Arial"/>
                <a:cs typeface="Arial"/>
              </a:defRPr>
            </a:pPr>
            <a:endParaRPr lang="en-US"/>
          </a:p>
        </c:txPr>
      </c:legendEntry>
      <c:layout>
        <c:manualLayout>
          <c:xMode val="edge"/>
          <c:yMode val="edge"/>
          <c:x val="0.20778625000670009"/>
          <c:y val="5.9911814237226864E-2"/>
          <c:w val="0.71970173476519417"/>
          <c:h val="0.14961481562084855"/>
        </c:manualLayout>
      </c:layout>
      <c:overlay val="0"/>
      <c:spPr>
        <a:noFill/>
        <a:ln w="25400">
          <a:noFill/>
        </a:ln>
      </c:spPr>
      <c:txPr>
        <a:bodyPr/>
        <a:lstStyle/>
        <a:p>
          <a:pPr>
            <a:defRPr sz="1200" b="0" i="0" u="none" strike="noStrike" baseline="0">
              <a:solidFill>
                <a:srgbClr val="000000"/>
              </a:solidFill>
              <a:latin typeface="Arial"/>
              <a:ea typeface="Arial"/>
              <a:cs typeface="Arial"/>
            </a:defRPr>
          </a:pPr>
          <a:endParaRPr lang="en-US"/>
        </a:p>
      </c:txPr>
    </c:legend>
    <c:plotVisOnly val="1"/>
    <c:dispBlanksAs val="gap"/>
    <c:showDLblsOverMax val="0"/>
  </c:chart>
  <c:spPr>
    <a:noFill/>
    <a:ln w="6350">
      <a:noFill/>
    </a:ln>
  </c:spPr>
  <c:txPr>
    <a:bodyPr/>
    <a:lstStyle/>
    <a:p>
      <a:pPr>
        <a:defRPr sz="800" b="0" i="0" u="none" strike="noStrike" baseline="0">
          <a:solidFill>
            <a:srgbClr val="333333"/>
          </a:solidFill>
          <a:latin typeface="Arial"/>
          <a:ea typeface="Arial"/>
          <a:cs typeface="Arial"/>
        </a:defRPr>
      </a:pPr>
      <a:endParaRPr lang="en-US"/>
    </a:p>
  </c:txPr>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b="0"/>
            </a:pPr>
            <a:r>
              <a:rPr lang="lv-LV" sz="900" b="0"/>
              <a:t>%</a:t>
            </a:r>
            <a:endParaRPr lang="en-US" sz="900" b="0"/>
          </a:p>
        </c:rich>
      </c:tx>
      <c:layout>
        <c:manualLayout>
          <c:xMode val="edge"/>
          <c:yMode val="edge"/>
          <c:x val="0.95350629457922143"/>
          <c:y val="0.11336451601385368"/>
        </c:manualLayout>
      </c:layout>
      <c:overlay val="0"/>
      <c:spPr>
        <a:solidFill>
          <a:sysClr val="window" lastClr="FFFFFF"/>
        </a:solidFill>
        <a:ln w="3175">
          <a:solidFill>
            <a:srgbClr val="333333"/>
          </a:solidFill>
        </a:ln>
        <a:effectLst>
          <a:outerShdw dist="35560" dir="2700000" algn="tl" rotWithShape="0">
            <a:prstClr val="black"/>
          </a:outerShdw>
        </a:effectLst>
      </c:spPr>
    </c:title>
    <c:autoTitleDeleted val="0"/>
    <c:plotArea>
      <c:layout>
        <c:manualLayout>
          <c:layoutTarget val="inner"/>
          <c:xMode val="edge"/>
          <c:yMode val="edge"/>
          <c:x val="0.30076646961185927"/>
          <c:y val="0.18619452279787196"/>
          <c:w val="0.67568638032395478"/>
          <c:h val="0.7813508028010242"/>
        </c:manualLayout>
      </c:layout>
      <c:barChart>
        <c:barDir val="bar"/>
        <c:grouping val="stacked"/>
        <c:varyColors val="0"/>
        <c:ser>
          <c:idx val="0"/>
          <c:order val="0"/>
          <c:tx>
            <c:strRef>
              <c:f>'Ievas dati'!$C$93</c:f>
              <c:strCache>
                <c:ptCount val="1"/>
                <c:pt idx="0">
                  <c:v>x</c:v>
                </c:pt>
              </c:strCache>
            </c:strRef>
          </c:tx>
          <c:spPr>
            <a:noFill/>
            <a:ln w="25400">
              <a:noFill/>
            </a:ln>
          </c:spPr>
          <c:invertIfNegative val="0"/>
          <c:cat>
            <c:strRef>
              <c:f>'Ievas dati'!$B$94:$B$104</c:f>
              <c:strCache>
                <c:ptCount val="11"/>
                <c:pt idx="0">
                  <c:v>07.2024., n=2318</c:v>
                </c:pt>
                <c:pt idx="1">
                  <c:v>06.2022, n=2808</c:v>
                </c:pt>
                <c:pt idx="2">
                  <c:v>11.2019, n=3622</c:v>
                </c:pt>
                <c:pt idx="4">
                  <c:v>07.2024., n=426</c:v>
                </c:pt>
                <c:pt idx="5">
                  <c:v>06.2022, n=462</c:v>
                </c:pt>
                <c:pt idx="6">
                  <c:v>11.2019, n=551</c:v>
                </c:pt>
                <c:pt idx="8">
                  <c:v>07.2024., n=1892</c:v>
                </c:pt>
                <c:pt idx="9">
                  <c:v>06.2022, n=2346</c:v>
                </c:pt>
                <c:pt idx="10">
                  <c:v>11.2019, n=3071</c:v>
                </c:pt>
              </c:strCache>
            </c:strRef>
          </c:cat>
          <c:val>
            <c:numRef>
              <c:f>'Ievas dati'!$C$94:$C$104</c:f>
              <c:numCache>
                <c:formatCode>0</c:formatCode>
                <c:ptCount val="11"/>
                <c:pt idx="0">
                  <c:v>6.9875412196474187</c:v>
                </c:pt>
                <c:pt idx="1">
                  <c:v>13.921141649048636</c:v>
                </c:pt>
                <c:pt idx="2">
                  <c:v>10.821141649048627</c:v>
                </c:pt>
                <c:pt idx="3">
                  <c:v>60.02114164904863</c:v>
                </c:pt>
                <c:pt idx="4">
                  <c:v>17.06339517017539</c:v>
                </c:pt>
                <c:pt idx="5">
                  <c:v>21.52114164904863</c:v>
                </c:pt>
                <c:pt idx="6">
                  <c:v>19.421141649048629</c:v>
                </c:pt>
                <c:pt idx="7">
                  <c:v>60.02114164904863</c:v>
                </c:pt>
                <c:pt idx="8">
                  <c:v>5</c:v>
                </c:pt>
                <c:pt idx="9">
                  <c:v>12.621141649048631</c:v>
                </c:pt>
                <c:pt idx="10">
                  <c:v>9.6211416490486243</c:v>
                </c:pt>
              </c:numCache>
            </c:numRef>
          </c:val>
          <c:extLst xmlns:c16r2="http://schemas.microsoft.com/office/drawing/2015/06/chart">
            <c:ext xmlns:c16="http://schemas.microsoft.com/office/drawing/2014/chart" uri="{C3380CC4-5D6E-409C-BE32-E72D297353CC}">
              <c16:uniqueId val="{00000000-5E7A-476E-86F3-EDE8B7DC11A5}"/>
            </c:ext>
          </c:extLst>
        </c:ser>
        <c:ser>
          <c:idx val="1"/>
          <c:order val="1"/>
          <c:tx>
            <c:strRef>
              <c:f>'Ievas dati'!$D$93</c:f>
              <c:strCache>
                <c:ptCount val="1"/>
                <c:pt idx="0">
                  <c:v>Ļoti sliktas</c:v>
                </c:pt>
              </c:strCache>
            </c:strRef>
          </c:tx>
          <c:spPr>
            <a:solidFill>
              <a:srgbClr val="840C54"/>
            </a:solidFill>
            <a:ln w="25400">
              <a:noFill/>
            </a:ln>
          </c:spPr>
          <c:invertIfNegative val="0"/>
          <c:dLbls>
            <c:dLbl>
              <c:idx val="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9"/>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2"/>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1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4"/>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5"/>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6"/>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7"/>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2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1"/>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3"/>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8"/>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39"/>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dLbl>
              <c:idx val="40"/>
              <c:numFmt formatCode="0" sourceLinked="0"/>
              <c:spPr>
                <a:noFill/>
                <a:ln w="25400">
                  <a:noFill/>
                </a:ln>
              </c:spPr>
              <c:txPr>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dLbl>
            <c:numFmt formatCode="0" sourceLinked="0"/>
            <c:spPr>
              <a:noFill/>
              <a:ln w="25400">
                <a:noFill/>
              </a:ln>
            </c:spPr>
            <c:txPr>
              <a:bodyPr wrap="square" lIns="38100" tIns="19050" rIns="38100" bIns="19050" anchor="ctr">
                <a:spAutoFit/>
              </a:bodyPr>
              <a:lstStyle/>
              <a:p>
                <a:pPr>
                  <a:defRPr sz="1200" b="1" i="0" u="none" strike="noStrike" baseline="0">
                    <a:solidFill>
                      <a:schemeClr val="bg1"/>
                    </a:solidFill>
                    <a:latin typeface="Arial"/>
                    <a:ea typeface="Arial"/>
                    <a:cs typeface="Aria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'Ievas dati'!$B$94:$B$104</c:f>
              <c:strCache>
                <c:ptCount val="11"/>
                <c:pt idx="0">
                  <c:v>07.2024., n=2318</c:v>
                </c:pt>
                <c:pt idx="1">
                  <c:v>06.2022, n=2808</c:v>
                </c:pt>
                <c:pt idx="2">
                  <c:v>11.2019, n=3622</c:v>
                </c:pt>
                <c:pt idx="4">
                  <c:v>07.2024., n=426</c:v>
                </c:pt>
                <c:pt idx="5">
                  <c:v>06.2022, n=462</c:v>
                </c:pt>
                <c:pt idx="6">
                  <c:v>11.2019, n=551</c:v>
                </c:pt>
                <c:pt idx="8">
                  <c:v>07.2024., n=1892</c:v>
                </c:pt>
                <c:pt idx="9">
                  <c:v>06.2022, n=2346</c:v>
                </c:pt>
                <c:pt idx="10">
                  <c:v>11.2019, n=3071</c:v>
                </c:pt>
              </c:strCache>
            </c:strRef>
          </c:cat>
          <c:val>
            <c:numRef>
              <c:f>'Ievas dati'!$D$94:$D$104</c:f>
              <c:numCache>
                <c:formatCode>###0</c:formatCode>
                <c:ptCount val="11"/>
                <c:pt idx="0">
                  <c:v>19.918443749802776</c:v>
                </c:pt>
                <c:pt idx="1">
                  <c:v>16.399999999999999</c:v>
                </c:pt>
                <c:pt idx="2">
                  <c:v>18.2</c:v>
                </c:pt>
                <c:pt idx="4">
                  <c:v>13.849765258215962</c:v>
                </c:pt>
                <c:pt idx="5">
                  <c:v>9.8000000000000007</c:v>
                </c:pt>
                <c:pt idx="6">
                  <c:v>10.3</c:v>
                </c:pt>
                <c:pt idx="8">
                  <c:v>20.930232558139537</c:v>
                </c:pt>
                <c:pt idx="9">
                  <c:v>17.5</c:v>
                </c:pt>
                <c:pt idx="10">
                  <c:v>19.3</c:v>
                </c:pt>
              </c:numCache>
            </c:numRef>
          </c:val>
          <c:extLst xmlns:c16r2="http://schemas.microsoft.com/office/drawing/2015/06/chart">
            <c:ext xmlns:c16="http://schemas.microsoft.com/office/drawing/2014/chart" uri="{C3380CC4-5D6E-409C-BE32-E72D297353CC}">
              <c16:uniqueId val="{00000020-5E7A-476E-86F3-EDE8B7DC11A5}"/>
            </c:ext>
          </c:extLst>
        </c:ser>
        <c:ser>
          <c:idx val="2"/>
          <c:order val="2"/>
          <c:tx>
            <c:strRef>
              <c:f>'Ievas dati'!$E$93</c:f>
              <c:strCache>
                <c:ptCount val="1"/>
                <c:pt idx="0">
                  <c:v>Drīzāk sliktas</c:v>
                </c:pt>
              </c:strCache>
            </c:strRef>
          </c:tx>
          <c:spPr>
            <a:solidFill>
              <a:srgbClr val="D0909F"/>
            </a:solidFill>
          </c:spPr>
          <c:invertIfNegative val="0"/>
          <c:dLbls>
            <c:numFmt formatCode="0" sourceLinked="0"/>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dati'!$B$94:$B$104</c:f>
              <c:strCache>
                <c:ptCount val="11"/>
                <c:pt idx="0">
                  <c:v>07.2024., n=2318</c:v>
                </c:pt>
                <c:pt idx="1">
                  <c:v>06.2022, n=2808</c:v>
                </c:pt>
                <c:pt idx="2">
                  <c:v>11.2019, n=3622</c:v>
                </c:pt>
                <c:pt idx="4">
                  <c:v>07.2024., n=426</c:v>
                </c:pt>
                <c:pt idx="5">
                  <c:v>06.2022, n=462</c:v>
                </c:pt>
                <c:pt idx="6">
                  <c:v>11.2019, n=551</c:v>
                </c:pt>
                <c:pt idx="8">
                  <c:v>07.2024., n=1892</c:v>
                </c:pt>
                <c:pt idx="9">
                  <c:v>06.2022, n=2346</c:v>
                </c:pt>
                <c:pt idx="10">
                  <c:v>11.2019, n=3071</c:v>
                </c:pt>
              </c:strCache>
            </c:strRef>
          </c:cat>
          <c:val>
            <c:numRef>
              <c:f>'Ievas dati'!$E$94:$E$104</c:f>
              <c:numCache>
                <c:formatCode>###0</c:formatCode>
                <c:ptCount val="11"/>
                <c:pt idx="0">
                  <c:v>33.115156679598435</c:v>
                </c:pt>
                <c:pt idx="1">
                  <c:v>29.7</c:v>
                </c:pt>
                <c:pt idx="2">
                  <c:v>31</c:v>
                </c:pt>
                <c:pt idx="4">
                  <c:v>29.107981220657276</c:v>
                </c:pt>
                <c:pt idx="5">
                  <c:v>28.7</c:v>
                </c:pt>
                <c:pt idx="6">
                  <c:v>30.3</c:v>
                </c:pt>
                <c:pt idx="8">
                  <c:v>34.090909090909093</c:v>
                </c:pt>
                <c:pt idx="9">
                  <c:v>29.9</c:v>
                </c:pt>
                <c:pt idx="10">
                  <c:v>31.1</c:v>
                </c:pt>
              </c:numCache>
            </c:numRef>
          </c:val>
          <c:extLst xmlns:c16r2="http://schemas.microsoft.com/office/drawing/2015/06/chart">
            <c:ext xmlns:c16="http://schemas.microsoft.com/office/drawing/2014/chart" uri="{C3380CC4-5D6E-409C-BE32-E72D297353CC}">
              <c16:uniqueId val="{00000021-5E7A-476E-86F3-EDE8B7DC11A5}"/>
            </c:ext>
          </c:extLst>
        </c:ser>
        <c:ser>
          <c:idx val="5"/>
          <c:order val="3"/>
          <c:tx>
            <c:strRef>
              <c:f>'Ievas dati'!$F$93</c:f>
              <c:strCache>
                <c:ptCount val="1"/>
                <c:pt idx="0">
                  <c:v>Drīzāk labas</c:v>
                </c:pt>
              </c:strCache>
            </c:strRef>
          </c:tx>
          <c:spPr>
            <a:solidFill>
              <a:srgbClr val="BDDCA8"/>
            </a:solidFill>
          </c:spPr>
          <c:invertIfNegative val="0"/>
          <c:dLbls>
            <c:numFmt formatCode="0" sourceLinked="0"/>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dati'!$B$94:$B$104</c:f>
              <c:strCache>
                <c:ptCount val="11"/>
                <c:pt idx="0">
                  <c:v>07.2024., n=2318</c:v>
                </c:pt>
                <c:pt idx="1">
                  <c:v>06.2022, n=2808</c:v>
                </c:pt>
                <c:pt idx="2">
                  <c:v>11.2019, n=3622</c:v>
                </c:pt>
                <c:pt idx="4">
                  <c:v>07.2024., n=426</c:v>
                </c:pt>
                <c:pt idx="5">
                  <c:v>06.2022, n=462</c:v>
                </c:pt>
                <c:pt idx="6">
                  <c:v>11.2019, n=551</c:v>
                </c:pt>
                <c:pt idx="8">
                  <c:v>07.2024., n=1892</c:v>
                </c:pt>
                <c:pt idx="9">
                  <c:v>06.2022, n=2346</c:v>
                </c:pt>
                <c:pt idx="10">
                  <c:v>11.2019, n=3071</c:v>
                </c:pt>
              </c:strCache>
            </c:strRef>
          </c:cat>
          <c:val>
            <c:numRef>
              <c:f>'Ievas dati'!$F$94:$F$104</c:f>
              <c:numCache>
                <c:formatCode>###0</c:formatCode>
                <c:ptCount val="11"/>
                <c:pt idx="0">
                  <c:v>4.5461497418904449</c:v>
                </c:pt>
                <c:pt idx="1">
                  <c:v>5.3</c:v>
                </c:pt>
                <c:pt idx="2">
                  <c:v>5</c:v>
                </c:pt>
                <c:pt idx="4">
                  <c:v>10.7981220657277</c:v>
                </c:pt>
                <c:pt idx="5">
                  <c:v>9.9</c:v>
                </c:pt>
                <c:pt idx="6">
                  <c:v>8.6999999999999993</c:v>
                </c:pt>
                <c:pt idx="8">
                  <c:v>3.3298097251585626</c:v>
                </c:pt>
                <c:pt idx="9">
                  <c:v>4.5</c:v>
                </c:pt>
                <c:pt idx="10">
                  <c:v>4.5</c:v>
                </c:pt>
              </c:numCache>
            </c:numRef>
          </c:val>
          <c:extLst xmlns:c16r2="http://schemas.microsoft.com/office/drawing/2015/06/chart">
            <c:ext xmlns:c16="http://schemas.microsoft.com/office/drawing/2014/chart" uri="{C3380CC4-5D6E-409C-BE32-E72D297353CC}">
              <c16:uniqueId val="{00000024-5E7A-476E-86F3-EDE8B7DC11A5}"/>
            </c:ext>
          </c:extLst>
        </c:ser>
        <c:ser>
          <c:idx val="3"/>
          <c:order val="4"/>
          <c:tx>
            <c:strRef>
              <c:f>'Ievas dati'!$G$93</c:f>
              <c:strCache>
                <c:ptCount val="1"/>
                <c:pt idx="0">
                  <c:v>Ļoti labas</c:v>
                </c:pt>
              </c:strCache>
            </c:strRef>
          </c:tx>
          <c:spPr>
            <a:solidFill>
              <a:srgbClr val="385723"/>
            </a:solidFill>
          </c:spPr>
          <c:invertIfNegative val="0"/>
          <c:dLbls>
            <c:dLbl>
              <c:idx val="4"/>
              <c:layout/>
              <c:numFmt formatCode="0" sourceLinked="0"/>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5"/>
              <c:layout/>
              <c:numFmt formatCode="0" sourceLinked="0"/>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1.3671406339005132E-2"/>
                  <c:y val="7.9935594279270031E-17"/>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numFmt formatCode="0" sourceLinked="0"/>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dati'!$B$94:$B$104</c:f>
              <c:strCache>
                <c:ptCount val="11"/>
                <c:pt idx="0">
                  <c:v>07.2024., n=2318</c:v>
                </c:pt>
                <c:pt idx="1">
                  <c:v>06.2022, n=2808</c:v>
                </c:pt>
                <c:pt idx="2">
                  <c:v>11.2019, n=3622</c:v>
                </c:pt>
                <c:pt idx="4">
                  <c:v>07.2024., n=426</c:v>
                </c:pt>
                <c:pt idx="5">
                  <c:v>06.2022, n=462</c:v>
                </c:pt>
                <c:pt idx="6">
                  <c:v>11.2019, n=551</c:v>
                </c:pt>
                <c:pt idx="8">
                  <c:v>07.2024., n=1892</c:v>
                </c:pt>
                <c:pt idx="9">
                  <c:v>06.2022, n=2346</c:v>
                </c:pt>
                <c:pt idx="10">
                  <c:v>11.2019, n=3071</c:v>
                </c:pt>
              </c:strCache>
            </c:strRef>
          </c:cat>
          <c:val>
            <c:numRef>
              <c:f>'Ievas dati'!$G$94:$G$104</c:f>
              <c:numCache>
                <c:formatCode>###0</c:formatCode>
                <c:ptCount val="11"/>
                <c:pt idx="0">
                  <c:v>1.5231996785129289</c:v>
                </c:pt>
                <c:pt idx="1">
                  <c:v>1.6</c:v>
                </c:pt>
                <c:pt idx="2">
                  <c:v>1</c:v>
                </c:pt>
                <c:pt idx="4">
                  <c:v>3.755868544600939</c:v>
                </c:pt>
                <c:pt idx="5">
                  <c:v>4.8</c:v>
                </c:pt>
                <c:pt idx="6">
                  <c:v>2.2000000000000002</c:v>
                </c:pt>
                <c:pt idx="8">
                  <c:v>1.0570824524312896</c:v>
                </c:pt>
                <c:pt idx="9">
                  <c:v>1.1000000000000001</c:v>
                </c:pt>
                <c:pt idx="10">
                  <c:v>0.8</c:v>
                </c:pt>
              </c:numCache>
            </c:numRef>
          </c:val>
          <c:extLst xmlns:c16r2="http://schemas.microsoft.com/office/drawing/2015/06/chart">
            <c:ext xmlns:c16="http://schemas.microsoft.com/office/drawing/2014/chart" uri="{C3380CC4-5D6E-409C-BE32-E72D297353CC}">
              <c16:uniqueId val="{00000022-5E7A-476E-86F3-EDE8B7DC11A5}"/>
            </c:ext>
          </c:extLst>
        </c:ser>
        <c:ser>
          <c:idx val="4"/>
          <c:order val="5"/>
          <c:tx>
            <c:strRef>
              <c:f>'Ievas dati'!$H$93</c:f>
              <c:strCache>
                <c:ptCount val="1"/>
                <c:pt idx="0">
                  <c:v>x</c:v>
                </c:pt>
              </c:strCache>
            </c:strRef>
          </c:tx>
          <c:spPr>
            <a:noFill/>
          </c:spPr>
          <c:invertIfNegative val="0"/>
          <c:cat>
            <c:strRef>
              <c:f>'Ievas dati'!$B$94:$B$104</c:f>
              <c:strCache>
                <c:ptCount val="11"/>
                <c:pt idx="0">
                  <c:v>07.2024., n=2318</c:v>
                </c:pt>
                <c:pt idx="1">
                  <c:v>06.2022, n=2808</c:v>
                </c:pt>
                <c:pt idx="2">
                  <c:v>11.2019, n=3622</c:v>
                </c:pt>
                <c:pt idx="4">
                  <c:v>07.2024., n=426</c:v>
                </c:pt>
                <c:pt idx="5">
                  <c:v>06.2022, n=462</c:v>
                </c:pt>
                <c:pt idx="6">
                  <c:v>11.2019, n=551</c:v>
                </c:pt>
                <c:pt idx="8">
                  <c:v>07.2024., n=1892</c:v>
                </c:pt>
                <c:pt idx="9">
                  <c:v>06.2022, n=2346</c:v>
                </c:pt>
                <c:pt idx="10">
                  <c:v>11.2019, n=3071</c:v>
                </c:pt>
              </c:strCache>
            </c:strRef>
          </c:cat>
          <c:val>
            <c:numRef>
              <c:f>'Ievas dati'!$H$94:$H$104</c:f>
              <c:numCache>
                <c:formatCode>0</c:formatCode>
                <c:ptCount val="11"/>
                <c:pt idx="0">
                  <c:v>13.630650579596626</c:v>
                </c:pt>
                <c:pt idx="1">
                  <c:v>12.799999999999999</c:v>
                </c:pt>
                <c:pt idx="2">
                  <c:v>13.7</c:v>
                </c:pt>
                <c:pt idx="3">
                  <c:v>19.7</c:v>
                </c:pt>
                <c:pt idx="4" formatCode="###0">
                  <c:v>5.1460093896713595</c:v>
                </c:pt>
                <c:pt idx="5" formatCode="###0">
                  <c:v>5</c:v>
                </c:pt>
                <c:pt idx="6" formatCode="###0">
                  <c:v>8.8000000000000007</c:v>
                </c:pt>
                <c:pt idx="7" formatCode="###0">
                  <c:v>19.7</c:v>
                </c:pt>
                <c:pt idx="8" formatCode="###0">
                  <c:v>15.313107822410148</c:v>
                </c:pt>
                <c:pt idx="9" formatCode="###0">
                  <c:v>14.1</c:v>
                </c:pt>
                <c:pt idx="10" formatCode="###0">
                  <c:v>14.399999999999999</c:v>
                </c:pt>
              </c:numCache>
            </c:numRef>
          </c:val>
          <c:extLst xmlns:c16r2="http://schemas.microsoft.com/office/drawing/2015/06/chart">
            <c:ext xmlns:c16="http://schemas.microsoft.com/office/drawing/2014/chart" uri="{C3380CC4-5D6E-409C-BE32-E72D297353CC}">
              <c16:uniqueId val="{00000023-5E7A-476E-86F3-EDE8B7DC11A5}"/>
            </c:ext>
          </c:extLst>
        </c:ser>
        <c:ser>
          <c:idx val="6"/>
          <c:order val="6"/>
          <c:tx>
            <c:strRef>
              <c:f>'Ievas dati'!$I$93</c:f>
              <c:strCache>
                <c:ptCount val="1"/>
                <c:pt idx="0">
                  <c:v>Vidējas</c:v>
                </c:pt>
              </c:strCache>
            </c:strRef>
          </c:tx>
          <c:spPr>
            <a:solidFill>
              <a:srgbClr val="F8CBAD"/>
            </a:solidFill>
          </c:spPr>
          <c:invertIfNegative val="0"/>
          <c:dLbls>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dati'!$B$94:$B$104</c:f>
              <c:strCache>
                <c:ptCount val="11"/>
                <c:pt idx="0">
                  <c:v>07.2024., n=2318</c:v>
                </c:pt>
                <c:pt idx="1">
                  <c:v>06.2022, n=2808</c:v>
                </c:pt>
                <c:pt idx="2">
                  <c:v>11.2019, n=3622</c:v>
                </c:pt>
                <c:pt idx="4">
                  <c:v>07.2024., n=426</c:v>
                </c:pt>
                <c:pt idx="5">
                  <c:v>06.2022, n=462</c:v>
                </c:pt>
                <c:pt idx="6">
                  <c:v>11.2019, n=551</c:v>
                </c:pt>
                <c:pt idx="8">
                  <c:v>07.2024., n=1892</c:v>
                </c:pt>
                <c:pt idx="9">
                  <c:v>06.2022, n=2346</c:v>
                </c:pt>
                <c:pt idx="10">
                  <c:v>11.2019, n=3071</c:v>
                </c:pt>
              </c:strCache>
            </c:strRef>
          </c:cat>
          <c:val>
            <c:numRef>
              <c:f>'Ievas dati'!$I$94:$I$104</c:f>
              <c:numCache>
                <c:formatCode>###0</c:formatCode>
                <c:ptCount val="11"/>
                <c:pt idx="0">
                  <c:v>24.058206694794375</c:v>
                </c:pt>
                <c:pt idx="1">
                  <c:v>21.8</c:v>
                </c:pt>
                <c:pt idx="2">
                  <c:v>22.2</c:v>
                </c:pt>
                <c:pt idx="4">
                  <c:v>32.629107981220656</c:v>
                </c:pt>
                <c:pt idx="5">
                  <c:v>33.4</c:v>
                </c:pt>
                <c:pt idx="6">
                  <c:v>37</c:v>
                </c:pt>
                <c:pt idx="8">
                  <c:v>22.145877378435518</c:v>
                </c:pt>
                <c:pt idx="9">
                  <c:v>20</c:v>
                </c:pt>
                <c:pt idx="10">
                  <c:v>20.3</c:v>
                </c:pt>
              </c:numCache>
            </c:numRef>
          </c:val>
          <c:extLst xmlns:c16r2="http://schemas.microsoft.com/office/drawing/2015/06/chart">
            <c:ext xmlns:c16="http://schemas.microsoft.com/office/drawing/2014/chart" uri="{C3380CC4-5D6E-409C-BE32-E72D297353CC}">
              <c16:uniqueId val="{00000000-64D4-4D1F-B02F-5CC657254CBF}"/>
            </c:ext>
          </c:extLst>
        </c:ser>
        <c:ser>
          <c:idx val="7"/>
          <c:order val="7"/>
          <c:tx>
            <c:strRef>
              <c:f>'Ievas dati'!$J$93</c:f>
              <c:strCache>
                <c:ptCount val="1"/>
                <c:pt idx="0">
                  <c:v>x</c:v>
                </c:pt>
              </c:strCache>
            </c:strRef>
          </c:tx>
          <c:spPr>
            <a:noFill/>
          </c:spPr>
          <c:invertIfNegative val="0"/>
          <c:cat>
            <c:strRef>
              <c:f>'Ievas dati'!$B$94:$B$104</c:f>
              <c:strCache>
                <c:ptCount val="11"/>
                <c:pt idx="0">
                  <c:v>07.2024., n=2318</c:v>
                </c:pt>
                <c:pt idx="1">
                  <c:v>06.2022, n=2808</c:v>
                </c:pt>
                <c:pt idx="2">
                  <c:v>11.2019, n=3622</c:v>
                </c:pt>
                <c:pt idx="4">
                  <c:v>07.2024., n=426</c:v>
                </c:pt>
                <c:pt idx="5">
                  <c:v>06.2022, n=462</c:v>
                </c:pt>
                <c:pt idx="6">
                  <c:v>11.2019, n=551</c:v>
                </c:pt>
                <c:pt idx="8">
                  <c:v>07.2024., n=1892</c:v>
                </c:pt>
                <c:pt idx="9">
                  <c:v>06.2022, n=2346</c:v>
                </c:pt>
                <c:pt idx="10">
                  <c:v>11.2019, n=3071</c:v>
                </c:pt>
              </c:strCache>
            </c:strRef>
          </c:cat>
          <c:val>
            <c:numRef>
              <c:f>'Ievas dati'!$J$94:$J$104</c:f>
              <c:numCache>
                <c:formatCode>0</c:formatCode>
                <c:ptCount val="11"/>
                <c:pt idx="0">
                  <c:v>17.941793305205625</c:v>
                </c:pt>
                <c:pt idx="1">
                  <c:v>20.2</c:v>
                </c:pt>
                <c:pt idx="2">
                  <c:v>19.8</c:v>
                </c:pt>
                <c:pt idx="3">
                  <c:v>42</c:v>
                </c:pt>
                <c:pt idx="4" formatCode="###0">
                  <c:v>9.3708920187793439</c:v>
                </c:pt>
                <c:pt idx="5" formatCode="###0">
                  <c:v>8.6000000000000014</c:v>
                </c:pt>
                <c:pt idx="6" formatCode="###0">
                  <c:v>5</c:v>
                </c:pt>
                <c:pt idx="7" formatCode="###0">
                  <c:v>42</c:v>
                </c:pt>
                <c:pt idx="8" formatCode="###0">
                  <c:v>19.854122621564482</c:v>
                </c:pt>
                <c:pt idx="9" formatCode="###0">
                  <c:v>22</c:v>
                </c:pt>
                <c:pt idx="10" formatCode="###0">
                  <c:v>21.7</c:v>
                </c:pt>
              </c:numCache>
            </c:numRef>
          </c:val>
          <c:extLst xmlns:c16r2="http://schemas.microsoft.com/office/drawing/2015/06/chart">
            <c:ext xmlns:c16="http://schemas.microsoft.com/office/drawing/2014/chart" uri="{C3380CC4-5D6E-409C-BE32-E72D297353CC}">
              <c16:uniqueId val="{00000001-64D4-4D1F-B02F-5CC657254CBF}"/>
            </c:ext>
          </c:extLst>
        </c:ser>
        <c:ser>
          <c:idx val="8"/>
          <c:order val="8"/>
          <c:tx>
            <c:strRef>
              <c:f>'Ievas dati'!$K$93</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dati'!$B$94:$B$104</c:f>
              <c:strCache>
                <c:ptCount val="11"/>
                <c:pt idx="0">
                  <c:v>07.2024., n=2318</c:v>
                </c:pt>
                <c:pt idx="1">
                  <c:v>06.2022, n=2808</c:v>
                </c:pt>
                <c:pt idx="2">
                  <c:v>11.2019, n=3622</c:v>
                </c:pt>
                <c:pt idx="4">
                  <c:v>07.2024., n=426</c:v>
                </c:pt>
                <c:pt idx="5">
                  <c:v>06.2022, n=462</c:v>
                </c:pt>
                <c:pt idx="6">
                  <c:v>11.2019, n=551</c:v>
                </c:pt>
                <c:pt idx="8">
                  <c:v>07.2024., n=1892</c:v>
                </c:pt>
                <c:pt idx="9">
                  <c:v>06.2022, n=2346</c:v>
                </c:pt>
                <c:pt idx="10">
                  <c:v>11.2019, n=3071</c:v>
                </c:pt>
              </c:strCache>
            </c:strRef>
          </c:cat>
          <c:val>
            <c:numRef>
              <c:f>'Ievas dati'!$K$94:$K$104</c:f>
              <c:numCache>
                <c:formatCode>0</c:formatCode>
                <c:ptCount val="11"/>
                <c:pt idx="0" formatCode="###0">
                  <c:v>16.83884345540104</c:v>
                </c:pt>
                <c:pt idx="1">
                  <c:v>25.2</c:v>
                </c:pt>
                <c:pt idx="2">
                  <c:v>22.6</c:v>
                </c:pt>
                <c:pt idx="4" formatCode="###0">
                  <c:v>9.8591549295774641</c:v>
                </c:pt>
                <c:pt idx="5" formatCode="###0">
                  <c:v>13.5</c:v>
                </c:pt>
                <c:pt idx="6" formatCode="###0">
                  <c:v>11.5</c:v>
                </c:pt>
                <c:pt idx="8" formatCode="###0">
                  <c:v>18.446088794926006</c:v>
                </c:pt>
                <c:pt idx="9" formatCode="###0">
                  <c:v>27.1</c:v>
                </c:pt>
                <c:pt idx="10" formatCode="###0">
                  <c:v>24</c:v>
                </c:pt>
              </c:numCache>
            </c:numRef>
          </c:val>
          <c:extLst xmlns:c16r2="http://schemas.microsoft.com/office/drawing/2015/06/chart">
            <c:ext xmlns:c16="http://schemas.microsoft.com/office/drawing/2014/chart" uri="{C3380CC4-5D6E-409C-BE32-E72D297353CC}">
              <c16:uniqueId val="{00000002-64D4-4D1F-B02F-5CC657254CBF}"/>
            </c:ext>
          </c:extLst>
        </c:ser>
        <c:dLbls>
          <c:showLegendKey val="0"/>
          <c:showVal val="0"/>
          <c:showCatName val="0"/>
          <c:showSerName val="0"/>
          <c:showPercent val="0"/>
          <c:showBubbleSize val="0"/>
        </c:dLbls>
        <c:gapWidth val="15"/>
        <c:overlap val="100"/>
        <c:axId val="806247136"/>
        <c:axId val="806248704"/>
      </c:barChart>
      <c:catAx>
        <c:axId val="806247136"/>
        <c:scaling>
          <c:orientation val="maxMin"/>
        </c:scaling>
        <c:delete val="0"/>
        <c:axPos val="l"/>
        <c:numFmt formatCode="General" sourceLinked="1"/>
        <c:majorTickMark val="none"/>
        <c:minorTickMark val="none"/>
        <c:tickLblPos val="low"/>
        <c:spPr>
          <a:ln w="3175">
            <a:solidFill>
              <a:srgbClr val="333333"/>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806248704"/>
        <c:crossesAt val="60"/>
        <c:auto val="1"/>
        <c:lblAlgn val="ctr"/>
        <c:lblOffset val="100"/>
        <c:tickLblSkip val="1"/>
        <c:tickMarkSkip val="1"/>
        <c:noMultiLvlLbl val="0"/>
      </c:catAx>
      <c:valAx>
        <c:axId val="806248704"/>
        <c:scaling>
          <c:orientation val="minMax"/>
          <c:max val="155"/>
          <c:min val="0"/>
        </c:scaling>
        <c:delete val="1"/>
        <c:axPos val="b"/>
        <c:numFmt formatCode="0" sourceLinked="0"/>
        <c:majorTickMark val="out"/>
        <c:minorTickMark val="none"/>
        <c:tickLblPos val="nextTo"/>
        <c:crossAx val="806247136"/>
        <c:crosses val="max"/>
        <c:crossBetween val="between"/>
        <c:majorUnit val="20"/>
        <c:minorUnit val="4"/>
      </c:valAx>
      <c:spPr>
        <a:noFill/>
        <a:ln w="25400">
          <a:noFill/>
        </a:ln>
      </c:spPr>
    </c:plotArea>
    <c:legend>
      <c:legendPos val="t"/>
      <c:legendEntry>
        <c:idx val="0"/>
        <c:delete val="1"/>
      </c:legendEntry>
      <c:legendEntry>
        <c:idx val="5"/>
        <c:delete val="1"/>
      </c:legendEntry>
      <c:legendEntry>
        <c:idx val="7"/>
        <c:delete val="1"/>
      </c:legendEntry>
      <c:layout>
        <c:manualLayout>
          <c:xMode val="edge"/>
          <c:yMode val="edge"/>
          <c:x val="0.23622126057413484"/>
          <c:y val="6.9284064665127024E-3"/>
          <c:w val="0.7509067968593095"/>
          <c:h val="7.9211282615032144E-2"/>
        </c:manualLayout>
      </c:layout>
      <c:overlay val="0"/>
      <c:spPr>
        <a:noFill/>
        <a:ln w="25400">
          <a:noFill/>
        </a:ln>
      </c:spPr>
      <c:txPr>
        <a:bodyPr/>
        <a:lstStyle/>
        <a:p>
          <a:pPr>
            <a:defRPr sz="1200" b="0" i="0" u="none" strike="noStrike" baseline="0">
              <a:solidFill>
                <a:srgbClr val="000000"/>
              </a:solidFill>
              <a:latin typeface="Arial"/>
              <a:ea typeface="Arial"/>
              <a:cs typeface="Arial"/>
            </a:defRPr>
          </a:pPr>
          <a:endParaRPr lang="en-US"/>
        </a:p>
      </c:txPr>
    </c:legend>
    <c:plotVisOnly val="1"/>
    <c:dispBlanksAs val="gap"/>
    <c:showDLblsOverMax val="0"/>
  </c:chart>
  <c:spPr>
    <a:noFill/>
    <a:ln w="6350">
      <a:noFill/>
    </a:ln>
  </c:spPr>
  <c:txPr>
    <a:bodyPr/>
    <a:lstStyle/>
    <a:p>
      <a:pPr>
        <a:defRPr sz="800" b="0" i="0" u="none" strike="noStrike" baseline="0">
          <a:solidFill>
            <a:srgbClr val="333333"/>
          </a:solidFill>
          <a:latin typeface="Arial"/>
          <a:ea typeface="Arial"/>
          <a:cs typeface="Arial"/>
        </a:defRPr>
      </a:pPr>
      <a:endParaRPr lang="en-US"/>
    </a:p>
  </c:txPr>
  <c:externalData r:id="rId2">
    <c:autoUpdate val="0"/>
  </c:externalData>
  <c:userShapes r:id="rId3"/>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a:t>%</a:t>
            </a:r>
            <a:endParaRPr lang="en-US" sz="900"/>
          </a:p>
        </c:rich>
      </c:tx>
      <c:layout>
        <c:manualLayout>
          <c:xMode val="edge"/>
          <c:yMode val="edge"/>
          <c:x val="0.95006146985844075"/>
          <c:y val="4.8388488103202169E-2"/>
        </c:manualLayout>
      </c:layout>
      <c:overlay val="0"/>
      <c:spPr>
        <a:noFill/>
        <a:ln w="3175">
          <a:solidFill>
            <a:sysClr val="windowText" lastClr="000000"/>
          </a:solidFill>
        </a:ln>
        <a:effectLst>
          <a:outerShdw dist="35560" dir="2700000" algn="tl" rotWithShape="0">
            <a:prstClr val="black"/>
          </a:outerShdw>
        </a:effectLst>
      </c:spPr>
    </c:title>
    <c:autoTitleDeleted val="0"/>
    <c:plotArea>
      <c:layout>
        <c:manualLayout>
          <c:layoutTarget val="inner"/>
          <c:xMode val="edge"/>
          <c:yMode val="edge"/>
          <c:x val="0.41815081838635171"/>
          <c:y val="1.4379737186317057E-2"/>
          <c:w val="0.55994144897294729"/>
          <c:h val="0.92342839117717346"/>
        </c:manualLayout>
      </c:layout>
      <c:barChart>
        <c:barDir val="bar"/>
        <c:grouping val="clustered"/>
        <c:varyColors val="0"/>
        <c:ser>
          <c:idx val="0"/>
          <c:order val="0"/>
          <c:tx>
            <c:strRef>
              <c:f>'Ievas dati'!$C$109</c:f>
              <c:strCache>
                <c:ptCount val="1"/>
                <c:pt idx="0">
                  <c:v>07.2024., n=2318</c:v>
                </c:pt>
              </c:strCache>
            </c:strRef>
          </c:tx>
          <c:spPr>
            <a:solidFill>
              <a:srgbClr val="840C54"/>
            </a:solidFill>
            <a:ln w="25400">
              <a:noFill/>
            </a:ln>
          </c:spPr>
          <c:invertIfNegative val="0"/>
          <c:dPt>
            <c:idx val="3"/>
            <c:invertIfNegative val="0"/>
            <c:bubble3D val="0"/>
          </c:dPt>
          <c:dPt>
            <c:idx val="6"/>
            <c:invertIfNegative val="0"/>
            <c:bubble3D val="0"/>
            <c:extLst xmlns:c16r2="http://schemas.microsoft.com/office/drawing/2015/06/chart">
              <c:ext xmlns:c16="http://schemas.microsoft.com/office/drawing/2014/chart" uri="{C3380CC4-5D6E-409C-BE32-E72D297353CC}">
                <c16:uniqueId val="{00000001-6F5C-42F3-8999-0246EAC18EA2}"/>
              </c:ext>
            </c:extLst>
          </c:dPt>
          <c:dPt>
            <c:idx val="7"/>
            <c:invertIfNegative val="0"/>
            <c:bubble3D val="0"/>
            <c:extLst xmlns:c16r2="http://schemas.microsoft.com/office/drawing/2015/06/chart">
              <c:ext xmlns:c16="http://schemas.microsoft.com/office/drawing/2014/chart" uri="{C3380CC4-5D6E-409C-BE32-E72D297353CC}">
                <c16:uniqueId val="{00000002-6F5C-42F3-8999-0246EAC18EA2}"/>
              </c:ext>
            </c:extLst>
          </c:dPt>
          <c:dPt>
            <c:idx val="8"/>
            <c:invertIfNegative val="0"/>
            <c:bubble3D val="0"/>
            <c:extLst xmlns:c16r2="http://schemas.microsoft.com/office/drawing/2015/06/chart">
              <c:ext xmlns:c16="http://schemas.microsoft.com/office/drawing/2014/chart" uri="{C3380CC4-5D6E-409C-BE32-E72D297353CC}">
                <c16:uniqueId val="{00000003-6F5C-42F3-8999-0246EAC18EA2}"/>
              </c:ext>
            </c:extLst>
          </c:dPt>
          <c:dPt>
            <c:idx val="9"/>
            <c:invertIfNegative val="0"/>
            <c:bubble3D val="0"/>
            <c:extLst xmlns:c16r2="http://schemas.microsoft.com/office/drawing/2015/06/chart">
              <c:ext xmlns:c16="http://schemas.microsoft.com/office/drawing/2014/chart" uri="{C3380CC4-5D6E-409C-BE32-E72D297353CC}">
                <c16:uniqueId val="{00000004-6F5C-42F3-8999-0246EAC18EA2}"/>
              </c:ext>
            </c:extLst>
          </c:dPt>
          <c:dPt>
            <c:idx val="12"/>
            <c:invertIfNegative val="0"/>
            <c:bubble3D val="0"/>
            <c:extLst xmlns:c16r2="http://schemas.microsoft.com/office/drawing/2015/06/chart">
              <c:ext xmlns:c16="http://schemas.microsoft.com/office/drawing/2014/chart" uri="{C3380CC4-5D6E-409C-BE32-E72D297353CC}">
                <c16:uniqueId val="{00000005-6F5C-42F3-8999-0246EAC18EA2}"/>
              </c:ext>
            </c:extLst>
          </c:dPt>
          <c:dPt>
            <c:idx val="13"/>
            <c:invertIfNegative val="0"/>
            <c:bubble3D val="0"/>
            <c:extLst xmlns:c16r2="http://schemas.microsoft.com/office/drawing/2015/06/chart">
              <c:ext xmlns:c16="http://schemas.microsoft.com/office/drawing/2014/chart" uri="{C3380CC4-5D6E-409C-BE32-E72D297353CC}">
                <c16:uniqueId val="{00000006-6F5C-42F3-8999-0246EAC18EA2}"/>
              </c:ext>
            </c:extLst>
          </c:dPt>
          <c:dPt>
            <c:idx val="14"/>
            <c:invertIfNegative val="0"/>
            <c:bubble3D val="0"/>
            <c:extLst xmlns:c16r2="http://schemas.microsoft.com/office/drawing/2015/06/chart">
              <c:ext xmlns:c16="http://schemas.microsoft.com/office/drawing/2014/chart" uri="{C3380CC4-5D6E-409C-BE32-E72D297353CC}">
                <c16:uniqueId val="{00000007-6F5C-42F3-8999-0246EAC18EA2}"/>
              </c:ext>
            </c:extLst>
          </c:dPt>
          <c:dPt>
            <c:idx val="15"/>
            <c:invertIfNegative val="0"/>
            <c:bubble3D val="0"/>
            <c:extLst xmlns:c16r2="http://schemas.microsoft.com/office/drawing/2015/06/chart">
              <c:ext xmlns:c16="http://schemas.microsoft.com/office/drawing/2014/chart" uri="{C3380CC4-5D6E-409C-BE32-E72D297353CC}">
                <c16:uniqueId val="{00000008-6F5C-42F3-8999-0246EAC18EA2}"/>
              </c:ext>
            </c:extLst>
          </c:dPt>
          <c:dPt>
            <c:idx val="21"/>
            <c:invertIfNegative val="0"/>
            <c:bubble3D val="0"/>
            <c:extLst xmlns:c16r2="http://schemas.microsoft.com/office/drawing/2015/06/chart">
              <c:ext xmlns:c16="http://schemas.microsoft.com/office/drawing/2014/chart" uri="{C3380CC4-5D6E-409C-BE32-E72D297353CC}">
                <c16:uniqueId val="{00000009-6F5C-42F3-8999-0246EAC18EA2}"/>
              </c:ext>
            </c:extLst>
          </c:dPt>
          <c:dLbls>
            <c:numFmt formatCode="#,##0" sourceLinked="0"/>
            <c:spPr>
              <a:noFill/>
              <a:ln w="25400">
                <a:noFill/>
              </a:ln>
            </c:spPr>
            <c:txPr>
              <a:bodyPr/>
              <a:lstStyle/>
              <a:p>
                <a:pPr>
                  <a:defRPr sz="1200" b="1"/>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'Ievas dati'!$B$110:$B$118</c:f>
              <c:strCache>
                <c:ptCount val="9"/>
                <c:pt idx="0">
                  <c:v>Patentu valdē</c:v>
                </c:pt>
                <c:pt idx="1">
                  <c:v>Latvijas Investīciju un attīstības aģentūrā</c:v>
                </c:pt>
                <c:pt idx="2">
                  <c:v>Biznesa inkubatorā</c:v>
                </c:pt>
                <c:pt idx="3">
                  <c:v>Ekonomikas ministrijā*</c:v>
                </c:pt>
                <c:pt idx="4">
                  <c:v>Tehnoloģiju pārneses centrā</c:v>
                </c:pt>
                <c:pt idx="5">
                  <c:v>Latvijas Zinātņu akadēmijā</c:v>
                </c:pt>
                <c:pt idx="6">
                  <c:v>Kultūras ministrijā</c:v>
                </c:pt>
                <c:pt idx="7">
                  <c:v>Cits variants</c:v>
                </c:pt>
                <c:pt idx="8">
                  <c:v>Grūti pateikt</c:v>
                </c:pt>
              </c:strCache>
            </c:strRef>
          </c:cat>
          <c:val>
            <c:numRef>
              <c:f>'Ievas dati'!$C$110:$C$118</c:f>
              <c:numCache>
                <c:formatCode>0</c:formatCode>
                <c:ptCount val="9"/>
                <c:pt idx="0">
                  <c:v>52.481690870657673</c:v>
                </c:pt>
                <c:pt idx="1">
                  <c:v>21.025706529156107</c:v>
                </c:pt>
                <c:pt idx="2">
                  <c:v>11.831098882849174</c:v>
                </c:pt>
                <c:pt idx="3">
                  <c:v>10.668438264645951</c:v>
                </c:pt>
                <c:pt idx="4">
                  <c:v>4.6668996726316765</c:v>
                </c:pt>
                <c:pt idx="5">
                  <c:v>3.0254871159335219</c:v>
                </c:pt>
                <c:pt idx="6">
                  <c:v>0.91094228420540058</c:v>
                </c:pt>
                <c:pt idx="7">
                  <c:v>2.8456741024384864</c:v>
                </c:pt>
                <c:pt idx="8">
                  <c:v>33.28427592451586</c:v>
                </c:pt>
              </c:numCache>
            </c:numRef>
          </c:val>
          <c:extLst xmlns:c16r2="http://schemas.microsoft.com/office/drawing/2015/06/chart">
            <c:ext xmlns:c16="http://schemas.microsoft.com/office/drawing/2014/chart" uri="{C3380CC4-5D6E-409C-BE32-E72D297353CC}">
              <c16:uniqueId val="{0000000A-6F5C-42F3-8999-0246EAC18EA2}"/>
            </c:ext>
          </c:extLst>
        </c:ser>
        <c:ser>
          <c:idx val="1"/>
          <c:order val="1"/>
          <c:tx>
            <c:strRef>
              <c:f>'Ievas dati'!$D$109</c:f>
              <c:strCache>
                <c:ptCount val="1"/>
                <c:pt idx="0">
                  <c:v>06.2022, n=2808</c:v>
                </c:pt>
              </c:strCache>
            </c:strRef>
          </c:tx>
          <c:spPr>
            <a:solidFill>
              <a:srgbClr val="C799C4"/>
            </a:solidFill>
          </c:spPr>
          <c:invertIfNegative val="0"/>
          <c:dLbls>
            <c:spPr>
              <a:noFill/>
              <a:ln>
                <a:noFill/>
              </a:ln>
              <a:effectLst/>
            </c:spPr>
            <c:txPr>
              <a:bodyPr wrap="square" lIns="38100" tIns="19050" rIns="38100" bIns="19050" anchor="ctr">
                <a:spAutoFit/>
              </a:bodyPr>
              <a:lstStyle/>
              <a:p>
                <a:pPr>
                  <a:defRPr sz="1200" b="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dati'!$B$110:$B$118</c:f>
              <c:strCache>
                <c:ptCount val="9"/>
                <c:pt idx="0">
                  <c:v>Patentu valdē</c:v>
                </c:pt>
                <c:pt idx="1">
                  <c:v>Latvijas Investīciju un attīstības aģentūrā</c:v>
                </c:pt>
                <c:pt idx="2">
                  <c:v>Biznesa inkubatorā</c:v>
                </c:pt>
                <c:pt idx="3">
                  <c:v>Ekonomikas ministrijā*</c:v>
                </c:pt>
                <c:pt idx="4">
                  <c:v>Tehnoloģiju pārneses centrā</c:v>
                </c:pt>
                <c:pt idx="5">
                  <c:v>Latvijas Zinātņu akadēmijā</c:v>
                </c:pt>
                <c:pt idx="6">
                  <c:v>Kultūras ministrijā</c:v>
                </c:pt>
                <c:pt idx="7">
                  <c:v>Cits variants</c:v>
                </c:pt>
                <c:pt idx="8">
                  <c:v>Grūti pateikt</c:v>
                </c:pt>
              </c:strCache>
            </c:strRef>
          </c:cat>
          <c:val>
            <c:numRef>
              <c:f>'Ievas dati'!$D$110:$D$118</c:f>
              <c:numCache>
                <c:formatCode>0</c:formatCode>
                <c:ptCount val="9"/>
                <c:pt idx="0">
                  <c:v>44.8</c:v>
                </c:pt>
                <c:pt idx="1">
                  <c:v>15.4</c:v>
                </c:pt>
                <c:pt idx="2">
                  <c:v>9.8000000000000007</c:v>
                </c:pt>
                <c:pt idx="4">
                  <c:v>3.6</c:v>
                </c:pt>
                <c:pt idx="5">
                  <c:v>3.3</c:v>
                </c:pt>
                <c:pt idx="6">
                  <c:v>1.6</c:v>
                </c:pt>
                <c:pt idx="7">
                  <c:v>2.2999999999999998</c:v>
                </c:pt>
                <c:pt idx="8">
                  <c:v>38.1</c:v>
                </c:pt>
              </c:numCache>
            </c:numRef>
          </c:val>
          <c:extLst xmlns:c16r2="http://schemas.microsoft.com/office/drawing/2015/06/chart">
            <c:ext xmlns:c16="http://schemas.microsoft.com/office/drawing/2014/chart" uri="{C3380CC4-5D6E-409C-BE32-E72D297353CC}">
              <c16:uniqueId val="{0000000B-6F5C-42F3-8999-0246EAC18EA2}"/>
            </c:ext>
          </c:extLst>
        </c:ser>
        <c:ser>
          <c:idx val="2"/>
          <c:order val="2"/>
          <c:tx>
            <c:strRef>
              <c:f>'Ievas dati'!$E$109</c:f>
              <c:strCache>
                <c:ptCount val="1"/>
                <c:pt idx="0">
                  <c:v>11.2019, n=3622</c:v>
                </c:pt>
              </c:strCache>
            </c:strRef>
          </c:tx>
          <c:spPr>
            <a:solidFill>
              <a:srgbClr val="F8CBAD"/>
            </a:solidFill>
          </c:spPr>
          <c:invertIfNegative val="0"/>
          <c:dLbls>
            <c:spPr>
              <a:noFill/>
              <a:ln>
                <a:noFill/>
              </a:ln>
              <a:effectLst/>
            </c:spPr>
            <c:txPr>
              <a:bodyPr wrap="square" lIns="38100" tIns="19050" rIns="38100" bIns="19050" anchor="ctr">
                <a:spAutoFit/>
              </a:bodyPr>
              <a:lstStyle/>
              <a:p>
                <a:pPr>
                  <a:defRPr sz="1200" b="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'Ievas dati'!$B$110:$B$118</c:f>
              <c:strCache>
                <c:ptCount val="9"/>
                <c:pt idx="0">
                  <c:v>Patentu valdē</c:v>
                </c:pt>
                <c:pt idx="1">
                  <c:v>Latvijas Investīciju un attīstības aģentūrā</c:v>
                </c:pt>
                <c:pt idx="2">
                  <c:v>Biznesa inkubatorā</c:v>
                </c:pt>
                <c:pt idx="3">
                  <c:v>Ekonomikas ministrijā*</c:v>
                </c:pt>
                <c:pt idx="4">
                  <c:v>Tehnoloģiju pārneses centrā</c:v>
                </c:pt>
                <c:pt idx="5">
                  <c:v>Latvijas Zinātņu akadēmijā</c:v>
                </c:pt>
                <c:pt idx="6">
                  <c:v>Kultūras ministrijā</c:v>
                </c:pt>
                <c:pt idx="7">
                  <c:v>Cits variants</c:v>
                </c:pt>
                <c:pt idx="8">
                  <c:v>Grūti pateikt</c:v>
                </c:pt>
              </c:strCache>
            </c:strRef>
          </c:cat>
          <c:val>
            <c:numRef>
              <c:f>'Ievas dati'!$E$110:$E$118</c:f>
              <c:numCache>
                <c:formatCode>0</c:formatCode>
                <c:ptCount val="9"/>
                <c:pt idx="0">
                  <c:v>49.5</c:v>
                </c:pt>
                <c:pt idx="1">
                  <c:v>12</c:v>
                </c:pt>
                <c:pt idx="2">
                  <c:v>8.8000000000000007</c:v>
                </c:pt>
                <c:pt idx="4">
                  <c:v>2.7</c:v>
                </c:pt>
                <c:pt idx="5">
                  <c:v>1.9</c:v>
                </c:pt>
                <c:pt idx="6">
                  <c:v>0.7</c:v>
                </c:pt>
                <c:pt idx="7">
                  <c:v>2</c:v>
                </c:pt>
                <c:pt idx="8">
                  <c:v>35.4</c:v>
                </c:pt>
              </c:numCache>
            </c:numRef>
          </c:val>
          <c:extLst xmlns:c16r2="http://schemas.microsoft.com/office/drawing/2015/06/chart">
            <c:ext xmlns:c16="http://schemas.microsoft.com/office/drawing/2014/chart" uri="{C3380CC4-5D6E-409C-BE32-E72D297353CC}">
              <c16:uniqueId val="{0000000A-272E-461F-BB3C-4A531AB53883}"/>
            </c:ext>
          </c:extLst>
        </c:ser>
        <c:dLbls>
          <c:showLegendKey val="0"/>
          <c:showVal val="1"/>
          <c:showCatName val="0"/>
          <c:showSerName val="0"/>
          <c:showPercent val="0"/>
          <c:showBubbleSize val="0"/>
        </c:dLbls>
        <c:gapWidth val="40"/>
        <c:axId val="806242824"/>
        <c:axId val="806244000"/>
      </c:barChart>
      <c:catAx>
        <c:axId val="806242824"/>
        <c:scaling>
          <c:orientation val="maxMin"/>
        </c:scaling>
        <c:delete val="0"/>
        <c:axPos val="l"/>
        <c:numFmt formatCode="General" sourceLinked="1"/>
        <c:majorTickMark val="out"/>
        <c:minorTickMark val="none"/>
        <c:tickLblPos val="nextTo"/>
        <c:spPr>
          <a:ln w="3175">
            <a:solidFill>
              <a:srgbClr val="000000"/>
            </a:solidFill>
            <a:prstDash val="solid"/>
          </a:ln>
        </c:spPr>
        <c:txPr>
          <a:bodyPr rot="0" vert="horz"/>
          <a:lstStyle/>
          <a:p>
            <a:pPr>
              <a:defRPr sz="1200"/>
            </a:pPr>
            <a:endParaRPr lang="en-US"/>
          </a:p>
        </c:txPr>
        <c:crossAx val="806244000"/>
        <c:crosses val="autoZero"/>
        <c:auto val="1"/>
        <c:lblAlgn val="ctr"/>
        <c:lblOffset val="100"/>
        <c:tickLblSkip val="1"/>
        <c:tickMarkSkip val="1"/>
        <c:noMultiLvlLbl val="0"/>
      </c:catAx>
      <c:valAx>
        <c:axId val="806244000"/>
        <c:scaling>
          <c:orientation val="minMax"/>
          <c:max val="60"/>
          <c:min val="0"/>
        </c:scaling>
        <c:delete val="1"/>
        <c:axPos val="b"/>
        <c:numFmt formatCode="General" sourceLinked="0"/>
        <c:majorTickMark val="out"/>
        <c:minorTickMark val="none"/>
        <c:tickLblPos val="nextTo"/>
        <c:crossAx val="806242824"/>
        <c:crosses val="max"/>
        <c:crossBetween val="between"/>
        <c:majorUnit val="15"/>
      </c:valAx>
      <c:spPr>
        <a:noFill/>
        <a:ln w="25400">
          <a:noFill/>
        </a:ln>
      </c:spPr>
    </c:plotArea>
    <c:legend>
      <c:legendPos val="r"/>
      <c:layout>
        <c:manualLayout>
          <c:xMode val="edge"/>
          <c:yMode val="edge"/>
          <c:x val="0.7368987247753318"/>
          <c:y val="0.15625624784624806"/>
          <c:w val="0.18539779866186337"/>
          <c:h val="0.16281424957994917"/>
        </c:manualLayout>
      </c:layout>
      <c:overlay val="0"/>
      <c:txPr>
        <a:bodyPr/>
        <a:lstStyle/>
        <a:p>
          <a:pPr>
            <a:defRPr sz="1200"/>
          </a:pPr>
          <a:endParaRPr lang="en-US"/>
        </a:p>
      </c:txPr>
    </c:legend>
    <c:plotVisOnly val="1"/>
    <c:dispBlanksAs val="gap"/>
    <c:showDLblsOverMax val="0"/>
  </c:chart>
  <c:spPr>
    <a:noFill/>
    <a:ln w="6350">
      <a:noFill/>
    </a:ln>
  </c:spPr>
  <c:txPr>
    <a:bodyPr/>
    <a:lstStyle/>
    <a:p>
      <a:pPr>
        <a:defRPr sz="1100" b="0" i="0" u="none" strike="noStrike" baseline="0">
          <a:solidFill>
            <a:srgbClr val="000000"/>
          </a:solidFill>
          <a:latin typeface="Arial"/>
          <a:ea typeface="Arial"/>
          <a:cs typeface="Arial"/>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lv-LV" sz="900"/>
              <a:t>%</a:t>
            </a:r>
            <a:endParaRPr lang="en-US" sz="900"/>
          </a:p>
        </c:rich>
      </c:tx>
      <c:layout>
        <c:manualLayout>
          <c:xMode val="edge"/>
          <c:yMode val="edge"/>
          <c:x val="0.97115547215203901"/>
          <c:y val="1.2664122366799892E-2"/>
        </c:manualLayout>
      </c:layout>
      <c:overlay val="0"/>
      <c:spPr>
        <a:solidFill>
          <a:sysClr val="window" lastClr="FFFFFF"/>
        </a:solidFill>
        <a:ln w="3175">
          <a:solidFill>
            <a:srgbClr val="333333"/>
          </a:solidFill>
        </a:ln>
        <a:effectLst>
          <a:outerShdw dist="35560" dir="2700000" algn="tl" rotWithShape="0">
            <a:prstClr val="black"/>
          </a:outerShdw>
        </a:effectLst>
      </c:spPr>
    </c:title>
    <c:autoTitleDeleted val="0"/>
    <c:plotArea>
      <c:layout>
        <c:manualLayout>
          <c:layoutTarget val="inner"/>
          <c:xMode val="edge"/>
          <c:yMode val="edge"/>
          <c:x val="0.40671202897016573"/>
          <c:y val="1.4379737186317057E-2"/>
          <c:w val="0.57138014480159327"/>
          <c:h val="0.92342839117717346"/>
        </c:manualLayout>
      </c:layout>
      <c:barChart>
        <c:barDir val="bar"/>
        <c:grouping val="clustered"/>
        <c:varyColors val="0"/>
        <c:ser>
          <c:idx val="0"/>
          <c:order val="0"/>
          <c:spPr>
            <a:solidFill>
              <a:srgbClr val="840C54"/>
            </a:solidFill>
            <a:ln w="25400">
              <a:noFill/>
            </a:ln>
          </c:spPr>
          <c:invertIfNegative val="0"/>
          <c:dPt>
            <c:idx val="4"/>
            <c:invertIfNegative val="0"/>
            <c:bubble3D val="0"/>
            <c:spPr>
              <a:solidFill>
                <a:srgbClr val="D0909F"/>
              </a:solidFill>
              <a:ln w="25400">
                <a:noFill/>
              </a:ln>
            </c:spPr>
          </c:dPt>
          <c:dPt>
            <c:idx val="5"/>
            <c:invertIfNegative val="0"/>
            <c:bubble3D val="0"/>
            <c:spPr>
              <a:solidFill>
                <a:sysClr val="window" lastClr="FFFFFF">
                  <a:lumMod val="75000"/>
                </a:sysClr>
              </a:solidFill>
              <a:ln w="25400">
                <a:noFill/>
              </a:ln>
            </c:spPr>
            <c:extLst xmlns:c16r2="http://schemas.microsoft.com/office/drawing/2015/06/chart">
              <c:ext xmlns:c16="http://schemas.microsoft.com/office/drawing/2014/chart" uri="{C3380CC4-5D6E-409C-BE32-E72D297353CC}">
                <c16:uniqueId val="{00000000-678A-4878-A1C0-438797202CD1}"/>
              </c:ext>
            </c:extLst>
          </c:dPt>
          <c:dPt>
            <c:idx val="6"/>
            <c:invertIfNegative val="0"/>
            <c:bubble3D val="0"/>
            <c:extLst xmlns:c16r2="http://schemas.microsoft.com/office/drawing/2015/06/chart">
              <c:ext xmlns:c16="http://schemas.microsoft.com/office/drawing/2014/chart" uri="{C3380CC4-5D6E-409C-BE32-E72D297353CC}">
                <c16:uniqueId val="{00000001-678A-4878-A1C0-438797202CD1}"/>
              </c:ext>
            </c:extLst>
          </c:dPt>
          <c:dPt>
            <c:idx val="7"/>
            <c:invertIfNegative val="0"/>
            <c:bubble3D val="0"/>
            <c:extLst xmlns:c16r2="http://schemas.microsoft.com/office/drawing/2015/06/chart">
              <c:ext xmlns:c16="http://schemas.microsoft.com/office/drawing/2014/chart" uri="{C3380CC4-5D6E-409C-BE32-E72D297353CC}">
                <c16:uniqueId val="{00000002-678A-4878-A1C0-438797202CD1}"/>
              </c:ext>
            </c:extLst>
          </c:dPt>
          <c:dPt>
            <c:idx val="8"/>
            <c:invertIfNegative val="0"/>
            <c:bubble3D val="0"/>
            <c:extLst xmlns:c16r2="http://schemas.microsoft.com/office/drawing/2015/06/chart">
              <c:ext xmlns:c16="http://schemas.microsoft.com/office/drawing/2014/chart" uri="{C3380CC4-5D6E-409C-BE32-E72D297353CC}">
                <c16:uniqueId val="{00000003-678A-4878-A1C0-438797202CD1}"/>
              </c:ext>
            </c:extLst>
          </c:dPt>
          <c:dPt>
            <c:idx val="9"/>
            <c:invertIfNegative val="0"/>
            <c:bubble3D val="0"/>
            <c:extLst xmlns:c16r2="http://schemas.microsoft.com/office/drawing/2015/06/chart">
              <c:ext xmlns:c16="http://schemas.microsoft.com/office/drawing/2014/chart" uri="{C3380CC4-5D6E-409C-BE32-E72D297353CC}">
                <c16:uniqueId val="{00000004-678A-4878-A1C0-438797202CD1}"/>
              </c:ext>
            </c:extLst>
          </c:dPt>
          <c:dPt>
            <c:idx val="12"/>
            <c:invertIfNegative val="0"/>
            <c:bubble3D val="0"/>
            <c:extLst xmlns:c16r2="http://schemas.microsoft.com/office/drawing/2015/06/chart">
              <c:ext xmlns:c16="http://schemas.microsoft.com/office/drawing/2014/chart" uri="{C3380CC4-5D6E-409C-BE32-E72D297353CC}">
                <c16:uniqueId val="{00000005-678A-4878-A1C0-438797202CD1}"/>
              </c:ext>
            </c:extLst>
          </c:dPt>
          <c:dPt>
            <c:idx val="13"/>
            <c:invertIfNegative val="0"/>
            <c:bubble3D val="0"/>
            <c:extLst xmlns:c16r2="http://schemas.microsoft.com/office/drawing/2015/06/chart">
              <c:ext xmlns:c16="http://schemas.microsoft.com/office/drawing/2014/chart" uri="{C3380CC4-5D6E-409C-BE32-E72D297353CC}">
                <c16:uniqueId val="{00000006-678A-4878-A1C0-438797202CD1}"/>
              </c:ext>
            </c:extLst>
          </c:dPt>
          <c:dPt>
            <c:idx val="14"/>
            <c:invertIfNegative val="0"/>
            <c:bubble3D val="0"/>
            <c:extLst xmlns:c16r2="http://schemas.microsoft.com/office/drawing/2015/06/chart">
              <c:ext xmlns:c16="http://schemas.microsoft.com/office/drawing/2014/chart" uri="{C3380CC4-5D6E-409C-BE32-E72D297353CC}">
                <c16:uniqueId val="{00000007-678A-4878-A1C0-438797202CD1}"/>
              </c:ext>
            </c:extLst>
          </c:dPt>
          <c:dPt>
            <c:idx val="15"/>
            <c:invertIfNegative val="0"/>
            <c:bubble3D val="0"/>
            <c:extLst xmlns:c16r2="http://schemas.microsoft.com/office/drawing/2015/06/chart">
              <c:ext xmlns:c16="http://schemas.microsoft.com/office/drawing/2014/chart" uri="{C3380CC4-5D6E-409C-BE32-E72D297353CC}">
                <c16:uniqueId val="{00000008-678A-4878-A1C0-438797202CD1}"/>
              </c:ext>
            </c:extLst>
          </c:dPt>
          <c:dPt>
            <c:idx val="21"/>
            <c:invertIfNegative val="0"/>
            <c:bubble3D val="0"/>
            <c:extLst xmlns:c16r2="http://schemas.microsoft.com/office/drawing/2015/06/chart">
              <c:ext xmlns:c16="http://schemas.microsoft.com/office/drawing/2014/chart" uri="{C3380CC4-5D6E-409C-BE32-E72D297353CC}">
                <c16:uniqueId val="{00000009-678A-4878-A1C0-438797202CD1}"/>
              </c:ext>
            </c:extLst>
          </c:dPt>
          <c:dLbls>
            <c:dLbl>
              <c:idx val="4"/>
              <c:numFmt formatCode="#,##0.0" sourceLinked="0"/>
              <c:spPr>
                <a:noFill/>
                <a:ln w="25400">
                  <a:noFill/>
                </a:ln>
              </c:spPr>
              <c:txPr>
                <a:bodyPr/>
                <a:lstStyle/>
                <a:p>
                  <a:pPr>
                    <a:defRPr sz="1200" b="1"/>
                  </a:pPr>
                  <a:endParaRPr lang="en-US"/>
                </a:p>
              </c:txPr>
              <c:dLblPos val="outEnd"/>
              <c:showLegendKey val="0"/>
              <c:showVal val="1"/>
              <c:showCatName val="0"/>
              <c:showSerName val="0"/>
              <c:showPercent val="0"/>
              <c:showBubbleSize val="0"/>
            </c:dLbl>
            <c:numFmt formatCode="#,##0" sourceLinked="0"/>
            <c:spPr>
              <a:noFill/>
              <a:ln w="25400">
                <a:noFill/>
              </a:ln>
            </c:spPr>
            <c:txPr>
              <a:bodyPr/>
              <a:lstStyle/>
              <a:p>
                <a:pPr>
                  <a:defRPr sz="1200" b="1"/>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Dati!$B$60:$B$65</c:f>
              <c:strCache>
                <c:ptCount val="6"/>
                <c:pt idx="0">
                  <c:v>Reģistrē preču zīmes un dizainparaugus</c:v>
                </c:pt>
                <c:pt idx="1">
                  <c:v>Piešķir patentus</c:v>
                </c:pt>
                <c:pt idx="2">
                  <c:v>Uzrauga intelektuālā īpašuma tiesību pārkāpumus</c:v>
                </c:pt>
                <c:pt idx="3">
                  <c:v>Informē sabiedrību par intelektuālo īpašumu</c:v>
                </c:pt>
                <c:pt idx="4">
                  <c:v>Citas</c:v>
                </c:pt>
                <c:pt idx="5">
                  <c:v>Nezinu</c:v>
                </c:pt>
              </c:strCache>
            </c:strRef>
          </c:cat>
          <c:val>
            <c:numRef>
              <c:f>Dati!$C$60:$C$65</c:f>
              <c:numCache>
                <c:formatCode>0</c:formatCode>
                <c:ptCount val="6"/>
                <c:pt idx="0">
                  <c:v>70.830318505864739</c:v>
                </c:pt>
                <c:pt idx="1">
                  <c:v>66.015219812519859</c:v>
                </c:pt>
                <c:pt idx="2">
                  <c:v>41.838212479031462</c:v>
                </c:pt>
                <c:pt idx="3">
                  <c:v>28.629130243205868</c:v>
                </c:pt>
                <c:pt idx="4" formatCode="0.0">
                  <c:v>0.2150110785229207</c:v>
                </c:pt>
                <c:pt idx="5">
                  <c:v>13.879819666384765</c:v>
                </c:pt>
              </c:numCache>
            </c:numRef>
          </c:val>
          <c:extLst xmlns:c16r2="http://schemas.microsoft.com/office/drawing/2015/06/chart">
            <c:ext xmlns:c16="http://schemas.microsoft.com/office/drawing/2014/chart" uri="{C3380CC4-5D6E-409C-BE32-E72D297353CC}">
              <c16:uniqueId val="{0000000A-678A-4878-A1C0-438797202CD1}"/>
            </c:ext>
          </c:extLst>
        </c:ser>
        <c:dLbls>
          <c:showLegendKey val="0"/>
          <c:showVal val="1"/>
          <c:showCatName val="0"/>
          <c:showSerName val="0"/>
          <c:showPercent val="0"/>
          <c:showBubbleSize val="0"/>
        </c:dLbls>
        <c:gapWidth val="40"/>
        <c:axId val="806249488"/>
        <c:axId val="806254976"/>
      </c:barChart>
      <c:catAx>
        <c:axId val="806249488"/>
        <c:scaling>
          <c:orientation val="maxMin"/>
        </c:scaling>
        <c:delete val="0"/>
        <c:axPos val="l"/>
        <c:numFmt formatCode="General" sourceLinked="1"/>
        <c:majorTickMark val="out"/>
        <c:minorTickMark val="none"/>
        <c:tickLblPos val="nextTo"/>
        <c:spPr>
          <a:ln w="3175">
            <a:solidFill>
              <a:srgbClr val="000000"/>
            </a:solidFill>
            <a:prstDash val="solid"/>
          </a:ln>
        </c:spPr>
        <c:txPr>
          <a:bodyPr rot="0" vert="horz"/>
          <a:lstStyle/>
          <a:p>
            <a:pPr>
              <a:defRPr sz="1200"/>
            </a:pPr>
            <a:endParaRPr lang="en-US"/>
          </a:p>
        </c:txPr>
        <c:crossAx val="806254976"/>
        <c:crosses val="autoZero"/>
        <c:auto val="1"/>
        <c:lblAlgn val="ctr"/>
        <c:lblOffset val="100"/>
        <c:tickLblSkip val="1"/>
        <c:tickMarkSkip val="1"/>
        <c:noMultiLvlLbl val="0"/>
      </c:catAx>
      <c:valAx>
        <c:axId val="806254976"/>
        <c:scaling>
          <c:orientation val="minMax"/>
          <c:max val="75"/>
          <c:min val="0"/>
        </c:scaling>
        <c:delete val="1"/>
        <c:axPos val="b"/>
        <c:numFmt formatCode="General" sourceLinked="0"/>
        <c:majorTickMark val="out"/>
        <c:minorTickMark val="none"/>
        <c:tickLblPos val="nextTo"/>
        <c:crossAx val="806249488"/>
        <c:crosses val="max"/>
        <c:crossBetween val="between"/>
        <c:majorUnit val="15"/>
      </c:valAx>
      <c:spPr>
        <a:noFill/>
        <a:ln w="25400">
          <a:noFill/>
        </a:ln>
      </c:spPr>
    </c:plotArea>
    <c:plotVisOnly val="1"/>
    <c:dispBlanksAs val="gap"/>
    <c:showDLblsOverMax val="0"/>
  </c:chart>
  <c:spPr>
    <a:noFill/>
    <a:ln w="6350">
      <a:noFill/>
    </a:ln>
  </c:spPr>
  <c:txPr>
    <a:bodyPr/>
    <a:lstStyle/>
    <a:p>
      <a:pPr>
        <a:defRPr sz="1100" b="0" i="0" u="none" strike="noStrike" baseline="0">
          <a:solidFill>
            <a:srgbClr val="000000"/>
          </a:solidFill>
          <a:latin typeface="Arial"/>
          <a:ea typeface="Arial"/>
          <a:cs typeface="Arial"/>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380651481510848"/>
          <c:y val="0.10677117158196527"/>
          <c:w val="0.48466052013674127"/>
          <c:h val="0.88437300214653458"/>
        </c:manualLayout>
      </c:layout>
      <c:pieChart>
        <c:varyColors val="1"/>
        <c:ser>
          <c:idx val="0"/>
          <c:order val="0"/>
          <c:spPr>
            <a:solidFill>
              <a:srgbClr val="3A516E"/>
            </a:solidFill>
            <a:ln w="12700">
              <a:solidFill>
                <a:srgbClr val="000000"/>
              </a:solidFill>
              <a:prstDash val="solid"/>
            </a:ln>
          </c:spPr>
          <c:explosion val="1"/>
          <c:dPt>
            <c:idx val="0"/>
            <c:bubble3D val="0"/>
            <c:spPr>
              <a:solidFill>
                <a:srgbClr val="BDDCA8"/>
              </a:solidFill>
              <a:ln w="25400">
                <a:noFill/>
              </a:ln>
            </c:spPr>
            <c:extLst xmlns:c16r2="http://schemas.microsoft.com/office/drawing/2015/06/chart">
              <c:ext xmlns:c16="http://schemas.microsoft.com/office/drawing/2014/chart" uri="{C3380CC4-5D6E-409C-BE32-E72D297353CC}">
                <c16:uniqueId val="{00000001-E462-47FC-AB05-19901561716E}"/>
              </c:ext>
            </c:extLst>
          </c:dPt>
          <c:dPt>
            <c:idx val="1"/>
            <c:bubble3D val="0"/>
            <c:spPr>
              <a:solidFill>
                <a:srgbClr val="D0909F"/>
              </a:solidFill>
              <a:ln w="25400">
                <a:noFill/>
              </a:ln>
            </c:spPr>
            <c:extLst xmlns:c16r2="http://schemas.microsoft.com/office/drawing/2015/06/chart">
              <c:ext xmlns:c16="http://schemas.microsoft.com/office/drawing/2014/chart" uri="{C3380CC4-5D6E-409C-BE32-E72D297353CC}">
                <c16:uniqueId val="{00000003-E462-47FC-AB05-19901561716E}"/>
              </c:ext>
            </c:extLst>
          </c:dPt>
          <c:dPt>
            <c:idx val="2"/>
            <c:bubble3D val="0"/>
            <c:spPr>
              <a:solidFill>
                <a:sysClr val="window" lastClr="FFFFFF">
                  <a:lumMod val="75000"/>
                </a:sysClr>
              </a:solidFill>
              <a:ln w="25400">
                <a:noFill/>
              </a:ln>
            </c:spPr>
            <c:extLst xmlns:c16r2="http://schemas.microsoft.com/office/drawing/2015/06/chart">
              <c:ext xmlns:c16="http://schemas.microsoft.com/office/drawing/2014/chart" uri="{C3380CC4-5D6E-409C-BE32-E72D297353CC}">
                <c16:uniqueId val="{00000005-E462-47FC-AB05-19901561716E}"/>
              </c:ext>
            </c:extLst>
          </c:dPt>
          <c:dPt>
            <c:idx val="3"/>
            <c:bubble3D val="0"/>
            <c:spPr>
              <a:solidFill>
                <a:srgbClr val="990000"/>
              </a:solidFill>
              <a:ln w="25400">
                <a:noFill/>
              </a:ln>
            </c:spPr>
            <c:extLst xmlns:c16r2="http://schemas.microsoft.com/office/drawing/2015/06/chart">
              <c:ext xmlns:c16="http://schemas.microsoft.com/office/drawing/2014/chart" uri="{C3380CC4-5D6E-409C-BE32-E72D297353CC}">
                <c16:uniqueId val="{00000007-E462-47FC-AB05-19901561716E}"/>
              </c:ext>
            </c:extLst>
          </c:dPt>
          <c:dPt>
            <c:idx val="4"/>
            <c:bubble3D val="0"/>
            <c:spPr>
              <a:solidFill>
                <a:sysClr val="window" lastClr="FFFFFF">
                  <a:lumMod val="75000"/>
                </a:sysClr>
              </a:solidFill>
              <a:ln w="25400">
                <a:noFill/>
              </a:ln>
            </c:spPr>
            <c:extLst xmlns:c16r2="http://schemas.microsoft.com/office/drawing/2015/06/chart">
              <c:ext xmlns:c16="http://schemas.microsoft.com/office/drawing/2014/chart" uri="{C3380CC4-5D6E-409C-BE32-E72D297353CC}">
                <c16:uniqueId val="{00000009-E462-47FC-AB05-19901561716E}"/>
              </c:ext>
            </c:extLst>
          </c:dPt>
          <c:dPt>
            <c:idx val="5"/>
            <c:bubble3D val="0"/>
            <c:spPr>
              <a:solidFill>
                <a:schemeClr val="bg1">
                  <a:lumMod val="75000"/>
                </a:schemeClr>
              </a:solidFill>
              <a:ln w="25400">
                <a:noFill/>
              </a:ln>
            </c:spPr>
            <c:extLst xmlns:c16r2="http://schemas.microsoft.com/office/drawing/2015/06/chart">
              <c:ext xmlns:c16="http://schemas.microsoft.com/office/drawing/2014/chart" uri="{C3380CC4-5D6E-409C-BE32-E72D297353CC}">
                <c16:uniqueId val="{0000000B-E462-47FC-AB05-19901561716E}"/>
              </c:ext>
            </c:extLst>
          </c:dPt>
          <c:dPt>
            <c:idx val="6"/>
            <c:bubble3D val="0"/>
            <c:spPr>
              <a:solidFill>
                <a:schemeClr val="accent4">
                  <a:lumMod val="75000"/>
                </a:schemeClr>
              </a:solidFill>
              <a:ln w="25400">
                <a:noFill/>
              </a:ln>
            </c:spPr>
            <c:extLst xmlns:c16r2="http://schemas.microsoft.com/office/drawing/2015/06/chart">
              <c:ext xmlns:c16="http://schemas.microsoft.com/office/drawing/2014/chart" uri="{C3380CC4-5D6E-409C-BE32-E72D297353CC}">
                <c16:uniqueId val="{0000000D-E462-47FC-AB05-19901561716E}"/>
              </c:ext>
            </c:extLst>
          </c:dPt>
          <c:dPt>
            <c:idx val="7"/>
            <c:bubble3D val="0"/>
            <c:spPr>
              <a:solidFill>
                <a:schemeClr val="accent4">
                  <a:lumMod val="60000"/>
                  <a:lumOff val="40000"/>
                </a:schemeClr>
              </a:solidFill>
              <a:ln w="12700">
                <a:solidFill>
                  <a:schemeClr val="bg1">
                    <a:lumMod val="75000"/>
                  </a:schemeClr>
                </a:solidFill>
                <a:prstDash val="solid"/>
              </a:ln>
            </c:spPr>
            <c:extLst xmlns:c16r2="http://schemas.microsoft.com/office/drawing/2015/06/chart">
              <c:ext xmlns:c16="http://schemas.microsoft.com/office/drawing/2014/chart" uri="{C3380CC4-5D6E-409C-BE32-E72D297353CC}">
                <c16:uniqueId val="{0000000F-E462-47FC-AB05-19901561716E}"/>
              </c:ext>
            </c:extLst>
          </c:dPt>
          <c:dLbls>
            <c:dLbl>
              <c:idx val="0"/>
              <c:layout>
                <c:manualLayout>
                  <c:x val="2.0535010220354366E-2"/>
                  <c:y val="-4.3485851586413399E-3"/>
                </c:manualLayout>
              </c:layout>
              <c:tx>
                <c:rich>
                  <a:bodyPr/>
                  <a:lstStyle/>
                  <a:p>
                    <a:fld id="{FC0DEA44-9974-4480-8047-81703763E4E6}" type="CATEGORYNAME">
                      <a:rPr lang="en-US"/>
                      <a:pPr/>
                      <a:t>[CATEGORY NAME]</a:t>
                    </a:fld>
                    <a:r>
                      <a:rPr lang="en-US" baseline="0"/>
                      <a:t>
</a:t>
                    </a:r>
                    <a:fld id="{DE291BCC-E4D2-4D4F-ACA2-C366B24F45C0}" type="PERCENTAGE">
                      <a:rPr lang="en-US" b="1" baseline="0"/>
                      <a:pPr/>
                      <a:t>[PERCENTAGE]</a:t>
                    </a:fld>
                    <a:endParaRPr lang="en-US" baseline="0"/>
                  </a:p>
                </c:rich>
              </c:tx>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E462-47FC-AB05-19901561716E}"/>
                </c:ext>
                <c:ext xmlns:c15="http://schemas.microsoft.com/office/drawing/2012/chart" uri="{CE6537A1-D6FC-4f65-9D91-7224C49458BB}">
                  <c15:layout/>
                  <c15:dlblFieldTable/>
                  <c15:showDataLabelsRange val="0"/>
                </c:ext>
              </c:extLst>
            </c:dLbl>
            <c:dLbl>
              <c:idx val="1"/>
              <c:layout>
                <c:manualLayout>
                  <c:x val="-1.5581772746896449E-3"/>
                  <c:y val="-2.6058226477610854E-2"/>
                </c:manualLayout>
              </c:layout>
              <c:tx>
                <c:rich>
                  <a:bodyPr/>
                  <a:lstStyle/>
                  <a:p>
                    <a:fld id="{8122606C-1608-4387-8043-8B3062CABC7B}" type="CATEGORYNAME">
                      <a:rPr lang="en-US"/>
                      <a:pPr/>
                      <a:t>[CATEGORY NAME]</a:t>
                    </a:fld>
                    <a:r>
                      <a:rPr lang="en-US" baseline="0"/>
                      <a:t>
</a:t>
                    </a:r>
                    <a:fld id="{0E74D34E-CE5C-4B95-9D27-7F8F69D5475C}" type="PERCENTAGE">
                      <a:rPr lang="en-US" b="1" baseline="0"/>
                      <a:pPr/>
                      <a:t>[PERCENTAGE]</a:t>
                    </a:fld>
                    <a:endParaRPr lang="en-US" baseline="0"/>
                  </a:p>
                </c:rich>
              </c:tx>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E462-47FC-AB05-19901561716E}"/>
                </c:ext>
                <c:ext xmlns:c15="http://schemas.microsoft.com/office/drawing/2012/chart" uri="{CE6537A1-D6FC-4f65-9D91-7224C49458BB}">
                  <c15:layout>
                    <c:manualLayout>
                      <c:w val="0.10889600869243721"/>
                      <c:h val="0.17641195036212984"/>
                    </c:manualLayout>
                  </c15:layout>
                  <c15:dlblFieldTable/>
                  <c15:showDataLabelsRange val="0"/>
                </c:ext>
              </c:extLst>
            </c:dLbl>
            <c:dLbl>
              <c:idx val="2"/>
              <c:layout>
                <c:manualLayout>
                  <c:x val="2.5330619653036591E-5"/>
                  <c:y val="4.9582562452349819E-3"/>
                </c:manualLayout>
              </c:layout>
              <c:tx>
                <c:rich>
                  <a:bodyPr/>
                  <a:lstStyle/>
                  <a:p>
                    <a:fld id="{BE7F273B-BBAF-4048-B6E8-BEFA8294150A}" type="CATEGORYNAME">
                      <a:rPr lang="en-US"/>
                      <a:pPr/>
                      <a:t>[CATEGORY NAME]</a:t>
                    </a:fld>
                    <a:r>
                      <a:rPr lang="en-US" baseline="0"/>
                      <a:t>
</a:t>
                    </a:r>
                    <a:fld id="{2B95BCAC-AE46-40BF-A295-E63BBE73E6EC}" type="PERCENTAGE">
                      <a:rPr lang="en-US" b="1" baseline="0"/>
                      <a:pPr/>
                      <a:t>[PERCENTAGE]</a:t>
                    </a:fld>
                    <a:endParaRPr lang="en-US" baseline="0"/>
                  </a:p>
                </c:rich>
              </c:tx>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E462-47FC-AB05-19901561716E}"/>
                </c:ext>
                <c:ext xmlns:c15="http://schemas.microsoft.com/office/drawing/2012/chart" uri="{CE6537A1-D6FC-4f65-9D91-7224C49458BB}">
                  <c15:layout/>
                  <c15:dlblFieldTable/>
                  <c15:showDataLabelsRange val="0"/>
                </c:ext>
              </c:extLst>
            </c:dLbl>
            <c:dLbl>
              <c:idx val="3"/>
              <c:delete val="1"/>
              <c:extLst xmlns:c16r2="http://schemas.microsoft.com/office/drawing/2015/06/chart">
                <c:ext xmlns:c16="http://schemas.microsoft.com/office/drawing/2014/chart" uri="{C3380CC4-5D6E-409C-BE32-E72D297353CC}">
                  <c16:uniqueId val="{00000007-E462-47FC-AB05-19901561716E}"/>
                </c:ext>
                <c:ext xmlns:c15="http://schemas.microsoft.com/office/drawing/2012/chart" uri="{CE6537A1-D6FC-4f65-9D91-7224C49458BB}"/>
              </c:extLst>
            </c:dLbl>
            <c:dLbl>
              <c:idx val="4"/>
              <c:layout>
                <c:manualLayout>
                  <c:x val="2.435063222768772E-2"/>
                  <c:y val="7.7549497785737846E-4"/>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E462-47FC-AB05-19901561716E}"/>
                </c:ext>
                <c:ext xmlns:c15="http://schemas.microsoft.com/office/drawing/2012/chart" uri="{CE6537A1-D6FC-4f65-9D91-7224C49458BB}"/>
              </c:extLst>
            </c:dLbl>
            <c:dLbl>
              <c:idx val="5"/>
              <c:layout>
                <c:manualLayout>
                  <c:x val="-1.6059888972348293E-2"/>
                  <c:y val="-9.0551179776102533E-4"/>
                </c:manualLayout>
              </c:layou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B-E462-47FC-AB05-19901561716E}"/>
                </c:ext>
                <c:ext xmlns:c15="http://schemas.microsoft.com/office/drawing/2012/chart" uri="{CE6537A1-D6FC-4f65-9D91-7224C49458BB}"/>
              </c:extLst>
            </c:dLbl>
            <c:dLbl>
              <c:idx val="6"/>
              <c:layout>
                <c:manualLayout>
                  <c:x val="6.1520993261422264E-3"/>
                  <c:y val="1.9342765081194119E-2"/>
                </c:manualLayout>
              </c:layou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D-E462-47FC-AB05-19901561716E}"/>
                </c:ext>
                <c:ext xmlns:c15="http://schemas.microsoft.com/office/drawing/2012/chart" uri="{CE6537A1-D6FC-4f65-9D91-7224C49458BB}"/>
              </c:extLst>
            </c:dLbl>
            <c:dLbl>
              <c:idx val="7"/>
              <c:layout>
                <c:manualLayout>
                  <c:x val="-2.3702515242021081E-2"/>
                  <c:y val="6.5111495209440179E-2"/>
                </c:manualLayout>
              </c:layou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F-E462-47FC-AB05-19901561716E}"/>
                </c:ext>
                <c:ext xmlns:c15="http://schemas.microsoft.com/office/drawing/2012/chart" uri="{CE6537A1-D6FC-4f65-9D91-7224C49458BB}"/>
              </c:extLst>
            </c:dLbl>
            <c:numFmt formatCode="0%" sourceLinked="0"/>
            <c:spPr>
              <a:noFill/>
              <a:ln w="25400">
                <a:noFill/>
              </a:ln>
            </c:spPr>
            <c:txPr>
              <a:bodyPr/>
              <a:lstStyle/>
              <a:p>
                <a:pPr>
                  <a:defRPr sz="1400"/>
                </a:pPr>
                <a:endParaRPr lang="en-US"/>
              </a:p>
            </c:txPr>
            <c:showLegendKey val="0"/>
            <c:showVal val="0"/>
            <c:showCatName val="1"/>
            <c:showSerName val="0"/>
            <c:showPercent val="1"/>
            <c:showBubbleSize val="0"/>
            <c:showLeaderLines val="0"/>
            <c:extLst xmlns:c16r2="http://schemas.microsoft.com/office/drawing/2015/06/chart">
              <c:ext xmlns:c15="http://schemas.microsoft.com/office/drawing/2012/chart" uri="{CE6537A1-D6FC-4f65-9D91-7224C49458BB}"/>
            </c:extLst>
          </c:dLbls>
          <c:cat>
            <c:strRef>
              <c:f>'Ievas dati'!$B$338:$B$340</c:f>
              <c:strCache>
                <c:ptCount val="3"/>
                <c:pt idx="0">
                  <c:v>Jā</c:v>
                </c:pt>
                <c:pt idx="1">
                  <c:v>Nē</c:v>
                </c:pt>
                <c:pt idx="2">
                  <c:v>Grūti pateikt</c:v>
                </c:pt>
              </c:strCache>
            </c:strRef>
          </c:cat>
          <c:val>
            <c:numRef>
              <c:f>'Ievas dati'!$C$338:$C$340</c:f>
              <c:numCache>
                <c:formatCode>###0</c:formatCode>
                <c:ptCount val="3"/>
                <c:pt idx="0">
                  <c:v>51.704427467620839</c:v>
                </c:pt>
                <c:pt idx="1">
                  <c:v>17.518921050134594</c:v>
                </c:pt>
                <c:pt idx="2">
                  <c:v>30.776651482244556</c:v>
                </c:pt>
              </c:numCache>
            </c:numRef>
          </c:val>
          <c:extLst xmlns:c16r2="http://schemas.microsoft.com/office/drawing/2015/06/chart">
            <c:ext xmlns:c16="http://schemas.microsoft.com/office/drawing/2014/chart" uri="{C3380CC4-5D6E-409C-BE32-E72D297353CC}">
              <c16:uniqueId val="{00000010-E462-47FC-AB05-19901561716E}"/>
            </c:ext>
          </c:extLst>
        </c:ser>
        <c:dLbls>
          <c:showLegendKey val="0"/>
          <c:showVal val="0"/>
          <c:showCatName val="1"/>
          <c:showSerName val="0"/>
          <c:showPercent val="1"/>
          <c:showBubbleSize val="0"/>
          <c:showLeaderLines val="0"/>
        </c:dLbls>
        <c:firstSliceAng val="0"/>
      </c:pieChart>
      <c:spPr>
        <a:noFill/>
        <a:ln w="25400">
          <a:noFill/>
        </a:ln>
      </c:spPr>
    </c:plotArea>
    <c:plotVisOnly val="1"/>
    <c:dispBlanksAs val="zero"/>
    <c:showDLblsOverMax val="0"/>
  </c:chart>
  <c:spPr>
    <a:noFill/>
    <a:ln w="6350">
      <a:noFill/>
    </a:ln>
  </c:spPr>
  <c:txPr>
    <a:bodyPr/>
    <a:lstStyle/>
    <a:p>
      <a:pPr>
        <a:defRPr sz="1200" b="0" i="0" u="none" strike="noStrike" baseline="0">
          <a:solidFill>
            <a:srgbClr val="000000"/>
          </a:solidFill>
          <a:latin typeface="Arial"/>
          <a:ea typeface="Arial"/>
          <a:cs typeface="Arial"/>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a:t>%</a:t>
            </a:r>
            <a:endParaRPr lang="en-US" sz="900"/>
          </a:p>
        </c:rich>
      </c:tx>
      <c:layout>
        <c:manualLayout>
          <c:xMode val="edge"/>
          <c:yMode val="edge"/>
          <c:x val="0.95195861795432168"/>
          <c:y val="8.3003910903091824E-2"/>
        </c:manualLayout>
      </c:layout>
      <c:overlay val="0"/>
      <c:spPr>
        <a:noFill/>
        <a:ln w="3175">
          <a:solidFill>
            <a:sysClr val="windowText" lastClr="000000"/>
          </a:solidFill>
        </a:ln>
        <a:effectLst>
          <a:outerShdw dist="35560" dir="2700000" algn="tl" rotWithShape="0">
            <a:prstClr val="black"/>
          </a:outerShdw>
        </a:effectLst>
      </c:spPr>
    </c:title>
    <c:autoTitleDeleted val="0"/>
    <c:plotArea>
      <c:layout>
        <c:manualLayout>
          <c:layoutTarget val="inner"/>
          <c:xMode val="edge"/>
          <c:yMode val="edge"/>
          <c:x val="0.46112321689852942"/>
          <c:y val="0.12151671357642073"/>
          <c:w val="0.51141456804597474"/>
          <c:h val="0.863200193963927"/>
        </c:manualLayout>
      </c:layout>
      <c:barChart>
        <c:barDir val="bar"/>
        <c:grouping val="stacked"/>
        <c:varyColors val="0"/>
        <c:ser>
          <c:idx val="0"/>
          <c:order val="0"/>
          <c:tx>
            <c:strRef>
              <c:f>Dati!$C$78</c:f>
              <c:strCache>
                <c:ptCount val="1"/>
                <c:pt idx="0">
                  <c:v>.</c:v>
                </c:pt>
              </c:strCache>
            </c:strRef>
          </c:tx>
          <c:spPr>
            <a:noFill/>
          </c:spPr>
          <c:invertIfNegative val="0"/>
          <c:dLbls>
            <c:delete val="1"/>
          </c:dLbls>
          <c:cat>
            <c:strRef>
              <c:f>Dati!$B$79:$B$95</c:f>
              <c:strCache>
                <c:ptCount val="17"/>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pt idx="16">
                  <c:v>07.2024., n=2318</c:v>
                </c:pt>
              </c:strCache>
            </c:strRef>
          </c:cat>
          <c:val>
            <c:numRef>
              <c:f>Dati!$C$79:$C$95</c:f>
              <c:numCache>
                <c:formatCode>0.0</c:formatCode>
                <c:ptCount val="17"/>
                <c:pt idx="0">
                  <c:v>29.487687380939356</c:v>
                </c:pt>
                <c:pt idx="1">
                  <c:v>29.831958020337858</c:v>
                </c:pt>
                <c:pt idx="2">
                  <c:v>31.531958020337854</c:v>
                </c:pt>
                <c:pt idx="3">
                  <c:v>40.331958020337858</c:v>
                </c:pt>
                <c:pt idx="4">
                  <c:v>28.830905373991044</c:v>
                </c:pt>
                <c:pt idx="5">
                  <c:v>27.931958020337859</c:v>
                </c:pt>
                <c:pt idx="6">
                  <c:v>30.331958020337858</c:v>
                </c:pt>
                <c:pt idx="7">
                  <c:v>40.331958020337858</c:v>
                </c:pt>
                <c:pt idx="8">
                  <c:v>23.545126134419185</c:v>
                </c:pt>
                <c:pt idx="9">
                  <c:v>25.331958020337854</c:v>
                </c:pt>
                <c:pt idx="10">
                  <c:v>24.331958020337861</c:v>
                </c:pt>
                <c:pt idx="11">
                  <c:v>40.331958020337858</c:v>
                </c:pt>
                <c:pt idx="12">
                  <c:v>4.3118208814075167</c:v>
                </c:pt>
                <c:pt idx="13">
                  <c:v>7.4319580203378557</c:v>
                </c:pt>
                <c:pt idx="14">
                  <c:v>6.4319580203378557</c:v>
                </c:pt>
                <c:pt idx="16">
                  <c:v>23.97242517241045</c:v>
                </c:pt>
              </c:numCache>
            </c:numRef>
          </c:val>
          <c:extLst xmlns:c16r2="http://schemas.microsoft.com/office/drawing/2015/06/chart">
            <c:ext xmlns:c16="http://schemas.microsoft.com/office/drawing/2014/chart" uri="{C3380CC4-5D6E-409C-BE32-E72D297353CC}">
              <c16:uniqueId val="{00000000-25FC-4B8C-BB21-E05ACD89CE75}"/>
            </c:ext>
          </c:extLst>
        </c:ser>
        <c:ser>
          <c:idx val="1"/>
          <c:order val="1"/>
          <c:tx>
            <c:strRef>
              <c:f>Dati!$D$78</c:f>
              <c:strCache>
                <c:ptCount val="1"/>
                <c:pt idx="0">
                  <c:v>Pilnīgi 
nepiekrīt</c:v>
                </c:pt>
              </c:strCache>
            </c:strRef>
          </c:tx>
          <c:spPr>
            <a:solidFill>
              <a:srgbClr val="840C54"/>
            </a:solidFill>
          </c:spPr>
          <c:invertIfNegative val="0"/>
          <c:dLbls>
            <c:dLbl>
              <c:idx val="8"/>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9"/>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10"/>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12"/>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13"/>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14"/>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16"/>
              <c:layout/>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Dati!$B$79:$B$95</c:f>
              <c:strCache>
                <c:ptCount val="17"/>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pt idx="16">
                  <c:v>07.2024., n=2318</c:v>
                </c:pt>
              </c:strCache>
            </c:strRef>
          </c:cat>
          <c:val>
            <c:numRef>
              <c:f>Dati!$D$79:$D$95</c:f>
              <c:numCache>
                <c:formatCode>###0</c:formatCode>
                <c:ptCount val="17"/>
                <c:pt idx="0">
                  <c:v>1.6730747985908148</c:v>
                </c:pt>
                <c:pt idx="1">
                  <c:v>1.4</c:v>
                </c:pt>
                <c:pt idx="2">
                  <c:v>1.7</c:v>
                </c:pt>
                <c:pt idx="4">
                  <c:v>1.4477294433450252</c:v>
                </c:pt>
                <c:pt idx="5">
                  <c:v>1.5</c:v>
                </c:pt>
                <c:pt idx="6">
                  <c:v>1.1000000000000001</c:v>
                </c:pt>
                <c:pt idx="8">
                  <c:v>3.7236066432797585</c:v>
                </c:pt>
                <c:pt idx="9">
                  <c:v>3.7</c:v>
                </c:pt>
                <c:pt idx="10">
                  <c:v>3.8</c:v>
                </c:pt>
                <c:pt idx="12">
                  <c:v>18.031958020337857</c:v>
                </c:pt>
                <c:pt idx="13">
                  <c:v>13.6</c:v>
                </c:pt>
                <c:pt idx="14">
                  <c:v>15.3</c:v>
                </c:pt>
                <c:pt idx="16">
                  <c:v>3.5071144904214289</c:v>
                </c:pt>
              </c:numCache>
            </c:numRef>
          </c:val>
          <c:extLst xmlns:c16r2="http://schemas.microsoft.com/office/drawing/2015/06/chart">
            <c:ext xmlns:c16="http://schemas.microsoft.com/office/drawing/2014/chart" uri="{C3380CC4-5D6E-409C-BE32-E72D297353CC}">
              <c16:uniqueId val="{00000001-25FC-4B8C-BB21-E05ACD89CE75}"/>
            </c:ext>
          </c:extLst>
        </c:ser>
        <c:ser>
          <c:idx val="2"/>
          <c:order val="2"/>
          <c:tx>
            <c:strRef>
              <c:f>Dati!$E$78</c:f>
              <c:strCache>
                <c:ptCount val="1"/>
                <c:pt idx="0">
                  <c:v>Drīzāk 
nepiekrīt</c:v>
                </c:pt>
              </c:strCache>
            </c:strRef>
          </c:tx>
          <c:spPr>
            <a:solidFill>
              <a:srgbClr val="D0909F"/>
            </a:solidFill>
          </c:spPr>
          <c:invertIfNegative val="0"/>
          <c:dLbls>
            <c:spPr>
              <a:noFill/>
              <a:ln>
                <a:noFill/>
              </a:ln>
              <a:effectLst/>
            </c:spPr>
            <c:txPr>
              <a:bodyPr wrap="square" lIns="38100" tIns="19050" rIns="38100" bIns="19050" anchor="ctr">
                <a:spAutoFit/>
              </a:bodyPr>
              <a:lstStyle/>
              <a:p>
                <a:pPr>
                  <a:defRPr sz="1200" b="1">
                    <a:solidFill>
                      <a:sysClr val="windowText" lastClr="000000"/>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Dati!$B$79:$B$95</c:f>
              <c:strCache>
                <c:ptCount val="17"/>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pt idx="16">
                  <c:v>07.2024., n=2318</c:v>
                </c:pt>
              </c:strCache>
            </c:strRef>
          </c:cat>
          <c:val>
            <c:numRef>
              <c:f>Dati!$E$79:$E$95</c:f>
              <c:numCache>
                <c:formatCode>###0</c:formatCode>
                <c:ptCount val="17"/>
                <c:pt idx="0">
                  <c:v>9.1711958408076857</c:v>
                </c:pt>
                <c:pt idx="1">
                  <c:v>9.1</c:v>
                </c:pt>
                <c:pt idx="2">
                  <c:v>7.1</c:v>
                </c:pt>
                <c:pt idx="4">
                  <c:v>10.053323203001787</c:v>
                </c:pt>
                <c:pt idx="5">
                  <c:v>10.9</c:v>
                </c:pt>
                <c:pt idx="6">
                  <c:v>8.9</c:v>
                </c:pt>
                <c:pt idx="8">
                  <c:v>13.063225242638916</c:v>
                </c:pt>
                <c:pt idx="9">
                  <c:v>11.3</c:v>
                </c:pt>
                <c:pt idx="10">
                  <c:v>12.2</c:v>
                </c:pt>
                <c:pt idx="12">
                  <c:v>17.988179118592484</c:v>
                </c:pt>
                <c:pt idx="13">
                  <c:v>19.3</c:v>
                </c:pt>
                <c:pt idx="14">
                  <c:v>18.600000000000001</c:v>
                </c:pt>
                <c:pt idx="16">
                  <c:v>12.852418357505979</c:v>
                </c:pt>
              </c:numCache>
            </c:numRef>
          </c:val>
          <c:extLst xmlns:c16r2="http://schemas.microsoft.com/office/drawing/2015/06/chart">
            <c:ext xmlns:c16="http://schemas.microsoft.com/office/drawing/2014/chart" uri="{C3380CC4-5D6E-409C-BE32-E72D297353CC}">
              <c16:uniqueId val="{00000002-25FC-4B8C-BB21-E05ACD89CE75}"/>
            </c:ext>
          </c:extLst>
        </c:ser>
        <c:ser>
          <c:idx val="3"/>
          <c:order val="3"/>
          <c:tx>
            <c:strRef>
              <c:f>Dati!$F$78</c:f>
              <c:strCache>
                <c:ptCount val="1"/>
                <c:pt idx="0">
                  <c:v>Drīzāk 
piekrīt</c:v>
                </c:pt>
              </c:strCache>
            </c:strRef>
          </c:tx>
          <c:spPr>
            <a:solidFill>
              <a:srgbClr val="BDDCA8"/>
            </a:solidFill>
          </c:spPr>
          <c:invertIfNegative val="0"/>
          <c:dLbls>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Dati!$B$79:$B$95</c:f>
              <c:strCache>
                <c:ptCount val="17"/>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pt idx="16">
                  <c:v>07.2024., n=2318</c:v>
                </c:pt>
              </c:strCache>
            </c:strRef>
          </c:cat>
          <c:val>
            <c:numRef>
              <c:f>Dati!$F$79:$F$95</c:f>
              <c:numCache>
                <c:formatCode>###0</c:formatCode>
                <c:ptCount val="17"/>
                <c:pt idx="0">
                  <c:v>31.997053034671406</c:v>
                </c:pt>
                <c:pt idx="1">
                  <c:v>31.3</c:v>
                </c:pt>
                <c:pt idx="2">
                  <c:v>31.7</c:v>
                </c:pt>
                <c:pt idx="4">
                  <c:v>28.645413194793672</c:v>
                </c:pt>
                <c:pt idx="5">
                  <c:v>28</c:v>
                </c:pt>
                <c:pt idx="6">
                  <c:v>28.9</c:v>
                </c:pt>
                <c:pt idx="8">
                  <c:v>29.550301347382245</c:v>
                </c:pt>
                <c:pt idx="9">
                  <c:v>27.7</c:v>
                </c:pt>
                <c:pt idx="10">
                  <c:v>26.2</c:v>
                </c:pt>
                <c:pt idx="12">
                  <c:v>14.940843270165916</c:v>
                </c:pt>
                <c:pt idx="13">
                  <c:v>13.7</c:v>
                </c:pt>
                <c:pt idx="14">
                  <c:v>12.4</c:v>
                </c:pt>
                <c:pt idx="16">
                  <c:v>11.572610211375402</c:v>
                </c:pt>
              </c:numCache>
            </c:numRef>
          </c:val>
          <c:extLst xmlns:c16r2="http://schemas.microsoft.com/office/drawing/2015/06/chart">
            <c:ext xmlns:c16="http://schemas.microsoft.com/office/drawing/2014/chart" uri="{C3380CC4-5D6E-409C-BE32-E72D297353CC}">
              <c16:uniqueId val="{00000003-25FC-4B8C-BB21-E05ACD89CE75}"/>
            </c:ext>
          </c:extLst>
        </c:ser>
        <c:ser>
          <c:idx val="4"/>
          <c:order val="4"/>
          <c:tx>
            <c:strRef>
              <c:f>Dati!$G$78</c:f>
              <c:strCache>
                <c:ptCount val="1"/>
                <c:pt idx="0">
                  <c:v>Pilnīgi 
piekrīt</c:v>
                </c:pt>
              </c:strCache>
            </c:strRef>
          </c:tx>
          <c:spPr>
            <a:solidFill>
              <a:srgbClr val="385723"/>
            </a:solidFill>
          </c:spPr>
          <c:invertIfNegative val="0"/>
          <c:dLbls>
            <c:spPr>
              <a:noFill/>
              <a:ln>
                <a:noFill/>
              </a:ln>
              <a:effectLst/>
            </c:spPr>
            <c:txPr>
              <a:bodyPr wrap="square" lIns="38100" tIns="19050" rIns="38100" bIns="19050" anchor="ctr">
                <a:spAutoFit/>
              </a:bodyPr>
              <a:lstStyle/>
              <a:p>
                <a:pPr>
                  <a:defRPr sz="1200" b="1">
                    <a:solidFill>
                      <a:schemeClr val="bg1"/>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Dati!$B$79:$B$95</c:f>
              <c:strCache>
                <c:ptCount val="17"/>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pt idx="16">
                  <c:v>07.2024., n=2318</c:v>
                </c:pt>
              </c:strCache>
            </c:strRef>
          </c:cat>
          <c:val>
            <c:numRef>
              <c:f>Dati!$G$79:$G$95</c:f>
              <c:numCache>
                <c:formatCode>###0</c:formatCode>
                <c:ptCount val="17"/>
                <c:pt idx="0">
                  <c:v>12.95102761899701</c:v>
                </c:pt>
                <c:pt idx="1">
                  <c:v>12.9</c:v>
                </c:pt>
                <c:pt idx="2">
                  <c:v>16.100000000000001</c:v>
                </c:pt>
                <c:pt idx="4">
                  <c:v>14.620217863560219</c:v>
                </c:pt>
                <c:pt idx="5">
                  <c:v>11.2</c:v>
                </c:pt>
                <c:pt idx="6">
                  <c:v>14.5</c:v>
                </c:pt>
                <c:pt idx="8">
                  <c:v>12.101504061633273</c:v>
                </c:pt>
                <c:pt idx="9">
                  <c:v>10.9</c:v>
                </c:pt>
                <c:pt idx="10">
                  <c:v>11.1</c:v>
                </c:pt>
                <c:pt idx="12">
                  <c:v>4.2827871178470582</c:v>
                </c:pt>
                <c:pt idx="13">
                  <c:v>4.2</c:v>
                </c:pt>
                <c:pt idx="14">
                  <c:v>4.5</c:v>
                </c:pt>
                <c:pt idx="16">
                  <c:v>3.8200467406878511</c:v>
                </c:pt>
              </c:numCache>
            </c:numRef>
          </c:val>
          <c:extLst xmlns:c16r2="http://schemas.microsoft.com/office/drawing/2015/06/chart">
            <c:ext xmlns:c16="http://schemas.microsoft.com/office/drawing/2014/chart" uri="{C3380CC4-5D6E-409C-BE32-E72D297353CC}">
              <c16:uniqueId val="{00000004-25FC-4B8C-BB21-E05ACD89CE75}"/>
            </c:ext>
          </c:extLst>
        </c:ser>
        <c:ser>
          <c:idx val="5"/>
          <c:order val="5"/>
          <c:tx>
            <c:strRef>
              <c:f>Dati!$H$78</c:f>
              <c:strCache>
                <c:ptCount val="1"/>
                <c:pt idx="0">
                  <c:v>.</c:v>
                </c:pt>
              </c:strCache>
            </c:strRef>
          </c:tx>
          <c:spPr>
            <a:noFill/>
          </c:spPr>
          <c:invertIfNegative val="0"/>
          <c:dLbls>
            <c:delete val="1"/>
          </c:dLbls>
          <c:cat>
            <c:strRef>
              <c:f>Dati!$B$79:$B$95</c:f>
              <c:strCache>
                <c:ptCount val="17"/>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pt idx="16">
                  <c:v>07.2024., n=2318</c:v>
                </c:pt>
              </c:strCache>
            </c:strRef>
          </c:cat>
          <c:val>
            <c:numRef>
              <c:f>Dati!$H$79:$H$95</c:f>
              <c:numCache>
                <c:formatCode>0</c:formatCode>
                <c:ptCount val="17"/>
                <c:pt idx="0">
                  <c:v>7.1489723810029879</c:v>
                </c:pt>
                <c:pt idx="1">
                  <c:v>7.897053034671405</c:v>
                </c:pt>
                <c:pt idx="2">
                  <c:v>4.2970530346714035</c:v>
                </c:pt>
                <c:pt idx="3">
                  <c:v>52.097053034671404</c:v>
                </c:pt>
                <c:pt idx="4">
                  <c:v>8.831421976317511</c:v>
                </c:pt>
                <c:pt idx="5">
                  <c:v>12.897053034671401</c:v>
                </c:pt>
                <c:pt idx="6">
                  <c:v>8.6970530346714057</c:v>
                </c:pt>
                <c:pt idx="7">
                  <c:v>52.097053034671404</c:v>
                </c:pt>
                <c:pt idx="8">
                  <c:v>10.445247625655888</c:v>
                </c:pt>
                <c:pt idx="9">
                  <c:v>13.497053034671406</c:v>
                </c:pt>
                <c:pt idx="10">
                  <c:v>14.797053034671404</c:v>
                </c:pt>
                <c:pt idx="11">
                  <c:v>52.097053034671404</c:v>
                </c:pt>
                <c:pt idx="12">
                  <c:v>32.873422646658433</c:v>
                </c:pt>
                <c:pt idx="13">
                  <c:v>34.197053034671399</c:v>
                </c:pt>
                <c:pt idx="14">
                  <c:v>35.197053034671406</c:v>
                </c:pt>
                <c:pt idx="16">
                  <c:v>36.704396082608156</c:v>
                </c:pt>
              </c:numCache>
            </c:numRef>
          </c:val>
          <c:extLst xmlns:c16r2="http://schemas.microsoft.com/office/drawing/2015/06/chart">
            <c:ext xmlns:c16="http://schemas.microsoft.com/office/drawing/2014/chart" uri="{C3380CC4-5D6E-409C-BE32-E72D297353CC}">
              <c16:uniqueId val="{00000005-25FC-4B8C-BB21-E05ACD89CE75}"/>
            </c:ext>
          </c:extLst>
        </c:ser>
        <c:ser>
          <c:idx val="6"/>
          <c:order val="6"/>
          <c:tx>
            <c:strRef>
              <c:f>Dati!$I$78</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Dati!$B$79:$B$95</c:f>
              <c:strCache>
                <c:ptCount val="17"/>
                <c:pt idx="0">
                  <c:v>07.2024., n=2318</c:v>
                </c:pt>
                <c:pt idx="1">
                  <c:v>06.2022, n=2808</c:v>
                </c:pt>
                <c:pt idx="2">
                  <c:v>11.2019, n=3622</c:v>
                </c:pt>
                <c:pt idx="4">
                  <c:v>07.2024., n=2318</c:v>
                </c:pt>
                <c:pt idx="5">
                  <c:v>06.2022, n=2808</c:v>
                </c:pt>
                <c:pt idx="6">
                  <c:v>11.2019, n=3622</c:v>
                </c:pt>
                <c:pt idx="8">
                  <c:v>07.2024., n=2318</c:v>
                </c:pt>
                <c:pt idx="9">
                  <c:v>06.2022, n=2808</c:v>
                </c:pt>
                <c:pt idx="10">
                  <c:v>11.2019, n=3622</c:v>
                </c:pt>
                <c:pt idx="12">
                  <c:v>07.2024., n=2318</c:v>
                </c:pt>
                <c:pt idx="13">
                  <c:v>06.2022, n=2808</c:v>
                </c:pt>
                <c:pt idx="14">
                  <c:v>11.2019, n=3622</c:v>
                </c:pt>
                <c:pt idx="16">
                  <c:v>07.2024., n=2318</c:v>
                </c:pt>
              </c:strCache>
            </c:strRef>
          </c:cat>
          <c:val>
            <c:numRef>
              <c:f>Dati!$I$79:$I$95</c:f>
              <c:numCache>
                <c:formatCode>###0</c:formatCode>
                <c:ptCount val="17"/>
                <c:pt idx="0">
                  <c:v>44.207648706933085</c:v>
                </c:pt>
                <c:pt idx="1">
                  <c:v>45.3</c:v>
                </c:pt>
                <c:pt idx="2">
                  <c:v>43.4</c:v>
                </c:pt>
                <c:pt idx="4">
                  <c:v>48.3</c:v>
                </c:pt>
                <c:pt idx="5">
                  <c:v>48.3</c:v>
                </c:pt>
                <c:pt idx="6">
                  <c:v>46.6</c:v>
                </c:pt>
                <c:pt idx="8">
                  <c:v>41.561362705065811</c:v>
                </c:pt>
                <c:pt idx="9">
                  <c:v>46.3</c:v>
                </c:pt>
                <c:pt idx="10">
                  <c:v>46.8</c:v>
                </c:pt>
                <c:pt idx="12">
                  <c:v>44.756232473056684</c:v>
                </c:pt>
                <c:pt idx="13">
                  <c:v>49.1</c:v>
                </c:pt>
                <c:pt idx="14">
                  <c:v>49.3</c:v>
                </c:pt>
                <c:pt idx="16">
                  <c:v>68.24781020000934</c:v>
                </c:pt>
              </c:numCache>
            </c:numRef>
          </c:val>
          <c:extLst xmlns:c16r2="http://schemas.microsoft.com/office/drawing/2015/06/chart">
            <c:ext xmlns:c16="http://schemas.microsoft.com/office/drawing/2014/chart" uri="{C3380CC4-5D6E-409C-BE32-E72D297353CC}">
              <c16:uniqueId val="{00000006-25FC-4B8C-BB21-E05ACD89CE75}"/>
            </c:ext>
          </c:extLst>
        </c:ser>
        <c:dLbls>
          <c:showLegendKey val="0"/>
          <c:showVal val="1"/>
          <c:showCatName val="0"/>
          <c:showSerName val="0"/>
          <c:showPercent val="0"/>
          <c:showBubbleSize val="0"/>
        </c:dLbls>
        <c:gapWidth val="30"/>
        <c:overlap val="100"/>
        <c:axId val="806258896"/>
        <c:axId val="806251840"/>
      </c:barChart>
      <c:catAx>
        <c:axId val="806258896"/>
        <c:scaling>
          <c:orientation val="maxMin"/>
        </c:scaling>
        <c:delete val="0"/>
        <c:axPos val="l"/>
        <c:numFmt formatCode="General" sourceLinked="1"/>
        <c:majorTickMark val="none"/>
        <c:minorTickMark val="none"/>
        <c:tickLblPos val="low"/>
        <c:spPr>
          <a:ln w="3175">
            <a:solidFill>
              <a:sysClr val="windowText" lastClr="000000"/>
            </a:solidFill>
            <a:prstDash val="solid"/>
          </a:ln>
        </c:spPr>
        <c:txPr>
          <a:bodyPr rot="0" vert="horz"/>
          <a:lstStyle/>
          <a:p>
            <a:pPr>
              <a:defRPr sz="1200"/>
            </a:pPr>
            <a:endParaRPr lang="en-US"/>
          </a:p>
        </c:txPr>
        <c:crossAx val="806251840"/>
        <c:crossesAt val="40.299999999999997"/>
        <c:auto val="1"/>
        <c:lblAlgn val="ctr"/>
        <c:lblOffset val="100"/>
        <c:tickLblSkip val="1"/>
        <c:tickMarkSkip val="1"/>
        <c:noMultiLvlLbl val="0"/>
      </c:catAx>
      <c:valAx>
        <c:axId val="806251840"/>
        <c:scaling>
          <c:orientation val="minMax"/>
          <c:max val="170"/>
          <c:min val="0"/>
        </c:scaling>
        <c:delete val="1"/>
        <c:axPos val="t"/>
        <c:numFmt formatCode="0.0" sourceLinked="1"/>
        <c:majorTickMark val="out"/>
        <c:minorTickMark val="none"/>
        <c:tickLblPos val="nextTo"/>
        <c:crossAx val="806258896"/>
        <c:crosses val="autoZero"/>
        <c:crossBetween val="between"/>
      </c:valAx>
      <c:spPr>
        <a:noFill/>
        <a:ln w="3175">
          <a:noFill/>
          <a:prstDash val="solid"/>
        </a:ln>
      </c:spPr>
    </c:plotArea>
    <c:legend>
      <c:legendPos val="t"/>
      <c:legendEntry>
        <c:idx val="0"/>
        <c:delete val="1"/>
      </c:legendEntry>
      <c:legendEntry>
        <c:idx val="5"/>
        <c:delete val="1"/>
      </c:legendEntry>
      <c:layout>
        <c:manualLayout>
          <c:xMode val="edge"/>
          <c:yMode val="edge"/>
          <c:x val="0.3578426978424753"/>
          <c:y val="1.4115513951698766E-2"/>
          <c:w val="0.51902812783796026"/>
          <c:h val="7.6661682615629972E-2"/>
        </c:manualLayout>
      </c:layout>
      <c:overlay val="0"/>
      <c:txPr>
        <a:bodyPr/>
        <a:lstStyle/>
        <a:p>
          <a:pPr>
            <a:defRPr sz="1200"/>
          </a:pPr>
          <a:endParaRPr lang="en-US"/>
        </a:p>
      </c:txPr>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cdr:x>
      <cdr:y>0.08101</cdr:y>
    </cdr:from>
    <cdr:to>
      <cdr:x>0.22284</cdr:x>
      <cdr:y>0.12461</cdr:y>
    </cdr:to>
    <cdr:sp macro="" textlink="">
      <cdr:nvSpPr>
        <cdr:cNvPr id="5" name="TextBox 4"/>
        <cdr:cNvSpPr txBox="1"/>
      </cdr:nvSpPr>
      <cdr:spPr>
        <a:xfrm xmlns:a="http://schemas.openxmlformats.org/drawingml/2006/main">
          <a:off x="0" y="566380"/>
          <a:ext cx="2173492" cy="30482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lv-LV" sz="900" b="1">
              <a:latin typeface="Arial" panose="020B0604020202020204" pitchFamily="34" charset="0"/>
              <a:cs typeface="Arial" panose="020B0604020202020204" pitchFamily="34" charset="0"/>
            </a:rPr>
            <a:t>Atrašanās vieta</a:t>
          </a:r>
          <a:endParaRPr lang="en-US" sz="9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0.15336</cdr:y>
    </cdr:from>
    <cdr:to>
      <cdr:x>0.22284</cdr:x>
      <cdr:y>0.19696</cdr:y>
    </cdr:to>
    <cdr:sp macro="" textlink="">
      <cdr:nvSpPr>
        <cdr:cNvPr id="12" name="TextBox 1"/>
        <cdr:cNvSpPr txBox="1"/>
      </cdr:nvSpPr>
      <cdr:spPr>
        <a:xfrm xmlns:a="http://schemas.openxmlformats.org/drawingml/2006/main">
          <a:off x="0" y="1072189"/>
          <a:ext cx="1895475" cy="30480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900" b="1">
              <a:latin typeface="Arial" panose="020B0604020202020204" pitchFamily="34" charset="0"/>
              <a:cs typeface="Arial" panose="020B0604020202020204" pitchFamily="34" charset="0"/>
            </a:rPr>
            <a:t>Reģions</a:t>
          </a:r>
          <a:endParaRPr lang="en-US" sz="9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0.23751</cdr:y>
    </cdr:from>
    <cdr:to>
      <cdr:x>0.22284</cdr:x>
      <cdr:y>0.28111</cdr:y>
    </cdr:to>
    <cdr:sp macro="" textlink="">
      <cdr:nvSpPr>
        <cdr:cNvPr id="13" name="TextBox 1"/>
        <cdr:cNvSpPr txBox="1"/>
      </cdr:nvSpPr>
      <cdr:spPr>
        <a:xfrm xmlns:a="http://schemas.openxmlformats.org/drawingml/2006/main">
          <a:off x="0" y="1660525"/>
          <a:ext cx="1895475" cy="30480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900" b="1">
              <a:latin typeface="Arial" panose="020B0604020202020204" pitchFamily="34" charset="0"/>
              <a:cs typeface="Arial" panose="020B0604020202020204" pitchFamily="34" charset="0"/>
            </a:rPr>
            <a:t>Pārstāvētais</a:t>
          </a:r>
          <a:r>
            <a:rPr lang="lv-LV" sz="900" b="1" baseline="0">
              <a:latin typeface="Arial" panose="020B0604020202020204" pitchFamily="34" charset="0"/>
              <a:cs typeface="Arial" panose="020B0604020202020204" pitchFamily="34" charset="0"/>
            </a:rPr>
            <a:t> kapitāls</a:t>
          </a:r>
          <a:endParaRPr lang="en-US" sz="9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0.33015</cdr:y>
    </cdr:from>
    <cdr:to>
      <cdr:x>0.22284</cdr:x>
      <cdr:y>0.37375</cdr:y>
    </cdr:to>
    <cdr:sp macro="" textlink="">
      <cdr:nvSpPr>
        <cdr:cNvPr id="14" name="TextBox 1"/>
        <cdr:cNvSpPr txBox="1"/>
      </cdr:nvSpPr>
      <cdr:spPr>
        <a:xfrm xmlns:a="http://schemas.openxmlformats.org/drawingml/2006/main">
          <a:off x="0" y="2308200"/>
          <a:ext cx="2173492" cy="30482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900" b="1">
              <a:latin typeface="Arial" panose="020B0604020202020204" pitchFamily="34" charset="0"/>
              <a:cs typeface="Arial" panose="020B0604020202020204" pitchFamily="34" charset="0"/>
            </a:rPr>
            <a:t>Dibināšanas gads</a:t>
          </a:r>
          <a:endParaRPr lang="en-US" sz="9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0.41735</cdr:y>
    </cdr:from>
    <cdr:to>
      <cdr:x>0.22284</cdr:x>
      <cdr:y>0.46095</cdr:y>
    </cdr:to>
    <cdr:sp macro="" textlink="">
      <cdr:nvSpPr>
        <cdr:cNvPr id="15" name="TextBox 1"/>
        <cdr:cNvSpPr txBox="1"/>
      </cdr:nvSpPr>
      <cdr:spPr>
        <a:xfrm xmlns:a="http://schemas.openxmlformats.org/drawingml/2006/main">
          <a:off x="0" y="2917831"/>
          <a:ext cx="2173492" cy="30482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900" b="1">
              <a:latin typeface="Arial" panose="020B0604020202020204" pitchFamily="34" charset="0"/>
              <a:cs typeface="Arial" panose="020B0604020202020204" pitchFamily="34" charset="0"/>
            </a:rPr>
            <a:t>Juridiskā forma</a:t>
          </a:r>
          <a:endParaRPr lang="en-US" sz="9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0.52906</cdr:y>
    </cdr:from>
    <cdr:to>
      <cdr:x>0.22363</cdr:x>
      <cdr:y>0.57266</cdr:y>
    </cdr:to>
    <cdr:sp macro="" textlink="">
      <cdr:nvSpPr>
        <cdr:cNvPr id="16" name="TextBox 1"/>
        <cdr:cNvSpPr txBox="1"/>
      </cdr:nvSpPr>
      <cdr:spPr>
        <a:xfrm xmlns:a="http://schemas.openxmlformats.org/drawingml/2006/main">
          <a:off x="0" y="3698849"/>
          <a:ext cx="2181224" cy="30482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900" b="1">
              <a:latin typeface="Arial" panose="020B0604020202020204" pitchFamily="34" charset="0"/>
              <a:cs typeface="Arial" panose="020B0604020202020204" pitchFamily="34" charset="0"/>
            </a:rPr>
            <a:t>Darbinieku skaits </a:t>
          </a:r>
          <a:endParaRPr lang="en-US" sz="9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0.59037</cdr:y>
    </cdr:from>
    <cdr:to>
      <cdr:x>0.22168</cdr:x>
      <cdr:y>0.63397</cdr:y>
    </cdr:to>
    <cdr:sp macro="" textlink="">
      <cdr:nvSpPr>
        <cdr:cNvPr id="19" name="TextBox 1"/>
        <cdr:cNvSpPr txBox="1"/>
      </cdr:nvSpPr>
      <cdr:spPr>
        <a:xfrm xmlns:a="http://schemas.openxmlformats.org/drawingml/2006/main">
          <a:off x="0" y="4127480"/>
          <a:ext cx="2162174" cy="30482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900" b="1">
              <a:latin typeface="Arial" panose="020B0604020202020204" pitchFamily="34" charset="0"/>
              <a:cs typeface="Arial" panose="020B0604020202020204" pitchFamily="34" charset="0"/>
            </a:rPr>
            <a:t>Uzņēmuma statuss</a:t>
          </a:r>
          <a:endParaRPr lang="en-US" sz="9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0.75795</cdr:y>
    </cdr:from>
    <cdr:to>
      <cdr:x>0.22266</cdr:x>
      <cdr:y>0.80154</cdr:y>
    </cdr:to>
    <cdr:sp macro="" textlink="">
      <cdr:nvSpPr>
        <cdr:cNvPr id="21" name="TextBox 1"/>
        <cdr:cNvSpPr txBox="1"/>
      </cdr:nvSpPr>
      <cdr:spPr>
        <a:xfrm xmlns:a="http://schemas.openxmlformats.org/drawingml/2006/main">
          <a:off x="0" y="5299108"/>
          <a:ext cx="2171700" cy="30475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900" b="1">
              <a:latin typeface="Arial" panose="020B0604020202020204" pitchFamily="34" charset="0"/>
              <a:cs typeface="Arial" panose="020B0604020202020204" pitchFamily="34" charset="0"/>
            </a:rPr>
            <a:t>Nozare*</a:t>
          </a:r>
          <a:endParaRPr lang="en-US" sz="900" b="1">
            <a:latin typeface="Arial" panose="020B0604020202020204" pitchFamily="34" charset="0"/>
            <a:cs typeface="Arial" panose="020B0604020202020204" pitchFamily="34" charset="0"/>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cdr:x>
      <cdr:y>0.32342</cdr:y>
    </cdr:from>
    <cdr:to>
      <cdr:x>0.22062</cdr:x>
      <cdr:y>0.49679</cdr:y>
    </cdr:to>
    <cdr:sp macro="" textlink="">
      <cdr:nvSpPr>
        <cdr:cNvPr id="3" name="TextBox 1">
          <a:extLst xmlns:a="http://schemas.openxmlformats.org/drawingml/2006/main">
            <a:ext uri="{FF2B5EF4-FFF2-40B4-BE49-F238E27FC236}">
              <a16:creationId xmlns="" xmlns:a16="http://schemas.microsoft.com/office/drawing/2014/main" id="{1C418012-52A6-BF4F-0BC2-131E18FE58AD}"/>
            </a:ext>
          </a:extLst>
        </cdr:cNvPr>
        <cdr:cNvSpPr txBox="1"/>
      </cdr:nvSpPr>
      <cdr:spPr>
        <a:xfrm xmlns:a="http://schemas.openxmlformats.org/drawingml/2006/main">
          <a:off x="-756252" y="1484940"/>
          <a:ext cx="2381893" cy="79601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noProof="1" smtClean="0">
              <a:latin typeface="Arial" panose="020B0604020202020204" pitchFamily="34" charset="0"/>
              <a:cs typeface="Arial" panose="020B0604020202020204" pitchFamily="34" charset="0"/>
            </a:rPr>
            <a:t>Reģistrēta preču zīme ir efektīvas zīmolvedības sastāvdaļa</a:t>
          </a:r>
          <a:endParaRPr lang="lv-LV" sz="1200" b="1" noProof="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0.06734</cdr:y>
    </cdr:from>
    <cdr:to>
      <cdr:x>0.2226</cdr:x>
      <cdr:y>0.23747</cdr:y>
    </cdr:to>
    <cdr:sp macro="" textlink="">
      <cdr:nvSpPr>
        <cdr:cNvPr id="4" name="TextBox 1">
          <a:extLst xmlns:a="http://schemas.openxmlformats.org/drawingml/2006/main">
            <a:ext uri="{FF2B5EF4-FFF2-40B4-BE49-F238E27FC236}">
              <a16:creationId xmlns="" xmlns:a16="http://schemas.microsoft.com/office/drawing/2014/main" id="{D67357F2-E9E1-6493-C7DC-495BF4131CAE}"/>
            </a:ext>
          </a:extLst>
        </cdr:cNvPr>
        <cdr:cNvSpPr txBox="1"/>
      </cdr:nvSpPr>
      <cdr:spPr>
        <a:xfrm xmlns:a="http://schemas.openxmlformats.org/drawingml/2006/main">
          <a:off x="-756252" y="309189"/>
          <a:ext cx="2403270" cy="78113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noProof="1" smtClean="0">
              <a:latin typeface="Arial" panose="020B0604020202020204" pitchFamily="34" charset="0"/>
              <a:cs typeface="Arial" panose="020B0604020202020204" pitchFamily="34" charset="0"/>
            </a:rPr>
            <a:t>Ir svarīgi savlaicīgi parūpēties par savas preču zīmes aizsardzību</a:t>
          </a:r>
          <a:endParaRPr lang="lv-LV" sz="1200" b="1" noProof="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0.57051</cdr:y>
    </cdr:from>
    <cdr:to>
      <cdr:x>0.23311</cdr:x>
      <cdr:y>0.83353</cdr:y>
    </cdr:to>
    <cdr:sp macro="" textlink="">
      <cdr:nvSpPr>
        <cdr:cNvPr id="5" name="TextBox 1">
          <a:extLst xmlns:a="http://schemas.openxmlformats.org/drawingml/2006/main">
            <a:ext uri="{FF2B5EF4-FFF2-40B4-BE49-F238E27FC236}">
              <a16:creationId xmlns="" xmlns:a16="http://schemas.microsoft.com/office/drawing/2014/main" id="{F770B19A-FFB6-92D8-02D4-83DB01213E74}"/>
            </a:ext>
          </a:extLst>
        </cdr:cNvPr>
        <cdr:cNvSpPr txBox="1"/>
      </cdr:nvSpPr>
      <cdr:spPr>
        <a:xfrm xmlns:a="http://schemas.openxmlformats.org/drawingml/2006/main">
          <a:off x="0" y="2619460"/>
          <a:ext cx="2516734" cy="120763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noProof="1" smtClean="0">
              <a:latin typeface="Arial" panose="020B0604020202020204" pitchFamily="34" charset="0"/>
              <a:cs typeface="Arial" panose="020B0604020202020204" pitchFamily="34" charset="0"/>
            </a:rPr>
            <a:t>Ar reģistrāciju preču zīmes īpašniekam tiek piešķirtas izņēmuma tiesības aizliegt citiem izmantot identisku vai līdzīgu zīmi</a:t>
          </a:r>
          <a:endParaRPr lang="lv-LV" sz="1200" b="1" noProof="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0.81855</cdr:y>
    </cdr:from>
    <cdr:to>
      <cdr:x>0.23311</cdr:x>
      <cdr:y>1</cdr:y>
    </cdr:to>
    <cdr:sp macro="" textlink="">
      <cdr:nvSpPr>
        <cdr:cNvPr id="6" name="TextBox 1">
          <a:extLst xmlns:a="http://schemas.openxmlformats.org/drawingml/2006/main">
            <a:ext uri="{FF2B5EF4-FFF2-40B4-BE49-F238E27FC236}">
              <a16:creationId xmlns:lc="http://schemas.openxmlformats.org/drawingml/2006/lockedCanvas" xmlns:a16="http://schemas.microsoft.com/office/drawing/2014/main" xmlns="" id="{F770B19A-FFB6-92D8-02D4-83DB01213E74}"/>
            </a:ext>
          </a:extLst>
        </cdr:cNvPr>
        <cdr:cNvSpPr txBox="1"/>
      </cdr:nvSpPr>
      <cdr:spPr>
        <a:xfrm xmlns:a="http://schemas.openxmlformats.org/drawingml/2006/main">
          <a:off x="0" y="3010921"/>
          <a:ext cx="2002300" cy="66742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noProof="1" smtClean="0">
              <a:latin typeface="Arial" panose="020B0604020202020204" pitchFamily="34" charset="0"/>
              <a:cs typeface="Arial" panose="020B0604020202020204" pitchFamily="34" charset="0"/>
            </a:rPr>
            <a:t>Reģistrēta preču zīme palīdz iegūt investīcijas (piesaistīt investorus uzņēmuma attīstībai)*</a:t>
          </a:r>
          <a:endParaRPr lang="lv-LV" sz="1200" b="1" noProof="1">
            <a:latin typeface="Arial" panose="020B0604020202020204" pitchFamily="34" charset="0"/>
            <a:cs typeface="Arial" panose="020B0604020202020204" pitchFamily="34" charset="0"/>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cdr:x>
      <cdr:y>0.12743</cdr:y>
    </cdr:from>
    <cdr:to>
      <cdr:x>0.14095</cdr:x>
      <cdr:y>0.21672</cdr:y>
    </cdr:to>
    <cdr:sp macro="" textlink="">
      <cdr:nvSpPr>
        <cdr:cNvPr id="2" name="TextBox 1">
          <a:extLst xmlns:a="http://schemas.openxmlformats.org/drawingml/2006/main">
            <a:ext uri="{FF2B5EF4-FFF2-40B4-BE49-F238E27FC236}">
              <a16:creationId xmlns="" xmlns:a16="http://schemas.microsoft.com/office/drawing/2014/main" id="{7879A970-85DF-4A02-AC74-29F8A1685657}"/>
            </a:ext>
          </a:extLst>
        </cdr:cNvPr>
        <cdr:cNvSpPr txBox="1"/>
      </cdr:nvSpPr>
      <cdr:spPr>
        <a:xfrm xmlns:a="http://schemas.openxmlformats.org/drawingml/2006/main">
          <a:off x="0" y="511129"/>
          <a:ext cx="1209637" cy="35815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a:latin typeface="Arial" panose="020B0604020202020204" pitchFamily="34" charset="0"/>
              <a:cs typeface="Arial" panose="020B0604020202020204" pitchFamily="34" charset="0"/>
            </a:rPr>
            <a:t>Visi respondenti</a:t>
          </a:r>
        </a:p>
      </cdr:txBody>
    </cdr:sp>
  </cdr:relSizeAnchor>
  <cdr:relSizeAnchor xmlns:cdr="http://schemas.openxmlformats.org/drawingml/2006/chartDrawing">
    <cdr:from>
      <cdr:x>0</cdr:x>
      <cdr:y>0.39713</cdr:y>
    </cdr:from>
    <cdr:to>
      <cdr:x>0.14206</cdr:x>
      <cdr:y>0.48643</cdr:y>
    </cdr:to>
    <cdr:sp macro="" textlink="">
      <cdr:nvSpPr>
        <cdr:cNvPr id="3" name="TextBox 1">
          <a:extLst xmlns:a="http://schemas.openxmlformats.org/drawingml/2006/main">
            <a:ext uri="{FF2B5EF4-FFF2-40B4-BE49-F238E27FC236}">
              <a16:creationId xmlns="" xmlns:a16="http://schemas.microsoft.com/office/drawing/2014/main" id="{367C6616-C1DA-4D99-8B05-726A6A5A3819}"/>
            </a:ext>
          </a:extLst>
        </cdr:cNvPr>
        <cdr:cNvSpPr txBox="1"/>
      </cdr:nvSpPr>
      <cdr:spPr>
        <a:xfrm xmlns:a="http://schemas.openxmlformats.org/drawingml/2006/main">
          <a:off x="0" y="1195321"/>
          <a:ext cx="1219200" cy="26878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a:latin typeface="Arial" panose="020B0604020202020204" pitchFamily="34" charset="0"/>
              <a:cs typeface="Arial" panose="020B0604020202020204" pitchFamily="34" charset="0"/>
            </a:rPr>
            <a:t>Pieder tiesības</a:t>
          </a:r>
        </a:p>
      </cdr:txBody>
    </cdr:sp>
  </cdr:relSizeAnchor>
  <cdr:relSizeAnchor xmlns:cdr="http://schemas.openxmlformats.org/drawingml/2006/chartDrawing">
    <cdr:from>
      <cdr:x>0</cdr:x>
      <cdr:y>0.67439</cdr:y>
    </cdr:from>
    <cdr:to>
      <cdr:x>0.14206</cdr:x>
      <cdr:y>0.76369</cdr:y>
    </cdr:to>
    <cdr:sp macro="" textlink="">
      <cdr:nvSpPr>
        <cdr:cNvPr id="4" name="TextBox 1">
          <a:extLst xmlns:a="http://schemas.openxmlformats.org/drawingml/2006/main">
            <a:ext uri="{FF2B5EF4-FFF2-40B4-BE49-F238E27FC236}">
              <a16:creationId xmlns="" xmlns:a16="http://schemas.microsoft.com/office/drawing/2014/main" id="{A195A4E3-9C5D-4031-B00E-E108C14F1BA7}"/>
            </a:ext>
          </a:extLst>
        </cdr:cNvPr>
        <cdr:cNvSpPr txBox="1"/>
      </cdr:nvSpPr>
      <cdr:spPr>
        <a:xfrm xmlns:a="http://schemas.openxmlformats.org/drawingml/2006/main">
          <a:off x="0" y="2705082"/>
          <a:ext cx="1219163" cy="35819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a:latin typeface="Arial" panose="020B0604020202020204" pitchFamily="34" charset="0"/>
              <a:cs typeface="Arial" panose="020B0604020202020204" pitchFamily="34" charset="0"/>
            </a:rPr>
            <a:t>Nepieder tiesības</a:t>
          </a:r>
        </a:p>
      </cdr:txBody>
    </cdr:sp>
  </cdr:relSizeAnchor>
</c:userShapes>
</file>

<file path=ppt/drawings/drawing12.xml><?xml version="1.0" encoding="utf-8"?>
<c:userShapes xmlns:c="http://schemas.openxmlformats.org/drawingml/2006/chart">
  <cdr:relSizeAnchor xmlns:cdr="http://schemas.openxmlformats.org/drawingml/2006/chartDrawing">
    <cdr:from>
      <cdr:x>0</cdr:x>
      <cdr:y>0.11646</cdr:y>
    </cdr:from>
    <cdr:to>
      <cdr:x>0.34442</cdr:x>
      <cdr:y>0.3098</cdr:y>
    </cdr:to>
    <cdr:sp macro="" textlink="">
      <cdr:nvSpPr>
        <cdr:cNvPr id="3" name="TextBox 1">
          <a:extLst xmlns:a="http://schemas.openxmlformats.org/drawingml/2006/main">
            <a:ext uri="{FF2B5EF4-FFF2-40B4-BE49-F238E27FC236}">
              <a16:creationId xmlns="" xmlns:a16="http://schemas.microsoft.com/office/drawing/2014/main" id="{C30C68D8-9FC7-AFBD-1089-5E70F32FCDEC}"/>
            </a:ext>
          </a:extLst>
        </cdr:cNvPr>
        <cdr:cNvSpPr txBox="1"/>
      </cdr:nvSpPr>
      <cdr:spPr>
        <a:xfrm xmlns:a="http://schemas.openxmlformats.org/drawingml/2006/main">
          <a:off x="0" y="455256"/>
          <a:ext cx="3352774" cy="75578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a:latin typeface="Arial" panose="020B0604020202020204" pitchFamily="34" charset="0"/>
              <a:cs typeface="Arial" panose="020B0604020202020204" pitchFamily="34" charset="0"/>
            </a:rPr>
            <a:t>Patents tā īpašniekam dod tiesības uz noteiktu laiku aizliegt citiem ražot un arī tirgot produktus, kuros ietverts patentētais izgudrojums</a:t>
          </a:r>
        </a:p>
      </cdr:txBody>
    </cdr:sp>
  </cdr:relSizeAnchor>
  <cdr:relSizeAnchor xmlns:cdr="http://schemas.openxmlformats.org/drawingml/2006/chartDrawing">
    <cdr:from>
      <cdr:x>0</cdr:x>
      <cdr:y>0.57631</cdr:y>
    </cdr:from>
    <cdr:to>
      <cdr:x>0.3454</cdr:x>
      <cdr:y>0.76965</cdr:y>
    </cdr:to>
    <cdr:sp macro="" textlink="">
      <cdr:nvSpPr>
        <cdr:cNvPr id="4" name="TextBox 1">
          <a:extLst xmlns:a="http://schemas.openxmlformats.org/drawingml/2006/main">
            <a:ext uri="{FF2B5EF4-FFF2-40B4-BE49-F238E27FC236}">
              <a16:creationId xmlns="" xmlns:a16="http://schemas.microsoft.com/office/drawing/2014/main" id="{B9800DCB-457C-2DD7-5F75-D6FC2A94FA7F}"/>
            </a:ext>
          </a:extLst>
        </cdr:cNvPr>
        <cdr:cNvSpPr txBox="1"/>
      </cdr:nvSpPr>
      <cdr:spPr>
        <a:xfrm xmlns:a="http://schemas.openxmlformats.org/drawingml/2006/main">
          <a:off x="0" y="1866384"/>
          <a:ext cx="3362325" cy="62613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a:latin typeface="Arial" panose="020B0604020202020204" pitchFamily="34" charset="0"/>
              <a:cs typeface="Arial" panose="020B0604020202020204" pitchFamily="34" charset="0"/>
            </a:rPr>
            <a:t>Patenti palīdz iegūt investīcijas (piesaistīt investorus inovatīva produkta izstrādei)</a:t>
          </a:r>
        </a:p>
      </cdr:txBody>
    </cdr:sp>
  </cdr:relSizeAnchor>
  <cdr:relSizeAnchor xmlns:cdr="http://schemas.openxmlformats.org/drawingml/2006/chartDrawing">
    <cdr:from>
      <cdr:x>0.00641</cdr:x>
      <cdr:y>0.79102</cdr:y>
    </cdr:from>
    <cdr:to>
      <cdr:x>0.3454</cdr:x>
      <cdr:y>0.98436</cdr:y>
    </cdr:to>
    <cdr:sp macro="" textlink="">
      <cdr:nvSpPr>
        <cdr:cNvPr id="5" name="TextBox 1">
          <a:extLst xmlns:a="http://schemas.openxmlformats.org/drawingml/2006/main">
            <a:ext uri="{FF2B5EF4-FFF2-40B4-BE49-F238E27FC236}">
              <a16:creationId xmlns="" xmlns:a16="http://schemas.microsoft.com/office/drawing/2014/main" id="{D4861D01-2AFD-3096-4F61-2135190091D9}"/>
            </a:ext>
          </a:extLst>
        </cdr:cNvPr>
        <cdr:cNvSpPr txBox="1"/>
      </cdr:nvSpPr>
      <cdr:spPr>
        <a:xfrm xmlns:a="http://schemas.openxmlformats.org/drawingml/2006/main">
          <a:off x="62397" y="2561720"/>
          <a:ext cx="3299927" cy="6261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a:latin typeface="Arial" panose="020B0604020202020204" pitchFamily="34" charset="0"/>
              <a:cs typeface="Arial" panose="020B0604020202020204" pitchFamily="34" charset="0"/>
            </a:rPr>
            <a:t>Patents pats ir spēcīgs rīks, lai novērstu iespējamos pārkāpumus</a:t>
          </a:r>
        </a:p>
      </cdr:txBody>
    </cdr:sp>
  </cdr:relSizeAnchor>
  <cdr:relSizeAnchor xmlns:cdr="http://schemas.openxmlformats.org/drawingml/2006/chartDrawing">
    <cdr:from>
      <cdr:x>0</cdr:x>
      <cdr:y>0.36168</cdr:y>
    </cdr:from>
    <cdr:to>
      <cdr:x>0.34247</cdr:x>
      <cdr:y>0.55502</cdr:y>
    </cdr:to>
    <cdr:sp macro="" textlink="">
      <cdr:nvSpPr>
        <cdr:cNvPr id="6" name="TextBox 1">
          <a:extLst xmlns:a="http://schemas.openxmlformats.org/drawingml/2006/main">
            <a:ext uri="{FF2B5EF4-FFF2-40B4-BE49-F238E27FC236}">
              <a16:creationId xmlns="" xmlns:a16="http://schemas.microsoft.com/office/drawing/2014/main" id="{5EF3DC25-57A1-44D8-BFBE-93EB017CDE04}"/>
            </a:ext>
          </a:extLst>
        </cdr:cNvPr>
        <cdr:cNvSpPr txBox="1"/>
      </cdr:nvSpPr>
      <cdr:spPr>
        <a:xfrm xmlns:a="http://schemas.openxmlformats.org/drawingml/2006/main">
          <a:off x="0" y="1171303"/>
          <a:ext cx="3333750" cy="62613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a:latin typeface="Arial" panose="020B0604020202020204" pitchFamily="34" charset="0"/>
              <a:cs typeface="Arial" panose="020B0604020202020204" pitchFamily="34" charset="0"/>
            </a:rPr>
            <a:t>Patenta iegūšana uzlabo uzņēmuma konkurētspēju</a:t>
          </a:r>
        </a:p>
      </cdr:txBody>
    </cdr:sp>
  </cdr:relSizeAnchor>
</c:userShapes>
</file>

<file path=ppt/drawings/drawing13.xml><?xml version="1.0" encoding="utf-8"?>
<c:userShapes xmlns:c="http://schemas.openxmlformats.org/drawingml/2006/chart">
  <cdr:relSizeAnchor xmlns:cdr="http://schemas.openxmlformats.org/drawingml/2006/chartDrawing">
    <cdr:from>
      <cdr:x>0</cdr:x>
      <cdr:y>0.08837</cdr:y>
    </cdr:from>
    <cdr:to>
      <cdr:x>0.2584</cdr:x>
      <cdr:y>0.31676</cdr:y>
    </cdr:to>
    <cdr:sp macro="" textlink="">
      <cdr:nvSpPr>
        <cdr:cNvPr id="10" name="TextBox 1">
          <a:extLst xmlns:a="http://schemas.openxmlformats.org/drawingml/2006/main">
            <a:ext uri="{FF2B5EF4-FFF2-40B4-BE49-F238E27FC236}">
              <a16:creationId xmlns="" xmlns:a16="http://schemas.microsoft.com/office/drawing/2014/main" id="{BF874214-D7B8-EEF1-26AE-B4116E933B20}"/>
            </a:ext>
          </a:extLst>
        </cdr:cNvPr>
        <cdr:cNvSpPr txBox="1"/>
      </cdr:nvSpPr>
      <cdr:spPr>
        <a:xfrm xmlns:a="http://schemas.openxmlformats.org/drawingml/2006/main">
          <a:off x="0" y="394619"/>
          <a:ext cx="2522792" cy="101988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a:latin typeface="Arial" panose="020B0604020202020204" pitchFamily="34" charset="0"/>
              <a:cs typeface="Arial" panose="020B0604020202020204" pitchFamily="34" charset="0"/>
            </a:rPr>
            <a:t>Patents tā īpašniekam dod tiesības uz noteiktu laiku aizliegt citiem ražot un arī tirgot produktus, kuros ietverts patentētais izgudrojums</a:t>
          </a:r>
        </a:p>
      </cdr:txBody>
    </cdr:sp>
  </cdr:relSizeAnchor>
  <cdr:relSizeAnchor xmlns:cdr="http://schemas.openxmlformats.org/drawingml/2006/chartDrawing">
    <cdr:from>
      <cdr:x>0</cdr:x>
      <cdr:y>0.34651</cdr:y>
    </cdr:from>
    <cdr:to>
      <cdr:x>0.25854</cdr:x>
      <cdr:y>0.45505</cdr:y>
    </cdr:to>
    <cdr:sp macro="" textlink="">
      <cdr:nvSpPr>
        <cdr:cNvPr id="11" name="TextBox 1">
          <a:extLst xmlns:a="http://schemas.openxmlformats.org/drawingml/2006/main">
            <a:ext uri="{FF2B5EF4-FFF2-40B4-BE49-F238E27FC236}">
              <a16:creationId xmlns="" xmlns:a16="http://schemas.microsoft.com/office/drawing/2014/main" id="{4B1FFF41-AA58-172A-9EFC-EDB678097CA0}"/>
            </a:ext>
          </a:extLst>
        </cdr:cNvPr>
        <cdr:cNvSpPr txBox="1"/>
      </cdr:nvSpPr>
      <cdr:spPr>
        <a:xfrm xmlns:a="http://schemas.openxmlformats.org/drawingml/2006/main">
          <a:off x="0" y="1547362"/>
          <a:ext cx="2524125" cy="48468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a:latin typeface="Arial" panose="020B0604020202020204" pitchFamily="34" charset="0"/>
              <a:cs typeface="Arial" panose="020B0604020202020204" pitchFamily="34" charset="0"/>
            </a:rPr>
            <a:t>Patenta iegūšana uzlabo uzņēmuma konkurētspēju</a:t>
          </a:r>
        </a:p>
      </cdr:txBody>
    </cdr:sp>
  </cdr:relSizeAnchor>
  <cdr:relSizeAnchor xmlns:cdr="http://schemas.openxmlformats.org/drawingml/2006/chartDrawing">
    <cdr:from>
      <cdr:x>0</cdr:x>
      <cdr:y>0.53635</cdr:y>
    </cdr:from>
    <cdr:to>
      <cdr:x>0.25561</cdr:x>
      <cdr:y>0.70951</cdr:y>
    </cdr:to>
    <cdr:sp macro="" textlink="">
      <cdr:nvSpPr>
        <cdr:cNvPr id="12" name="TextBox 1">
          <a:extLst xmlns:a="http://schemas.openxmlformats.org/drawingml/2006/main">
            <a:ext uri="{FF2B5EF4-FFF2-40B4-BE49-F238E27FC236}">
              <a16:creationId xmlns="" xmlns:a16="http://schemas.microsoft.com/office/drawing/2014/main" id="{CEA4C805-95AE-0878-C657-C27B8D543E3A}"/>
            </a:ext>
          </a:extLst>
        </cdr:cNvPr>
        <cdr:cNvSpPr txBox="1"/>
      </cdr:nvSpPr>
      <cdr:spPr>
        <a:xfrm xmlns:a="http://schemas.openxmlformats.org/drawingml/2006/main">
          <a:off x="0" y="2395084"/>
          <a:ext cx="2495550" cy="77325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a:latin typeface="Arial" panose="020B0604020202020204" pitchFamily="34" charset="0"/>
              <a:cs typeface="Arial" panose="020B0604020202020204" pitchFamily="34" charset="0"/>
            </a:rPr>
            <a:t>Patenti palīdz iegūt investīcijas (piesaistīt investorus inovatīva produkta izstrādei)</a:t>
          </a:r>
        </a:p>
      </cdr:txBody>
    </cdr:sp>
  </cdr:relSizeAnchor>
  <cdr:relSizeAnchor xmlns:cdr="http://schemas.openxmlformats.org/drawingml/2006/chartDrawing">
    <cdr:from>
      <cdr:x>0</cdr:x>
      <cdr:y>0.76018</cdr:y>
    </cdr:from>
    <cdr:to>
      <cdr:x>0.25756</cdr:x>
      <cdr:y>0.89605</cdr:y>
    </cdr:to>
    <cdr:sp macro="" textlink="">
      <cdr:nvSpPr>
        <cdr:cNvPr id="13" name="TextBox 1">
          <a:extLst xmlns:a="http://schemas.openxmlformats.org/drawingml/2006/main">
            <a:ext uri="{FF2B5EF4-FFF2-40B4-BE49-F238E27FC236}">
              <a16:creationId xmlns="" xmlns:a16="http://schemas.microsoft.com/office/drawing/2014/main" id="{6C2F4D46-B579-5D9C-04FA-B771EBE50E57}"/>
            </a:ext>
          </a:extLst>
        </cdr:cNvPr>
        <cdr:cNvSpPr txBox="1"/>
      </cdr:nvSpPr>
      <cdr:spPr>
        <a:xfrm xmlns:a="http://schemas.openxmlformats.org/drawingml/2006/main">
          <a:off x="0" y="3394611"/>
          <a:ext cx="2514600" cy="6067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a:latin typeface="Arial" panose="020B0604020202020204" pitchFamily="34" charset="0"/>
              <a:cs typeface="Arial" panose="020B0604020202020204" pitchFamily="34" charset="0"/>
            </a:rPr>
            <a:t>Patents pats ir spēcīgs rīks, lai novērstu iespējamos pārkāpumus</a:t>
          </a:r>
        </a:p>
      </cdr:txBody>
    </cdr:sp>
  </cdr:relSizeAnchor>
</c:userShapes>
</file>

<file path=ppt/drawings/drawing14.xml><?xml version="1.0" encoding="utf-8"?>
<c:userShapes xmlns:c="http://schemas.openxmlformats.org/drawingml/2006/chart">
  <cdr:relSizeAnchor xmlns:cdr="http://schemas.openxmlformats.org/drawingml/2006/chartDrawing">
    <cdr:from>
      <cdr:x>0</cdr:x>
      <cdr:y>0.16547</cdr:y>
    </cdr:from>
    <cdr:to>
      <cdr:x>0.16113</cdr:x>
      <cdr:y>0.25476</cdr:y>
    </cdr:to>
    <cdr:sp macro="" textlink="">
      <cdr:nvSpPr>
        <cdr:cNvPr id="2" name="TextBox 1">
          <a:extLst xmlns:a="http://schemas.openxmlformats.org/drawingml/2006/main">
            <a:ext uri="{FF2B5EF4-FFF2-40B4-BE49-F238E27FC236}">
              <a16:creationId xmlns="" xmlns:a16="http://schemas.microsoft.com/office/drawing/2014/main" id="{1A69CC0C-DBB4-4A6B-9699-FCD9FDBFFF2A}"/>
            </a:ext>
          </a:extLst>
        </cdr:cNvPr>
        <cdr:cNvSpPr txBox="1"/>
      </cdr:nvSpPr>
      <cdr:spPr>
        <a:xfrm xmlns:a="http://schemas.openxmlformats.org/drawingml/2006/main">
          <a:off x="0" y="498038"/>
          <a:ext cx="1571625" cy="26875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a:latin typeface="Arial" panose="020B0604020202020204" pitchFamily="34" charset="0"/>
              <a:cs typeface="Arial" panose="020B0604020202020204" pitchFamily="34" charset="0"/>
            </a:rPr>
            <a:t>Visi respondenti</a:t>
          </a:r>
        </a:p>
      </cdr:txBody>
    </cdr:sp>
  </cdr:relSizeAnchor>
  <cdr:relSizeAnchor xmlns:cdr="http://schemas.openxmlformats.org/drawingml/2006/chartDrawing">
    <cdr:from>
      <cdr:x>0</cdr:x>
      <cdr:y>0.46064</cdr:y>
    </cdr:from>
    <cdr:to>
      <cdr:x>0.16113</cdr:x>
      <cdr:y>0.54994</cdr:y>
    </cdr:to>
    <cdr:sp macro="" textlink="">
      <cdr:nvSpPr>
        <cdr:cNvPr id="3" name="TextBox 1">
          <a:extLst xmlns:a="http://schemas.openxmlformats.org/drawingml/2006/main">
            <a:ext uri="{FF2B5EF4-FFF2-40B4-BE49-F238E27FC236}">
              <a16:creationId xmlns="" xmlns:a16="http://schemas.microsoft.com/office/drawing/2014/main" id="{E2A1B358-BD0E-4BA4-A734-3E80DCD03DD7}"/>
            </a:ext>
          </a:extLst>
        </cdr:cNvPr>
        <cdr:cNvSpPr txBox="1"/>
      </cdr:nvSpPr>
      <cdr:spPr>
        <a:xfrm xmlns:a="http://schemas.openxmlformats.org/drawingml/2006/main">
          <a:off x="0" y="1386489"/>
          <a:ext cx="1571625" cy="26878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a:latin typeface="Arial" panose="020B0604020202020204" pitchFamily="34" charset="0"/>
              <a:cs typeface="Arial" panose="020B0604020202020204" pitchFamily="34" charset="0"/>
            </a:rPr>
            <a:t>Pieder tiesības</a:t>
          </a:r>
        </a:p>
      </cdr:txBody>
    </cdr:sp>
  </cdr:relSizeAnchor>
  <cdr:relSizeAnchor xmlns:cdr="http://schemas.openxmlformats.org/drawingml/2006/chartDrawing">
    <cdr:from>
      <cdr:x>0</cdr:x>
      <cdr:y>0.74467</cdr:y>
    </cdr:from>
    <cdr:to>
      <cdr:x>0.16113</cdr:x>
      <cdr:y>0.83397</cdr:y>
    </cdr:to>
    <cdr:sp macro="" textlink="">
      <cdr:nvSpPr>
        <cdr:cNvPr id="4" name="TextBox 1">
          <a:extLst xmlns:a="http://schemas.openxmlformats.org/drawingml/2006/main">
            <a:ext uri="{FF2B5EF4-FFF2-40B4-BE49-F238E27FC236}">
              <a16:creationId xmlns="" xmlns:a16="http://schemas.microsoft.com/office/drawing/2014/main" id="{AFF35AB8-586A-4C3A-93E4-C5D79BB67177}"/>
            </a:ext>
          </a:extLst>
        </cdr:cNvPr>
        <cdr:cNvSpPr txBox="1"/>
      </cdr:nvSpPr>
      <cdr:spPr>
        <a:xfrm xmlns:a="http://schemas.openxmlformats.org/drawingml/2006/main">
          <a:off x="0" y="2241390"/>
          <a:ext cx="1571625" cy="26878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a:latin typeface="Arial" panose="020B0604020202020204" pitchFamily="34" charset="0"/>
              <a:cs typeface="Arial" panose="020B0604020202020204" pitchFamily="34" charset="0"/>
            </a:rPr>
            <a:t>Nepieder tiesības</a:t>
          </a:r>
        </a:p>
      </cdr:txBody>
    </cdr:sp>
  </cdr:relSizeAnchor>
</c:userShapes>
</file>

<file path=ppt/drawings/drawing15.xml><?xml version="1.0" encoding="utf-8"?>
<c:userShapes xmlns:c="http://schemas.openxmlformats.org/drawingml/2006/chart">
  <cdr:relSizeAnchor xmlns:cdr="http://schemas.openxmlformats.org/drawingml/2006/chartDrawing">
    <cdr:from>
      <cdr:x>0</cdr:x>
      <cdr:y>0.09356</cdr:y>
    </cdr:from>
    <cdr:to>
      <cdr:x>0.31074</cdr:x>
      <cdr:y>0.30877</cdr:y>
    </cdr:to>
    <cdr:sp macro="" textlink="">
      <cdr:nvSpPr>
        <cdr:cNvPr id="2" name="TextBox 1">
          <a:extLst xmlns:a="http://schemas.openxmlformats.org/drawingml/2006/main">
            <a:ext uri="{FF2B5EF4-FFF2-40B4-BE49-F238E27FC236}">
              <a16:creationId xmlns="" xmlns:a16="http://schemas.microsoft.com/office/drawing/2014/main" id="{D6B8A01D-AFEF-DCCC-F3E7-E08D5472E944}"/>
            </a:ext>
          </a:extLst>
        </cdr:cNvPr>
        <cdr:cNvSpPr txBox="1"/>
      </cdr:nvSpPr>
      <cdr:spPr>
        <a:xfrm xmlns:a="http://schemas.openxmlformats.org/drawingml/2006/main">
          <a:off x="0" y="320124"/>
          <a:ext cx="3033494" cy="73636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lv-LV" sz="1200" b="1" dirty="0">
              <a:latin typeface="Arial" panose="020B0604020202020204" pitchFamily="34" charset="0"/>
              <a:cs typeface="Arial" panose="020B0604020202020204" pitchFamily="34" charset="0"/>
            </a:rPr>
            <a:t>Ir svarīgi savlaicīgi parūpēties par sava dizaina aizsardzību</a:t>
          </a:r>
        </a:p>
      </cdr:txBody>
    </cdr:sp>
  </cdr:relSizeAnchor>
  <cdr:relSizeAnchor xmlns:cdr="http://schemas.openxmlformats.org/drawingml/2006/chartDrawing">
    <cdr:from>
      <cdr:x>0</cdr:x>
      <cdr:y>0.34006</cdr:y>
    </cdr:from>
    <cdr:to>
      <cdr:x>0.31218</cdr:x>
      <cdr:y>0.55527</cdr:y>
    </cdr:to>
    <cdr:sp macro="" textlink="">
      <cdr:nvSpPr>
        <cdr:cNvPr id="3" name="TextBox 1">
          <a:extLst xmlns:a="http://schemas.openxmlformats.org/drawingml/2006/main">
            <a:ext uri="{FF2B5EF4-FFF2-40B4-BE49-F238E27FC236}">
              <a16:creationId xmlns="" xmlns:a16="http://schemas.microsoft.com/office/drawing/2014/main" id="{A5C1A922-A5C8-4CA2-A6AF-B81A5DAC82E3}"/>
            </a:ext>
          </a:extLst>
        </cdr:cNvPr>
        <cdr:cNvSpPr txBox="1"/>
      </cdr:nvSpPr>
      <cdr:spPr>
        <a:xfrm xmlns:a="http://schemas.openxmlformats.org/drawingml/2006/main">
          <a:off x="0" y="1163546"/>
          <a:ext cx="3047562" cy="73636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a:latin typeface="Arial" panose="020B0604020202020204" pitchFamily="34" charset="0"/>
              <a:cs typeface="Arial" panose="020B0604020202020204" pitchFamily="34" charset="0"/>
            </a:rPr>
            <a:t>Ir vieglāk pierādīt savas tiesības uz dizainparaugu, ja tas ir reģistrēts</a:t>
          </a:r>
        </a:p>
      </cdr:txBody>
    </cdr:sp>
  </cdr:relSizeAnchor>
  <cdr:relSizeAnchor xmlns:cdr="http://schemas.openxmlformats.org/drawingml/2006/chartDrawing">
    <cdr:from>
      <cdr:x>0</cdr:x>
      <cdr:y>0.58222</cdr:y>
    </cdr:from>
    <cdr:to>
      <cdr:x>0.31159</cdr:x>
      <cdr:y>0.79743</cdr:y>
    </cdr:to>
    <cdr:sp macro="" textlink="">
      <cdr:nvSpPr>
        <cdr:cNvPr id="4" name="TextBox 1">
          <a:extLst xmlns:a="http://schemas.openxmlformats.org/drawingml/2006/main">
            <a:ext uri="{FF2B5EF4-FFF2-40B4-BE49-F238E27FC236}">
              <a16:creationId xmlns="" xmlns:a16="http://schemas.microsoft.com/office/drawing/2014/main" id="{A5C1A922-A5C8-4CA2-A6AF-B81A5DAC82E3}"/>
            </a:ext>
          </a:extLst>
        </cdr:cNvPr>
        <cdr:cNvSpPr txBox="1"/>
      </cdr:nvSpPr>
      <cdr:spPr>
        <a:xfrm xmlns:a="http://schemas.openxmlformats.org/drawingml/2006/main">
          <a:off x="0" y="1992132"/>
          <a:ext cx="2469935" cy="73636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a:latin typeface="Arial" panose="020B0604020202020204" pitchFamily="34" charset="0"/>
              <a:cs typeface="Arial" panose="020B0604020202020204" pitchFamily="34" charset="0"/>
            </a:rPr>
            <a:t>Īpašnieks var aizliegt citiem izmantot izstrādājumus, kuru dizains būtiski neatšķiras no reģistrētā dizainparauga*</a:t>
          </a:r>
        </a:p>
      </cdr:txBody>
    </cdr:sp>
  </cdr:relSizeAnchor>
  <cdr:relSizeAnchor xmlns:cdr="http://schemas.openxmlformats.org/drawingml/2006/chartDrawing">
    <cdr:from>
      <cdr:x>0</cdr:x>
      <cdr:y>0.82019</cdr:y>
    </cdr:from>
    <cdr:to>
      <cdr:x>0.31074</cdr:x>
      <cdr:y>1</cdr:y>
    </cdr:to>
    <cdr:sp macro="" textlink="">
      <cdr:nvSpPr>
        <cdr:cNvPr id="5" name="TextBox 1">
          <a:extLst xmlns:a="http://schemas.openxmlformats.org/drawingml/2006/main">
            <a:ext uri="{FF2B5EF4-FFF2-40B4-BE49-F238E27FC236}">
              <a16:creationId xmlns="" xmlns:a16="http://schemas.microsoft.com/office/drawing/2014/main" id="{A5C1A922-A5C8-4CA2-A6AF-B81A5DAC82E3}"/>
            </a:ext>
          </a:extLst>
        </cdr:cNvPr>
        <cdr:cNvSpPr txBox="1"/>
      </cdr:nvSpPr>
      <cdr:spPr>
        <a:xfrm xmlns:a="http://schemas.openxmlformats.org/drawingml/2006/main">
          <a:off x="0" y="2806355"/>
          <a:ext cx="3033495" cy="61523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a:latin typeface="Arial" panose="020B0604020202020204" pitchFamily="34" charset="0"/>
              <a:cs typeface="Arial" panose="020B0604020202020204" pitchFamily="34" charset="0"/>
            </a:rPr>
            <a:t>Dizainparaugs pasargā no kopēšanas un atdarināšanas</a:t>
          </a:r>
        </a:p>
      </cdr:txBody>
    </cdr:sp>
  </cdr:relSizeAnchor>
</c:userShapes>
</file>

<file path=ppt/drawings/drawing16.xml><?xml version="1.0" encoding="utf-8"?>
<c:userShapes xmlns:c="http://schemas.openxmlformats.org/drawingml/2006/chart">
  <cdr:relSizeAnchor xmlns:cdr="http://schemas.openxmlformats.org/drawingml/2006/chartDrawing">
    <cdr:from>
      <cdr:x>0</cdr:x>
      <cdr:y>0.07877</cdr:y>
    </cdr:from>
    <cdr:to>
      <cdr:x>0.21986</cdr:x>
      <cdr:y>0.23327</cdr:y>
    </cdr:to>
    <cdr:sp macro="" textlink="">
      <cdr:nvSpPr>
        <cdr:cNvPr id="3" name="TextBox 1">
          <a:extLst xmlns:a="http://schemas.openxmlformats.org/drawingml/2006/main">
            <a:ext uri="{FF2B5EF4-FFF2-40B4-BE49-F238E27FC236}">
              <a16:creationId xmlns="" xmlns:a16="http://schemas.microsoft.com/office/drawing/2014/main" id="{15942888-0522-6488-234A-B11BBB512D78}"/>
            </a:ext>
          </a:extLst>
        </cdr:cNvPr>
        <cdr:cNvSpPr txBox="1"/>
      </cdr:nvSpPr>
      <cdr:spPr>
        <a:xfrm xmlns:a="http://schemas.openxmlformats.org/drawingml/2006/main">
          <a:off x="0" y="404451"/>
          <a:ext cx="2143124" cy="79329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a:latin typeface="Arial" panose="020B0604020202020204" pitchFamily="34" charset="0"/>
              <a:cs typeface="Arial" panose="020B0604020202020204" pitchFamily="34" charset="0"/>
            </a:rPr>
            <a:t>Ir svarīgi savlaicīgi parūpēties par sava dizaina aizsardzību</a:t>
          </a:r>
        </a:p>
      </cdr:txBody>
    </cdr:sp>
  </cdr:relSizeAnchor>
  <cdr:relSizeAnchor xmlns:cdr="http://schemas.openxmlformats.org/drawingml/2006/chartDrawing">
    <cdr:from>
      <cdr:x>0</cdr:x>
      <cdr:y>0.30851</cdr:y>
    </cdr:from>
    <cdr:to>
      <cdr:x>0.2179</cdr:x>
      <cdr:y>0.44481</cdr:y>
    </cdr:to>
    <cdr:sp macro="" textlink="">
      <cdr:nvSpPr>
        <cdr:cNvPr id="4" name="TextBox 1">
          <a:extLst xmlns:a="http://schemas.openxmlformats.org/drawingml/2006/main">
            <a:ext uri="{FF2B5EF4-FFF2-40B4-BE49-F238E27FC236}">
              <a16:creationId xmlns="" xmlns:a16="http://schemas.microsoft.com/office/drawing/2014/main" id="{E449C990-D02E-4DE1-73A1-AE093825BAA9}"/>
            </a:ext>
          </a:extLst>
        </cdr:cNvPr>
        <cdr:cNvSpPr txBox="1"/>
      </cdr:nvSpPr>
      <cdr:spPr>
        <a:xfrm xmlns:a="http://schemas.openxmlformats.org/drawingml/2006/main">
          <a:off x="0" y="1584069"/>
          <a:ext cx="2124075" cy="69984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a:latin typeface="Arial" panose="020B0604020202020204" pitchFamily="34" charset="0"/>
              <a:cs typeface="Arial" panose="020B0604020202020204" pitchFamily="34" charset="0"/>
            </a:rPr>
            <a:t>Ir vieglāk pierādīt savas tiesības uz dizainparaugu, ja tas ir reģistrēts</a:t>
          </a:r>
        </a:p>
      </cdr:txBody>
    </cdr:sp>
  </cdr:relSizeAnchor>
  <cdr:relSizeAnchor xmlns:cdr="http://schemas.openxmlformats.org/drawingml/2006/chartDrawing">
    <cdr:from>
      <cdr:x>0</cdr:x>
      <cdr:y>0.55039</cdr:y>
    </cdr:from>
    <cdr:to>
      <cdr:x>0.22083</cdr:x>
      <cdr:y>0.77534</cdr:y>
    </cdr:to>
    <cdr:sp macro="" textlink="">
      <cdr:nvSpPr>
        <cdr:cNvPr id="5" name="TextBox 1">
          <a:extLst xmlns:a="http://schemas.openxmlformats.org/drawingml/2006/main">
            <a:ext uri="{FF2B5EF4-FFF2-40B4-BE49-F238E27FC236}">
              <a16:creationId xmlns="" xmlns:a16="http://schemas.microsoft.com/office/drawing/2014/main" id="{44F01FB5-630D-C2D0-19FA-18358D8F2442}"/>
            </a:ext>
          </a:extLst>
        </cdr:cNvPr>
        <cdr:cNvSpPr txBox="1"/>
      </cdr:nvSpPr>
      <cdr:spPr>
        <a:xfrm xmlns:a="http://schemas.openxmlformats.org/drawingml/2006/main">
          <a:off x="0" y="2523519"/>
          <a:ext cx="2422736" cy="103141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a:latin typeface="Arial" panose="020B0604020202020204" pitchFamily="34" charset="0"/>
              <a:cs typeface="Arial" panose="020B0604020202020204" pitchFamily="34" charset="0"/>
            </a:rPr>
            <a:t>Īpašnieks var aizliegt citiem izmantot izstrādājumus, kuru dizains būtiski neatšķiras no reģistrētā dizainparauga*</a:t>
          </a:r>
        </a:p>
      </cdr:txBody>
    </cdr:sp>
  </cdr:relSizeAnchor>
  <cdr:relSizeAnchor xmlns:cdr="http://schemas.openxmlformats.org/drawingml/2006/chartDrawing">
    <cdr:from>
      <cdr:x>0</cdr:x>
      <cdr:y>0.76162</cdr:y>
    </cdr:from>
    <cdr:to>
      <cdr:x>0.21888</cdr:x>
      <cdr:y>0.92774</cdr:y>
    </cdr:to>
    <cdr:sp macro="" textlink="">
      <cdr:nvSpPr>
        <cdr:cNvPr id="6" name="TextBox 1">
          <a:extLst xmlns:a="http://schemas.openxmlformats.org/drawingml/2006/main">
            <a:ext uri="{FF2B5EF4-FFF2-40B4-BE49-F238E27FC236}">
              <a16:creationId xmlns="" xmlns:a16="http://schemas.microsoft.com/office/drawing/2014/main" id="{204C9CD7-CF70-E947-B8E0-80680FB377CF}"/>
            </a:ext>
          </a:extLst>
        </cdr:cNvPr>
        <cdr:cNvSpPr txBox="1"/>
      </cdr:nvSpPr>
      <cdr:spPr>
        <a:xfrm xmlns:a="http://schemas.openxmlformats.org/drawingml/2006/main">
          <a:off x="0" y="3492018"/>
          <a:ext cx="2401343" cy="76166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a:latin typeface="Arial" panose="020B0604020202020204" pitchFamily="34" charset="0"/>
              <a:cs typeface="Arial" panose="020B0604020202020204" pitchFamily="34" charset="0"/>
            </a:rPr>
            <a:t>Dizainparaugs pasargā no kopēšanas un atdarināšanas</a:t>
          </a:r>
        </a:p>
      </cdr:txBody>
    </cdr:sp>
  </cdr:relSizeAnchor>
</c:userShapes>
</file>

<file path=ppt/drawings/drawing17.xml><?xml version="1.0" encoding="utf-8"?>
<c:userShapes xmlns:c="http://schemas.openxmlformats.org/drawingml/2006/chart">
  <cdr:relSizeAnchor xmlns:cdr="http://schemas.openxmlformats.org/drawingml/2006/chartDrawing">
    <cdr:from>
      <cdr:x>1.02526E-7</cdr:x>
      <cdr:y>0.16214</cdr:y>
    </cdr:from>
    <cdr:to>
      <cdr:x>0.1851</cdr:x>
      <cdr:y>0.26721</cdr:y>
    </cdr:to>
    <cdr:sp macro="" textlink="">
      <cdr:nvSpPr>
        <cdr:cNvPr id="2" name="TextBox 1">
          <a:extLst xmlns:a="http://schemas.openxmlformats.org/drawingml/2006/main">
            <a:ext uri="{FF2B5EF4-FFF2-40B4-BE49-F238E27FC236}">
              <a16:creationId xmlns="" xmlns:a16="http://schemas.microsoft.com/office/drawing/2014/main" id="{F5E562FB-364F-4AAF-9B4B-F570187F0CEB}"/>
            </a:ext>
          </a:extLst>
        </cdr:cNvPr>
        <cdr:cNvSpPr txBox="1"/>
      </cdr:nvSpPr>
      <cdr:spPr>
        <a:xfrm xmlns:a="http://schemas.openxmlformats.org/drawingml/2006/main">
          <a:off x="1" y="635074"/>
          <a:ext cx="1805354" cy="41154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a:latin typeface="Arial" panose="020B0604020202020204" pitchFamily="34" charset="0"/>
              <a:cs typeface="Arial" panose="020B0604020202020204" pitchFamily="34" charset="0"/>
            </a:rPr>
            <a:t>Par preču zīmēm</a:t>
          </a:r>
        </a:p>
      </cdr:txBody>
    </cdr:sp>
  </cdr:relSizeAnchor>
  <cdr:relSizeAnchor xmlns:cdr="http://schemas.openxmlformats.org/drawingml/2006/chartDrawing">
    <cdr:from>
      <cdr:x>1.02526E-7</cdr:x>
      <cdr:y>0.43046</cdr:y>
    </cdr:from>
    <cdr:to>
      <cdr:x>0.1851</cdr:x>
      <cdr:y>0.54346</cdr:y>
    </cdr:to>
    <cdr:sp macro="" textlink="">
      <cdr:nvSpPr>
        <cdr:cNvPr id="3" name="TextBox 1">
          <a:extLst xmlns:a="http://schemas.openxmlformats.org/drawingml/2006/main">
            <a:ext uri="{FF2B5EF4-FFF2-40B4-BE49-F238E27FC236}">
              <a16:creationId xmlns="" xmlns:a16="http://schemas.microsoft.com/office/drawing/2014/main" id="{CF76B779-64A9-4A71-AB97-A7CAFAE36DA1}"/>
            </a:ext>
          </a:extLst>
        </cdr:cNvPr>
        <cdr:cNvSpPr txBox="1"/>
      </cdr:nvSpPr>
      <cdr:spPr>
        <a:xfrm xmlns:a="http://schemas.openxmlformats.org/drawingml/2006/main">
          <a:off x="1" y="1686030"/>
          <a:ext cx="1805354" cy="44260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a:latin typeface="Arial" panose="020B0604020202020204" pitchFamily="34" charset="0"/>
              <a:cs typeface="Arial" panose="020B0604020202020204" pitchFamily="34" charset="0"/>
            </a:rPr>
            <a:t>Par dizainparaugiem</a:t>
          </a:r>
        </a:p>
      </cdr:txBody>
    </cdr:sp>
  </cdr:relSizeAnchor>
  <cdr:relSizeAnchor xmlns:cdr="http://schemas.openxmlformats.org/drawingml/2006/chartDrawing">
    <cdr:from>
      <cdr:x>1.02526E-7</cdr:x>
      <cdr:y>0.70699</cdr:y>
    </cdr:from>
    <cdr:to>
      <cdr:x>0.1851</cdr:x>
      <cdr:y>0.80017</cdr:y>
    </cdr:to>
    <cdr:sp macro="" textlink="">
      <cdr:nvSpPr>
        <cdr:cNvPr id="4" name="TextBox 1">
          <a:extLst xmlns:a="http://schemas.openxmlformats.org/drawingml/2006/main">
            <a:ext uri="{FF2B5EF4-FFF2-40B4-BE49-F238E27FC236}">
              <a16:creationId xmlns="" xmlns:a16="http://schemas.microsoft.com/office/drawing/2014/main" id="{33BE6959-C5E7-4FC7-B8A3-C79CFD73794B}"/>
            </a:ext>
          </a:extLst>
        </cdr:cNvPr>
        <cdr:cNvSpPr txBox="1"/>
      </cdr:nvSpPr>
      <cdr:spPr>
        <a:xfrm xmlns:a="http://schemas.openxmlformats.org/drawingml/2006/main">
          <a:off x="1" y="2769143"/>
          <a:ext cx="1805354" cy="36497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a:latin typeface="Arial" panose="020B0604020202020204" pitchFamily="34" charset="0"/>
              <a:cs typeface="Arial" panose="020B0604020202020204" pitchFamily="34" charset="0"/>
            </a:rPr>
            <a:t>Par patentiem</a:t>
          </a:r>
        </a:p>
      </cdr:txBody>
    </cdr:sp>
  </cdr:relSizeAnchor>
</c:userShapes>
</file>

<file path=ppt/drawings/drawing18.xml><?xml version="1.0" encoding="utf-8"?>
<c:userShapes xmlns:c="http://schemas.openxmlformats.org/drawingml/2006/chart">
  <cdr:relSizeAnchor xmlns:cdr="http://schemas.openxmlformats.org/drawingml/2006/chartDrawing">
    <cdr:from>
      <cdr:x>0</cdr:x>
      <cdr:y>0.07381</cdr:y>
    </cdr:from>
    <cdr:to>
      <cdr:x>0.22284</cdr:x>
      <cdr:y>0.12314</cdr:y>
    </cdr:to>
    <cdr:sp macro="" textlink="">
      <cdr:nvSpPr>
        <cdr:cNvPr id="2" name="TextBox 1"/>
        <cdr:cNvSpPr txBox="1"/>
      </cdr:nvSpPr>
      <cdr:spPr>
        <a:xfrm xmlns:a="http://schemas.openxmlformats.org/drawingml/2006/main">
          <a:off x="0" y="456125"/>
          <a:ext cx="2177737" cy="3048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900" b="1">
              <a:latin typeface="Arial" panose="020B0604020202020204" pitchFamily="34" charset="0"/>
              <a:cs typeface="Arial" panose="020B0604020202020204" pitchFamily="34" charset="0"/>
            </a:rPr>
            <a:t>Atrašanās vieta</a:t>
          </a:r>
          <a:endParaRPr lang="en-US" sz="9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0.1418</cdr:y>
    </cdr:from>
    <cdr:to>
      <cdr:x>0.22284</cdr:x>
      <cdr:y>0.19113</cdr:y>
    </cdr:to>
    <cdr:sp macro="" textlink="">
      <cdr:nvSpPr>
        <cdr:cNvPr id="3" name="TextBox 1"/>
        <cdr:cNvSpPr txBox="1"/>
      </cdr:nvSpPr>
      <cdr:spPr>
        <a:xfrm xmlns:a="http://schemas.openxmlformats.org/drawingml/2006/main">
          <a:off x="0" y="876243"/>
          <a:ext cx="2177737" cy="30483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900" b="1" dirty="0">
              <a:latin typeface="Arial" panose="020B0604020202020204" pitchFamily="34" charset="0"/>
              <a:cs typeface="Arial" panose="020B0604020202020204" pitchFamily="34" charset="0"/>
            </a:rPr>
            <a:t>Reģions</a:t>
          </a:r>
          <a:endParaRPr lang="en-US" sz="9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0.22158</cdr:y>
    </cdr:from>
    <cdr:to>
      <cdr:x>0.22284</cdr:x>
      <cdr:y>0.27091</cdr:y>
    </cdr:to>
    <cdr:sp macro="" textlink="">
      <cdr:nvSpPr>
        <cdr:cNvPr id="4" name="TextBox 1"/>
        <cdr:cNvSpPr txBox="1"/>
      </cdr:nvSpPr>
      <cdr:spPr>
        <a:xfrm xmlns:a="http://schemas.openxmlformats.org/drawingml/2006/main">
          <a:off x="0" y="1369265"/>
          <a:ext cx="2177737" cy="3048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900" b="1">
              <a:latin typeface="Arial" panose="020B0604020202020204" pitchFamily="34" charset="0"/>
              <a:cs typeface="Arial" panose="020B0604020202020204" pitchFamily="34" charset="0"/>
            </a:rPr>
            <a:t>Pārstāvētais</a:t>
          </a:r>
          <a:r>
            <a:rPr lang="lv-LV" sz="900" b="1" baseline="0">
              <a:latin typeface="Arial" panose="020B0604020202020204" pitchFamily="34" charset="0"/>
              <a:cs typeface="Arial" panose="020B0604020202020204" pitchFamily="34" charset="0"/>
            </a:rPr>
            <a:t> kapitāls</a:t>
          </a:r>
          <a:endParaRPr lang="en-US" sz="9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0.30944</cdr:y>
    </cdr:from>
    <cdr:to>
      <cdr:x>0.22284</cdr:x>
      <cdr:y>0.35877</cdr:y>
    </cdr:to>
    <cdr:sp macro="" textlink="">
      <cdr:nvSpPr>
        <cdr:cNvPr id="5" name="TextBox 1"/>
        <cdr:cNvSpPr txBox="1"/>
      </cdr:nvSpPr>
      <cdr:spPr>
        <a:xfrm xmlns:a="http://schemas.openxmlformats.org/drawingml/2006/main">
          <a:off x="0" y="1912173"/>
          <a:ext cx="2177737" cy="3048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900" b="1">
              <a:latin typeface="Arial" panose="020B0604020202020204" pitchFamily="34" charset="0"/>
              <a:cs typeface="Arial" panose="020B0604020202020204" pitchFamily="34" charset="0"/>
            </a:rPr>
            <a:t>Dibināšanas gads</a:t>
          </a:r>
          <a:endParaRPr lang="en-US" sz="9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0.39269</cdr:y>
    </cdr:from>
    <cdr:to>
      <cdr:x>0.22284</cdr:x>
      <cdr:y>0.44202</cdr:y>
    </cdr:to>
    <cdr:sp macro="" textlink="">
      <cdr:nvSpPr>
        <cdr:cNvPr id="6" name="TextBox 1"/>
        <cdr:cNvSpPr txBox="1"/>
      </cdr:nvSpPr>
      <cdr:spPr>
        <a:xfrm xmlns:a="http://schemas.openxmlformats.org/drawingml/2006/main">
          <a:off x="0" y="2426586"/>
          <a:ext cx="2177737" cy="3048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900" b="1">
              <a:latin typeface="Arial" panose="020B0604020202020204" pitchFamily="34" charset="0"/>
              <a:cs typeface="Arial" panose="020B0604020202020204" pitchFamily="34" charset="0"/>
            </a:rPr>
            <a:t>Juridiskā forma</a:t>
          </a:r>
          <a:endParaRPr lang="en-US" sz="9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0.49134</cdr:y>
    </cdr:from>
    <cdr:to>
      <cdr:x>0.22363</cdr:x>
      <cdr:y>0.54067</cdr:y>
    </cdr:to>
    <cdr:sp macro="" textlink="">
      <cdr:nvSpPr>
        <cdr:cNvPr id="7" name="TextBox 1"/>
        <cdr:cNvSpPr txBox="1"/>
      </cdr:nvSpPr>
      <cdr:spPr>
        <a:xfrm xmlns:a="http://schemas.openxmlformats.org/drawingml/2006/main">
          <a:off x="0" y="3036170"/>
          <a:ext cx="2185458" cy="30483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900" b="1">
              <a:latin typeface="Arial" panose="020B0604020202020204" pitchFamily="34" charset="0"/>
              <a:cs typeface="Arial" panose="020B0604020202020204" pitchFamily="34" charset="0"/>
            </a:rPr>
            <a:t>Darbinieku skaits </a:t>
          </a:r>
          <a:endParaRPr lang="en-US" sz="9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0.58228</cdr:y>
    </cdr:from>
    <cdr:to>
      <cdr:x>0.22168</cdr:x>
      <cdr:y>0.63161</cdr:y>
    </cdr:to>
    <cdr:sp macro="" textlink="">
      <cdr:nvSpPr>
        <cdr:cNvPr id="8" name="TextBox 1"/>
        <cdr:cNvSpPr txBox="1"/>
      </cdr:nvSpPr>
      <cdr:spPr>
        <a:xfrm xmlns:a="http://schemas.openxmlformats.org/drawingml/2006/main">
          <a:off x="0" y="3598128"/>
          <a:ext cx="2166401" cy="30483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900" b="1">
              <a:latin typeface="Arial" panose="020B0604020202020204" pitchFamily="34" charset="0"/>
              <a:cs typeface="Arial" panose="020B0604020202020204" pitchFamily="34" charset="0"/>
            </a:rPr>
            <a:t>Uzņēmuma statuss</a:t>
          </a:r>
          <a:endParaRPr lang="en-US" sz="9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0.78321</cdr:y>
    </cdr:from>
    <cdr:to>
      <cdr:x>0.22266</cdr:x>
      <cdr:y>0.83252</cdr:y>
    </cdr:to>
    <cdr:sp macro="" textlink="">
      <cdr:nvSpPr>
        <cdr:cNvPr id="9" name="TextBox 1"/>
        <cdr:cNvSpPr txBox="1"/>
      </cdr:nvSpPr>
      <cdr:spPr>
        <a:xfrm xmlns:a="http://schemas.openxmlformats.org/drawingml/2006/main">
          <a:off x="0" y="4606125"/>
          <a:ext cx="2175978" cy="28999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900" b="1" dirty="0">
              <a:latin typeface="Arial" panose="020B0604020202020204" pitchFamily="34" charset="0"/>
              <a:cs typeface="Arial" panose="020B0604020202020204" pitchFamily="34" charset="0"/>
            </a:rPr>
            <a:t>Nozare*</a:t>
          </a:r>
          <a:endParaRPr lang="en-US" sz="900" b="1" dirty="0">
            <a:latin typeface="Arial" panose="020B0604020202020204" pitchFamily="34" charset="0"/>
            <a:cs typeface="Arial" panose="020B0604020202020204" pitchFamily="34" charset="0"/>
          </a:endParaRPr>
        </a:p>
      </cdr:txBody>
    </cdr:sp>
  </cdr:relSizeAnchor>
</c:userShapes>
</file>

<file path=ppt/drawings/drawing19.xml><?xml version="1.0" encoding="utf-8"?>
<c:userShapes xmlns:c="http://schemas.openxmlformats.org/drawingml/2006/chart">
  <cdr:relSizeAnchor xmlns:cdr="http://schemas.openxmlformats.org/drawingml/2006/chartDrawing">
    <cdr:from>
      <cdr:x>0</cdr:x>
      <cdr:y>0.59555</cdr:y>
    </cdr:from>
    <cdr:to>
      <cdr:x>0.26712</cdr:x>
      <cdr:y>0.75554</cdr:y>
    </cdr:to>
    <cdr:sp macro="" textlink="">
      <cdr:nvSpPr>
        <cdr:cNvPr id="2" name="TextBox 1">
          <a:extLst xmlns:a="http://schemas.openxmlformats.org/drawingml/2006/main">
            <a:ext uri="{FF2B5EF4-FFF2-40B4-BE49-F238E27FC236}">
              <a16:creationId xmlns="" xmlns:a16="http://schemas.microsoft.com/office/drawing/2014/main" id="{D6B8A01D-AFEF-DCCC-F3E7-E08D5472E944}"/>
            </a:ext>
          </a:extLst>
        </cdr:cNvPr>
        <cdr:cNvSpPr txBox="1"/>
      </cdr:nvSpPr>
      <cdr:spPr>
        <a:xfrm xmlns:a="http://schemas.openxmlformats.org/drawingml/2006/main">
          <a:off x="0" y="2584842"/>
          <a:ext cx="2600325" cy="69439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lv-LV" sz="1200" b="1">
              <a:latin typeface="Arial" panose="020B0604020202020204" pitchFamily="34" charset="0"/>
              <a:cs typeface="Arial" panose="020B0604020202020204" pitchFamily="34" charset="0"/>
            </a:rPr>
            <a:t>Viltotās preces mūsdienās ļoti līdzinās oriģināliem ražojumiem, tāpēc nav racionāli pārmaksāt</a:t>
          </a:r>
        </a:p>
      </cdr:txBody>
    </cdr:sp>
  </cdr:relSizeAnchor>
  <cdr:relSizeAnchor xmlns:cdr="http://schemas.openxmlformats.org/drawingml/2006/chartDrawing">
    <cdr:from>
      <cdr:x>0</cdr:x>
      <cdr:y>0.85966</cdr:y>
    </cdr:from>
    <cdr:to>
      <cdr:x>0.26712</cdr:x>
      <cdr:y>0.98651</cdr:y>
    </cdr:to>
    <cdr:sp macro="" textlink="">
      <cdr:nvSpPr>
        <cdr:cNvPr id="3" name="TextBox 1">
          <a:extLst xmlns:a="http://schemas.openxmlformats.org/drawingml/2006/main">
            <a:ext uri="{FF2B5EF4-FFF2-40B4-BE49-F238E27FC236}">
              <a16:creationId xmlns="" xmlns:a16="http://schemas.microsoft.com/office/drawing/2014/main" id="{D68A5625-F0B4-E060-5E3B-8824E8C0E187}"/>
            </a:ext>
          </a:extLst>
        </cdr:cNvPr>
        <cdr:cNvSpPr txBox="1"/>
      </cdr:nvSpPr>
      <cdr:spPr>
        <a:xfrm xmlns:a="http://schemas.openxmlformats.org/drawingml/2006/main">
          <a:off x="0" y="3731099"/>
          <a:ext cx="2600325" cy="55055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a:latin typeface="Arial" panose="020B0604020202020204" pitchFamily="34" charset="0"/>
              <a:cs typeface="Arial" panose="020B0604020202020204" pitchFamily="34" charset="0"/>
            </a:rPr>
            <a:t>Mūsdienu piedāvājumu pārpilnā tirgū viltotas produkcijas iegāde nav nekas nosodāms</a:t>
          </a:r>
        </a:p>
      </cdr:txBody>
    </cdr:sp>
  </cdr:relSizeAnchor>
  <cdr:relSizeAnchor xmlns:cdr="http://schemas.openxmlformats.org/drawingml/2006/chartDrawing">
    <cdr:from>
      <cdr:x>0</cdr:x>
      <cdr:y>0.73943</cdr:y>
    </cdr:from>
    <cdr:to>
      <cdr:x>0.26614</cdr:x>
      <cdr:y>0.8506</cdr:y>
    </cdr:to>
    <cdr:sp macro="" textlink="">
      <cdr:nvSpPr>
        <cdr:cNvPr id="4" name="TextBox 1">
          <a:extLst xmlns:a="http://schemas.openxmlformats.org/drawingml/2006/main">
            <a:ext uri="{FF2B5EF4-FFF2-40B4-BE49-F238E27FC236}">
              <a16:creationId xmlns="" xmlns:a16="http://schemas.microsoft.com/office/drawing/2014/main" id="{955FFC74-17B9-C473-9C42-1924D0D00D92}"/>
            </a:ext>
          </a:extLst>
        </cdr:cNvPr>
        <cdr:cNvSpPr txBox="1"/>
      </cdr:nvSpPr>
      <cdr:spPr>
        <a:xfrm xmlns:a="http://schemas.openxmlformats.org/drawingml/2006/main">
          <a:off x="0" y="3651158"/>
          <a:ext cx="2902757" cy="54893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a:latin typeface="Arial" panose="020B0604020202020204" pitchFamily="34" charset="0"/>
              <a:cs typeface="Arial" panose="020B0604020202020204" pitchFamily="34" charset="0"/>
            </a:rPr>
            <a:t>Viltojumu un pirātisku preču iegāde ir “protests” pret lielajiem zīmoliem</a:t>
          </a:r>
        </a:p>
      </cdr:txBody>
    </cdr:sp>
  </cdr:relSizeAnchor>
  <cdr:relSizeAnchor xmlns:cdr="http://schemas.openxmlformats.org/drawingml/2006/chartDrawing">
    <cdr:from>
      <cdr:x>1.02727E-7</cdr:x>
      <cdr:y>0.08408</cdr:y>
    </cdr:from>
    <cdr:to>
      <cdr:x>0.26712</cdr:x>
      <cdr:y>0.21094</cdr:y>
    </cdr:to>
    <cdr:sp macro="" textlink="">
      <cdr:nvSpPr>
        <cdr:cNvPr id="5" name="TextBox 1">
          <a:extLst xmlns:a="http://schemas.openxmlformats.org/drawingml/2006/main">
            <a:ext uri="{FF2B5EF4-FFF2-40B4-BE49-F238E27FC236}">
              <a16:creationId xmlns="" xmlns:a16="http://schemas.microsoft.com/office/drawing/2014/main" id="{117D2ECE-A472-4761-9DB2-04D2862162DD}"/>
            </a:ext>
          </a:extLst>
        </cdr:cNvPr>
        <cdr:cNvSpPr txBox="1"/>
      </cdr:nvSpPr>
      <cdr:spPr>
        <a:xfrm xmlns:a="http://schemas.openxmlformats.org/drawingml/2006/main">
          <a:off x="1" y="364926"/>
          <a:ext cx="2600324" cy="55060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a:latin typeface="Arial" panose="020B0604020202020204" pitchFamily="34" charset="0"/>
              <a:cs typeface="Arial" panose="020B0604020202020204" pitchFamily="34" charset="0"/>
            </a:rPr>
            <a:t>Viltojumi kropļo godīgu konkurenci</a:t>
          </a:r>
        </a:p>
      </cdr:txBody>
    </cdr:sp>
  </cdr:relSizeAnchor>
  <cdr:relSizeAnchor xmlns:cdr="http://schemas.openxmlformats.org/drawingml/2006/chartDrawing">
    <cdr:from>
      <cdr:x>0</cdr:x>
      <cdr:y>0.19856</cdr:y>
    </cdr:from>
    <cdr:to>
      <cdr:x>0.26614</cdr:x>
      <cdr:y>0.32542</cdr:y>
    </cdr:to>
    <cdr:sp macro="" textlink="">
      <cdr:nvSpPr>
        <cdr:cNvPr id="6" name="TextBox 1">
          <a:extLst xmlns:a="http://schemas.openxmlformats.org/drawingml/2006/main">
            <a:ext uri="{FF2B5EF4-FFF2-40B4-BE49-F238E27FC236}">
              <a16:creationId xmlns="" xmlns:a16="http://schemas.microsoft.com/office/drawing/2014/main" id="{D5960C22-452A-4B95-A440-AF4CE48E4CCC}"/>
            </a:ext>
          </a:extLst>
        </cdr:cNvPr>
        <cdr:cNvSpPr txBox="1"/>
      </cdr:nvSpPr>
      <cdr:spPr>
        <a:xfrm xmlns:a="http://schemas.openxmlformats.org/drawingml/2006/main">
          <a:off x="0" y="861793"/>
          <a:ext cx="2590799" cy="55060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a:latin typeface="Arial" panose="020B0604020202020204" pitchFamily="34" charset="0"/>
              <a:cs typeface="Arial" panose="020B0604020202020204" pitchFamily="34" charset="0"/>
            </a:rPr>
            <a:t>Viltotu preču iegāde rada negatīvu ietekmi uz uzņēmējdarbību</a:t>
          </a:r>
        </a:p>
      </cdr:txBody>
    </cdr:sp>
  </cdr:relSizeAnchor>
  <cdr:relSizeAnchor xmlns:cdr="http://schemas.openxmlformats.org/drawingml/2006/chartDrawing">
    <cdr:from>
      <cdr:x>0</cdr:x>
      <cdr:y>0.35183</cdr:y>
    </cdr:from>
    <cdr:to>
      <cdr:x>0.26712</cdr:x>
      <cdr:y>0.47869</cdr:y>
    </cdr:to>
    <cdr:sp macro="" textlink="">
      <cdr:nvSpPr>
        <cdr:cNvPr id="7" name="TextBox 1">
          <a:extLst xmlns:a="http://schemas.openxmlformats.org/drawingml/2006/main">
            <a:ext uri="{FF2B5EF4-FFF2-40B4-BE49-F238E27FC236}">
              <a16:creationId xmlns="" xmlns:a16="http://schemas.microsoft.com/office/drawing/2014/main" id="{CBE1FDC9-F89B-4F3F-B12B-9F34178D95D5}"/>
            </a:ext>
          </a:extLst>
        </cdr:cNvPr>
        <cdr:cNvSpPr txBox="1"/>
      </cdr:nvSpPr>
      <cdr:spPr>
        <a:xfrm xmlns:a="http://schemas.openxmlformats.org/drawingml/2006/main">
          <a:off x="0" y="1527022"/>
          <a:ext cx="2600325" cy="55060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a:latin typeface="Arial" panose="020B0604020202020204" pitchFamily="34" charset="0"/>
              <a:cs typeface="Arial" panose="020B0604020202020204" pitchFamily="34" charset="0"/>
            </a:rPr>
            <a:t>Viltojumu un pirātisku preču iegāde ir veids, kā ietaupīt</a:t>
          </a:r>
        </a:p>
      </cdr:txBody>
    </cdr:sp>
  </cdr:relSizeAnchor>
  <cdr:relSizeAnchor xmlns:cdr="http://schemas.openxmlformats.org/drawingml/2006/chartDrawing">
    <cdr:from>
      <cdr:x>0</cdr:x>
      <cdr:y>0.47096</cdr:y>
    </cdr:from>
    <cdr:to>
      <cdr:x>0.26712</cdr:x>
      <cdr:y>0.59782</cdr:y>
    </cdr:to>
    <cdr:sp macro="" textlink="">
      <cdr:nvSpPr>
        <cdr:cNvPr id="8" name="TextBox 1">
          <a:extLst xmlns:a="http://schemas.openxmlformats.org/drawingml/2006/main">
            <a:ext uri="{FF2B5EF4-FFF2-40B4-BE49-F238E27FC236}">
              <a16:creationId xmlns="" xmlns:a16="http://schemas.microsoft.com/office/drawing/2014/main" id="{7599D6D9-3F4A-4929-82F8-96759688AE59}"/>
            </a:ext>
          </a:extLst>
        </cdr:cNvPr>
        <cdr:cNvSpPr txBox="1"/>
      </cdr:nvSpPr>
      <cdr:spPr>
        <a:xfrm xmlns:a="http://schemas.openxmlformats.org/drawingml/2006/main">
          <a:off x="0" y="2044085"/>
          <a:ext cx="2600325" cy="55060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a:latin typeface="Arial" panose="020B0604020202020204" pitchFamily="34" charset="0"/>
              <a:cs typeface="Arial" panose="020B0604020202020204" pitchFamily="34" charset="0"/>
            </a:rPr>
            <a:t>Viltotu preču iegāde samazina darbavietu skaitu</a:t>
          </a:r>
        </a:p>
      </cdr:txBody>
    </cdr:sp>
  </cdr:relSizeAnchor>
</c:userShapes>
</file>

<file path=ppt/drawings/drawing2.xml><?xml version="1.0" encoding="utf-8"?>
<c:userShapes xmlns:c="http://schemas.openxmlformats.org/drawingml/2006/chart">
  <cdr:relSizeAnchor xmlns:cdr="http://schemas.openxmlformats.org/drawingml/2006/chartDrawing">
    <cdr:from>
      <cdr:x>0.45291</cdr:x>
      <cdr:y>0.65923</cdr:y>
    </cdr:from>
    <cdr:to>
      <cdr:x>0.67331</cdr:x>
      <cdr:y>0.65923</cdr:y>
    </cdr:to>
    <cdr:cxnSp macro="">
      <cdr:nvCxnSpPr>
        <cdr:cNvPr id="3" name="Straight Arrow Connector 2"/>
        <cdr:cNvCxnSpPr/>
      </cdr:nvCxnSpPr>
      <cdr:spPr>
        <a:xfrm xmlns:a="http://schemas.openxmlformats.org/drawingml/2006/main">
          <a:off x="4417529" y="3196557"/>
          <a:ext cx="2149642" cy="0"/>
        </a:xfrm>
        <a:prstGeom xmlns:a="http://schemas.openxmlformats.org/drawingml/2006/main" prst="straightConnector1">
          <a:avLst/>
        </a:prstGeom>
        <a:ln xmlns:a="http://schemas.openxmlformats.org/drawingml/2006/main" w="25400">
          <a:solidFill>
            <a:srgbClr val="840C56"/>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0.68153</cdr:x>
      <cdr:y>0.3714</cdr:y>
    </cdr:from>
    <cdr:to>
      <cdr:x>1</cdr:x>
      <cdr:y>0.94523</cdr:y>
    </cdr:to>
    <cdr:sp macro="" textlink="">
      <cdr:nvSpPr>
        <cdr:cNvPr id="4" name="TextBox 3"/>
        <cdr:cNvSpPr txBox="1"/>
      </cdr:nvSpPr>
      <cdr:spPr>
        <a:xfrm xmlns:a="http://schemas.openxmlformats.org/drawingml/2006/main">
          <a:off x="6647382" y="1800894"/>
          <a:ext cx="3106218" cy="27824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0.71772</cdr:x>
      <cdr:y>0.36479</cdr:y>
    </cdr:from>
    <cdr:to>
      <cdr:x>0.98087</cdr:x>
      <cdr:y>0.97022</cdr:y>
    </cdr:to>
    <cdr:sp macro="" textlink="">
      <cdr:nvSpPr>
        <cdr:cNvPr id="5" name="TextBox 4"/>
        <cdr:cNvSpPr txBox="1"/>
      </cdr:nvSpPr>
      <cdr:spPr>
        <a:xfrm xmlns:a="http://schemas.openxmlformats.org/drawingml/2006/main">
          <a:off x="7000308" y="1768809"/>
          <a:ext cx="2566737" cy="2935706"/>
        </a:xfrm>
        <a:prstGeom xmlns:a="http://schemas.openxmlformats.org/drawingml/2006/main" prst="rect">
          <a:avLst/>
        </a:prstGeom>
        <a:ln xmlns:a="http://schemas.openxmlformats.org/drawingml/2006/main">
          <a:solidFill>
            <a:srgbClr val="840C56"/>
          </a:solidFill>
        </a:ln>
      </cdr:spPr>
      <cdr:txBody>
        <a:bodyPr xmlns:a="http://schemas.openxmlformats.org/drawingml/2006/main" vertOverflow="clip" wrap="square" rtlCol="0"/>
        <a:lstStyle xmlns:a="http://schemas.openxmlformats.org/drawingml/2006/main"/>
        <a:p xmlns:a="http://schemas.openxmlformats.org/drawingml/2006/main">
          <a:pPr algn="ctr"/>
          <a:r>
            <a:rPr lang="lv-LV" sz="1200" b="1" u="sng" dirty="0" smtClean="0">
              <a:latin typeface="Arial" panose="020B0604020202020204" pitchFamily="34" charset="0"/>
              <a:cs typeface="Arial" panose="020B0604020202020204" pitchFamily="34" charset="0"/>
            </a:rPr>
            <a:t>Atbilžu varianta «Cits» atšifrējums 2024. gadā**</a:t>
          </a:r>
        </a:p>
        <a:p xmlns:a="http://schemas.openxmlformats.org/drawingml/2006/main">
          <a:r>
            <a:rPr lang="lv-LV" sz="1200" b="1" dirty="0" smtClean="0">
              <a:latin typeface="Arial" panose="020B0604020202020204" pitchFamily="34" charset="0"/>
              <a:cs typeface="Arial" panose="020B0604020202020204" pitchFamily="34" charset="0"/>
            </a:rPr>
            <a:t>Minēts 4 reizes:</a:t>
          </a:r>
        </a:p>
        <a:p xmlns:a="http://schemas.openxmlformats.org/drawingml/2006/main">
          <a:r>
            <a:rPr lang="lv-LV" sz="1200" dirty="0" smtClean="0">
              <a:latin typeface="Arial" panose="020B0604020202020204" pitchFamily="34" charset="0"/>
              <a:cs typeface="Arial" panose="020B0604020202020204" pitchFamily="34" charset="0"/>
            </a:rPr>
            <a:t>patenti</a:t>
          </a:r>
        </a:p>
        <a:p xmlns:a="http://schemas.openxmlformats.org/drawingml/2006/main">
          <a:r>
            <a:rPr lang="lv-LV" sz="1200" dirty="0">
              <a:latin typeface="Arial" panose="020B0604020202020204" pitchFamily="34" charset="0"/>
              <a:cs typeface="Arial" panose="020B0604020202020204" pitchFamily="34" charset="0"/>
            </a:rPr>
            <a:t>p</a:t>
          </a:r>
          <a:r>
            <a:rPr lang="lv-LV" sz="1200" dirty="0" smtClean="0">
              <a:latin typeface="Arial" panose="020B0604020202020204" pitchFamily="34" charset="0"/>
              <a:cs typeface="Arial" panose="020B0604020202020204" pitchFamily="34" charset="0"/>
            </a:rPr>
            <a:t>reču zīmes</a:t>
          </a:r>
        </a:p>
        <a:p xmlns:a="http://schemas.openxmlformats.org/drawingml/2006/main">
          <a:r>
            <a:rPr lang="lv-LV" sz="1200" b="1" dirty="0" smtClean="0">
              <a:latin typeface="Arial" panose="020B0604020202020204" pitchFamily="34" charset="0"/>
              <a:cs typeface="Arial" panose="020B0604020202020204" pitchFamily="34" charset="0"/>
            </a:rPr>
            <a:t>Minēts 3 reizes:</a:t>
          </a:r>
        </a:p>
        <a:p xmlns:a="http://schemas.openxmlformats.org/drawingml/2006/main">
          <a:r>
            <a:rPr lang="lv-LV" sz="1200" dirty="0">
              <a:latin typeface="Arial" panose="020B0604020202020204" pitchFamily="34" charset="0"/>
              <a:cs typeface="Arial" panose="020B0604020202020204" pitchFamily="34" charset="0"/>
            </a:rPr>
            <a:t>d</a:t>
          </a:r>
          <a:r>
            <a:rPr lang="lv-LV" sz="1200" dirty="0" smtClean="0">
              <a:latin typeface="Arial" panose="020B0604020202020204" pitchFamily="34" charset="0"/>
              <a:cs typeface="Arial" panose="020B0604020202020204" pitchFamily="34" charset="0"/>
            </a:rPr>
            <a:t>izainparaugi</a:t>
          </a:r>
        </a:p>
        <a:p xmlns:a="http://schemas.openxmlformats.org/drawingml/2006/main">
          <a:r>
            <a:rPr lang="lv-LV" sz="1200" b="1" dirty="0" smtClean="0">
              <a:latin typeface="Arial" panose="020B0604020202020204" pitchFamily="34" charset="0"/>
              <a:cs typeface="Arial" panose="020B0604020202020204" pitchFamily="34" charset="0"/>
            </a:rPr>
            <a:t>Minēts 1 reizi:</a:t>
          </a:r>
        </a:p>
        <a:p xmlns:a="http://schemas.openxmlformats.org/drawingml/2006/main">
          <a:r>
            <a:rPr lang="lv-LV" sz="1200" dirty="0" smtClean="0">
              <a:latin typeface="Arial" panose="020B0604020202020204" pitchFamily="34" charset="0"/>
              <a:cs typeface="Arial" panose="020B0604020202020204" pitchFamily="34" charset="0"/>
            </a:rPr>
            <a:t>(datortehnoloģiju programmas)</a:t>
          </a:r>
        </a:p>
        <a:p xmlns:a="http://schemas.openxmlformats.org/drawingml/2006/main">
          <a:r>
            <a:rPr lang="lv-LV" sz="1200" dirty="0">
              <a:latin typeface="Arial" panose="020B0604020202020204" pitchFamily="34" charset="0"/>
              <a:cs typeface="Arial" panose="020B0604020202020204" pitchFamily="34" charset="0"/>
            </a:rPr>
            <a:t>ģ</a:t>
          </a:r>
          <a:r>
            <a:rPr lang="lv-LV" sz="1200" dirty="0" smtClean="0">
              <a:latin typeface="Arial" panose="020B0604020202020204" pitchFamily="34" charset="0"/>
              <a:cs typeface="Arial" panose="020B0604020202020204" pitchFamily="34" charset="0"/>
            </a:rPr>
            <a:t>eogrāfiskas izcelsmes norādes</a:t>
          </a:r>
        </a:p>
        <a:p xmlns:a="http://schemas.openxmlformats.org/drawingml/2006/main">
          <a:r>
            <a:rPr lang="lv-LV" sz="1200" dirty="0" smtClean="0">
              <a:latin typeface="Arial" panose="020B0604020202020204" pitchFamily="34" charset="0"/>
              <a:cs typeface="Arial" panose="020B0604020202020204" pitchFamily="34" charset="0"/>
            </a:rPr>
            <a:t>lietderīgie modeļi</a:t>
          </a:r>
        </a:p>
        <a:p xmlns:a="http://schemas.openxmlformats.org/drawingml/2006/main">
          <a:r>
            <a:rPr lang="lv-LV" sz="1200" dirty="0">
              <a:latin typeface="Arial" panose="020B0604020202020204" pitchFamily="34" charset="0"/>
              <a:cs typeface="Arial" panose="020B0604020202020204" pitchFamily="34" charset="0"/>
            </a:rPr>
            <a:t>u</a:t>
          </a:r>
          <a:r>
            <a:rPr lang="lv-LV" sz="1200" dirty="0" smtClean="0">
              <a:latin typeface="Arial" panose="020B0604020202020204" pitchFamily="34" charset="0"/>
              <a:cs typeface="Arial" panose="020B0604020202020204" pitchFamily="34" charset="0"/>
            </a:rPr>
            <a:t>zprojektētā konstrukcija</a:t>
          </a:r>
        </a:p>
        <a:p xmlns:a="http://schemas.openxmlformats.org/drawingml/2006/main">
          <a:r>
            <a:rPr lang="lv-LV" sz="1200" dirty="0">
              <a:latin typeface="Arial" panose="020B0604020202020204" pitchFamily="34" charset="0"/>
              <a:cs typeface="Arial" panose="020B0604020202020204" pitchFamily="34" charset="0"/>
            </a:rPr>
            <a:t>a</a:t>
          </a:r>
          <a:r>
            <a:rPr lang="lv-LV" sz="1200" dirty="0" smtClean="0">
              <a:latin typeface="Arial" panose="020B0604020202020204" pitchFamily="34" charset="0"/>
              <a:cs typeface="Arial" panose="020B0604020202020204" pitchFamily="34" charset="0"/>
            </a:rPr>
            <a:t>utortiesības</a:t>
          </a:r>
        </a:p>
        <a:p xmlns:a="http://schemas.openxmlformats.org/drawingml/2006/main">
          <a:r>
            <a:rPr lang="lv-LV" sz="1200" dirty="0">
              <a:latin typeface="Arial" panose="020B0604020202020204" pitchFamily="34" charset="0"/>
              <a:cs typeface="Arial" panose="020B0604020202020204" pitchFamily="34" charset="0"/>
            </a:rPr>
            <a:t>a</a:t>
          </a:r>
          <a:r>
            <a:rPr lang="lv-LV" sz="1200" dirty="0" smtClean="0">
              <a:latin typeface="Arial" panose="020B0604020202020204" pitchFamily="34" charset="0"/>
              <a:cs typeface="Arial" panose="020B0604020202020204" pitchFamily="34" charset="0"/>
            </a:rPr>
            <a:t>ugu šķirnes</a:t>
          </a:r>
        </a:p>
        <a:p xmlns:a="http://schemas.openxmlformats.org/drawingml/2006/main">
          <a:r>
            <a:rPr lang="lv-LV" sz="1200" dirty="0">
              <a:latin typeface="Arial" panose="020B0604020202020204" pitchFamily="34" charset="0"/>
              <a:cs typeface="Arial" panose="020B0604020202020204" pitchFamily="34" charset="0"/>
            </a:rPr>
            <a:t>d</a:t>
          </a:r>
          <a:r>
            <a:rPr lang="lv-LV" sz="1200" dirty="0" smtClean="0">
              <a:latin typeface="Arial" panose="020B0604020202020204" pitchFamily="34" charset="0"/>
              <a:cs typeface="Arial" panose="020B0604020202020204" pitchFamily="34" charset="0"/>
            </a:rPr>
            <a:t>omēna vārdi</a:t>
          </a:r>
        </a:p>
        <a:p xmlns:a="http://schemas.openxmlformats.org/drawingml/2006/main">
          <a:endParaRPr lang="lv-LV" sz="1100" dirty="0" smtClean="0"/>
        </a:p>
      </cdr:txBody>
    </cdr:sp>
  </cdr:relSizeAnchor>
</c:userShapes>
</file>

<file path=ppt/drawings/drawing20.xml><?xml version="1.0" encoding="utf-8"?>
<c:userShapes xmlns:c="http://schemas.openxmlformats.org/drawingml/2006/chart">
  <cdr:relSizeAnchor xmlns:cdr="http://schemas.openxmlformats.org/drawingml/2006/chartDrawing">
    <cdr:from>
      <cdr:x>0</cdr:x>
      <cdr:y>0.05905</cdr:y>
    </cdr:from>
    <cdr:to>
      <cdr:x>0.17941</cdr:x>
      <cdr:y>0.11125</cdr:y>
    </cdr:to>
    <cdr:sp macro="" textlink="">
      <cdr:nvSpPr>
        <cdr:cNvPr id="3" name="TextBox 1">
          <a:extLst xmlns:a="http://schemas.openxmlformats.org/drawingml/2006/main">
            <a:ext uri="{FF2B5EF4-FFF2-40B4-BE49-F238E27FC236}">
              <a16:creationId xmlns="" xmlns:a16="http://schemas.microsoft.com/office/drawing/2014/main" id="{E534B463-B865-5E46-0621-338F5630563D}"/>
            </a:ext>
          </a:extLst>
        </cdr:cNvPr>
        <cdr:cNvSpPr txBox="1">
          <a:spLocks xmlns:a="http://schemas.openxmlformats.org/drawingml/2006/main" noChangeArrowheads="1"/>
        </cdr:cNvSpPr>
      </cdr:nvSpPr>
      <cdr:spPr bwMode="auto">
        <a:xfrm xmlns:a="http://schemas.openxmlformats.org/drawingml/2006/main">
          <a:off x="0" y="404604"/>
          <a:ext cx="1534558" cy="35766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square">
          <a:spAutoFit/>
        </a:bodyPr>
        <a:lstStyle xmlns:a="http://schemas.openxmlformats.org/drawingml/2006/main">
          <a:defPPr>
            <a:defRPr lang="lv-LV"/>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xmlns:a="http://schemas.openxmlformats.org/drawingml/2006/main">
          <a:pPr algn="r">
            <a:spcBef>
              <a:spcPct val="0"/>
            </a:spcBef>
            <a:buFontTx/>
            <a:buNone/>
          </a:pPr>
          <a:r>
            <a:rPr lang="lv-LV" altLang="lv-LV" sz="900" b="1" dirty="0"/>
            <a:t>Viltojumi kropļo godīgu konkurenci</a:t>
          </a:r>
        </a:p>
      </cdr:txBody>
    </cdr:sp>
  </cdr:relSizeAnchor>
  <cdr:relSizeAnchor xmlns:cdr="http://schemas.openxmlformats.org/drawingml/2006/chartDrawing">
    <cdr:from>
      <cdr:x>0</cdr:x>
      <cdr:y>0.17604</cdr:y>
    </cdr:from>
    <cdr:to>
      <cdr:x>0.17817</cdr:x>
      <cdr:y>0.2476</cdr:y>
    </cdr:to>
    <cdr:sp macro="" textlink="">
      <cdr:nvSpPr>
        <cdr:cNvPr id="4" name="TextBox 1">
          <a:extLst xmlns:a="http://schemas.openxmlformats.org/drawingml/2006/main">
            <a:ext uri="{FF2B5EF4-FFF2-40B4-BE49-F238E27FC236}">
              <a16:creationId xmlns="" xmlns:a16="http://schemas.microsoft.com/office/drawing/2014/main" id="{D6E55035-72AE-D886-6566-DACB27C1342E}"/>
            </a:ext>
          </a:extLst>
        </cdr:cNvPr>
        <cdr:cNvSpPr txBox="1">
          <a:spLocks xmlns:a="http://schemas.openxmlformats.org/drawingml/2006/main" noChangeArrowheads="1"/>
        </cdr:cNvSpPr>
      </cdr:nvSpPr>
      <cdr:spPr bwMode="auto">
        <a:xfrm xmlns:a="http://schemas.openxmlformats.org/drawingml/2006/main">
          <a:off x="0" y="1206164"/>
          <a:ext cx="1524000" cy="490327"/>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square">
          <a:spAutoFit/>
        </a:bodyPr>
        <a:lstStyle xmlns:a="http://schemas.openxmlformats.org/drawingml/2006/main">
          <a:defPPr>
            <a:defRPr lang="lv-LV"/>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xmlns:a="http://schemas.openxmlformats.org/drawingml/2006/main">
          <a:pPr algn="r">
            <a:spcBef>
              <a:spcPct val="0"/>
            </a:spcBef>
            <a:buFontTx/>
            <a:buNone/>
          </a:pPr>
          <a:r>
            <a:rPr lang="lv-LV" altLang="lv-LV" sz="900" b="1"/>
            <a:t>Viltotu preču iegāde rada negatīvu ietekmi uz uzņēmējdarbību</a:t>
          </a:r>
        </a:p>
      </cdr:txBody>
    </cdr:sp>
  </cdr:relSizeAnchor>
  <cdr:relSizeAnchor xmlns:cdr="http://schemas.openxmlformats.org/drawingml/2006/chartDrawing">
    <cdr:from>
      <cdr:x>0</cdr:x>
      <cdr:y>0.30727</cdr:y>
    </cdr:from>
    <cdr:to>
      <cdr:x>0.17817</cdr:x>
      <cdr:y>0.37883</cdr:y>
    </cdr:to>
    <cdr:sp macro="" textlink="">
      <cdr:nvSpPr>
        <cdr:cNvPr id="5" name="TextBox 1">
          <a:extLst xmlns:a="http://schemas.openxmlformats.org/drawingml/2006/main">
            <a:ext uri="{FF2B5EF4-FFF2-40B4-BE49-F238E27FC236}">
              <a16:creationId xmlns="" xmlns:a16="http://schemas.microsoft.com/office/drawing/2014/main" id="{2DE6D767-3510-E962-B060-A58DA47EEED8}"/>
            </a:ext>
          </a:extLst>
        </cdr:cNvPr>
        <cdr:cNvSpPr txBox="1">
          <a:spLocks xmlns:a="http://schemas.openxmlformats.org/drawingml/2006/main" noChangeArrowheads="1"/>
        </cdr:cNvSpPr>
      </cdr:nvSpPr>
      <cdr:spPr bwMode="auto">
        <a:xfrm xmlns:a="http://schemas.openxmlformats.org/drawingml/2006/main">
          <a:off x="0" y="2105306"/>
          <a:ext cx="1524000" cy="490327"/>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square">
          <a:spAutoFit/>
        </a:bodyPr>
        <a:lstStyle xmlns:a="http://schemas.openxmlformats.org/drawingml/2006/main">
          <a:defPPr>
            <a:defRPr lang="lv-LV"/>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xmlns:a="http://schemas.openxmlformats.org/drawingml/2006/main">
          <a:pPr algn="r">
            <a:spcBef>
              <a:spcPct val="0"/>
            </a:spcBef>
            <a:buFontTx/>
            <a:buNone/>
          </a:pPr>
          <a:r>
            <a:rPr lang="lv-LV" altLang="lv-LV" sz="900" b="1"/>
            <a:t>Viltojumu un pirātisku preču iegāde ir veids, kā ietaupīt</a:t>
          </a:r>
        </a:p>
      </cdr:txBody>
    </cdr:sp>
  </cdr:relSizeAnchor>
  <cdr:relSizeAnchor xmlns:cdr="http://schemas.openxmlformats.org/drawingml/2006/chartDrawing">
    <cdr:from>
      <cdr:x>0</cdr:x>
      <cdr:y>0.57634</cdr:y>
    </cdr:from>
    <cdr:to>
      <cdr:x>0.18317</cdr:x>
      <cdr:y>0.68663</cdr:y>
    </cdr:to>
    <cdr:sp macro="" textlink="">
      <cdr:nvSpPr>
        <cdr:cNvPr id="6" name="TextBox 1">
          <a:extLst xmlns:a="http://schemas.openxmlformats.org/drawingml/2006/main">
            <a:ext uri="{FF2B5EF4-FFF2-40B4-BE49-F238E27FC236}">
              <a16:creationId xmlns="" xmlns:a16="http://schemas.microsoft.com/office/drawing/2014/main" id="{76DCB301-DA1F-0B51-6195-13387199AE54}"/>
            </a:ext>
          </a:extLst>
        </cdr:cNvPr>
        <cdr:cNvSpPr txBox="1">
          <a:spLocks xmlns:a="http://schemas.openxmlformats.org/drawingml/2006/main" noChangeArrowheads="1"/>
        </cdr:cNvSpPr>
      </cdr:nvSpPr>
      <cdr:spPr bwMode="auto">
        <a:xfrm xmlns:a="http://schemas.openxmlformats.org/drawingml/2006/main">
          <a:off x="0" y="3948861"/>
          <a:ext cx="1566764" cy="755656"/>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square">
          <a:spAutoFit/>
        </a:bodyPr>
        <a:lstStyle xmlns:a="http://schemas.openxmlformats.org/drawingml/2006/main">
          <a:defPPr>
            <a:defRPr lang="lv-LV"/>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xmlns:a="http://schemas.openxmlformats.org/drawingml/2006/main">
          <a:pPr algn="r">
            <a:spcBef>
              <a:spcPct val="0"/>
            </a:spcBef>
            <a:buFontTx/>
            <a:buNone/>
          </a:pPr>
          <a:r>
            <a:rPr lang="lv-LV" altLang="lv-LV" sz="900" b="1"/>
            <a:t>Viltotās preces mūsdienās ļoti līdzinās oriģināliem ražojumiem, tāpēc nav racionāli pārmaksāt</a:t>
          </a:r>
        </a:p>
      </cdr:txBody>
    </cdr:sp>
  </cdr:relSizeAnchor>
  <cdr:relSizeAnchor xmlns:cdr="http://schemas.openxmlformats.org/drawingml/2006/chartDrawing">
    <cdr:from>
      <cdr:x>0</cdr:x>
      <cdr:y>0.44649</cdr:y>
    </cdr:from>
    <cdr:to>
      <cdr:x>0.17817</cdr:x>
      <cdr:y>0.51806</cdr:y>
    </cdr:to>
    <cdr:sp macro="" textlink="">
      <cdr:nvSpPr>
        <cdr:cNvPr id="7" name="TextBox 1">
          <a:extLst xmlns:a="http://schemas.openxmlformats.org/drawingml/2006/main">
            <a:ext uri="{FF2B5EF4-FFF2-40B4-BE49-F238E27FC236}">
              <a16:creationId xmlns="" xmlns:a16="http://schemas.microsoft.com/office/drawing/2014/main" id="{A844BA81-3164-00AF-8B64-670DDFBF51D1}"/>
            </a:ext>
          </a:extLst>
        </cdr:cNvPr>
        <cdr:cNvSpPr txBox="1">
          <a:spLocks xmlns:a="http://schemas.openxmlformats.org/drawingml/2006/main" noChangeArrowheads="1"/>
        </cdr:cNvSpPr>
      </cdr:nvSpPr>
      <cdr:spPr bwMode="auto">
        <a:xfrm xmlns:a="http://schemas.openxmlformats.org/drawingml/2006/main">
          <a:off x="0" y="3059222"/>
          <a:ext cx="1524000" cy="490327"/>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square">
          <a:spAutoFit/>
        </a:bodyPr>
        <a:lstStyle xmlns:a="http://schemas.openxmlformats.org/drawingml/2006/main">
          <a:defPPr>
            <a:defRPr lang="lv-LV"/>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xmlns:a="http://schemas.openxmlformats.org/drawingml/2006/main">
          <a:pPr algn="r">
            <a:spcBef>
              <a:spcPct val="0"/>
            </a:spcBef>
            <a:buFontTx/>
            <a:buNone/>
          </a:pPr>
          <a:r>
            <a:rPr lang="lv-LV" altLang="lv-LV" sz="900" b="1"/>
            <a:t>Viltotu preču iegāde samazina darbavietu skaitu</a:t>
          </a:r>
        </a:p>
      </cdr:txBody>
    </cdr:sp>
  </cdr:relSizeAnchor>
  <cdr:relSizeAnchor xmlns:cdr="http://schemas.openxmlformats.org/drawingml/2006/chartDrawing">
    <cdr:from>
      <cdr:x>0</cdr:x>
      <cdr:y>0.85759</cdr:y>
    </cdr:from>
    <cdr:to>
      <cdr:x>0.17817</cdr:x>
      <cdr:y>0.94851</cdr:y>
    </cdr:to>
    <cdr:sp macro="" textlink="">
      <cdr:nvSpPr>
        <cdr:cNvPr id="8" name="TextBox 1">
          <a:extLst xmlns:a="http://schemas.openxmlformats.org/drawingml/2006/main">
            <a:ext uri="{FF2B5EF4-FFF2-40B4-BE49-F238E27FC236}">
              <a16:creationId xmlns="" xmlns:a16="http://schemas.microsoft.com/office/drawing/2014/main" id="{4FB46598-1A4F-4224-92A3-4AF8471A1F7B}"/>
            </a:ext>
          </a:extLst>
        </cdr:cNvPr>
        <cdr:cNvSpPr txBox="1">
          <a:spLocks xmlns:a="http://schemas.openxmlformats.org/drawingml/2006/main" noChangeArrowheads="1"/>
        </cdr:cNvSpPr>
      </cdr:nvSpPr>
      <cdr:spPr bwMode="auto">
        <a:xfrm xmlns:a="http://schemas.openxmlformats.org/drawingml/2006/main">
          <a:off x="0" y="4993143"/>
          <a:ext cx="1523968" cy="52936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square">
          <a:spAutoFit/>
        </a:bodyPr>
        <a:lstStyle xmlns:a="http://schemas.openxmlformats.org/drawingml/2006/main">
          <a:defPPr>
            <a:defRPr lang="lv-LV"/>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xmlns:a="http://schemas.openxmlformats.org/drawingml/2006/main">
          <a:pPr algn="r">
            <a:spcBef>
              <a:spcPct val="0"/>
            </a:spcBef>
            <a:buFontTx/>
            <a:buNone/>
          </a:pPr>
          <a:r>
            <a:rPr lang="lv-LV" altLang="lv-LV" sz="900" b="1" dirty="0"/>
            <a:t>Mūsdienu piedāvājumu pārpilnā tirgū viltotas produkcijas iegāde nav nekas nosodāms</a:t>
          </a:r>
        </a:p>
      </cdr:txBody>
    </cdr:sp>
  </cdr:relSizeAnchor>
  <cdr:relSizeAnchor xmlns:cdr="http://schemas.openxmlformats.org/drawingml/2006/chartDrawing">
    <cdr:from>
      <cdr:x>0</cdr:x>
      <cdr:y>0.7145</cdr:y>
    </cdr:from>
    <cdr:to>
      <cdr:x>0.17817</cdr:x>
      <cdr:y>0.80542</cdr:y>
    </cdr:to>
    <cdr:sp macro="" textlink="">
      <cdr:nvSpPr>
        <cdr:cNvPr id="9" name="TextBox 1">
          <a:extLst xmlns:a="http://schemas.openxmlformats.org/drawingml/2006/main">
            <a:ext uri="{FF2B5EF4-FFF2-40B4-BE49-F238E27FC236}">
              <a16:creationId xmlns="" xmlns:a16="http://schemas.microsoft.com/office/drawing/2014/main" id="{A09D55D1-7570-49C2-E1F6-D148092551E7}"/>
            </a:ext>
          </a:extLst>
        </cdr:cNvPr>
        <cdr:cNvSpPr txBox="1">
          <a:spLocks xmlns:a="http://schemas.openxmlformats.org/drawingml/2006/main" noChangeArrowheads="1"/>
        </cdr:cNvSpPr>
      </cdr:nvSpPr>
      <cdr:spPr bwMode="auto">
        <a:xfrm xmlns:a="http://schemas.openxmlformats.org/drawingml/2006/main">
          <a:off x="0" y="4895470"/>
          <a:ext cx="1524000" cy="62299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square">
          <a:spAutoFit/>
        </a:bodyPr>
        <a:lstStyle xmlns:a="http://schemas.openxmlformats.org/drawingml/2006/main">
          <a:defPPr>
            <a:defRPr lang="lv-LV"/>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xmlns:a="http://schemas.openxmlformats.org/drawingml/2006/main">
          <a:pPr algn="r">
            <a:spcBef>
              <a:spcPct val="0"/>
            </a:spcBef>
            <a:buFontTx/>
            <a:buNone/>
          </a:pPr>
          <a:r>
            <a:rPr lang="lv-LV" altLang="lv-LV" sz="900" b="1"/>
            <a:t>Viltojumu un pirātisku preču iegāde ir “protests” pret lielajiem zīmoliem</a:t>
          </a:r>
        </a:p>
      </cdr:txBody>
    </cdr:sp>
  </cdr:relSizeAnchor>
</c:userShapes>
</file>

<file path=ppt/drawings/drawing21.xml><?xml version="1.0" encoding="utf-8"?>
<c:userShapes xmlns:c="http://schemas.openxmlformats.org/drawingml/2006/chart">
  <cdr:relSizeAnchor xmlns:cdr="http://schemas.openxmlformats.org/drawingml/2006/chartDrawing">
    <cdr:from>
      <cdr:x>0.00111</cdr:x>
      <cdr:y>0.26302</cdr:y>
    </cdr:from>
    <cdr:to>
      <cdr:x>0.13208</cdr:x>
      <cdr:y>0.39246</cdr:y>
    </cdr:to>
    <cdr:sp macro="" textlink="">
      <cdr:nvSpPr>
        <cdr:cNvPr id="2" name="TextBox 1"/>
        <cdr:cNvSpPr txBox="1"/>
      </cdr:nvSpPr>
      <cdr:spPr>
        <a:xfrm xmlns:a="http://schemas.openxmlformats.org/drawingml/2006/main">
          <a:off x="10826" y="1034805"/>
          <a:ext cx="1277429" cy="50924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lv-LV" sz="1200" b="1" dirty="0">
              <a:latin typeface="Arial" panose="020B0604020202020204" pitchFamily="34" charset="0"/>
              <a:cs typeface="Arial" panose="020B0604020202020204" pitchFamily="34" charset="0"/>
            </a:rPr>
            <a:t>Visi respondenti</a:t>
          </a:r>
          <a:endParaRPr lang="en-US" sz="12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0.50087</cdr:y>
    </cdr:from>
    <cdr:to>
      <cdr:x>0.13097</cdr:x>
      <cdr:y>0.58681</cdr:y>
    </cdr:to>
    <cdr:sp macro="" textlink="">
      <cdr:nvSpPr>
        <cdr:cNvPr id="3" name="TextBox 1"/>
        <cdr:cNvSpPr txBox="1"/>
      </cdr:nvSpPr>
      <cdr:spPr>
        <a:xfrm xmlns:a="http://schemas.openxmlformats.org/drawingml/2006/main">
          <a:off x="0" y="1831975"/>
          <a:ext cx="1123950" cy="31432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a:latin typeface="Arial" panose="020B0604020202020204" pitchFamily="34" charset="0"/>
              <a:cs typeface="Arial" panose="020B0604020202020204" pitchFamily="34" charset="0"/>
            </a:rPr>
            <a:t>Pieder tiesības</a:t>
          </a:r>
          <a:endParaRPr lang="en-US" sz="12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0.70139</cdr:y>
    </cdr:from>
    <cdr:to>
      <cdr:x>0.13097</cdr:x>
      <cdr:y>0.78733</cdr:y>
    </cdr:to>
    <cdr:sp macro="" textlink="">
      <cdr:nvSpPr>
        <cdr:cNvPr id="4" name="TextBox 1"/>
        <cdr:cNvSpPr txBox="1"/>
      </cdr:nvSpPr>
      <cdr:spPr>
        <a:xfrm xmlns:a="http://schemas.openxmlformats.org/drawingml/2006/main">
          <a:off x="0" y="2565400"/>
          <a:ext cx="1123950" cy="31432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smtClean="0">
              <a:latin typeface="Arial" panose="020B0604020202020204" pitchFamily="34" charset="0"/>
              <a:cs typeface="Arial" panose="020B0604020202020204" pitchFamily="34" charset="0"/>
            </a:rPr>
            <a:t>Nepieder </a:t>
          </a:r>
          <a:r>
            <a:rPr lang="lv-LV" sz="1200" b="1" dirty="0">
              <a:latin typeface="Arial" panose="020B0604020202020204" pitchFamily="34" charset="0"/>
              <a:cs typeface="Arial" panose="020B0604020202020204" pitchFamily="34" charset="0"/>
            </a:rPr>
            <a:t>tiesības</a:t>
          </a:r>
          <a:endParaRPr lang="en-US" sz="1200" b="1" dirty="0">
            <a:latin typeface="Arial" panose="020B0604020202020204" pitchFamily="34" charset="0"/>
            <a:cs typeface="Arial" panose="020B0604020202020204" pitchFamily="34" charset="0"/>
          </a:endParaRPr>
        </a:p>
      </cdr:txBody>
    </cdr:sp>
  </cdr:relSizeAnchor>
</c:userShapes>
</file>

<file path=ppt/drawings/drawing22.xml><?xml version="1.0" encoding="utf-8"?>
<c:userShapes xmlns:c="http://schemas.openxmlformats.org/drawingml/2006/chart">
  <cdr:relSizeAnchor xmlns:cdr="http://schemas.openxmlformats.org/drawingml/2006/chartDrawing">
    <cdr:from>
      <cdr:x>0.67166</cdr:x>
      <cdr:y>0.23733</cdr:y>
    </cdr:from>
    <cdr:to>
      <cdr:x>0.86081</cdr:x>
      <cdr:y>0.43053</cdr:y>
    </cdr:to>
    <cdr:sp macro="" textlink="">
      <cdr:nvSpPr>
        <cdr:cNvPr id="2" name="TextBox 8">
          <a:extLst xmlns:a="http://schemas.openxmlformats.org/drawingml/2006/main">
            <a:ext uri="{FF2B5EF4-FFF2-40B4-BE49-F238E27FC236}">
              <a16:creationId xmlns="" xmlns:a16="http://schemas.microsoft.com/office/drawing/2014/main" id="{CE25B02B-B751-4555-89E5-F7AD42145C33}"/>
            </a:ext>
          </a:extLst>
        </cdr:cNvPr>
        <cdr:cNvSpPr txBox="1">
          <a:spLocks xmlns:a="http://schemas.openxmlformats.org/drawingml/2006/main" noChangeArrowheads="1"/>
        </cdr:cNvSpPr>
      </cdr:nvSpPr>
      <cdr:spPr bwMode="auto">
        <a:xfrm xmlns:a="http://schemas.openxmlformats.org/drawingml/2006/main">
          <a:off x="5432974" y="983357"/>
          <a:ext cx="1530005" cy="800476"/>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squar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eaLnBrk="1" hangingPunct="1">
            <a:spcBef>
              <a:spcPct val="0"/>
            </a:spcBef>
            <a:buFontTx/>
            <a:buNone/>
          </a:pPr>
          <a:r>
            <a:rPr lang="lv-LV" altLang="lv-LV" sz="1200" dirty="0">
              <a:solidFill>
                <a:srgbClr val="840C54"/>
              </a:solidFill>
              <a:latin typeface="Arial" panose="020B0604020202020204" pitchFamily="34" charset="0"/>
              <a:ea typeface="맑은 고딕" panose="020B0503020000020004" pitchFamily="34" charset="-127"/>
              <a:cs typeface="Arial" panose="020B0604020202020204" pitchFamily="34" charset="0"/>
            </a:rPr>
            <a:t>Ir izmantojis kādu no MVU fonda pakalpojumiem</a:t>
          </a:r>
        </a:p>
        <a:p xmlns:a="http://schemas.openxmlformats.org/drawingml/2006/main">
          <a:pPr algn="ctr" eaLnBrk="1" hangingPunct="1">
            <a:spcBef>
              <a:spcPct val="0"/>
            </a:spcBef>
            <a:buFontTx/>
            <a:buNone/>
          </a:pPr>
          <a:r>
            <a:rPr lang="lv-LV" altLang="lv-LV" sz="1200" b="1" dirty="0">
              <a:solidFill>
                <a:srgbClr val="840C54"/>
              </a:solidFill>
              <a:latin typeface="Arial" panose="020B0604020202020204" pitchFamily="34" charset="0"/>
              <a:ea typeface="맑은 고딕" panose="020B0503020000020004" pitchFamily="34" charset="-127"/>
              <a:cs typeface="Arial" panose="020B0604020202020204" pitchFamily="34" charset="0"/>
            </a:rPr>
            <a:t>31%</a:t>
          </a:r>
        </a:p>
      </cdr:txBody>
    </cdr:sp>
  </cdr:relSizeAnchor>
  <cdr:relSizeAnchor xmlns:cdr="http://schemas.openxmlformats.org/drawingml/2006/chartDrawing">
    <cdr:from>
      <cdr:x>0.62148</cdr:x>
      <cdr:y>0.0128</cdr:y>
    </cdr:from>
    <cdr:to>
      <cdr:x>0.65029</cdr:x>
      <cdr:y>0.69378</cdr:y>
    </cdr:to>
    <cdr:sp macro="" textlink="">
      <cdr:nvSpPr>
        <cdr:cNvPr id="3" name="Right Brace 2">
          <a:extLst xmlns:a="http://schemas.openxmlformats.org/drawingml/2006/main">
            <a:ext uri="{FF2B5EF4-FFF2-40B4-BE49-F238E27FC236}">
              <a16:creationId xmlns="" xmlns:a16="http://schemas.microsoft.com/office/drawing/2014/main" id="{EC37CA7C-6455-4E98-8A29-CA3D04600840}"/>
            </a:ext>
          </a:extLst>
        </cdr:cNvPr>
        <cdr:cNvSpPr/>
      </cdr:nvSpPr>
      <cdr:spPr>
        <a:xfrm xmlns:a="http://schemas.openxmlformats.org/drawingml/2006/main">
          <a:off x="5027034" y="53037"/>
          <a:ext cx="233039" cy="2821555"/>
        </a:xfrm>
        <a:prstGeom xmlns:a="http://schemas.openxmlformats.org/drawingml/2006/main" prst="rightBrace">
          <a:avLst>
            <a:gd name="adj1" fmla="val 57296"/>
            <a:gd name="adj2" fmla="val 47635"/>
          </a:avLst>
        </a:prstGeom>
        <a:ln xmlns:a="http://schemas.openxmlformats.org/drawingml/2006/main" w="15875">
          <a:solidFill>
            <a:srgbClr val="840C54"/>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wrap="square" anchor="ct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pPr algn="ctr" eaLnBrk="1" fontAlgn="auto" latinLnBrk="1" hangingPunct="1">
            <a:spcBef>
              <a:spcPts val="0"/>
            </a:spcBef>
            <a:spcAft>
              <a:spcPts val="0"/>
            </a:spcAft>
            <a:defRPr/>
          </a:pPr>
          <a:endParaRPr lang="lv-LV" dirty="0">
            <a:solidFill>
              <a:srgbClr val="840C54"/>
            </a:solidFill>
          </a:endParaRPr>
        </a:p>
      </cdr:txBody>
    </cdr:sp>
  </cdr:relSizeAnchor>
</c:userShapes>
</file>

<file path=ppt/drawings/drawing23.xml><?xml version="1.0" encoding="utf-8"?>
<c:userShapes xmlns:c="http://schemas.openxmlformats.org/drawingml/2006/chart">
  <cdr:relSizeAnchor xmlns:cdr="http://schemas.openxmlformats.org/drawingml/2006/chartDrawing">
    <cdr:from>
      <cdr:x>0</cdr:x>
      <cdr:y>0.17662</cdr:y>
    </cdr:from>
    <cdr:to>
      <cdr:x>0.13097</cdr:x>
      <cdr:y>0.31724</cdr:y>
    </cdr:to>
    <cdr:sp macro="" textlink="">
      <cdr:nvSpPr>
        <cdr:cNvPr id="2" name="TextBox 1"/>
        <cdr:cNvSpPr txBox="1"/>
      </cdr:nvSpPr>
      <cdr:spPr>
        <a:xfrm xmlns:a="http://schemas.openxmlformats.org/drawingml/2006/main">
          <a:off x="-1804987" y="754378"/>
          <a:ext cx="1123988" cy="6006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lv-LV" sz="1200" b="1" dirty="0">
              <a:latin typeface="Arial" panose="020B0604020202020204" pitchFamily="34" charset="0"/>
              <a:cs typeface="Arial" panose="020B0604020202020204" pitchFamily="34" charset="0"/>
            </a:rPr>
            <a:t>Visi respondenti</a:t>
          </a:r>
          <a:endParaRPr lang="en-US" sz="12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0.43304</cdr:y>
    </cdr:from>
    <cdr:to>
      <cdr:x>0.13097</cdr:x>
      <cdr:y>0.51898</cdr:y>
    </cdr:to>
    <cdr:sp macro="" textlink="">
      <cdr:nvSpPr>
        <cdr:cNvPr id="3" name="TextBox 1"/>
        <cdr:cNvSpPr txBox="1"/>
      </cdr:nvSpPr>
      <cdr:spPr>
        <a:xfrm xmlns:a="http://schemas.openxmlformats.org/drawingml/2006/main">
          <a:off x="0" y="1849603"/>
          <a:ext cx="1123988" cy="36706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a:latin typeface="Arial" panose="020B0604020202020204" pitchFamily="34" charset="0"/>
              <a:cs typeface="Arial" panose="020B0604020202020204" pitchFamily="34" charset="0"/>
            </a:rPr>
            <a:t>Pieder tiesības</a:t>
          </a:r>
          <a:endParaRPr lang="en-US" sz="12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0.68599</cdr:y>
    </cdr:from>
    <cdr:to>
      <cdr:x>0.13097</cdr:x>
      <cdr:y>0.77193</cdr:y>
    </cdr:to>
    <cdr:sp macro="" textlink="">
      <cdr:nvSpPr>
        <cdr:cNvPr id="4" name="TextBox 1"/>
        <cdr:cNvSpPr txBox="1"/>
      </cdr:nvSpPr>
      <cdr:spPr>
        <a:xfrm xmlns:a="http://schemas.openxmlformats.org/drawingml/2006/main">
          <a:off x="0" y="2929998"/>
          <a:ext cx="1123988" cy="36706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a:latin typeface="Arial" panose="020B0604020202020204" pitchFamily="34" charset="0"/>
              <a:cs typeface="Arial" panose="020B0604020202020204" pitchFamily="34" charset="0"/>
            </a:rPr>
            <a:t>Neieder tiesības</a:t>
          </a:r>
          <a:endParaRPr lang="en-US" sz="1200" b="1" dirty="0">
            <a:latin typeface="Arial" panose="020B0604020202020204" pitchFamily="34" charset="0"/>
            <a:cs typeface="Arial" panose="020B060402020202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cdr:x>
      <cdr:y>0.16615</cdr:y>
    </cdr:from>
    <cdr:to>
      <cdr:x>0.19841</cdr:x>
      <cdr:y>0.25559</cdr:y>
    </cdr:to>
    <cdr:sp macro="" textlink="">
      <cdr:nvSpPr>
        <cdr:cNvPr id="2" name="TextBox 1">
          <a:extLst xmlns:a="http://schemas.openxmlformats.org/drawingml/2006/main">
            <a:ext uri="{FF2B5EF4-FFF2-40B4-BE49-F238E27FC236}">
              <a16:creationId xmlns="" xmlns:a16="http://schemas.microsoft.com/office/drawing/2014/main" id="{77F55B03-5CD5-469D-8766-26086112591D}"/>
            </a:ext>
          </a:extLst>
        </cdr:cNvPr>
        <cdr:cNvSpPr txBox="1"/>
      </cdr:nvSpPr>
      <cdr:spPr>
        <a:xfrm xmlns:a="http://schemas.openxmlformats.org/drawingml/2006/main">
          <a:off x="0" y="483956"/>
          <a:ext cx="1819931" cy="26051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200" b="1">
              <a:latin typeface="Arial" panose="020B0604020202020204" pitchFamily="34" charset="0"/>
              <a:cs typeface="Arial" panose="020B0604020202020204" pitchFamily="34" charset="0"/>
            </a:rPr>
            <a:t>Visi respondenti</a:t>
          </a:r>
        </a:p>
      </cdr:txBody>
    </cdr:sp>
  </cdr:relSizeAnchor>
  <cdr:relSizeAnchor xmlns:cdr="http://schemas.openxmlformats.org/drawingml/2006/chartDrawing">
    <cdr:from>
      <cdr:x>0.00935</cdr:x>
      <cdr:y>0.45333</cdr:y>
    </cdr:from>
    <cdr:to>
      <cdr:x>0.20776</cdr:x>
      <cdr:y>0.54277</cdr:y>
    </cdr:to>
    <cdr:sp macro="" textlink="">
      <cdr:nvSpPr>
        <cdr:cNvPr id="3" name="TextBox 1">
          <a:extLst xmlns:a="http://schemas.openxmlformats.org/drawingml/2006/main">
            <a:ext uri="{FF2B5EF4-FFF2-40B4-BE49-F238E27FC236}">
              <a16:creationId xmlns="" xmlns:a16="http://schemas.microsoft.com/office/drawing/2014/main" id="{EC858011-5872-4DB9-BE0B-E388C7864C3B}"/>
            </a:ext>
          </a:extLst>
        </cdr:cNvPr>
        <cdr:cNvSpPr txBox="1"/>
      </cdr:nvSpPr>
      <cdr:spPr>
        <a:xfrm xmlns:a="http://schemas.openxmlformats.org/drawingml/2006/main">
          <a:off x="85725" y="1320433"/>
          <a:ext cx="1819931" cy="26051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200" b="1">
              <a:latin typeface="Arial" panose="020B0604020202020204" pitchFamily="34" charset="0"/>
              <a:cs typeface="Arial" panose="020B0604020202020204" pitchFamily="34" charset="0"/>
            </a:rPr>
            <a:t>Pieder tiesības</a:t>
          </a:r>
        </a:p>
      </cdr:txBody>
    </cdr:sp>
  </cdr:relSizeAnchor>
  <cdr:relSizeAnchor xmlns:cdr="http://schemas.openxmlformats.org/drawingml/2006/chartDrawing">
    <cdr:from>
      <cdr:x>1.09021E-7</cdr:x>
      <cdr:y>0.7248</cdr:y>
    </cdr:from>
    <cdr:to>
      <cdr:x>0.14642</cdr:x>
      <cdr:y>0.81424</cdr:y>
    </cdr:to>
    <cdr:sp macro="" textlink="">
      <cdr:nvSpPr>
        <cdr:cNvPr id="4" name="TextBox 1">
          <a:extLst xmlns:a="http://schemas.openxmlformats.org/drawingml/2006/main">
            <a:ext uri="{FF2B5EF4-FFF2-40B4-BE49-F238E27FC236}">
              <a16:creationId xmlns="" xmlns:a16="http://schemas.microsoft.com/office/drawing/2014/main" id="{43AB85A0-9E9E-4573-8279-5CCDF9E4EB6E}"/>
            </a:ext>
          </a:extLst>
        </cdr:cNvPr>
        <cdr:cNvSpPr txBox="1"/>
      </cdr:nvSpPr>
      <cdr:spPr>
        <a:xfrm xmlns:a="http://schemas.openxmlformats.org/drawingml/2006/main">
          <a:off x="1" y="2111149"/>
          <a:ext cx="1343024" cy="26051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a:latin typeface="Arial" panose="020B0604020202020204" pitchFamily="34" charset="0"/>
              <a:cs typeface="Arial" panose="020B0604020202020204" pitchFamily="34" charset="0"/>
            </a:rPr>
            <a:t>Nepieder tiesības</a:t>
          </a:r>
        </a:p>
      </cdr:txBody>
    </cdr:sp>
  </cdr:relSizeAnchor>
</c:userShapes>
</file>

<file path=ppt/drawings/drawing4.xml><?xml version="1.0" encoding="utf-8"?>
<c:userShapes xmlns:c="http://schemas.openxmlformats.org/drawingml/2006/chart">
  <cdr:relSizeAnchor xmlns:cdr="http://schemas.openxmlformats.org/drawingml/2006/chartDrawing">
    <cdr:from>
      <cdr:x>0</cdr:x>
      <cdr:y>0.11834</cdr:y>
    </cdr:from>
    <cdr:to>
      <cdr:x>0.29303</cdr:x>
      <cdr:y>0.20764</cdr:y>
    </cdr:to>
    <cdr:sp macro="" textlink="">
      <cdr:nvSpPr>
        <cdr:cNvPr id="2" name="TextBox 1">
          <a:extLst xmlns:a="http://schemas.openxmlformats.org/drawingml/2006/main">
            <a:ext uri="{FF2B5EF4-FFF2-40B4-BE49-F238E27FC236}">
              <a16:creationId xmlns="" xmlns:a16="http://schemas.microsoft.com/office/drawing/2014/main" id="{4662B883-C98D-4CF8-A85D-5CB2EA35156D}"/>
            </a:ext>
          </a:extLst>
        </cdr:cNvPr>
        <cdr:cNvSpPr txBox="1"/>
      </cdr:nvSpPr>
      <cdr:spPr>
        <a:xfrm xmlns:a="http://schemas.openxmlformats.org/drawingml/2006/main">
          <a:off x="0" y="561324"/>
          <a:ext cx="2843995" cy="42356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a:latin typeface="Arial" panose="020B0604020202020204" pitchFamily="34" charset="0"/>
              <a:cs typeface="Arial" panose="020B0604020202020204" pitchFamily="34" charset="0"/>
            </a:rPr>
            <a:t>Rūpnieciskā īpašuma aizsardzība ir sarežģīts process</a:t>
          </a:r>
        </a:p>
      </cdr:txBody>
    </cdr:sp>
  </cdr:relSizeAnchor>
  <cdr:relSizeAnchor xmlns:cdr="http://schemas.openxmlformats.org/drawingml/2006/chartDrawing">
    <cdr:from>
      <cdr:x>0</cdr:x>
      <cdr:y>0.31663</cdr:y>
    </cdr:from>
    <cdr:to>
      <cdr:x>0.29303</cdr:x>
      <cdr:y>0.43563</cdr:y>
    </cdr:to>
    <cdr:sp macro="" textlink="">
      <cdr:nvSpPr>
        <cdr:cNvPr id="3" name="TextBox 1">
          <a:extLst xmlns:a="http://schemas.openxmlformats.org/drawingml/2006/main">
            <a:ext uri="{FF2B5EF4-FFF2-40B4-BE49-F238E27FC236}">
              <a16:creationId xmlns="" xmlns:a16="http://schemas.microsoft.com/office/drawing/2014/main" id="{E560919F-C614-49FB-B191-0CC511CC4414}"/>
            </a:ext>
          </a:extLst>
        </cdr:cNvPr>
        <cdr:cNvSpPr txBox="1"/>
      </cdr:nvSpPr>
      <cdr:spPr>
        <a:xfrm xmlns:a="http://schemas.openxmlformats.org/drawingml/2006/main">
          <a:off x="0" y="1501807"/>
          <a:ext cx="2843995" cy="56443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a:latin typeface="Arial" panose="020B0604020202020204" pitchFamily="34" charset="0"/>
              <a:cs typeface="Arial" panose="020B0604020202020204" pitchFamily="34" charset="0"/>
            </a:rPr>
            <a:t>Rūpnieciskā īpašuma aizsardzība ir dārgs process</a:t>
          </a:r>
        </a:p>
      </cdr:txBody>
    </cdr:sp>
  </cdr:relSizeAnchor>
  <cdr:relSizeAnchor xmlns:cdr="http://schemas.openxmlformats.org/drawingml/2006/chartDrawing">
    <cdr:from>
      <cdr:x>0</cdr:x>
      <cdr:y>0.50281</cdr:y>
    </cdr:from>
    <cdr:to>
      <cdr:x>0.29303</cdr:x>
      <cdr:y>0.62182</cdr:y>
    </cdr:to>
    <cdr:sp macro="" textlink="">
      <cdr:nvSpPr>
        <cdr:cNvPr id="4" name="TextBox 1">
          <a:extLst xmlns:a="http://schemas.openxmlformats.org/drawingml/2006/main">
            <a:ext uri="{FF2B5EF4-FFF2-40B4-BE49-F238E27FC236}">
              <a16:creationId xmlns="" xmlns:a16="http://schemas.microsoft.com/office/drawing/2014/main" id="{91BF4803-894A-4EA1-9405-D051EB1FD573}"/>
            </a:ext>
          </a:extLst>
        </cdr:cNvPr>
        <cdr:cNvSpPr txBox="1"/>
      </cdr:nvSpPr>
      <cdr:spPr>
        <a:xfrm xmlns:a="http://schemas.openxmlformats.org/drawingml/2006/main">
          <a:off x="0" y="2384882"/>
          <a:ext cx="2843995" cy="56448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a:latin typeface="Arial" panose="020B0604020202020204" pitchFamily="34" charset="0"/>
              <a:cs typeface="Arial" panose="020B0604020202020204" pitchFamily="34" charset="0"/>
            </a:rPr>
            <a:t>Rūpnieciskā īpašuma aizsardzības sistēma ir pieejama ikvienam Latvijā</a:t>
          </a:r>
        </a:p>
      </cdr:txBody>
    </cdr:sp>
  </cdr:relSizeAnchor>
  <cdr:relSizeAnchor xmlns:cdr="http://schemas.openxmlformats.org/drawingml/2006/chartDrawing">
    <cdr:from>
      <cdr:x>0</cdr:x>
      <cdr:y>0.71213</cdr:y>
    </cdr:from>
    <cdr:to>
      <cdr:x>0.29303</cdr:x>
      <cdr:y>0.83114</cdr:y>
    </cdr:to>
    <cdr:sp macro="" textlink="">
      <cdr:nvSpPr>
        <cdr:cNvPr id="5" name="TextBox 1">
          <a:extLst xmlns:a="http://schemas.openxmlformats.org/drawingml/2006/main">
            <a:ext uri="{FF2B5EF4-FFF2-40B4-BE49-F238E27FC236}">
              <a16:creationId xmlns="" xmlns:a16="http://schemas.microsoft.com/office/drawing/2014/main" id="{D6D34762-7DDB-4837-A867-F8E3C6FF73B4}"/>
            </a:ext>
          </a:extLst>
        </cdr:cNvPr>
        <cdr:cNvSpPr txBox="1"/>
      </cdr:nvSpPr>
      <cdr:spPr>
        <a:xfrm xmlns:a="http://schemas.openxmlformats.org/drawingml/2006/main">
          <a:off x="0" y="2143224"/>
          <a:ext cx="2322824" cy="35817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a:latin typeface="Arial" panose="020B0604020202020204" pitchFamily="34" charset="0"/>
              <a:cs typeface="Arial" panose="020B0604020202020204" pitchFamily="34" charset="0"/>
            </a:rPr>
            <a:t>Zina, kā rīkoties, lai aizsargātu savu rūpniecisko īpašumu</a:t>
          </a:r>
        </a:p>
      </cdr:txBody>
    </cdr:sp>
  </cdr:relSizeAnchor>
  <cdr:relSizeAnchor xmlns:cdr="http://schemas.openxmlformats.org/drawingml/2006/chartDrawing">
    <cdr:from>
      <cdr:x>0</cdr:x>
      <cdr:y>0.88099</cdr:y>
    </cdr:from>
    <cdr:to>
      <cdr:x>0.29303</cdr:x>
      <cdr:y>1</cdr:y>
    </cdr:to>
    <cdr:sp macro="" textlink="">
      <cdr:nvSpPr>
        <cdr:cNvPr id="6" name="TextBox 1">
          <a:extLst xmlns:a="http://schemas.openxmlformats.org/drawingml/2006/main">
            <a:ext uri="{FF2B5EF4-FFF2-40B4-BE49-F238E27FC236}">
              <a16:creationId xmlns="" xmlns:a16="http://schemas.microsoft.com/office/drawing/2014/main" id="{F1F0FCFF-821C-CC70-2D45-C6FF33CC9CDA}"/>
            </a:ext>
          </a:extLst>
        </cdr:cNvPr>
        <cdr:cNvSpPr txBox="1"/>
      </cdr:nvSpPr>
      <cdr:spPr>
        <a:xfrm xmlns:a="http://schemas.openxmlformats.org/drawingml/2006/main">
          <a:off x="0" y="2651427"/>
          <a:ext cx="2322824" cy="35817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a:latin typeface="Arial" panose="020B0604020202020204" pitchFamily="34" charset="0"/>
              <a:cs typeface="Arial" panose="020B0604020202020204" pitchFamily="34" charset="0"/>
            </a:rPr>
            <a:t>Rūpnieciskā īpašuma aizsardzībai ir pieejams finansiāls </a:t>
          </a:r>
          <a:r>
            <a:rPr lang="lv-LV" sz="1200" b="1" dirty="0" smtClean="0">
              <a:latin typeface="Arial" panose="020B0604020202020204" pitchFamily="34" charset="0"/>
              <a:cs typeface="Arial" panose="020B0604020202020204" pitchFamily="34" charset="0"/>
            </a:rPr>
            <a:t>atbalsts*</a:t>
          </a:r>
          <a:endParaRPr lang="lv-LV" sz="1200" b="1" dirty="0">
            <a:latin typeface="Arial" panose="020B0604020202020204" pitchFamily="34" charset="0"/>
            <a:cs typeface="Arial" panose="020B0604020202020204" pitchFamily="34"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cdr:x>
      <cdr:y>0.09281</cdr:y>
    </cdr:from>
    <cdr:to>
      <cdr:x>0.3222</cdr:x>
      <cdr:y>0.21556</cdr:y>
    </cdr:to>
    <cdr:sp macro="" textlink="">
      <cdr:nvSpPr>
        <cdr:cNvPr id="2" name="TextBox 1">
          <a:extLst xmlns:a="http://schemas.openxmlformats.org/drawingml/2006/main">
            <a:ext uri="{FF2B5EF4-FFF2-40B4-BE49-F238E27FC236}">
              <a16:creationId xmlns="" xmlns:a16="http://schemas.microsoft.com/office/drawing/2014/main" id="{0EB1F406-2A31-F5AC-44DF-00E834BA8A81}"/>
            </a:ext>
          </a:extLst>
        </cdr:cNvPr>
        <cdr:cNvSpPr txBox="1"/>
      </cdr:nvSpPr>
      <cdr:spPr>
        <a:xfrm xmlns:a="http://schemas.openxmlformats.org/drawingml/2006/main">
          <a:off x="0" y="328082"/>
          <a:ext cx="2571784" cy="43390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lv-LV" sz="1200" b="1">
              <a:latin typeface="Arial" panose="020B0604020202020204" pitchFamily="34" charset="0"/>
              <a:cs typeface="Arial" panose="020B0604020202020204" pitchFamily="34" charset="0"/>
            </a:rPr>
            <a:t>Reģistrētā rūpnieciskā īpašuma tiesības paaugstina uzņēmuma vērtību </a:t>
          </a:r>
        </a:p>
      </cdr:txBody>
    </cdr:sp>
  </cdr:relSizeAnchor>
  <cdr:relSizeAnchor xmlns:cdr="http://schemas.openxmlformats.org/drawingml/2006/chartDrawing">
    <cdr:from>
      <cdr:x>0</cdr:x>
      <cdr:y>0.27784</cdr:y>
    </cdr:from>
    <cdr:to>
      <cdr:x>0.32219</cdr:x>
      <cdr:y>0.4006</cdr:y>
    </cdr:to>
    <cdr:sp macro="" textlink="">
      <cdr:nvSpPr>
        <cdr:cNvPr id="3" name="TextBox 1">
          <a:extLst xmlns:a="http://schemas.openxmlformats.org/drawingml/2006/main">
            <a:ext uri="{FF2B5EF4-FFF2-40B4-BE49-F238E27FC236}">
              <a16:creationId xmlns="" xmlns:a16="http://schemas.microsoft.com/office/drawing/2014/main" id="{1FE356A3-4999-3E5E-D9DD-12EBF0ADC333}"/>
            </a:ext>
          </a:extLst>
        </cdr:cNvPr>
        <cdr:cNvSpPr txBox="1"/>
      </cdr:nvSpPr>
      <cdr:spPr>
        <a:xfrm xmlns:a="http://schemas.openxmlformats.org/drawingml/2006/main">
          <a:off x="0" y="982118"/>
          <a:ext cx="2571704" cy="43393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a:latin typeface="Arial" panose="020B0604020202020204" pitchFamily="34" charset="0"/>
              <a:cs typeface="Arial" panose="020B0604020202020204" pitchFamily="34" charset="0"/>
            </a:rPr>
            <a:t>Reģistrēts rūpnieciskais īpašums uzlabo uzņēmuma reputāciju</a:t>
          </a:r>
        </a:p>
      </cdr:txBody>
    </cdr:sp>
  </cdr:relSizeAnchor>
  <cdr:relSizeAnchor xmlns:cdr="http://schemas.openxmlformats.org/drawingml/2006/chartDrawing">
    <cdr:from>
      <cdr:x>0</cdr:x>
      <cdr:y>0.42727</cdr:y>
    </cdr:from>
    <cdr:to>
      <cdr:x>0.32352</cdr:x>
      <cdr:y>0.55003</cdr:y>
    </cdr:to>
    <cdr:sp macro="" textlink="">
      <cdr:nvSpPr>
        <cdr:cNvPr id="4" name="TextBox 1">
          <a:extLst xmlns:a="http://schemas.openxmlformats.org/drawingml/2006/main">
            <a:ext uri="{FF2B5EF4-FFF2-40B4-BE49-F238E27FC236}">
              <a16:creationId xmlns="" xmlns:a16="http://schemas.microsoft.com/office/drawing/2014/main" id="{3433D42B-E443-BC41-FAD0-1511D69731DD}"/>
            </a:ext>
          </a:extLst>
        </cdr:cNvPr>
        <cdr:cNvSpPr txBox="1"/>
      </cdr:nvSpPr>
      <cdr:spPr>
        <a:xfrm xmlns:a="http://schemas.openxmlformats.org/drawingml/2006/main">
          <a:off x="0" y="1557819"/>
          <a:ext cx="2564516" cy="44757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a:effectLst/>
              <a:latin typeface="Arial" panose="020B0604020202020204" pitchFamily="34" charset="0"/>
              <a:ea typeface="+mn-ea"/>
              <a:cs typeface="Arial" panose="020B0604020202020204" pitchFamily="34" charset="0"/>
            </a:rPr>
            <a:t>Rūpnieciskā īpašuma tiesību reģistrēšana nodrošina tā īpašniekam sava radītā darba aizsardzību pret ļaunprātīgu kopēšanu vai izmantošanu bez atļaujas*</a:t>
          </a:r>
          <a:endParaRPr lang="lv-LV" sz="105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0.65809</cdr:y>
    </cdr:from>
    <cdr:to>
      <cdr:x>0.32352</cdr:x>
      <cdr:y>0.78084</cdr:y>
    </cdr:to>
    <cdr:sp macro="" textlink="">
      <cdr:nvSpPr>
        <cdr:cNvPr id="5" name="TextBox 1">
          <a:extLst xmlns:a="http://schemas.openxmlformats.org/drawingml/2006/main">
            <a:ext uri="{FF2B5EF4-FFF2-40B4-BE49-F238E27FC236}">
              <a16:creationId xmlns="" xmlns:a16="http://schemas.microsoft.com/office/drawing/2014/main" id="{851DF581-B9E2-A685-F788-365B2A94D860}"/>
            </a:ext>
          </a:extLst>
        </cdr:cNvPr>
        <cdr:cNvSpPr txBox="1"/>
      </cdr:nvSpPr>
      <cdr:spPr>
        <a:xfrm xmlns:a="http://schemas.openxmlformats.org/drawingml/2006/main">
          <a:off x="0" y="2326232"/>
          <a:ext cx="2582333" cy="43390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a:latin typeface="Arial" panose="020B0604020202020204" pitchFamily="34" charset="0"/>
              <a:cs typeface="Arial" panose="020B0604020202020204" pitchFamily="34" charset="0"/>
            </a:rPr>
            <a:t>Labāka uzņēmuma reputācija, kuru nodrošina rūpnieciskā īpašuma reģistrācija, nozīmē lielāku peļņu</a:t>
          </a:r>
        </a:p>
      </cdr:txBody>
    </cdr:sp>
  </cdr:relSizeAnchor>
  <cdr:relSizeAnchor xmlns:cdr="http://schemas.openxmlformats.org/drawingml/2006/chartDrawing">
    <cdr:from>
      <cdr:x>0</cdr:x>
      <cdr:y>0.8497</cdr:y>
    </cdr:from>
    <cdr:to>
      <cdr:x>0.32352</cdr:x>
      <cdr:y>0.97245</cdr:y>
    </cdr:to>
    <cdr:sp macro="" textlink="">
      <cdr:nvSpPr>
        <cdr:cNvPr id="6" name="TextBox 1">
          <a:extLst xmlns:a="http://schemas.openxmlformats.org/drawingml/2006/main">
            <a:ext uri="{FF2B5EF4-FFF2-40B4-BE49-F238E27FC236}">
              <a16:creationId xmlns="" xmlns:a16="http://schemas.microsoft.com/office/drawing/2014/main" id="{D56BD007-9D46-4A9A-912C-7EB4348D3D01}"/>
            </a:ext>
          </a:extLst>
        </cdr:cNvPr>
        <cdr:cNvSpPr txBox="1"/>
      </cdr:nvSpPr>
      <cdr:spPr>
        <a:xfrm xmlns:a="http://schemas.openxmlformats.org/drawingml/2006/main">
          <a:off x="0" y="3003549"/>
          <a:ext cx="2582332" cy="4339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a:latin typeface="Arial" panose="020B0604020202020204" pitchFamily="34" charset="0"/>
              <a:cs typeface="Arial" panose="020B0604020202020204" pitchFamily="34" charset="0"/>
            </a:rPr>
            <a:t>Ierobežojumi, kas saistīti ar rūpniecisko īpašumu, kavē tehnoloģisko un ekonomisko progresu</a:t>
          </a:r>
        </a:p>
      </cdr:txBody>
    </cdr:sp>
  </cdr:relSizeAnchor>
</c:userShapes>
</file>

<file path=ppt/drawings/drawing6.xml><?xml version="1.0" encoding="utf-8"?>
<c:userShapes xmlns:c="http://schemas.openxmlformats.org/drawingml/2006/chart">
  <cdr:relSizeAnchor xmlns:cdr="http://schemas.openxmlformats.org/drawingml/2006/chartDrawing">
    <cdr:from>
      <cdr:x>0</cdr:x>
      <cdr:y>0.08035</cdr:y>
    </cdr:from>
    <cdr:to>
      <cdr:x>0.22284</cdr:x>
      <cdr:y>0.11854</cdr:y>
    </cdr:to>
    <cdr:sp macro="" textlink="">
      <cdr:nvSpPr>
        <cdr:cNvPr id="11" name="TextBox 1"/>
        <cdr:cNvSpPr txBox="1"/>
      </cdr:nvSpPr>
      <cdr:spPr>
        <a:xfrm xmlns:a="http://schemas.openxmlformats.org/drawingml/2006/main">
          <a:off x="0" y="641350"/>
          <a:ext cx="2177737" cy="30482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900" b="1">
              <a:latin typeface="Arial" panose="020B0604020202020204" pitchFamily="34" charset="0"/>
              <a:cs typeface="Arial" panose="020B0604020202020204" pitchFamily="34" charset="0"/>
            </a:rPr>
            <a:t>Atrašanās vieta</a:t>
          </a:r>
          <a:endParaRPr lang="en-US" sz="9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0.14969</cdr:y>
    </cdr:from>
    <cdr:to>
      <cdr:x>0.22284</cdr:x>
      <cdr:y>0.18788</cdr:y>
    </cdr:to>
    <cdr:sp macro="" textlink="">
      <cdr:nvSpPr>
        <cdr:cNvPr id="12" name="TextBox 1"/>
        <cdr:cNvSpPr txBox="1"/>
      </cdr:nvSpPr>
      <cdr:spPr>
        <a:xfrm xmlns:a="http://schemas.openxmlformats.org/drawingml/2006/main">
          <a:off x="0" y="1194799"/>
          <a:ext cx="2177737" cy="30482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900" b="1">
              <a:latin typeface="Arial" panose="020B0604020202020204" pitchFamily="34" charset="0"/>
              <a:cs typeface="Arial" panose="020B0604020202020204" pitchFamily="34" charset="0"/>
            </a:rPr>
            <a:t>Reģions</a:t>
          </a:r>
          <a:endParaRPr lang="en-US" sz="9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0.23771</cdr:y>
    </cdr:from>
    <cdr:to>
      <cdr:x>0.22284</cdr:x>
      <cdr:y>0.2759</cdr:y>
    </cdr:to>
    <cdr:sp macro="" textlink="">
      <cdr:nvSpPr>
        <cdr:cNvPr id="13" name="TextBox 1"/>
        <cdr:cNvSpPr txBox="1"/>
      </cdr:nvSpPr>
      <cdr:spPr>
        <a:xfrm xmlns:a="http://schemas.openxmlformats.org/drawingml/2006/main">
          <a:off x="0" y="1897422"/>
          <a:ext cx="2177737" cy="30482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900" b="1">
              <a:latin typeface="Arial" panose="020B0604020202020204" pitchFamily="34" charset="0"/>
              <a:cs typeface="Arial" panose="020B0604020202020204" pitchFamily="34" charset="0"/>
            </a:rPr>
            <a:t>Pārstāvētais</a:t>
          </a:r>
          <a:r>
            <a:rPr lang="lv-LV" sz="900" b="1" baseline="0">
              <a:latin typeface="Arial" panose="020B0604020202020204" pitchFamily="34" charset="0"/>
              <a:cs typeface="Arial" panose="020B0604020202020204" pitchFamily="34" charset="0"/>
            </a:rPr>
            <a:t> kapitāls</a:t>
          </a:r>
          <a:endParaRPr lang="en-US" sz="9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0.3284</cdr:y>
    </cdr:from>
    <cdr:to>
      <cdr:x>0.22284</cdr:x>
      <cdr:y>0.36659</cdr:y>
    </cdr:to>
    <cdr:sp macro="" textlink="">
      <cdr:nvSpPr>
        <cdr:cNvPr id="14" name="TextBox 1"/>
        <cdr:cNvSpPr txBox="1"/>
      </cdr:nvSpPr>
      <cdr:spPr>
        <a:xfrm xmlns:a="http://schemas.openxmlformats.org/drawingml/2006/main">
          <a:off x="0" y="2621300"/>
          <a:ext cx="2177737" cy="30482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900" b="1">
              <a:latin typeface="Arial" panose="020B0604020202020204" pitchFamily="34" charset="0"/>
              <a:cs typeface="Arial" panose="020B0604020202020204" pitchFamily="34" charset="0"/>
            </a:rPr>
            <a:t>Dibināšanas gads</a:t>
          </a:r>
          <a:endParaRPr lang="en-US" sz="9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0.4191</cdr:y>
    </cdr:from>
    <cdr:to>
      <cdr:x>0.22284</cdr:x>
      <cdr:y>0.45729</cdr:y>
    </cdr:to>
    <cdr:sp macro="" textlink="">
      <cdr:nvSpPr>
        <cdr:cNvPr id="15" name="TextBox 1"/>
        <cdr:cNvSpPr txBox="1"/>
      </cdr:nvSpPr>
      <cdr:spPr>
        <a:xfrm xmlns:a="http://schemas.openxmlformats.org/drawingml/2006/main">
          <a:off x="0" y="3345246"/>
          <a:ext cx="2177737" cy="30482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900" b="1">
              <a:latin typeface="Arial" panose="020B0604020202020204" pitchFamily="34" charset="0"/>
              <a:cs typeface="Arial" panose="020B0604020202020204" pitchFamily="34" charset="0"/>
            </a:rPr>
            <a:t>Juridiskā forma</a:t>
          </a:r>
          <a:endParaRPr lang="en-US" sz="9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0.52411</cdr:y>
    </cdr:from>
    <cdr:to>
      <cdr:x>0.22363</cdr:x>
      <cdr:y>0.5623</cdr:y>
    </cdr:to>
    <cdr:sp macro="" textlink="">
      <cdr:nvSpPr>
        <cdr:cNvPr id="16" name="TextBox 1"/>
        <cdr:cNvSpPr txBox="1"/>
      </cdr:nvSpPr>
      <cdr:spPr>
        <a:xfrm xmlns:a="http://schemas.openxmlformats.org/drawingml/2006/main">
          <a:off x="0" y="4183400"/>
          <a:ext cx="2185458" cy="30482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900" b="1">
              <a:latin typeface="Arial" panose="020B0604020202020204" pitchFamily="34" charset="0"/>
              <a:cs typeface="Arial" panose="020B0604020202020204" pitchFamily="34" charset="0"/>
            </a:rPr>
            <a:t>Darbinieku skaits </a:t>
          </a:r>
          <a:endParaRPr lang="en-US" sz="9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0.6148</cdr:y>
    </cdr:from>
    <cdr:to>
      <cdr:x>0.22168</cdr:x>
      <cdr:y>0.65299</cdr:y>
    </cdr:to>
    <cdr:sp macro="" textlink="">
      <cdr:nvSpPr>
        <cdr:cNvPr id="17" name="TextBox 1"/>
        <cdr:cNvSpPr txBox="1"/>
      </cdr:nvSpPr>
      <cdr:spPr>
        <a:xfrm xmlns:a="http://schemas.openxmlformats.org/drawingml/2006/main">
          <a:off x="0" y="4907314"/>
          <a:ext cx="2166401" cy="30482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900" b="1">
              <a:latin typeface="Arial" panose="020B0604020202020204" pitchFamily="34" charset="0"/>
              <a:cs typeface="Arial" panose="020B0604020202020204" pitchFamily="34" charset="0"/>
            </a:rPr>
            <a:t>Uzņēmuma statuss</a:t>
          </a:r>
          <a:endParaRPr lang="en-US" sz="9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0.7771</cdr:y>
    </cdr:from>
    <cdr:to>
      <cdr:x>0.22266</cdr:x>
      <cdr:y>0.81528</cdr:y>
    </cdr:to>
    <cdr:sp macro="" textlink="">
      <cdr:nvSpPr>
        <cdr:cNvPr id="18" name="TextBox 1"/>
        <cdr:cNvSpPr txBox="1"/>
      </cdr:nvSpPr>
      <cdr:spPr>
        <a:xfrm xmlns:a="http://schemas.openxmlformats.org/drawingml/2006/main">
          <a:off x="0" y="6202750"/>
          <a:ext cx="2175979" cy="30475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900" b="1">
              <a:latin typeface="Arial" panose="020B0604020202020204" pitchFamily="34" charset="0"/>
              <a:cs typeface="Arial" panose="020B0604020202020204" pitchFamily="34" charset="0"/>
            </a:rPr>
            <a:t>Nozare*</a:t>
          </a:r>
          <a:endParaRPr lang="en-US" sz="900" b="1">
            <a:latin typeface="Arial" panose="020B0604020202020204" pitchFamily="34" charset="0"/>
            <a:cs typeface="Arial" panose="020B0604020202020204" pitchFamily="34" charset="0"/>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cdr:x>
      <cdr:y>0.73359</cdr:y>
    </cdr:from>
    <cdr:to>
      <cdr:x>0.16309</cdr:x>
      <cdr:y>0.86449</cdr:y>
    </cdr:to>
    <cdr:sp macro="" textlink="">
      <cdr:nvSpPr>
        <cdr:cNvPr id="2" name="TextBox 1">
          <a:extLst xmlns:a="http://schemas.openxmlformats.org/drawingml/2006/main">
            <a:ext uri="{FF2B5EF4-FFF2-40B4-BE49-F238E27FC236}">
              <a16:creationId xmlns:a16="http://schemas.microsoft.com/office/drawing/2014/main" xmlns="" id="{4ACC1788-DF3C-4327-968A-8C2843035E6E}"/>
            </a:ext>
          </a:extLst>
        </cdr:cNvPr>
        <cdr:cNvSpPr txBox="1"/>
      </cdr:nvSpPr>
      <cdr:spPr>
        <a:xfrm xmlns:a="http://schemas.openxmlformats.org/drawingml/2006/main">
          <a:off x="0" y="2402871"/>
          <a:ext cx="1368574" cy="42876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lv-LV" sz="1200" b="1">
              <a:latin typeface="Arial" panose="020B0604020202020204" pitchFamily="34" charset="0"/>
              <a:cs typeface="Arial" panose="020B0604020202020204" pitchFamily="34" charset="0"/>
            </a:rPr>
            <a:t>Izmaksas</a:t>
          </a:r>
        </a:p>
      </cdr:txBody>
    </cdr:sp>
  </cdr:relSizeAnchor>
  <cdr:relSizeAnchor xmlns:cdr="http://schemas.openxmlformats.org/drawingml/2006/chartDrawing">
    <cdr:from>
      <cdr:x>0</cdr:x>
      <cdr:y>0.15872</cdr:y>
    </cdr:from>
    <cdr:to>
      <cdr:x>0.16043</cdr:x>
      <cdr:y>0.28963</cdr:y>
    </cdr:to>
    <cdr:sp macro="" textlink="">
      <cdr:nvSpPr>
        <cdr:cNvPr id="3" name="TextBox 1">
          <a:extLst xmlns:a="http://schemas.openxmlformats.org/drawingml/2006/main">
            <a:ext uri="{FF2B5EF4-FFF2-40B4-BE49-F238E27FC236}">
              <a16:creationId xmlns:a16="http://schemas.microsoft.com/office/drawing/2014/main" xmlns="" id="{85750FAE-B62B-4CD7-BA60-393752B74CBD}"/>
            </a:ext>
          </a:extLst>
        </cdr:cNvPr>
        <cdr:cNvSpPr txBox="1"/>
      </cdr:nvSpPr>
      <cdr:spPr>
        <a:xfrm xmlns:a="http://schemas.openxmlformats.org/drawingml/2006/main">
          <a:off x="0" y="519879"/>
          <a:ext cx="1346252" cy="42879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lv-LV" sz="1200" b="1">
              <a:latin typeface="Arial" panose="020B0604020202020204" pitchFamily="34" charset="0"/>
              <a:cs typeface="Arial" panose="020B0604020202020204" pitchFamily="34" charset="0"/>
            </a:rPr>
            <a:t>Ātrums</a:t>
          </a:r>
        </a:p>
      </cdr:txBody>
    </cdr:sp>
  </cdr:relSizeAnchor>
  <cdr:relSizeAnchor xmlns:cdr="http://schemas.openxmlformats.org/drawingml/2006/chartDrawing">
    <cdr:from>
      <cdr:x>0</cdr:x>
      <cdr:y>0.44361</cdr:y>
    </cdr:from>
    <cdr:to>
      <cdr:x>0.16309</cdr:x>
      <cdr:y>0.57452</cdr:y>
    </cdr:to>
    <cdr:sp macro="" textlink="">
      <cdr:nvSpPr>
        <cdr:cNvPr id="4" name="TextBox 1">
          <a:extLst xmlns:a="http://schemas.openxmlformats.org/drawingml/2006/main">
            <a:ext uri="{FF2B5EF4-FFF2-40B4-BE49-F238E27FC236}">
              <a16:creationId xmlns:a16="http://schemas.microsoft.com/office/drawing/2014/main" xmlns="" id="{08F2BD33-5480-44F2-AC87-0B6FD94316BB}"/>
            </a:ext>
          </a:extLst>
        </cdr:cNvPr>
        <cdr:cNvSpPr txBox="1"/>
      </cdr:nvSpPr>
      <cdr:spPr>
        <a:xfrm xmlns:a="http://schemas.openxmlformats.org/drawingml/2006/main">
          <a:off x="0" y="1453051"/>
          <a:ext cx="1368574" cy="42879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lv-LV" sz="1200" b="1">
              <a:latin typeface="Arial" panose="020B0604020202020204" pitchFamily="34" charset="0"/>
              <a:cs typeface="Arial" panose="020B0604020202020204" pitchFamily="34" charset="0"/>
            </a:rPr>
            <a:t>Vienkāršums, saprotamība</a:t>
          </a:r>
        </a:p>
      </cdr:txBody>
    </cdr:sp>
  </cdr:relSizeAnchor>
</c:userShapes>
</file>

<file path=ppt/drawings/drawing8.xml><?xml version="1.0" encoding="utf-8"?>
<c:userShapes xmlns:c="http://schemas.openxmlformats.org/drawingml/2006/chart">
  <cdr:relSizeAnchor xmlns:cdr="http://schemas.openxmlformats.org/drawingml/2006/chartDrawing">
    <cdr:from>
      <cdr:x>0</cdr:x>
      <cdr:y>0.14192</cdr:y>
    </cdr:from>
    <cdr:to>
      <cdr:x>0.20056</cdr:x>
      <cdr:y>0.2271</cdr:y>
    </cdr:to>
    <cdr:sp macro="" textlink="">
      <cdr:nvSpPr>
        <cdr:cNvPr id="2" name="TextBox 1">
          <a:extLst xmlns:a="http://schemas.openxmlformats.org/drawingml/2006/main">
            <a:ext uri="{FF2B5EF4-FFF2-40B4-BE49-F238E27FC236}">
              <a16:creationId xmlns="" xmlns:a16="http://schemas.microsoft.com/office/drawing/2014/main" id="{C97E686D-1A2A-4487-916C-05CA5DE78F62}"/>
            </a:ext>
          </a:extLst>
        </cdr:cNvPr>
        <cdr:cNvSpPr txBox="1"/>
      </cdr:nvSpPr>
      <cdr:spPr>
        <a:xfrm xmlns:a="http://schemas.openxmlformats.org/drawingml/2006/main">
          <a:off x="0" y="447890"/>
          <a:ext cx="1781591" cy="26882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200" b="1">
              <a:latin typeface="Arial" panose="020B0604020202020204" pitchFamily="34" charset="0"/>
              <a:cs typeface="Arial" panose="020B0604020202020204" pitchFamily="34" charset="0"/>
            </a:rPr>
            <a:t>Visi respondenti</a:t>
          </a:r>
        </a:p>
      </cdr:txBody>
    </cdr:sp>
  </cdr:relSizeAnchor>
  <cdr:relSizeAnchor xmlns:cdr="http://schemas.openxmlformats.org/drawingml/2006/chartDrawing">
    <cdr:from>
      <cdr:x>0</cdr:x>
      <cdr:y>0.43252</cdr:y>
    </cdr:from>
    <cdr:to>
      <cdr:x>0.20056</cdr:x>
      <cdr:y>0.51769</cdr:y>
    </cdr:to>
    <cdr:sp macro="" textlink="">
      <cdr:nvSpPr>
        <cdr:cNvPr id="3" name="TextBox 1">
          <a:extLst xmlns:a="http://schemas.openxmlformats.org/drawingml/2006/main">
            <a:ext uri="{FF2B5EF4-FFF2-40B4-BE49-F238E27FC236}">
              <a16:creationId xmlns="" xmlns:a16="http://schemas.microsoft.com/office/drawing/2014/main" id="{9E56066D-F55E-4C93-842C-E699B128BC09}"/>
            </a:ext>
          </a:extLst>
        </cdr:cNvPr>
        <cdr:cNvSpPr txBox="1"/>
      </cdr:nvSpPr>
      <cdr:spPr>
        <a:xfrm xmlns:a="http://schemas.openxmlformats.org/drawingml/2006/main">
          <a:off x="0" y="1365009"/>
          <a:ext cx="1781591" cy="26879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200" b="1">
              <a:latin typeface="Arial" panose="020B0604020202020204" pitchFamily="34" charset="0"/>
              <a:cs typeface="Arial" panose="020B0604020202020204" pitchFamily="34" charset="0"/>
            </a:rPr>
            <a:t>Pieder tiesības</a:t>
          </a:r>
        </a:p>
      </cdr:txBody>
    </cdr:sp>
  </cdr:relSizeAnchor>
  <cdr:relSizeAnchor xmlns:cdr="http://schemas.openxmlformats.org/drawingml/2006/chartDrawing">
    <cdr:from>
      <cdr:x>0</cdr:x>
      <cdr:y>0.72653</cdr:y>
    </cdr:from>
    <cdr:to>
      <cdr:x>0.20056</cdr:x>
      <cdr:y>0.81171</cdr:y>
    </cdr:to>
    <cdr:sp macro="" textlink="">
      <cdr:nvSpPr>
        <cdr:cNvPr id="4" name="TextBox 1">
          <a:extLst xmlns:a="http://schemas.openxmlformats.org/drawingml/2006/main">
            <a:ext uri="{FF2B5EF4-FFF2-40B4-BE49-F238E27FC236}">
              <a16:creationId xmlns="" xmlns:a16="http://schemas.microsoft.com/office/drawing/2014/main" id="{F60C8DAF-E3D4-4116-94DD-04378493821A}"/>
            </a:ext>
          </a:extLst>
        </cdr:cNvPr>
        <cdr:cNvSpPr txBox="1"/>
      </cdr:nvSpPr>
      <cdr:spPr>
        <a:xfrm xmlns:a="http://schemas.openxmlformats.org/drawingml/2006/main">
          <a:off x="0" y="2292889"/>
          <a:ext cx="1781591" cy="26882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200" b="1">
              <a:latin typeface="Arial" panose="020B0604020202020204" pitchFamily="34" charset="0"/>
              <a:cs typeface="Arial" panose="020B0604020202020204" pitchFamily="34" charset="0"/>
            </a:rPr>
            <a:t>Nepieder tiesības</a:t>
          </a:r>
        </a:p>
      </cdr:txBody>
    </cdr:sp>
  </cdr:relSizeAnchor>
</c:userShapes>
</file>

<file path=ppt/drawings/drawing9.xml><?xml version="1.0" encoding="utf-8"?>
<c:userShapes xmlns:c="http://schemas.openxmlformats.org/drawingml/2006/chart">
  <cdr:relSizeAnchor xmlns:cdr="http://schemas.openxmlformats.org/drawingml/2006/chartDrawing">
    <cdr:from>
      <cdr:x>0</cdr:x>
      <cdr:y>0.14842</cdr:y>
    </cdr:from>
    <cdr:to>
      <cdr:x>0.3222</cdr:x>
      <cdr:y>0.28219</cdr:y>
    </cdr:to>
    <cdr:sp macro="" textlink="">
      <cdr:nvSpPr>
        <cdr:cNvPr id="2" name="TextBox 1">
          <a:extLst xmlns:a="http://schemas.openxmlformats.org/drawingml/2006/main">
            <a:ext uri="{FF2B5EF4-FFF2-40B4-BE49-F238E27FC236}">
              <a16:creationId xmlns="" xmlns:a16="http://schemas.microsoft.com/office/drawing/2014/main" id="{D6B8A01D-AFEF-DCCC-F3E7-E08D5472E944}"/>
            </a:ext>
          </a:extLst>
        </cdr:cNvPr>
        <cdr:cNvSpPr txBox="1"/>
      </cdr:nvSpPr>
      <cdr:spPr>
        <a:xfrm xmlns:a="http://schemas.openxmlformats.org/drawingml/2006/main">
          <a:off x="0" y="516011"/>
          <a:ext cx="3139541" cy="46506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lv-LV" sz="1200" b="1">
              <a:latin typeface="Arial" panose="020B0604020202020204" pitchFamily="34" charset="0"/>
              <a:cs typeface="Arial" panose="020B0604020202020204" pitchFamily="34" charset="0"/>
            </a:rPr>
            <a:t>Ir svarīgi savlaicīgi parūpēties par savas preču zīmes aizsardzību</a:t>
          </a:r>
        </a:p>
      </cdr:txBody>
    </cdr:sp>
  </cdr:relSizeAnchor>
  <cdr:relSizeAnchor xmlns:cdr="http://schemas.openxmlformats.org/drawingml/2006/chartDrawing">
    <cdr:from>
      <cdr:x>0</cdr:x>
      <cdr:y>0.40373</cdr:y>
    </cdr:from>
    <cdr:to>
      <cdr:x>0.3222</cdr:x>
      <cdr:y>0.52603</cdr:y>
    </cdr:to>
    <cdr:sp macro="" textlink="">
      <cdr:nvSpPr>
        <cdr:cNvPr id="3" name="TextBox 1">
          <a:extLst xmlns:a="http://schemas.openxmlformats.org/drawingml/2006/main">
            <a:ext uri="{FF2B5EF4-FFF2-40B4-BE49-F238E27FC236}">
              <a16:creationId xmlns="" xmlns:a16="http://schemas.microsoft.com/office/drawing/2014/main" id="{BA433FC0-B890-4BB8-A067-CCE4C81B691C}"/>
            </a:ext>
          </a:extLst>
        </cdr:cNvPr>
        <cdr:cNvSpPr txBox="1"/>
      </cdr:nvSpPr>
      <cdr:spPr>
        <a:xfrm xmlns:a="http://schemas.openxmlformats.org/drawingml/2006/main">
          <a:off x="0" y="1403635"/>
          <a:ext cx="3139541" cy="42516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a:latin typeface="Arial" panose="020B0604020202020204" pitchFamily="34" charset="0"/>
              <a:cs typeface="Arial" panose="020B0604020202020204" pitchFamily="34" charset="0"/>
            </a:rPr>
            <a:t>Reģistrēta preču zīme ir efektīvas zīmolvedības sastāvdaļa</a:t>
          </a:r>
        </a:p>
      </cdr:txBody>
    </cdr:sp>
  </cdr:relSizeAnchor>
  <cdr:relSizeAnchor xmlns:cdr="http://schemas.openxmlformats.org/drawingml/2006/chartDrawing">
    <cdr:from>
      <cdr:x>0</cdr:x>
      <cdr:y>0.62859</cdr:y>
    </cdr:from>
    <cdr:to>
      <cdr:x>0.32707</cdr:x>
      <cdr:y>0.8438</cdr:y>
    </cdr:to>
    <cdr:sp macro="" textlink="">
      <cdr:nvSpPr>
        <cdr:cNvPr id="4" name="TextBox 1">
          <a:extLst xmlns:a="http://schemas.openxmlformats.org/drawingml/2006/main">
            <a:ext uri="{FF2B5EF4-FFF2-40B4-BE49-F238E27FC236}">
              <a16:creationId xmlns="" xmlns:a16="http://schemas.microsoft.com/office/drawing/2014/main" id="{2B84CD94-9693-4D3E-BC41-02F05FA3270B}"/>
            </a:ext>
          </a:extLst>
        </cdr:cNvPr>
        <cdr:cNvSpPr txBox="1"/>
      </cdr:nvSpPr>
      <cdr:spPr>
        <a:xfrm xmlns:a="http://schemas.openxmlformats.org/drawingml/2006/main">
          <a:off x="0" y="2523520"/>
          <a:ext cx="3535737" cy="86398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a:latin typeface="Arial" panose="020B0604020202020204" pitchFamily="34" charset="0"/>
              <a:cs typeface="Arial" panose="020B0604020202020204" pitchFamily="34" charset="0"/>
            </a:rPr>
            <a:t>Ar reģistrāciju preču zīmes īpašniekam tiek piešķirtas izņēmuma tiesības aizliegt citiem izmantot identisku vai līdzīgu zīmi</a:t>
          </a:r>
        </a:p>
      </cdr:txBody>
    </cdr:sp>
  </cdr:relSizeAnchor>
  <cdr:relSizeAnchor xmlns:cdr="http://schemas.openxmlformats.org/drawingml/2006/chartDrawing">
    <cdr:from>
      <cdr:x>0.00098</cdr:x>
      <cdr:y>0.8226</cdr:y>
    </cdr:from>
    <cdr:to>
      <cdr:x>0.32318</cdr:x>
      <cdr:y>0.9726</cdr:y>
    </cdr:to>
    <cdr:sp macro="" textlink="">
      <cdr:nvSpPr>
        <cdr:cNvPr id="5" name="TextBox 1">
          <a:extLst xmlns:a="http://schemas.openxmlformats.org/drawingml/2006/main">
            <a:ext uri="{FF2B5EF4-FFF2-40B4-BE49-F238E27FC236}">
              <a16:creationId xmlns:lc="http://schemas.openxmlformats.org/drawingml/2006/lockedCanvas" xmlns:a16="http://schemas.microsoft.com/office/drawing/2014/main" xmlns="" id="{BA433FC0-B890-4BB8-A067-CCE4C81B691C}"/>
            </a:ext>
          </a:extLst>
        </cdr:cNvPr>
        <cdr:cNvSpPr txBox="1"/>
      </cdr:nvSpPr>
      <cdr:spPr>
        <a:xfrm xmlns:a="http://schemas.openxmlformats.org/drawingml/2006/main">
          <a:off x="9525" y="2859882"/>
          <a:ext cx="3139541" cy="52149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200" b="1" dirty="0">
              <a:latin typeface="Arial" panose="020B0604020202020204" pitchFamily="34" charset="0"/>
              <a:cs typeface="Arial" panose="020B0604020202020204" pitchFamily="34" charset="0"/>
            </a:rPr>
            <a:t>Reģistrēta preču zīme palīdz iegūt investīcijas (piesaistīt investorus uzņēmuma attīstībai)*</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27553C-FD6C-42EF-8DBD-D18228B455C7}" type="datetimeFigureOut">
              <a:rPr lang="en-US" smtClean="0"/>
              <a:t>8/15/2024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E77017-F99A-48F6-AACC-2109863DC4E1}" type="slidenum">
              <a:rPr lang="en-US" smtClean="0"/>
              <a:t>‹#›</a:t>
            </a:fld>
            <a:endParaRPr lang="en-US"/>
          </a:p>
        </p:txBody>
      </p:sp>
    </p:spTree>
    <p:extLst>
      <p:ext uri="{BB962C8B-B14F-4D97-AF65-F5344CB8AC3E}">
        <p14:creationId xmlns:p14="http://schemas.microsoft.com/office/powerpoint/2010/main" val="2074091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E77017-F99A-48F6-AACC-2109863DC4E1}" type="slidenum">
              <a:rPr lang="en-US" smtClean="0"/>
              <a:t>1</a:t>
            </a:fld>
            <a:endParaRPr lang="en-US"/>
          </a:p>
        </p:txBody>
      </p:sp>
    </p:spTree>
    <p:extLst>
      <p:ext uri="{BB962C8B-B14F-4D97-AF65-F5344CB8AC3E}">
        <p14:creationId xmlns:p14="http://schemas.microsoft.com/office/powerpoint/2010/main" val="4037576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530" tIns="46264" rIns="92530" bIns="46264" anchor="b"/>
          <a:lstStyle>
            <a:lvl1pPr defTabSz="925513">
              <a:defRPr sz="1200">
                <a:solidFill>
                  <a:schemeClr val="tx1"/>
                </a:solidFill>
                <a:latin typeface="Arial Narrow" panose="020B0606020202030204" pitchFamily="34" charset="0"/>
              </a:defRPr>
            </a:lvl1pPr>
            <a:lvl2pPr marL="742950" indent="-285750" defTabSz="925513">
              <a:defRPr sz="1200">
                <a:solidFill>
                  <a:schemeClr val="tx1"/>
                </a:solidFill>
                <a:latin typeface="Arial Narrow" panose="020B0606020202030204" pitchFamily="34" charset="0"/>
              </a:defRPr>
            </a:lvl2pPr>
            <a:lvl3pPr marL="1143000" indent="-228600" defTabSz="925513">
              <a:defRPr sz="1200">
                <a:solidFill>
                  <a:schemeClr val="tx1"/>
                </a:solidFill>
                <a:latin typeface="Arial Narrow" panose="020B0606020202030204" pitchFamily="34" charset="0"/>
              </a:defRPr>
            </a:lvl3pPr>
            <a:lvl4pPr marL="1600200" indent="-228600" defTabSz="925513">
              <a:defRPr sz="1200">
                <a:solidFill>
                  <a:schemeClr val="tx1"/>
                </a:solidFill>
                <a:latin typeface="Arial Narrow" panose="020B0606020202030204" pitchFamily="34" charset="0"/>
              </a:defRPr>
            </a:lvl4pPr>
            <a:lvl5pPr marL="2057400" indent="-228600" defTabSz="925513">
              <a:defRPr sz="1200">
                <a:solidFill>
                  <a:schemeClr val="tx1"/>
                </a:solidFill>
                <a:latin typeface="Arial Narrow" panose="020B0606020202030204" pitchFamily="34" charset="0"/>
              </a:defRPr>
            </a:lvl5pPr>
            <a:lvl6pPr marL="2514600" indent="-228600" defTabSz="925513" eaLnBrk="0" fontAlgn="base" hangingPunct="0">
              <a:spcBef>
                <a:spcPct val="0"/>
              </a:spcBef>
              <a:spcAft>
                <a:spcPct val="0"/>
              </a:spcAft>
              <a:defRPr sz="1200">
                <a:solidFill>
                  <a:schemeClr val="tx1"/>
                </a:solidFill>
                <a:latin typeface="Arial Narrow" panose="020B0606020202030204" pitchFamily="34" charset="0"/>
              </a:defRPr>
            </a:lvl6pPr>
            <a:lvl7pPr marL="2971800" indent="-228600" defTabSz="925513" eaLnBrk="0" fontAlgn="base" hangingPunct="0">
              <a:spcBef>
                <a:spcPct val="0"/>
              </a:spcBef>
              <a:spcAft>
                <a:spcPct val="0"/>
              </a:spcAft>
              <a:defRPr sz="1200">
                <a:solidFill>
                  <a:schemeClr val="tx1"/>
                </a:solidFill>
                <a:latin typeface="Arial Narrow" panose="020B0606020202030204" pitchFamily="34" charset="0"/>
              </a:defRPr>
            </a:lvl7pPr>
            <a:lvl8pPr marL="3429000" indent="-228600" defTabSz="925513" eaLnBrk="0" fontAlgn="base" hangingPunct="0">
              <a:spcBef>
                <a:spcPct val="0"/>
              </a:spcBef>
              <a:spcAft>
                <a:spcPct val="0"/>
              </a:spcAft>
              <a:defRPr sz="1200">
                <a:solidFill>
                  <a:schemeClr val="tx1"/>
                </a:solidFill>
                <a:latin typeface="Arial Narrow" panose="020B0606020202030204" pitchFamily="34" charset="0"/>
              </a:defRPr>
            </a:lvl8pPr>
            <a:lvl9pPr marL="3886200" indent="-228600" defTabSz="925513" eaLnBrk="0" fontAlgn="base" hangingPunct="0">
              <a:spcBef>
                <a:spcPct val="0"/>
              </a:spcBef>
              <a:spcAft>
                <a:spcPct val="0"/>
              </a:spcAft>
              <a:defRPr sz="1200">
                <a:solidFill>
                  <a:schemeClr val="tx1"/>
                </a:solidFill>
                <a:latin typeface="Arial Narrow" panose="020B0606020202030204" pitchFamily="34" charset="0"/>
              </a:defRPr>
            </a:lvl9pPr>
          </a:lstStyle>
          <a:p>
            <a:pPr algn="r" eaLnBrk="1" hangingPunct="1"/>
            <a:fld id="{DFE592BA-0485-4198-A7C0-3F21DA3E3879}" type="slidenum">
              <a:rPr lang="lv-LV" altLang="lv-LV">
                <a:latin typeface="Arial" panose="020B0604020202020204" pitchFamily="34" charset="0"/>
              </a:rPr>
              <a:pPr algn="r" eaLnBrk="1" hangingPunct="1"/>
              <a:t>72</a:t>
            </a:fld>
            <a:endParaRPr lang="lv-LV" altLang="lv-LV" dirty="0">
              <a:latin typeface="Arial" panose="020B0604020202020204" pitchFamily="34" charset="0"/>
            </a:endParaRPr>
          </a:p>
        </p:txBody>
      </p:sp>
      <p:sp>
        <p:nvSpPr>
          <p:cNvPr id="102403" name="Rectangle 2"/>
          <p:cNvSpPr>
            <a:spLocks noGrp="1" noRot="1" noChangeAspect="1" noChangeArrowheads="1" noTextEdit="1"/>
          </p:cNvSpPr>
          <p:nvPr>
            <p:ph type="sldImg"/>
          </p:nvPr>
        </p:nvSpPr>
        <p:spPr>
          <a:xfrm>
            <a:off x="88900" y="742950"/>
            <a:ext cx="6621463" cy="3725863"/>
          </a:xfrm>
          <a:ln/>
        </p:spPr>
      </p:sp>
      <p:sp>
        <p:nvSpPr>
          <p:cNvPr id="102404" name="Rectangle 3"/>
          <p:cNvSpPr>
            <a:spLocks noGrp="1" noChangeArrowheads="1"/>
          </p:cNvSpPr>
          <p:nvPr>
            <p:ph type="body" idx="1"/>
          </p:nvPr>
        </p:nvSpPr>
        <p:spPr>
          <a:noFill/>
        </p:spPr>
        <p:txBody>
          <a:bodyPr/>
          <a:lstStyle/>
          <a:p>
            <a:pPr eaLnBrk="1" hangingPunct="1"/>
            <a:endParaRPr lang="lv-LV" altLang="lv-LV" dirty="0">
              <a:latin typeface="Arial" panose="020B0604020202020204" pitchFamily="34" charset="0"/>
            </a:endParaRPr>
          </a:p>
        </p:txBody>
      </p:sp>
    </p:spTree>
    <p:extLst>
      <p:ext uri="{BB962C8B-B14F-4D97-AF65-F5344CB8AC3E}">
        <p14:creationId xmlns:p14="http://schemas.microsoft.com/office/powerpoint/2010/main" val="2244365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22F98FE-6958-4617-BADE-935D3F035939}" type="datetime1">
              <a:rPr lang="en-US" smtClean="0"/>
              <a:t>8/15/2024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22A9DF-08DC-4EC6-A808-D3901E9DB9F5}" type="slidenum">
              <a:rPr lang="en-US" smtClean="0"/>
              <a:t>‹#›</a:t>
            </a:fld>
            <a:endParaRPr lang="en-US"/>
          </a:p>
        </p:txBody>
      </p:sp>
    </p:spTree>
    <p:extLst>
      <p:ext uri="{BB962C8B-B14F-4D97-AF65-F5344CB8AC3E}">
        <p14:creationId xmlns:p14="http://schemas.microsoft.com/office/powerpoint/2010/main" val="55092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7D5A1E-E089-4726-914A-B68E673B7EC3}" type="datetime1">
              <a:rPr lang="en-US" smtClean="0"/>
              <a:t>8/15/2024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22A9DF-08DC-4EC6-A808-D3901E9DB9F5}" type="slidenum">
              <a:rPr lang="en-US" smtClean="0"/>
              <a:t>‹#›</a:t>
            </a:fld>
            <a:endParaRPr lang="en-US"/>
          </a:p>
        </p:txBody>
      </p:sp>
    </p:spTree>
    <p:extLst>
      <p:ext uri="{BB962C8B-B14F-4D97-AF65-F5344CB8AC3E}">
        <p14:creationId xmlns:p14="http://schemas.microsoft.com/office/powerpoint/2010/main" val="1037645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A0500F-940C-42B5-9F06-84EE3BD6CB0D}" type="datetime1">
              <a:rPr lang="en-US" smtClean="0"/>
              <a:t>8/15/2024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22A9DF-08DC-4EC6-A808-D3901E9DB9F5}" type="slidenum">
              <a:rPr lang="en-US" smtClean="0"/>
              <a:t>‹#›</a:t>
            </a:fld>
            <a:endParaRPr lang="en-US"/>
          </a:p>
        </p:txBody>
      </p:sp>
    </p:spTree>
    <p:extLst>
      <p:ext uri="{BB962C8B-B14F-4D97-AF65-F5344CB8AC3E}">
        <p14:creationId xmlns:p14="http://schemas.microsoft.com/office/powerpoint/2010/main" val="3777640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50F75DB-EEDB-4E3F-A3EB-8FCEADBC00E7}" type="datetime1">
              <a:rPr lang="en-US" smtClean="0"/>
              <a:t>8/15/2024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67178-EF55-485E-AA9E-00B6FD4E37CC}" type="slidenum">
              <a:rPr lang="en-US" smtClean="0"/>
              <a:t>‹#›</a:t>
            </a:fld>
            <a:endParaRPr lang="en-US"/>
          </a:p>
        </p:txBody>
      </p:sp>
    </p:spTree>
    <p:extLst>
      <p:ext uri="{BB962C8B-B14F-4D97-AF65-F5344CB8AC3E}">
        <p14:creationId xmlns:p14="http://schemas.microsoft.com/office/powerpoint/2010/main" val="27148733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B15D6D24-52FA-40B0-9A95-186823DB9105}" type="datetime1">
              <a:rPr lang="en-US" smtClean="0"/>
              <a:t>8/15/2024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67178-EF55-485E-AA9E-00B6FD4E37CC}" type="slidenum">
              <a:rPr lang="en-US" smtClean="0"/>
              <a:t>‹#›</a:t>
            </a:fld>
            <a:endParaRPr lang="en-US"/>
          </a:p>
        </p:txBody>
      </p:sp>
    </p:spTree>
    <p:extLst>
      <p:ext uri="{BB962C8B-B14F-4D97-AF65-F5344CB8AC3E}">
        <p14:creationId xmlns:p14="http://schemas.microsoft.com/office/powerpoint/2010/main" val="10355436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38FB4A1-B9C5-4FDE-BAFF-6A0B277CAFCE}" type="datetime1">
              <a:rPr lang="en-US" smtClean="0"/>
              <a:t>8/15/2024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67178-EF55-485E-AA9E-00B6FD4E37CC}" type="slidenum">
              <a:rPr lang="en-US" smtClean="0"/>
              <a:t>‹#›</a:t>
            </a:fld>
            <a:endParaRPr lang="en-US"/>
          </a:p>
        </p:txBody>
      </p:sp>
    </p:spTree>
    <p:extLst>
      <p:ext uri="{BB962C8B-B14F-4D97-AF65-F5344CB8AC3E}">
        <p14:creationId xmlns:p14="http://schemas.microsoft.com/office/powerpoint/2010/main" val="9974292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2B5E346-8C01-407F-9C0A-2A85E506E8E4}" type="datetime1">
              <a:rPr lang="en-US" smtClean="0"/>
              <a:t>8/15/2024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167178-EF55-485E-AA9E-00B6FD4E37CC}" type="slidenum">
              <a:rPr lang="en-US" smtClean="0"/>
              <a:t>‹#›</a:t>
            </a:fld>
            <a:endParaRPr lang="en-US"/>
          </a:p>
        </p:txBody>
      </p:sp>
    </p:spTree>
    <p:extLst>
      <p:ext uri="{BB962C8B-B14F-4D97-AF65-F5344CB8AC3E}">
        <p14:creationId xmlns:p14="http://schemas.microsoft.com/office/powerpoint/2010/main" val="32034283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61702D63-6046-4789-9226-3E39256B9EAF}" type="datetime1">
              <a:rPr lang="en-US" smtClean="0"/>
              <a:t>8/15/2024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167178-EF55-485E-AA9E-00B6FD4E37CC}" type="slidenum">
              <a:rPr lang="en-US" smtClean="0"/>
              <a:t>‹#›</a:t>
            </a:fld>
            <a:endParaRPr lang="en-US"/>
          </a:p>
        </p:txBody>
      </p:sp>
    </p:spTree>
    <p:extLst>
      <p:ext uri="{BB962C8B-B14F-4D97-AF65-F5344CB8AC3E}">
        <p14:creationId xmlns:p14="http://schemas.microsoft.com/office/powerpoint/2010/main" val="16697541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114E8194-09BF-4B92-ACD3-524B68D8CAC8}" type="datetime1">
              <a:rPr lang="en-US" smtClean="0"/>
              <a:t>8/15/2024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167178-EF55-485E-AA9E-00B6FD4E37CC}" type="slidenum">
              <a:rPr lang="en-US" smtClean="0"/>
              <a:t>‹#›</a:t>
            </a:fld>
            <a:endParaRPr lang="en-US"/>
          </a:p>
        </p:txBody>
      </p:sp>
    </p:spTree>
    <p:extLst>
      <p:ext uri="{BB962C8B-B14F-4D97-AF65-F5344CB8AC3E}">
        <p14:creationId xmlns:p14="http://schemas.microsoft.com/office/powerpoint/2010/main" val="14693502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31385EE2-CF4B-4F89-BA76-1AF475FC31ED}" type="datetime1">
              <a:rPr lang="en-US" smtClean="0"/>
              <a:t>8/15/2024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167178-EF55-485E-AA9E-00B6FD4E37CC}" type="slidenum">
              <a:rPr lang="en-US" smtClean="0"/>
              <a:t>‹#›</a:t>
            </a:fld>
            <a:endParaRPr lang="en-US"/>
          </a:p>
        </p:txBody>
      </p:sp>
    </p:spTree>
    <p:extLst>
      <p:ext uri="{BB962C8B-B14F-4D97-AF65-F5344CB8AC3E}">
        <p14:creationId xmlns:p14="http://schemas.microsoft.com/office/powerpoint/2010/main" val="16330012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C9B9752-EB99-4098-BA71-708CDC6AE0B3}" type="datetime1">
              <a:rPr lang="en-US" smtClean="0"/>
              <a:t>8/15/2024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167178-EF55-485E-AA9E-00B6FD4E37CC}" type="slidenum">
              <a:rPr lang="en-US" smtClean="0"/>
              <a:t>‹#›</a:t>
            </a:fld>
            <a:endParaRPr lang="en-US"/>
          </a:p>
        </p:txBody>
      </p:sp>
    </p:spTree>
    <p:extLst>
      <p:ext uri="{BB962C8B-B14F-4D97-AF65-F5344CB8AC3E}">
        <p14:creationId xmlns:p14="http://schemas.microsoft.com/office/powerpoint/2010/main" val="3838435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040457-A962-4BFD-9DD1-3B80DF2B8B9E}" type="datetime1">
              <a:rPr lang="en-US" smtClean="0"/>
              <a:t>8/15/2024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22A9DF-08DC-4EC6-A808-D3901E9DB9F5}" type="slidenum">
              <a:rPr lang="en-US" smtClean="0"/>
              <a:t>‹#›</a:t>
            </a:fld>
            <a:endParaRPr lang="en-US"/>
          </a:p>
        </p:txBody>
      </p:sp>
    </p:spTree>
    <p:extLst>
      <p:ext uri="{BB962C8B-B14F-4D97-AF65-F5344CB8AC3E}">
        <p14:creationId xmlns:p14="http://schemas.microsoft.com/office/powerpoint/2010/main" val="29509444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6DA99EC-887F-461D-99B4-D6B709BE0794}" type="datetime1">
              <a:rPr lang="en-US" smtClean="0"/>
              <a:t>8/15/2024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167178-EF55-485E-AA9E-00B6FD4E37CC}" type="slidenum">
              <a:rPr lang="en-US" smtClean="0"/>
              <a:t>‹#›</a:t>
            </a:fld>
            <a:endParaRPr lang="en-US"/>
          </a:p>
        </p:txBody>
      </p:sp>
    </p:spTree>
    <p:extLst>
      <p:ext uri="{BB962C8B-B14F-4D97-AF65-F5344CB8AC3E}">
        <p14:creationId xmlns:p14="http://schemas.microsoft.com/office/powerpoint/2010/main" val="4731280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5E7ABB5-56EC-419C-9E00-D7BBACD77154}" type="datetime1">
              <a:rPr lang="en-US" smtClean="0"/>
              <a:t>8/15/2024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67178-EF55-485E-AA9E-00B6FD4E37CC}" type="slidenum">
              <a:rPr lang="en-US" smtClean="0"/>
              <a:t>‹#›</a:t>
            </a:fld>
            <a:endParaRPr lang="en-US"/>
          </a:p>
        </p:txBody>
      </p:sp>
    </p:spTree>
    <p:extLst>
      <p:ext uri="{BB962C8B-B14F-4D97-AF65-F5344CB8AC3E}">
        <p14:creationId xmlns:p14="http://schemas.microsoft.com/office/powerpoint/2010/main" val="38284536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CE6EE21-9EEC-4792-810B-37888F56F425}" type="datetime1">
              <a:rPr lang="en-US" smtClean="0"/>
              <a:t>8/15/2024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67178-EF55-485E-AA9E-00B6FD4E37CC}" type="slidenum">
              <a:rPr lang="en-US" smtClean="0"/>
              <a:t>‹#›</a:t>
            </a:fld>
            <a:endParaRPr lang="en-US"/>
          </a:p>
        </p:txBody>
      </p:sp>
    </p:spTree>
    <p:extLst>
      <p:ext uri="{BB962C8B-B14F-4D97-AF65-F5344CB8AC3E}">
        <p14:creationId xmlns:p14="http://schemas.microsoft.com/office/powerpoint/2010/main" val="3757869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AB40F6-3DE8-4976-B0B9-8A4395D02722}" type="datetime1">
              <a:rPr lang="en-US" smtClean="0"/>
              <a:t>8/15/2024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22A9DF-08DC-4EC6-A808-D3901E9DB9F5}" type="slidenum">
              <a:rPr lang="en-US" smtClean="0"/>
              <a:t>‹#›</a:t>
            </a:fld>
            <a:endParaRPr lang="en-US"/>
          </a:p>
        </p:txBody>
      </p:sp>
    </p:spTree>
    <p:extLst>
      <p:ext uri="{BB962C8B-B14F-4D97-AF65-F5344CB8AC3E}">
        <p14:creationId xmlns:p14="http://schemas.microsoft.com/office/powerpoint/2010/main" val="2924133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5B162BF-57E2-431B-B671-1CECF43CADF2}" type="datetime1">
              <a:rPr lang="en-US" smtClean="0"/>
              <a:t>8/15/2024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22A9DF-08DC-4EC6-A808-D3901E9DB9F5}" type="slidenum">
              <a:rPr lang="en-US" smtClean="0"/>
              <a:t>‹#›</a:t>
            </a:fld>
            <a:endParaRPr lang="en-US"/>
          </a:p>
        </p:txBody>
      </p:sp>
    </p:spTree>
    <p:extLst>
      <p:ext uri="{BB962C8B-B14F-4D97-AF65-F5344CB8AC3E}">
        <p14:creationId xmlns:p14="http://schemas.microsoft.com/office/powerpoint/2010/main" val="2239622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E99B2F0-A00A-49D7-A807-8E5884D5CD79}" type="datetime1">
              <a:rPr lang="en-US" smtClean="0"/>
              <a:t>8/15/2024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22A9DF-08DC-4EC6-A808-D3901E9DB9F5}" type="slidenum">
              <a:rPr lang="en-US" smtClean="0"/>
              <a:t>‹#›</a:t>
            </a:fld>
            <a:endParaRPr lang="en-US"/>
          </a:p>
        </p:txBody>
      </p:sp>
    </p:spTree>
    <p:extLst>
      <p:ext uri="{BB962C8B-B14F-4D97-AF65-F5344CB8AC3E}">
        <p14:creationId xmlns:p14="http://schemas.microsoft.com/office/powerpoint/2010/main" val="2157651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2E57200-819A-43B8-ACA8-858B59E98DC4}" type="datetime1">
              <a:rPr lang="en-US" smtClean="0"/>
              <a:t>8/15/2024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22A9DF-08DC-4EC6-A808-D3901E9DB9F5}" type="slidenum">
              <a:rPr lang="en-US" smtClean="0"/>
              <a:t>‹#›</a:t>
            </a:fld>
            <a:endParaRPr lang="en-US"/>
          </a:p>
        </p:txBody>
      </p:sp>
    </p:spTree>
    <p:extLst>
      <p:ext uri="{BB962C8B-B14F-4D97-AF65-F5344CB8AC3E}">
        <p14:creationId xmlns:p14="http://schemas.microsoft.com/office/powerpoint/2010/main" val="2236792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CCD2E3-5B5F-43B3-AABC-2E64CFE63340}" type="datetime1">
              <a:rPr lang="en-US" smtClean="0"/>
              <a:t>8/15/2024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22A9DF-08DC-4EC6-A808-D3901E9DB9F5}" type="slidenum">
              <a:rPr lang="en-US" smtClean="0"/>
              <a:t>‹#›</a:t>
            </a:fld>
            <a:endParaRPr lang="en-US"/>
          </a:p>
        </p:txBody>
      </p:sp>
    </p:spTree>
    <p:extLst>
      <p:ext uri="{BB962C8B-B14F-4D97-AF65-F5344CB8AC3E}">
        <p14:creationId xmlns:p14="http://schemas.microsoft.com/office/powerpoint/2010/main" val="3120994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04145F-FDC5-47C0-B77F-310CFD5FFAE0}" type="datetime1">
              <a:rPr lang="en-US" smtClean="0"/>
              <a:t>8/15/2024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22A9DF-08DC-4EC6-A808-D3901E9DB9F5}" type="slidenum">
              <a:rPr lang="en-US" smtClean="0"/>
              <a:t>‹#›</a:t>
            </a:fld>
            <a:endParaRPr lang="en-US"/>
          </a:p>
        </p:txBody>
      </p:sp>
    </p:spTree>
    <p:extLst>
      <p:ext uri="{BB962C8B-B14F-4D97-AF65-F5344CB8AC3E}">
        <p14:creationId xmlns:p14="http://schemas.microsoft.com/office/powerpoint/2010/main" val="1422538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6CE953-18C8-4646-9F6D-A0BDD2F5C88B}" type="datetime1">
              <a:rPr lang="en-US" smtClean="0"/>
              <a:t>8/15/2024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22A9DF-08DC-4EC6-A808-D3901E9DB9F5}" type="slidenum">
              <a:rPr lang="en-US" smtClean="0"/>
              <a:t>‹#›</a:t>
            </a:fld>
            <a:endParaRPr lang="en-US"/>
          </a:p>
        </p:txBody>
      </p:sp>
    </p:spTree>
    <p:extLst>
      <p:ext uri="{BB962C8B-B14F-4D97-AF65-F5344CB8AC3E}">
        <p14:creationId xmlns:p14="http://schemas.microsoft.com/office/powerpoint/2010/main" val="1763623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A6178B-DFC8-43F8-ACA3-FCFB4C641C8B}" type="datetime1">
              <a:rPr lang="en-US" smtClean="0"/>
              <a:t>8/15/2024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22A9DF-08DC-4EC6-A808-D3901E9DB9F5}" type="slidenum">
              <a:rPr lang="en-US" smtClean="0"/>
              <a:t>‹#›</a:t>
            </a:fld>
            <a:endParaRPr lang="en-US"/>
          </a:p>
        </p:txBody>
      </p:sp>
    </p:spTree>
    <p:extLst>
      <p:ext uri="{BB962C8B-B14F-4D97-AF65-F5344CB8AC3E}">
        <p14:creationId xmlns:p14="http://schemas.microsoft.com/office/powerpoint/2010/main" val="3009947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79369" y="6356350"/>
            <a:ext cx="39704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167178-EF55-485E-AA9E-00B6FD4E37CC}" type="slidenum">
              <a:rPr lang="en-US" smtClean="0"/>
              <a:t>‹#›</a:t>
            </a:fld>
            <a:endParaRPr lang="en-US" dirty="0"/>
          </a:p>
        </p:txBody>
      </p:sp>
      <p:pic>
        <p:nvPicPr>
          <p:cNvPr id="7" name="Picture 6"/>
          <p:cNvPicPr>
            <a:picLocks noChangeAspect="1"/>
          </p:cNvPicPr>
          <p:nvPr userDrawn="1"/>
        </p:nvPicPr>
        <p:blipFill>
          <a:blip r:embed="rId13"/>
          <a:stretch>
            <a:fillRect/>
          </a:stretch>
        </p:blipFill>
        <p:spPr>
          <a:xfrm>
            <a:off x="1" y="1"/>
            <a:ext cx="755779" cy="1143882"/>
          </a:xfrm>
          <a:prstGeom prst="rect">
            <a:avLst/>
          </a:prstGeom>
        </p:spPr>
      </p:pic>
      <p:pic>
        <p:nvPicPr>
          <p:cNvPr id="8" name="Picture 7">
            <a:extLst>
              <a:ext uri="{FF2B5EF4-FFF2-40B4-BE49-F238E27FC236}">
                <a16:creationId xmlns:a16="http://schemas.microsoft.com/office/drawing/2014/main" xmlns="" id="{334ADE04-A4C6-446B-A946-A7163F75498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68874" y="6356350"/>
            <a:ext cx="940201" cy="409575"/>
          </a:xfrm>
          <a:prstGeom prst="rect">
            <a:avLst/>
          </a:prstGeom>
        </p:spPr>
      </p:pic>
    </p:spTree>
    <p:extLst>
      <p:ext uri="{BB962C8B-B14F-4D97-AF65-F5344CB8AC3E}">
        <p14:creationId xmlns:p14="http://schemas.microsoft.com/office/powerpoint/2010/main" val="1402830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15.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37.xml"/><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atentu valde">
            <a:extLst>
              <a:ext uri="{FF2B5EF4-FFF2-40B4-BE49-F238E27FC236}">
                <a16:creationId xmlns:a16="http://schemas.microsoft.com/office/drawing/2014/main" xmlns="" id="{EB69CBB3-D262-3E83-7C1A-7E1520658C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2621" y="290800"/>
            <a:ext cx="1657723" cy="190794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xmlns="" id="{334ADE04-A4C6-446B-A946-A7163F75498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11758" y="6049156"/>
            <a:ext cx="1669326" cy="727200"/>
          </a:xfrm>
          <a:prstGeom prst="rect">
            <a:avLst/>
          </a:prstGeom>
        </p:spPr>
      </p:pic>
      <p:sp>
        <p:nvSpPr>
          <p:cNvPr id="6" name="TextBox 5"/>
          <p:cNvSpPr txBox="1"/>
          <p:nvPr/>
        </p:nvSpPr>
        <p:spPr>
          <a:xfrm>
            <a:off x="1726163" y="2649894"/>
            <a:ext cx="8873413" cy="1567543"/>
          </a:xfrm>
          <a:prstGeom prst="rect">
            <a:avLst/>
          </a:prstGeom>
          <a:noFill/>
        </p:spPr>
        <p:txBody>
          <a:bodyPr wrap="square" rtlCol="0">
            <a:spAutoFit/>
          </a:bodyPr>
          <a:lstStyle/>
          <a:p>
            <a:endParaRPr lang="en-US" dirty="0"/>
          </a:p>
        </p:txBody>
      </p:sp>
      <p:sp>
        <p:nvSpPr>
          <p:cNvPr id="7" name="TextBox 6">
            <a:extLst>
              <a:ext uri="{FF2B5EF4-FFF2-40B4-BE49-F238E27FC236}">
                <a16:creationId xmlns:a16="http://schemas.microsoft.com/office/drawing/2014/main" xmlns="" id="{8B9831DA-9D13-495C-B448-5D02CA0C6798}"/>
              </a:ext>
            </a:extLst>
          </p:cNvPr>
          <p:cNvSpPr txBox="1">
            <a:spLocks noChangeArrowheads="1"/>
          </p:cNvSpPr>
          <p:nvPr/>
        </p:nvSpPr>
        <p:spPr bwMode="auto">
          <a:xfrm>
            <a:off x="2053483" y="2556502"/>
            <a:ext cx="7776000" cy="1754326"/>
          </a:xfrm>
          <a:prstGeom prst="rect">
            <a:avLst/>
          </a:prstGeom>
          <a:noFill/>
          <a:ln w="57150">
            <a:solidFill>
              <a:srgbClr val="840C56"/>
            </a:solidFill>
            <a:miter lim="800000"/>
            <a:headEnd/>
            <a:tailEnd/>
          </a:ln>
        </p:spPr>
        <p:txBody>
          <a:bodyPr wrap="square">
            <a:spAutoFit/>
          </a:bodyPr>
          <a:lstStyle/>
          <a:p>
            <a:pPr algn="ctr"/>
            <a:r>
              <a:rPr lang="lv-LV" sz="3600" b="1" noProof="1">
                <a:latin typeface="Arial" panose="020B0604020202020204" pitchFamily="34" charset="0"/>
                <a:cs typeface="Arial" panose="020B0604020202020204" pitchFamily="34" charset="0"/>
              </a:rPr>
              <a:t>Uzņēmēju saskarsme, informētība </a:t>
            </a:r>
          </a:p>
          <a:p>
            <a:pPr algn="ctr"/>
            <a:r>
              <a:rPr lang="lv-LV" sz="3600" b="1" noProof="1">
                <a:latin typeface="Arial" panose="020B0604020202020204" pitchFamily="34" charset="0"/>
                <a:cs typeface="Arial" panose="020B0604020202020204" pitchFamily="34" charset="0"/>
              </a:rPr>
              <a:t>un uzskati par rūpnieciskā</a:t>
            </a:r>
          </a:p>
          <a:p>
            <a:pPr algn="ctr"/>
            <a:r>
              <a:rPr lang="lv-LV" sz="3600" b="1" noProof="1">
                <a:latin typeface="Arial" panose="020B0604020202020204" pitchFamily="34" charset="0"/>
                <a:cs typeface="Arial" panose="020B0604020202020204" pitchFamily="34" charset="0"/>
              </a:rPr>
              <a:t>īpašuma aizsardzību</a:t>
            </a:r>
          </a:p>
        </p:txBody>
      </p:sp>
      <p:sp>
        <p:nvSpPr>
          <p:cNvPr id="8" name="TextBox 7">
            <a:extLst>
              <a:ext uri="{FF2B5EF4-FFF2-40B4-BE49-F238E27FC236}">
                <a16:creationId xmlns:a16="http://schemas.microsoft.com/office/drawing/2014/main" xmlns="" id="{A2C0116B-415C-48B5-B450-722F14C19185}"/>
              </a:ext>
            </a:extLst>
          </p:cNvPr>
          <p:cNvSpPr txBox="1"/>
          <p:nvPr/>
        </p:nvSpPr>
        <p:spPr>
          <a:xfrm>
            <a:off x="3547471" y="5026341"/>
            <a:ext cx="4788024" cy="707886"/>
          </a:xfrm>
          <a:prstGeom prst="rect">
            <a:avLst/>
          </a:prstGeom>
          <a:noFill/>
        </p:spPr>
        <p:txBody>
          <a:bodyPr wrap="square">
            <a:spAutoFit/>
          </a:bodyPr>
          <a:lstStyle/>
          <a:p>
            <a:pPr algn="ctr" fontAlgn="auto">
              <a:spcBef>
                <a:spcPts val="0"/>
              </a:spcBef>
              <a:spcAft>
                <a:spcPts val="0"/>
              </a:spcAft>
              <a:defRPr/>
            </a:pPr>
            <a:r>
              <a:rPr lang="en-GB" altLang="ko-KR" sz="2000" b="1" noProof="1">
                <a:latin typeface="Arial" panose="020B0604020202020204" pitchFamily="34" charset="0"/>
                <a:cs typeface="Arial" panose="020B0604020202020204" pitchFamily="34" charset="0"/>
              </a:rPr>
              <a:t>Latvijas </a:t>
            </a:r>
            <a:r>
              <a:rPr lang="lv-LV" altLang="ko-KR" sz="2000" b="1" noProof="1">
                <a:latin typeface="Arial" panose="020B0604020202020204" pitchFamily="34" charset="0"/>
                <a:cs typeface="Arial" panose="020B0604020202020204" pitchFamily="34" charset="0"/>
              </a:rPr>
              <a:t>uzņēmēju</a:t>
            </a:r>
            <a:r>
              <a:rPr lang="en-GB" altLang="ko-KR" sz="2000" b="1" noProof="1">
                <a:latin typeface="Arial" panose="020B0604020202020204" pitchFamily="34" charset="0"/>
                <a:cs typeface="Arial" panose="020B0604020202020204" pitchFamily="34" charset="0"/>
              </a:rPr>
              <a:t> aptauja</a:t>
            </a:r>
          </a:p>
          <a:p>
            <a:pPr algn="ctr" fontAlgn="auto">
              <a:spcBef>
                <a:spcPts val="0"/>
              </a:spcBef>
              <a:spcAft>
                <a:spcPts val="0"/>
              </a:spcAft>
              <a:defRPr/>
            </a:pPr>
            <a:r>
              <a:rPr lang="en-GB" altLang="ko-KR" sz="2000" b="1" noProof="1" smtClean="0">
                <a:latin typeface="Arial" panose="020B0604020202020204" pitchFamily="34" charset="0"/>
                <a:cs typeface="Arial" panose="020B0604020202020204" pitchFamily="34" charset="0"/>
              </a:rPr>
              <a:t>202</a:t>
            </a:r>
            <a:r>
              <a:rPr lang="lv-LV" altLang="ko-KR" sz="2000" b="1" noProof="1">
                <a:latin typeface="Arial" panose="020B0604020202020204" pitchFamily="34" charset="0"/>
                <a:cs typeface="Arial" panose="020B0604020202020204" pitchFamily="34" charset="0"/>
              </a:rPr>
              <a:t>4</a:t>
            </a:r>
            <a:r>
              <a:rPr lang="en-GB" altLang="ko-KR" sz="2000" b="1" noProof="1" smtClean="0">
                <a:latin typeface="Arial" panose="020B0604020202020204" pitchFamily="34" charset="0"/>
                <a:cs typeface="Arial" panose="020B0604020202020204" pitchFamily="34" charset="0"/>
              </a:rPr>
              <a:t>. </a:t>
            </a:r>
            <a:r>
              <a:rPr lang="en-GB" altLang="ko-KR" sz="2000" b="1" noProof="1">
                <a:latin typeface="Arial" panose="020B0604020202020204" pitchFamily="34" charset="0"/>
                <a:cs typeface="Arial" panose="020B0604020202020204" pitchFamily="34" charset="0"/>
              </a:rPr>
              <a:t>gada </a:t>
            </a:r>
            <a:r>
              <a:rPr lang="lv-LV" altLang="ko-KR" sz="2000" b="1" noProof="1" smtClean="0">
                <a:latin typeface="Arial" panose="020B0604020202020204" pitchFamily="34" charset="0"/>
                <a:cs typeface="Arial" panose="020B0604020202020204" pitchFamily="34" charset="0"/>
              </a:rPr>
              <a:t>jūlijs</a:t>
            </a:r>
            <a:endParaRPr lang="en-GB" altLang="ko-KR" sz="2000" b="1" noProof="1">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A322A9DF-08DC-4EC6-A808-D3901E9DB9F5}" type="slidenum">
              <a:rPr lang="en-US" smtClean="0"/>
              <a:t>1</a:t>
            </a:fld>
            <a:endParaRPr lang="en-US"/>
          </a:p>
        </p:txBody>
      </p:sp>
    </p:spTree>
    <p:extLst>
      <p:ext uri="{BB962C8B-B14F-4D97-AF65-F5344CB8AC3E}">
        <p14:creationId xmlns:p14="http://schemas.microsoft.com/office/powerpoint/2010/main" val="25507917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4324039" y="180000"/>
            <a:ext cx="3600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Galvenie secinājumi (4)</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5" name="TextBox 4"/>
          <p:cNvSpPr txBox="1"/>
          <p:nvPr/>
        </p:nvSpPr>
        <p:spPr>
          <a:xfrm>
            <a:off x="770021" y="976925"/>
            <a:ext cx="5598694" cy="6186309"/>
          </a:xfrm>
          <a:prstGeom prst="rect">
            <a:avLst/>
          </a:prstGeom>
          <a:noFill/>
        </p:spPr>
        <p:txBody>
          <a:bodyPr wrap="square" rtlCol="0">
            <a:spAutoFit/>
          </a:bodyPr>
          <a:lstStyle/>
          <a:p>
            <a:pPr algn="just"/>
            <a:r>
              <a:rPr lang="lv-LV" sz="1200" dirty="0">
                <a:latin typeface="Arial" panose="020B0604020202020204" pitchFamily="34" charset="0"/>
                <a:cs typeface="Arial" panose="020B0604020202020204" pitchFamily="34" charset="0"/>
              </a:rPr>
              <a:t>76% kopumā piekrīt, ka ar </a:t>
            </a:r>
            <a:r>
              <a:rPr lang="lv-LV" sz="1200" dirty="0" smtClean="0">
                <a:latin typeface="Arial" panose="020B0604020202020204" pitchFamily="34" charset="0"/>
                <a:cs typeface="Arial" panose="020B0604020202020204" pitchFamily="34" charset="0"/>
              </a:rPr>
              <a:t>reģistrāciju </a:t>
            </a:r>
            <a:r>
              <a:rPr lang="lv-LV" sz="1200" dirty="0">
                <a:latin typeface="Arial" panose="020B0604020202020204" pitchFamily="34" charset="0"/>
                <a:cs typeface="Arial" panose="020B0604020202020204" pitchFamily="34" charset="0"/>
              </a:rPr>
              <a:t>preču zīmes īpašniekam tiek piešķirtas izņēmuma tiesības aizliegt citiem izmantot identisku vai līdzīgu zīmi. </a:t>
            </a:r>
            <a:r>
              <a:rPr lang="lv-LV" sz="1200" dirty="0" smtClean="0">
                <a:latin typeface="Arial" panose="020B0604020202020204" pitchFamily="34" charset="0"/>
                <a:cs typeface="Arial" panose="020B0604020202020204" pitchFamily="34" charset="0"/>
              </a:rPr>
              <a:t>Šim </a:t>
            </a:r>
            <a:r>
              <a:rPr lang="lv-LV" sz="1200" dirty="0">
                <a:latin typeface="Arial" panose="020B0604020202020204" pitchFamily="34" charset="0"/>
                <a:cs typeface="Arial" panose="020B0604020202020204" pitchFamily="34" charset="0"/>
              </a:rPr>
              <a:t>apgalvojumam kopumā nepiekrīt 4,9% </a:t>
            </a:r>
            <a:r>
              <a:rPr lang="lv-LV" sz="1200" dirty="0" smtClean="0">
                <a:latin typeface="Arial" panose="020B0604020202020204" pitchFamily="34" charset="0"/>
                <a:cs typeface="Arial" panose="020B0604020202020204" pitchFamily="34" charset="0"/>
              </a:rPr>
              <a:t>respondentu, savukārt grūtības sniegt atbildi ir 19% respondentu. Apgalvojumam, kurš šogad aptaujā iekļauts pirmo reizi – «Reģistrēta preču zīme palīdz piesaistīt investīcijas (piesaistīt investorus uzņēmuma attīstībai)» - guvis salīdzinoši mazāk piekritēju. Mazāk par pusi (47%) šim apgalvojumam kopumā piekrīt, 18% aptaujāto kopumā nepiekrīt, savukārt aptuveni trešdaļa respondentu atzīst, ka viņiem ir grūti pateikt, vai viņi piekrīt vai nepiekrīt šim apgalvojumam. </a:t>
            </a:r>
            <a:endParaRPr lang="lv-LV" sz="1200" dirty="0" smtClean="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Salīdzinot </a:t>
            </a:r>
            <a:r>
              <a:rPr lang="lv-LV" sz="1200" dirty="0" smtClean="0">
                <a:latin typeface="Arial" panose="020B0604020202020204" pitchFamily="34" charset="0"/>
                <a:cs typeface="Arial" panose="020B0604020202020204" pitchFamily="34" charset="0"/>
              </a:rPr>
              <a:t>apgalvojumu vērtējumus ar 2019. un 2022. gada pētījumu rezultātiem, redzams, ka kopumā nedaudz palielinās to respondentu daļa, kuri kopumā piekrīt norādītajiem apgalvojumiem, un nedaudz samazinās to respondentu skaits, kuriem ir grūtības sniegt svaru vērtējumu. </a:t>
            </a:r>
          </a:p>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Respondenti, kuru uzņēmumiem pieder tiesības uz preču zīmi, biežāk kopumā piekrīt izteiktajiem apgalvojumiem. Savukārt starp tiem, kuriem šādas tiesības nepieder, biežāk ir sastopama atbilde «Grūti pateikt». </a:t>
            </a:r>
          </a:p>
          <a:p>
            <a:pPr algn="just"/>
            <a:endParaRPr lang="lv-LV" sz="1200" dirty="0">
              <a:latin typeface="Arial" panose="020B0604020202020204" pitchFamily="34" charset="0"/>
              <a:cs typeface="Arial" panose="020B0604020202020204" pitchFamily="34" charset="0"/>
            </a:endParaRPr>
          </a:p>
          <a:p>
            <a:pPr algn="just"/>
            <a:r>
              <a:rPr lang="lv-LV" sz="1200" b="1" dirty="0" smtClean="0">
                <a:solidFill>
                  <a:srgbClr val="840C56"/>
                </a:solidFill>
                <a:latin typeface="Arial" panose="020B0604020202020204" pitchFamily="34" charset="0"/>
                <a:cs typeface="Arial" panose="020B0604020202020204" pitchFamily="34" charset="0"/>
              </a:rPr>
              <a:t>4. Informētība un uzskati par patentiem un to </a:t>
            </a:r>
            <a:r>
              <a:rPr lang="lv-LV" sz="1200" b="1" dirty="0" smtClean="0">
                <a:solidFill>
                  <a:srgbClr val="840C56"/>
                </a:solidFill>
                <a:latin typeface="Arial" panose="020B0604020202020204" pitchFamily="34" charset="0"/>
                <a:cs typeface="Arial" panose="020B0604020202020204" pitchFamily="34" charset="0"/>
              </a:rPr>
              <a:t>reģistrāciju</a:t>
            </a:r>
          </a:p>
          <a:p>
            <a:pPr algn="just"/>
            <a:r>
              <a:rPr lang="lv-LV" sz="1200" b="1" dirty="0" smtClean="0">
                <a:latin typeface="Arial" panose="020B0604020202020204" pitchFamily="34" charset="0"/>
                <a:cs typeface="Arial" panose="020B0604020202020204" pitchFamily="34" charset="0"/>
              </a:rPr>
              <a:t>4.1. Informētība par patentiem un to reģistrāciju</a:t>
            </a:r>
            <a:endParaRPr lang="lv-LV" sz="1200" b="1" dirty="0" smtClean="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Tāpat kā iepriekš veiktajos pētījumos, lielākā daļa respondentu savas zināšanas patentu jomā vērtē kā kopumā sliktas (54%), 23% tās vērtē kā vidējas, tikai 6% - kā kopumā labas, un 16% ir grūtības sniegt savu vērtējumu </a:t>
            </a:r>
            <a:r>
              <a:rPr lang="lv-LV" sz="1200" dirty="0" smtClean="0">
                <a:latin typeface="Arial" panose="020B0604020202020204" pitchFamily="34" charset="0"/>
                <a:cs typeface="Arial" panose="020B0604020202020204" pitchFamily="34" charset="0"/>
              </a:rPr>
              <a:t>(«grūti </a:t>
            </a:r>
            <a:r>
              <a:rPr lang="lv-LV" sz="1200" dirty="0" smtClean="0">
                <a:latin typeface="Arial" panose="020B0604020202020204" pitchFamily="34" charset="0"/>
                <a:cs typeface="Arial" panose="020B0604020202020204" pitchFamily="34" charset="0"/>
              </a:rPr>
              <a:t>pateikt»). </a:t>
            </a:r>
            <a:endParaRPr lang="lv-LV" sz="1200" dirty="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Tie respondenti, kuriem pieder tiesības uz patentu, savas zināšanas vērtē augstāk – 46% norādījuši, ka tās ir kopumā labas, 29% - ka kopumā sliktas, 29% - ka vidējas, un 2% - grūti pateikt. </a:t>
            </a:r>
            <a:endParaRPr lang="lv-LV" sz="1200" dirty="0" smtClean="0">
              <a:latin typeface="Arial" panose="020B0604020202020204" pitchFamily="34" charset="0"/>
              <a:cs typeface="Arial" panose="020B0604020202020204" pitchFamily="34" charset="0"/>
            </a:endParaRPr>
          </a:p>
          <a:p>
            <a:pPr algn="just"/>
            <a:r>
              <a:rPr lang="lv-LV" sz="1200" b="1" dirty="0">
                <a:latin typeface="Arial" panose="020B0604020202020204" pitchFamily="34" charset="0"/>
                <a:cs typeface="Arial" panose="020B0604020202020204" pitchFamily="34" charset="0"/>
              </a:rPr>
              <a:t>4.2. Uzskati par patentiem un to </a:t>
            </a:r>
            <a:r>
              <a:rPr lang="lv-LV" sz="1200" b="1" dirty="0" smtClean="0">
                <a:latin typeface="Arial" panose="020B0604020202020204" pitchFamily="34" charset="0"/>
                <a:cs typeface="Arial" panose="020B0604020202020204" pitchFamily="34" charset="0"/>
              </a:rPr>
              <a:t>reģistrāciju</a:t>
            </a:r>
          </a:p>
          <a:p>
            <a:pPr marL="171450" indent="-171450" algn="just">
              <a:buFont typeface="Arial" panose="020B0604020202020204" pitchFamily="34" charset="0"/>
              <a:buChar char="•"/>
            </a:pPr>
            <a:r>
              <a:rPr lang="lv-LV" sz="1200" dirty="0">
                <a:latin typeface="Arial" panose="020B0604020202020204" pitchFamily="34" charset="0"/>
                <a:cs typeface="Arial" panose="020B0604020202020204" pitchFamily="34" charset="0"/>
              </a:rPr>
              <a:t>Visiem paustajiem apgalvojumiem par patentiem kopumā piekrīt lielākā daļa respondentu.</a:t>
            </a:r>
            <a:endParaRPr lang="lv-LV" sz="1200" b="1" dirty="0">
              <a:latin typeface="Arial" panose="020B0604020202020204" pitchFamily="34" charset="0"/>
              <a:cs typeface="Arial" panose="020B0604020202020204" pitchFamily="34" charset="0"/>
            </a:endParaRPr>
          </a:p>
          <a:p>
            <a:pPr algn="just"/>
            <a:endParaRPr lang="lv-LV" sz="1200" dirty="0">
              <a:latin typeface="Arial" panose="020B0604020202020204" pitchFamily="34" charset="0"/>
              <a:cs typeface="Arial" panose="020B0604020202020204" pitchFamily="34" charset="0"/>
            </a:endParaRPr>
          </a:p>
          <a:p>
            <a:endParaRPr lang="lv-LV" sz="1200" b="1" dirty="0" smtClean="0">
              <a:latin typeface="Arial" panose="020B0604020202020204" pitchFamily="34" charset="0"/>
              <a:cs typeface="Arial" panose="020B0604020202020204" pitchFamily="34" charset="0"/>
            </a:endParaRPr>
          </a:p>
          <a:p>
            <a:r>
              <a:rPr lang="lv-LV" sz="1200" b="1" dirty="0" smtClean="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endParaRPr lang="lv-LV" sz="1200" dirty="0" smtClean="0">
              <a:latin typeface="Arial" panose="020B0604020202020204" pitchFamily="34" charset="0"/>
              <a:cs typeface="Arial" panose="020B0604020202020204" pitchFamily="34" charset="0"/>
            </a:endParaRPr>
          </a:p>
        </p:txBody>
      </p:sp>
      <p:sp>
        <p:nvSpPr>
          <p:cNvPr id="6" name="TextBox 5"/>
          <p:cNvSpPr txBox="1"/>
          <p:nvPr/>
        </p:nvSpPr>
        <p:spPr>
          <a:xfrm>
            <a:off x="6368715" y="976924"/>
            <a:ext cx="5598694" cy="6740307"/>
          </a:xfrm>
          <a:prstGeom prst="rect">
            <a:avLst/>
          </a:prstGeom>
          <a:noFill/>
        </p:spPr>
        <p:txBody>
          <a:bodyPr wrap="square" rtlCol="0">
            <a:spAutoFit/>
          </a:bodyPr>
          <a:lstStyle/>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Vislielākais </a:t>
            </a:r>
            <a:r>
              <a:rPr lang="lv-LV" sz="1200" dirty="0" smtClean="0">
                <a:latin typeface="Arial" panose="020B0604020202020204" pitchFamily="34" charset="0"/>
                <a:cs typeface="Arial" panose="020B0604020202020204" pitchFamily="34" charset="0"/>
              </a:rPr>
              <a:t>atbalsts ir apgalvojumam «Patents tā īpašniekam dod tiesības uz noteiktu laiku aizliegt citiem ražot un arī tirgot produktus, kuros ietverts patentētais izgudrojums» – tam kopumā piekrīt 75% aptaujāto, un kopumā nepiekrīt 6% aptaujāto. Piektdaļai respondentu (20%) ir grūti izvērtēt, vai viņi piekrīt vai nepiekrīt šim apgalvojumam (atbilžu variants </a:t>
            </a:r>
            <a:r>
              <a:rPr lang="lv-LV" sz="1200" dirty="0" smtClean="0">
                <a:latin typeface="Arial" panose="020B0604020202020204" pitchFamily="34" charset="0"/>
                <a:cs typeface="Arial" panose="020B0604020202020204" pitchFamily="34" charset="0"/>
              </a:rPr>
              <a:t>«grūti </a:t>
            </a:r>
            <a:r>
              <a:rPr lang="lv-LV" sz="1200" dirty="0" smtClean="0">
                <a:latin typeface="Arial" panose="020B0604020202020204" pitchFamily="34" charset="0"/>
                <a:cs typeface="Arial" panose="020B0604020202020204" pitchFamily="34" charset="0"/>
              </a:rPr>
              <a:t>pateikt»). Salīdzinot ar 2019. un 2022. pētījuma rezultātiem, novērojams, ka pamazām pieaug tendence šim apgalvojumam kopumā piekrist (2019. gadā – 71%, 2022. gadā 68%). </a:t>
            </a:r>
            <a:r>
              <a:rPr lang="lv-LV" sz="1200" dirty="0" smtClean="0">
                <a:latin typeface="Arial" panose="020B0604020202020204" pitchFamily="34" charset="0"/>
                <a:cs typeface="Arial" panose="020B0604020202020204" pitchFamily="34" charset="0"/>
              </a:rPr>
              <a:t>Otrs </a:t>
            </a:r>
            <a:r>
              <a:rPr lang="lv-LV" sz="1200" dirty="0" smtClean="0">
                <a:latin typeface="Arial" panose="020B0604020202020204" pitchFamily="34" charset="0"/>
                <a:cs typeface="Arial" panose="020B0604020202020204" pitchFamily="34" charset="0"/>
              </a:rPr>
              <a:t>lielākais atbalsts ir apgalvojumam «Patenta iegūšana uzlabo uzņēmuma konkurētspēju» - tam kopumā piekrīt 68% respondentu. 9% kopumā nepiekrīt, un 22% ir grūti pateikt. Arī šim apgalvojumam, salīdzinot ar 2019. un 2022. gada rezultātiem, novērojams, ka pamazām pieaug tendence tam kopumā piekrist (2019. gadā kopumā piekrita 64% respondentu, 2022. gadā - 61</a:t>
            </a:r>
            <a:r>
              <a:rPr lang="lv-LV" sz="1200" dirty="0" smtClean="0">
                <a:latin typeface="Arial" panose="020B0604020202020204" pitchFamily="34" charset="0"/>
                <a:cs typeface="Arial" panose="020B0604020202020204" pitchFamily="34" charset="0"/>
              </a:rPr>
              <a:t>%). 54</a:t>
            </a:r>
            <a:r>
              <a:rPr lang="lv-LV" sz="1200" dirty="0" smtClean="0">
                <a:latin typeface="Arial" panose="020B0604020202020204" pitchFamily="34" charset="0"/>
                <a:cs typeface="Arial" panose="020B0604020202020204" pitchFamily="34" charset="0"/>
              </a:rPr>
              <a:t>% aptaujāto piekrīt apgalvojumam, ka patenti palīdz iegūt investīcijas (piesaistīt investorus inovatīva produkta izstrādei). Šim apgalvojumam nepiekrīt 13% respondentu, un aptuveni trešdaļa aptaujāto (34%) norādījuši atbilžu variantu </a:t>
            </a:r>
            <a:r>
              <a:rPr lang="lv-LV" sz="1200" dirty="0" smtClean="0">
                <a:latin typeface="Arial" panose="020B0604020202020204" pitchFamily="34" charset="0"/>
                <a:cs typeface="Arial" panose="020B0604020202020204" pitchFamily="34" charset="0"/>
              </a:rPr>
              <a:t>«grūti </a:t>
            </a:r>
            <a:r>
              <a:rPr lang="lv-LV" sz="1200" dirty="0" smtClean="0">
                <a:latin typeface="Arial" panose="020B0604020202020204" pitchFamily="34" charset="0"/>
                <a:cs typeface="Arial" panose="020B0604020202020204" pitchFamily="34" charset="0"/>
              </a:rPr>
              <a:t>pateikt</a:t>
            </a:r>
            <a:r>
              <a:rPr lang="lv-LV" sz="1200" dirty="0" smtClean="0">
                <a:latin typeface="Arial" panose="020B0604020202020204" pitchFamily="34" charset="0"/>
                <a:cs typeface="Arial" panose="020B0604020202020204" pitchFamily="34" charset="0"/>
              </a:rPr>
              <a:t>». 52</a:t>
            </a:r>
            <a:r>
              <a:rPr lang="lv-LV" sz="1200" dirty="0" smtClean="0">
                <a:latin typeface="Arial" panose="020B0604020202020204" pitchFamily="34" charset="0"/>
                <a:cs typeface="Arial" panose="020B0604020202020204" pitchFamily="34" charset="0"/>
              </a:rPr>
              <a:t>% piekrīt apgalvojumam, ka patents pats ir spēcīgs rīks, lai novērstu iespējamos pārkāpumus. Piektā daļa respondentu (20%) tomēr sliecas nepiekrist šim apgalvojumam, kamēr 27% nav atbildes </a:t>
            </a:r>
            <a:r>
              <a:rPr lang="lv-LV" sz="1200" dirty="0" smtClean="0">
                <a:latin typeface="Arial" panose="020B0604020202020204" pitchFamily="34" charset="0"/>
                <a:cs typeface="Arial" panose="020B0604020202020204" pitchFamily="34" charset="0"/>
              </a:rPr>
              <a:t>(«grūti </a:t>
            </a:r>
            <a:r>
              <a:rPr lang="lv-LV" sz="1200" dirty="0" smtClean="0">
                <a:latin typeface="Arial" panose="020B0604020202020204" pitchFamily="34" charset="0"/>
                <a:cs typeface="Arial" panose="020B0604020202020204" pitchFamily="34" charset="0"/>
              </a:rPr>
              <a:t>pateikt»).</a:t>
            </a:r>
          </a:p>
          <a:p>
            <a:pPr algn="just"/>
            <a:endParaRPr lang="lv-LV" sz="1200" dirty="0" smtClean="0">
              <a:latin typeface="Arial" panose="020B0604020202020204" pitchFamily="34" charset="0"/>
              <a:cs typeface="Arial" panose="020B0604020202020204" pitchFamily="34" charset="0"/>
            </a:endParaRPr>
          </a:p>
          <a:p>
            <a:pPr algn="just"/>
            <a:r>
              <a:rPr lang="lv-LV" sz="1200" b="1" dirty="0">
                <a:solidFill>
                  <a:srgbClr val="840C56"/>
                </a:solidFill>
                <a:latin typeface="Arial" panose="020B0604020202020204" pitchFamily="34" charset="0"/>
                <a:cs typeface="Arial" panose="020B0604020202020204" pitchFamily="34" charset="0"/>
              </a:rPr>
              <a:t>5. Informētība un uzskati par dizainparaugiem un to reģistrāciju</a:t>
            </a:r>
          </a:p>
          <a:p>
            <a:pPr algn="just"/>
            <a:r>
              <a:rPr lang="lv-LV" sz="1200" b="1" dirty="0">
                <a:latin typeface="Arial" panose="020B0604020202020204" pitchFamily="34" charset="0"/>
                <a:cs typeface="Arial" panose="020B0604020202020204" pitchFamily="34" charset="0"/>
              </a:rPr>
              <a:t>5.1. Informētība par dizainparaugiem un to </a:t>
            </a:r>
            <a:r>
              <a:rPr lang="lv-LV" sz="1200" b="1" dirty="0" smtClean="0">
                <a:latin typeface="Arial" panose="020B0604020202020204" pitchFamily="34" charset="0"/>
                <a:cs typeface="Arial" panose="020B0604020202020204" pitchFamily="34" charset="0"/>
              </a:rPr>
              <a:t>reģistrāciju</a:t>
            </a:r>
            <a:endParaRPr lang="lv-LV" sz="1200" dirty="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lv-LV" sz="1200" dirty="0">
                <a:latin typeface="Arial" panose="020B0604020202020204" pitchFamily="34" charset="0"/>
                <a:cs typeface="Arial" panose="020B0604020202020204" pitchFamily="34" charset="0"/>
              </a:rPr>
              <a:t>Tikai 6% respondentu savas zināšanas par dizainparaugiem vērtē kā kopumā labas. 21% norādījis, ka, viņuprāt, tās ir vidējas, savukārt 55% - ka tās ir kopumā sliktas. 18% izvēlējušies atbilžu variantu </a:t>
            </a:r>
            <a:r>
              <a:rPr lang="lv-LV" sz="1200" dirty="0" smtClean="0">
                <a:latin typeface="Arial" panose="020B0604020202020204" pitchFamily="34" charset="0"/>
                <a:cs typeface="Arial" panose="020B0604020202020204" pitchFamily="34" charset="0"/>
              </a:rPr>
              <a:t>«grūti </a:t>
            </a:r>
            <a:r>
              <a:rPr lang="lv-LV" sz="1200" dirty="0">
                <a:latin typeface="Arial" panose="020B0604020202020204" pitchFamily="34" charset="0"/>
                <a:cs typeface="Arial" panose="020B0604020202020204" pitchFamily="34" charset="0"/>
              </a:rPr>
              <a:t>pateikt». </a:t>
            </a:r>
          </a:p>
          <a:p>
            <a:pPr marL="171450" indent="-171450" algn="just">
              <a:buFont typeface="Arial" panose="020B0604020202020204" pitchFamily="34" charset="0"/>
              <a:buChar char="•"/>
            </a:pPr>
            <a:r>
              <a:rPr lang="lv-LV" sz="1200" dirty="0">
                <a:latin typeface="Arial" panose="020B0604020202020204" pitchFamily="34" charset="0"/>
                <a:cs typeface="Arial" panose="020B0604020202020204" pitchFamily="34" charset="0"/>
              </a:rPr>
              <a:t>Respondenti, kuriem ir tiesības uz dizainparaugiem, savas zināšanas vērtē augstāk nekā tie, kuriem šādu tiesību nav. Kopš aptaujas 2019. gadā, audzis to respondentu skaits, kuri savas zināšanas vērtē kā kopumā labas, attiecīgi, 2019. gadā 14% no tiem, kuriem īpašumā ir tiesības uz dizainparaugu, 2022. gadā – 20%, 2024. gadā – 26%. </a:t>
            </a:r>
          </a:p>
          <a:p>
            <a:pPr algn="just"/>
            <a:endParaRPr lang="lv-LV"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lv-LV" sz="1200" dirty="0">
              <a:latin typeface="Arial" panose="020B0604020202020204" pitchFamily="34" charset="0"/>
              <a:cs typeface="Arial" panose="020B0604020202020204" pitchFamily="34" charset="0"/>
            </a:endParaRPr>
          </a:p>
          <a:p>
            <a:endParaRPr lang="lv-LV" sz="1200" b="1" dirty="0" smtClean="0">
              <a:latin typeface="Arial" panose="020B0604020202020204" pitchFamily="34" charset="0"/>
              <a:cs typeface="Arial" panose="020B0604020202020204" pitchFamily="34" charset="0"/>
            </a:endParaRPr>
          </a:p>
          <a:p>
            <a:r>
              <a:rPr lang="lv-LV" sz="1200" b="1" dirty="0" smtClean="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endParaRPr lang="lv-LV" sz="1200" dirty="0" smtClean="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9C167178-EF55-485E-AA9E-00B6FD4E37CC}" type="slidenum">
              <a:rPr lang="en-US" smtClean="0"/>
              <a:t>10</a:t>
            </a:fld>
            <a:endParaRPr lang="en-US"/>
          </a:p>
        </p:txBody>
      </p:sp>
    </p:spTree>
    <p:extLst>
      <p:ext uri="{BB962C8B-B14F-4D97-AF65-F5344CB8AC3E}">
        <p14:creationId xmlns:p14="http://schemas.microsoft.com/office/powerpoint/2010/main" val="24213034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4324039" y="180000"/>
            <a:ext cx="3600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Galvenie secinājumi (5)</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6" name="TextBox 5"/>
          <p:cNvSpPr txBox="1"/>
          <p:nvPr/>
        </p:nvSpPr>
        <p:spPr>
          <a:xfrm>
            <a:off x="769774" y="976925"/>
            <a:ext cx="5598694" cy="6186309"/>
          </a:xfrm>
          <a:prstGeom prst="rect">
            <a:avLst/>
          </a:prstGeom>
          <a:noFill/>
        </p:spPr>
        <p:txBody>
          <a:bodyPr wrap="square" rtlCol="0">
            <a:spAutoFit/>
          </a:bodyPr>
          <a:lstStyle/>
          <a:p>
            <a:pPr algn="just"/>
            <a:r>
              <a:rPr lang="lv-LV" sz="1200" b="1" dirty="0" smtClean="0">
                <a:latin typeface="Arial" panose="020B0604020202020204" pitchFamily="34" charset="0"/>
                <a:cs typeface="Arial" panose="020B0604020202020204" pitchFamily="34" charset="0"/>
              </a:rPr>
              <a:t>5.2</a:t>
            </a:r>
            <a:r>
              <a:rPr lang="lv-LV" sz="1200" b="1" dirty="0" smtClean="0">
                <a:latin typeface="Arial" panose="020B0604020202020204" pitchFamily="34" charset="0"/>
                <a:cs typeface="Arial" panose="020B0604020202020204" pitchFamily="34" charset="0"/>
              </a:rPr>
              <a:t>. Uzskati par dizainparaugiem un to reģistrāciju</a:t>
            </a:r>
          </a:p>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No anketā iekļautajiem apgalvojumiem par dizainparaugiem vislielāko atbalstu (kopumā </a:t>
            </a:r>
            <a:r>
              <a:rPr lang="lv-LV" sz="1200" dirty="0" smtClean="0">
                <a:latin typeface="Arial" panose="020B0604020202020204" pitchFamily="34" charset="0"/>
                <a:cs typeface="Arial" panose="020B0604020202020204" pitchFamily="34" charset="0"/>
              </a:rPr>
              <a:t>piekrīt) respondenti pauž </a:t>
            </a:r>
            <a:r>
              <a:rPr lang="lv-LV" sz="1200" dirty="0" smtClean="0">
                <a:latin typeface="Arial" panose="020B0604020202020204" pitchFamily="34" charset="0"/>
                <a:cs typeface="Arial" panose="020B0604020202020204" pitchFamily="34" charset="0"/>
              </a:rPr>
              <a:t>apgalvojumam «Ir svarīgi savlaicīgi parūpēties par sava dizaina aizsardzību» - kopumā piekrīt 78% respondentu, kopumā nepiekrīt 3,6%, un 20% nevar sniegt vērtējumu </a:t>
            </a:r>
            <a:r>
              <a:rPr lang="lv-LV" sz="1200" dirty="0" smtClean="0">
                <a:latin typeface="Arial" panose="020B0604020202020204" pitchFamily="34" charset="0"/>
                <a:cs typeface="Arial" panose="020B0604020202020204" pitchFamily="34" charset="0"/>
              </a:rPr>
              <a:t>(</a:t>
            </a:r>
            <a:r>
              <a:rPr lang="lv-LV" sz="1200" dirty="0" smtClean="0">
                <a:latin typeface="Arial" panose="020B0604020202020204" pitchFamily="34" charset="0"/>
                <a:cs typeface="Arial" panose="020B0604020202020204" pitchFamily="34" charset="0"/>
              </a:rPr>
              <a:t>«g</a:t>
            </a:r>
            <a:r>
              <a:rPr lang="lv-LV" sz="1200" dirty="0" smtClean="0">
                <a:latin typeface="Arial" panose="020B0604020202020204" pitchFamily="34" charset="0"/>
                <a:cs typeface="Arial" panose="020B0604020202020204" pitchFamily="34" charset="0"/>
              </a:rPr>
              <a:t>rūti </a:t>
            </a:r>
            <a:r>
              <a:rPr lang="lv-LV" sz="1200" dirty="0" smtClean="0">
                <a:latin typeface="Arial" panose="020B0604020202020204" pitchFamily="34" charset="0"/>
                <a:cs typeface="Arial" panose="020B0604020202020204" pitchFamily="34" charset="0"/>
              </a:rPr>
              <a:t>pateikt»). 74% respondentu piekrīt apgalvojumam, ka ir vieglāk pierādīt savas tiesības uz dizainparaugu, ja tas ir reģistrēts. Šim apgalvojumam kopumā nepiekrīt 4,8% respondentu, bet 21% norādījuši </a:t>
            </a:r>
            <a:r>
              <a:rPr lang="lv-LV" sz="1200" dirty="0" smtClean="0">
                <a:latin typeface="Arial" panose="020B0604020202020204" pitchFamily="34" charset="0"/>
                <a:cs typeface="Arial" panose="020B0604020202020204" pitchFamily="34" charset="0"/>
              </a:rPr>
              <a:t>«grūti </a:t>
            </a:r>
            <a:r>
              <a:rPr lang="lv-LV" sz="1200" dirty="0" smtClean="0">
                <a:latin typeface="Arial" panose="020B0604020202020204" pitchFamily="34" charset="0"/>
                <a:cs typeface="Arial" panose="020B0604020202020204" pitchFamily="34" charset="0"/>
              </a:rPr>
              <a:t>pateikt». 32% respondentiem nav atbildes apgalvojumam «Īpašnieks var aizliegt citiem izmantot izstrādājumus, kuru dizains būtiski neatšķiras no reģistrētā dizainparauga». Šim apgalvojumam kopumā piekrīt 53% aptaujāto, kopumā nepiekrīt 14%. Vispiesardzīgāk respondenti vērtē apgalvojumu, ka dizainparaugs pasargā no kopēšanas un atdarināšanas. Šim apgalvojumam kopumā nepiekrīt piektdaļa respondentu (21%), kopumā piekrīt 52%, un 27% norādījuši «Grūti pateikt».</a:t>
            </a:r>
          </a:p>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Respondenti, kuru īpašumā ir tiesības uz dizainparaugu, katru no apgalvojumiem par dizainparaugu vērtē pozitīvāk (kopumā </a:t>
            </a:r>
            <a:r>
              <a:rPr lang="lv-LV" sz="1200" dirty="0" smtClean="0">
                <a:latin typeface="Arial" panose="020B0604020202020204" pitchFamily="34" charset="0"/>
                <a:cs typeface="Arial" panose="020B0604020202020204" pitchFamily="34" charset="0"/>
              </a:rPr>
              <a:t>piekrīt biežāk) </a:t>
            </a:r>
            <a:r>
              <a:rPr lang="lv-LV" sz="1200" dirty="0" smtClean="0">
                <a:latin typeface="Arial" panose="020B0604020202020204" pitchFamily="34" charset="0"/>
                <a:cs typeface="Arial" panose="020B0604020202020204" pitchFamily="34" charset="0"/>
              </a:rPr>
              <a:t>nekā tā respondentu daļa, kuriem nepieder tiesības uz dizainparaugu. </a:t>
            </a:r>
            <a:endParaRPr lang="lv-LV" sz="1200" dirty="0" smtClean="0">
              <a:latin typeface="Arial" panose="020B0604020202020204" pitchFamily="34" charset="0"/>
              <a:cs typeface="Arial" panose="020B0604020202020204" pitchFamily="34" charset="0"/>
            </a:endParaRPr>
          </a:p>
          <a:p>
            <a:pPr algn="just"/>
            <a:r>
              <a:rPr lang="lv-LV" sz="1200" b="1" noProof="1">
                <a:latin typeface="Arial" panose="020B0604020202020204" pitchFamily="34" charset="0"/>
                <a:cs typeface="Arial" panose="020B0604020202020204" pitchFamily="34" charset="0"/>
              </a:rPr>
              <a:t>5.3. Respondentu zināšanas par dažādiem rūpnieciskā īpašuma veidiem</a:t>
            </a:r>
          </a:p>
          <a:p>
            <a:pPr marL="171450" indent="-171450" algn="just">
              <a:buFont typeface="Arial" panose="020B0604020202020204" pitchFamily="34" charset="0"/>
              <a:buChar char="•"/>
            </a:pPr>
            <a:r>
              <a:rPr lang="lv-LV" sz="1200" noProof="1">
                <a:latin typeface="Arial" panose="020B0604020202020204" pitchFamily="34" charset="0"/>
                <a:cs typeface="Arial" panose="020B0604020202020204" pitchFamily="34" charset="0"/>
              </a:rPr>
              <a:t>Salīdzinot respondentu zināšanas par preču zīmēm, dizainparaugiem un patentiem, viszinošākie respondenti jūtas par preču zīmēm – savas zināšanas kā kopumā labas novērtējuši aptuveni 10% respondentu. Par pārējiem rūpnieciskā īpašuma veidiem zināšanas ir kopumā sliktākas</a:t>
            </a:r>
            <a:r>
              <a:rPr lang="lv-LV" sz="1200" noProof="1">
                <a:latin typeface="Arial" panose="020B0604020202020204" pitchFamily="34" charset="0"/>
                <a:cs typeface="Arial" panose="020B0604020202020204" pitchFamily="34" charset="0"/>
              </a:rPr>
              <a:t>. </a:t>
            </a:r>
            <a:endParaRPr lang="lv-LV" sz="1200" noProof="1" smtClean="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endParaRPr lang="lv-LV" sz="1200" noProof="1">
              <a:latin typeface="Arial" panose="020B0604020202020204" pitchFamily="34" charset="0"/>
              <a:cs typeface="Arial" panose="020B0604020202020204" pitchFamily="34" charset="0"/>
            </a:endParaRPr>
          </a:p>
          <a:p>
            <a:pPr algn="just"/>
            <a:r>
              <a:rPr lang="lv-LV" sz="1200" b="1" noProof="1">
                <a:solidFill>
                  <a:srgbClr val="840C56"/>
                </a:solidFill>
                <a:latin typeface="Arial" panose="020B0604020202020204" pitchFamily="34" charset="0"/>
                <a:cs typeface="Arial" panose="020B0604020202020204" pitchFamily="34" charset="0"/>
              </a:rPr>
              <a:t>6. Saskarsme ar produkcijas kopēšanu un uzskati par viltotām precēm</a:t>
            </a:r>
          </a:p>
          <a:p>
            <a:pPr algn="just"/>
            <a:r>
              <a:rPr lang="lv-LV" sz="1200" b="1" noProof="1">
                <a:latin typeface="Arial" panose="020B0604020202020204" pitchFamily="34" charset="0"/>
                <a:cs typeface="Arial" panose="020B0604020202020204" pitchFamily="34" charset="0"/>
              </a:rPr>
              <a:t>6.1. Saskarsme ar produkcijas vai ražojuma ļaunprātīgu kopēšanu</a:t>
            </a:r>
          </a:p>
          <a:p>
            <a:pPr marL="171450" indent="-171450" algn="just">
              <a:buFont typeface="Arial" panose="020B0604020202020204" pitchFamily="34" charset="0"/>
              <a:buChar char="•"/>
            </a:pPr>
            <a:r>
              <a:rPr lang="lv-LV" sz="1200" noProof="1">
                <a:latin typeface="Arial" panose="020B0604020202020204" pitchFamily="34" charset="0"/>
                <a:cs typeface="Arial" panose="020B0604020202020204" pitchFamily="34" charset="0"/>
              </a:rPr>
              <a:t>Kopš iepriekšējā pētījuma, kas tika veikts 2022. gadā, par 2% ir pieaudzis to respondentu skaits (11% respondentu), kuri atzīst, ka viņu uzņēmums ir saskāries ar produkcijas ļaunprātīgu kopēšanu. 77% aptaujāto norāda, ka ar šo saskarties nav nācies, savukārt 11% ir grūti pateikt</a:t>
            </a:r>
          </a:p>
          <a:p>
            <a:pPr algn="just"/>
            <a:endParaRPr lang="lv-LV" sz="1200" dirty="0">
              <a:latin typeface="Arial" panose="020B0604020202020204" pitchFamily="34" charset="0"/>
              <a:cs typeface="Arial" panose="020B0604020202020204" pitchFamily="34" charset="0"/>
            </a:endParaRPr>
          </a:p>
          <a:p>
            <a:pPr algn="just"/>
            <a:r>
              <a:rPr lang="lv-LV" sz="1200" b="1" dirty="0" smtClean="0">
                <a:latin typeface="Arial" panose="020B0604020202020204" pitchFamily="34" charset="0"/>
                <a:cs typeface="Arial" panose="020B0604020202020204" pitchFamily="34" charset="0"/>
              </a:rPr>
              <a:t>  </a:t>
            </a:r>
          </a:p>
          <a:p>
            <a:pPr marL="171450" indent="-171450" algn="just">
              <a:buFont typeface="Arial" panose="020B0604020202020204" pitchFamily="34" charset="0"/>
              <a:buChar char="•"/>
            </a:pPr>
            <a:endParaRPr lang="lv-LV" sz="1200" dirty="0" smtClean="0">
              <a:latin typeface="Arial" panose="020B0604020202020204" pitchFamily="34" charset="0"/>
              <a:cs typeface="Arial" panose="020B0604020202020204" pitchFamily="34" charset="0"/>
            </a:endParaRPr>
          </a:p>
        </p:txBody>
      </p:sp>
      <p:sp>
        <p:nvSpPr>
          <p:cNvPr id="7" name="TextBox 6"/>
          <p:cNvSpPr txBox="1"/>
          <p:nvPr/>
        </p:nvSpPr>
        <p:spPr>
          <a:xfrm>
            <a:off x="6368468" y="976924"/>
            <a:ext cx="5598694" cy="7109639"/>
          </a:xfrm>
          <a:prstGeom prst="rect">
            <a:avLst/>
          </a:prstGeom>
          <a:noFill/>
        </p:spPr>
        <p:txBody>
          <a:bodyPr wrap="square" rtlCol="0">
            <a:spAutoFit/>
          </a:bodyPr>
          <a:lstStyle/>
          <a:p>
            <a:pPr algn="just"/>
            <a:r>
              <a:rPr lang="lv-LV" sz="1200" b="1" noProof="1" smtClean="0">
                <a:latin typeface="Arial" panose="020B0604020202020204" pitchFamily="34" charset="0"/>
                <a:cs typeface="Arial" panose="020B0604020202020204" pitchFamily="34" charset="0"/>
              </a:rPr>
              <a:t>6.2</a:t>
            </a:r>
            <a:r>
              <a:rPr lang="lv-LV" sz="1200" b="1" noProof="1" smtClean="0">
                <a:latin typeface="Arial" panose="020B0604020202020204" pitchFamily="34" charset="0"/>
                <a:cs typeface="Arial" panose="020B0604020202020204" pitchFamily="34" charset="0"/>
              </a:rPr>
              <a:t>. Uzskati par viltotām precēm</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Atbildēs uz jautājumu, cik lielā mērā respondents piekrīt vai nepiekrīt minētajiem apgalvojumiem par viltojumiem, viennozīmīgs respondentu atbalsts ir diviem apgalvojumiem: 1. viltojumi kropļo godīgu konkurenci – kopumā piekrīt 74% respondentu; 2. viltotu preču iegāde rada negatīvu ietekmi uz uzņēmējdarbību – kopumā piekrīt 69% aptaujāto.  Neviennozīmīgi vērtēti nākamie divi apgalvojumi, proti: 3. viltojumu un pirātisku preču iegāde ir veids kā ietaupīt – šim apgalvojumam kopumā nepiekrīt 43% respondentu, kopumā piekrīt 39%, bet grūti pateikt ir 18% respondentu; 4. viltotu preču iegāde samazina darba vietu skaitu – 29% kopumā nepiekrīt, 37% kopumā </a:t>
            </a:r>
            <a:r>
              <a:rPr lang="lv-LV" sz="1200" noProof="1" smtClean="0">
                <a:latin typeface="Arial" panose="020B0604020202020204" pitchFamily="34" charset="0"/>
                <a:cs typeface="Arial" panose="020B0604020202020204" pitchFamily="34" charset="0"/>
              </a:rPr>
              <a:t>piekrīt, </a:t>
            </a:r>
            <a:r>
              <a:rPr lang="lv-LV" sz="1200" noProof="1" smtClean="0">
                <a:latin typeface="Arial" panose="020B0604020202020204" pitchFamily="34" charset="0"/>
                <a:cs typeface="Arial" panose="020B0604020202020204" pitchFamily="34" charset="0"/>
              </a:rPr>
              <a:t>un 34% ir grūti pateikt.  Vismazāko atbalstu respondenti pauduši šiem apgalvojumiem: 5. viltotās preces mūsdienās ļoti līdzinās oriģinālajiem ražojumiem, tāpēc nav racionāli pārmaksāt – kopumā nepiekrīt 50%, kopumā piekrīt 25%, grūti pateikt ir 25% respondentu; 6. viltojumu un pirātisko preču iegāde ir «protests» pret lielajiem zīmoliem - kopumā nepiekrīt 53% respondentu, kopumā piekrīt 22</a:t>
            </a:r>
            <a:r>
              <a:rPr lang="lv-LV" sz="1200" noProof="1" smtClean="0">
                <a:latin typeface="Arial" panose="020B0604020202020204" pitchFamily="34" charset="0"/>
                <a:cs typeface="Arial" panose="020B0604020202020204" pitchFamily="34" charset="0"/>
              </a:rPr>
              <a:t>%, </a:t>
            </a:r>
            <a:r>
              <a:rPr lang="lv-LV" sz="1200" noProof="1" smtClean="0">
                <a:latin typeface="Arial" panose="020B0604020202020204" pitchFamily="34" charset="0"/>
                <a:cs typeface="Arial" panose="020B0604020202020204" pitchFamily="34" charset="0"/>
              </a:rPr>
              <a:t>un grūti pateikt ir 24% </a:t>
            </a:r>
            <a:r>
              <a:rPr lang="lv-LV" sz="1200" noProof="1" smtClean="0">
                <a:latin typeface="Arial" panose="020B0604020202020204" pitchFamily="34" charset="0"/>
                <a:cs typeface="Arial" panose="020B0604020202020204" pitchFamily="34" charset="0"/>
              </a:rPr>
              <a:t>respondentu</a:t>
            </a:r>
            <a:r>
              <a:rPr lang="lv-LV" sz="1200" noProof="1">
                <a:latin typeface="Arial" panose="020B0604020202020204" pitchFamily="34" charset="0"/>
                <a:cs typeface="Arial" panose="020B0604020202020204" pitchFamily="34" charset="0"/>
              </a:rPr>
              <a:t>;</a:t>
            </a:r>
            <a:r>
              <a:rPr lang="lv-LV" sz="1200" noProof="1" smtClean="0">
                <a:latin typeface="Arial" panose="020B0604020202020204" pitchFamily="34" charset="0"/>
                <a:cs typeface="Arial" panose="020B0604020202020204" pitchFamily="34" charset="0"/>
              </a:rPr>
              <a:t> </a:t>
            </a:r>
            <a:r>
              <a:rPr lang="lv-LV" sz="1200" dirty="0">
                <a:latin typeface="Arial" panose="020B0604020202020204" pitchFamily="34" charset="0"/>
                <a:cs typeface="Arial" panose="020B0604020202020204" pitchFamily="34" charset="0"/>
              </a:rPr>
              <a:t>7. mūsdienu piedāvājumu pārpilnā tirgū viltotas produkcijas iegāde nav nekas nosodāms – kopumā nepiekrīt  64%, kopumā piekrīt 17%, un grūti pateikt ir 19% respondentu. </a:t>
            </a:r>
          </a:p>
          <a:p>
            <a:pPr marL="171450" indent="-171450" algn="just">
              <a:buFont typeface="Arial" panose="020B0604020202020204" pitchFamily="34" charset="0"/>
              <a:buChar char="•"/>
            </a:pPr>
            <a:r>
              <a:rPr lang="lv-LV" sz="1200" dirty="0">
                <a:latin typeface="Arial" panose="020B0604020202020204" pitchFamily="34" charset="0"/>
                <a:cs typeface="Arial" panose="020B0604020202020204" pitchFamily="34" charset="0"/>
              </a:rPr>
              <a:t>Salīdzinot šos rezultātus starp reģioniem, redzams, ka Latgales reģionā, lai arī apgalvojumiem par viltotām precēm </a:t>
            </a:r>
            <a:r>
              <a:rPr lang="lv-LV" sz="1200" dirty="0" smtClean="0">
                <a:latin typeface="Arial" panose="020B0604020202020204" pitchFamily="34" charset="0"/>
                <a:cs typeface="Arial" panose="020B0604020202020204" pitchFamily="34" charset="0"/>
              </a:rPr>
              <a:t>kopumā piekrīt </a:t>
            </a:r>
            <a:r>
              <a:rPr lang="lv-LV" sz="1200" dirty="0">
                <a:latin typeface="Arial" panose="020B0604020202020204" pitchFamily="34" charset="0"/>
                <a:cs typeface="Arial" panose="020B0604020202020204" pitchFamily="34" charset="0"/>
              </a:rPr>
              <a:t>līdzīga daļa respondentu kā citviet, tomēr ir izteiktāks to respondentu īpatsvars, kuri nav varējuši sniegt pozitīvu vai negatīvu vērtējumu katram no apgalvojumiem (ir izvēlējušies atbilžu variantu </a:t>
            </a:r>
            <a:r>
              <a:rPr lang="lv-LV" sz="1200" dirty="0" smtClean="0">
                <a:latin typeface="Arial" panose="020B0604020202020204" pitchFamily="34" charset="0"/>
                <a:cs typeface="Arial" panose="020B0604020202020204" pitchFamily="34" charset="0"/>
              </a:rPr>
              <a:t>«grūti </a:t>
            </a:r>
            <a:r>
              <a:rPr lang="lv-LV" sz="1200" dirty="0">
                <a:latin typeface="Arial" panose="020B0604020202020204" pitchFamily="34" charset="0"/>
                <a:cs typeface="Arial" panose="020B0604020202020204" pitchFamily="34" charset="0"/>
              </a:rPr>
              <a:t>pateikt</a:t>
            </a:r>
            <a:r>
              <a:rPr lang="lv-LV" sz="1200" dirty="0" smtClean="0">
                <a:latin typeface="Arial" panose="020B0604020202020204" pitchFamily="34" charset="0"/>
                <a:cs typeface="Arial" panose="020B0604020202020204" pitchFamily="34" charset="0"/>
              </a:rPr>
              <a:t>»). </a:t>
            </a:r>
          </a:p>
          <a:p>
            <a:pPr marL="171450" indent="-171450" algn="just">
              <a:buFont typeface="Arial" panose="020B0604020202020204" pitchFamily="34" charset="0"/>
              <a:buChar char="•"/>
            </a:pPr>
            <a:endParaRPr lang="lv-LV" sz="1200" dirty="0">
              <a:latin typeface="Arial" panose="020B0604020202020204" pitchFamily="34" charset="0"/>
              <a:cs typeface="Arial" panose="020B0604020202020204" pitchFamily="34" charset="0"/>
            </a:endParaRPr>
          </a:p>
          <a:p>
            <a:pPr algn="just"/>
            <a:r>
              <a:rPr lang="lv-LV" sz="1200" b="1" dirty="0">
                <a:solidFill>
                  <a:srgbClr val="840C56"/>
                </a:solidFill>
                <a:latin typeface="Arial" panose="020B0604020202020204" pitchFamily="34" charset="0"/>
                <a:cs typeface="Arial" panose="020B0604020202020204" pitchFamily="34" charset="0"/>
              </a:rPr>
              <a:t>7. Zināšanas par pieejamo atbalstu rūpnieciskā īpašuma aizsardzībai</a:t>
            </a:r>
          </a:p>
          <a:p>
            <a:pPr algn="just"/>
            <a:r>
              <a:rPr lang="lv-LV" sz="1200" b="1" dirty="0">
                <a:latin typeface="Arial" panose="020B0604020202020204" pitchFamily="34" charset="0"/>
                <a:cs typeface="Arial" panose="020B0604020202020204" pitchFamily="34" charset="0"/>
              </a:rPr>
              <a:t>7.1. Zināšanas par MVU fondu «Idejas stiprākam uzņēmumam»</a:t>
            </a:r>
          </a:p>
          <a:p>
            <a:pPr marL="171450" indent="-171450" algn="just">
              <a:buFont typeface="Arial" panose="020B0604020202020204" pitchFamily="34" charset="0"/>
              <a:buChar char="•"/>
            </a:pPr>
            <a:r>
              <a:rPr lang="lv-LV" sz="1200" dirty="0">
                <a:latin typeface="Arial" panose="020B0604020202020204" pitchFamily="34" charset="0"/>
                <a:cs typeface="Arial" panose="020B0604020202020204" pitchFamily="34" charset="0"/>
              </a:rPr>
              <a:t>79% no visiem respondentiem nav izmantojuši nevienu no aptaujā minētajiem atbalsta rīkiem. </a:t>
            </a:r>
            <a:r>
              <a:rPr lang="lv-LV" sz="1200" dirty="0" smtClean="0">
                <a:latin typeface="Arial" panose="020B0604020202020204" pitchFamily="34" charset="0"/>
                <a:cs typeface="Arial" panose="020B0604020202020204" pitchFamily="34" charset="0"/>
              </a:rPr>
              <a:t>No </a:t>
            </a:r>
            <a:r>
              <a:rPr lang="lv-LV" sz="1200" dirty="0">
                <a:latin typeface="Arial" panose="020B0604020202020204" pitchFamily="34" charset="0"/>
                <a:cs typeface="Arial" panose="020B0604020202020204" pitchFamily="34" charset="0"/>
              </a:rPr>
              <a:t>tiem, kuri ir izmantojuši, visbiežāk kā atbalsta rīks norādītas Patentu valdes konsultācijas (4%), LIIA (2%) un MVU fonds «Idejas stiprākam uzņēmumam</a:t>
            </a:r>
            <a:r>
              <a:rPr lang="lv-LV" sz="1200" dirty="0" smtClean="0">
                <a:latin typeface="Arial" panose="020B0604020202020204" pitchFamily="34" charset="0"/>
                <a:cs typeface="Arial" panose="020B0604020202020204" pitchFamily="34" charset="0"/>
              </a:rPr>
              <a:t>» (2%).</a:t>
            </a:r>
            <a:endParaRPr lang="lv-LV" sz="1200" dirty="0">
              <a:latin typeface="Arial" panose="020B0604020202020204" pitchFamily="34" charset="0"/>
              <a:cs typeface="Arial" panose="020B0604020202020204" pitchFamily="34" charset="0"/>
            </a:endParaRPr>
          </a:p>
          <a:p>
            <a:pPr algn="just"/>
            <a:endParaRPr lang="lv-LV" sz="1200" dirty="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endParaRPr lang="lv-LV" sz="1200" noProof="1" smtClean="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endParaRPr lang="lv-LV" sz="1200" noProof="1" smtClean="0">
              <a:latin typeface="Arial" panose="020B0604020202020204" pitchFamily="34" charset="0"/>
              <a:cs typeface="Arial" panose="020B0604020202020204" pitchFamily="34" charset="0"/>
            </a:endParaRPr>
          </a:p>
          <a:p>
            <a:pPr algn="just"/>
            <a:endParaRPr lang="lv-LV" sz="1200" noProof="1" smtClean="0">
              <a:latin typeface="Arial" panose="020B0604020202020204" pitchFamily="34" charset="0"/>
              <a:cs typeface="Arial" panose="020B0604020202020204" pitchFamily="34" charset="0"/>
            </a:endParaRPr>
          </a:p>
          <a:p>
            <a:pPr algn="just"/>
            <a:endParaRPr lang="lv-LV" sz="1200" b="1" noProof="1" smtClean="0">
              <a:latin typeface="Arial" panose="020B0604020202020204" pitchFamily="34" charset="0"/>
              <a:cs typeface="Arial" panose="020B0604020202020204" pitchFamily="34" charset="0"/>
            </a:endParaRPr>
          </a:p>
          <a:p>
            <a:pPr algn="just"/>
            <a:r>
              <a:rPr lang="lv-LV" sz="1200" b="1" noProof="1" smtClean="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endParaRPr lang="lv-LV" sz="1200" dirty="0" smtClean="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9C167178-EF55-485E-AA9E-00B6FD4E37CC}" type="slidenum">
              <a:rPr lang="en-US" smtClean="0"/>
              <a:t>11</a:t>
            </a:fld>
            <a:endParaRPr lang="en-US"/>
          </a:p>
        </p:txBody>
      </p:sp>
    </p:spTree>
    <p:extLst>
      <p:ext uri="{BB962C8B-B14F-4D97-AF65-F5344CB8AC3E}">
        <p14:creationId xmlns:p14="http://schemas.microsoft.com/office/powerpoint/2010/main" val="34710110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4324039" y="180000"/>
            <a:ext cx="3600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Galvenie secinājumi (6)</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6" name="TextBox 5"/>
          <p:cNvSpPr txBox="1"/>
          <p:nvPr/>
        </p:nvSpPr>
        <p:spPr>
          <a:xfrm>
            <a:off x="769774" y="976925"/>
            <a:ext cx="5598694" cy="6001643"/>
          </a:xfrm>
          <a:prstGeom prst="rect">
            <a:avLst/>
          </a:prstGeom>
          <a:noFill/>
        </p:spPr>
        <p:txBody>
          <a:bodyPr wrap="square" rtlCol="0">
            <a:spAutoFit/>
          </a:bodyPr>
          <a:lstStyle/>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Salīdzinot ar 2022. gada pētījuma rezultātiem, redzams, ka šogad vairāk respondentu ir atzīmējuši, ka neko nav dzirdējuši par MVU fondu «Idejas stiprākam uzņēmumam» - 2022. gadā tādi bija 65% respondentu, šogad – 79%. Šogad 8% norādījuši, ka ir dzirdējuši par šāda fonda esamību, bet neko tuvāk nezina; 2% - ka kopumā zina, bet ne sīkumos; 0,3% - ka ir ļoti labas zināšanas, savukārt 10% - ka ir grūti pateikt. </a:t>
            </a:r>
            <a:endParaRPr lang="lv-LV" sz="1200" b="1" dirty="0" smtClean="0">
              <a:latin typeface="Arial" panose="020B0604020202020204" pitchFamily="34" charset="0"/>
              <a:cs typeface="Arial" panose="020B0604020202020204" pitchFamily="34" charset="0"/>
            </a:endParaRPr>
          </a:p>
          <a:p>
            <a:pPr algn="just"/>
            <a:r>
              <a:rPr lang="lv-LV" sz="1200" b="1" dirty="0" smtClean="0">
                <a:latin typeface="Arial" panose="020B0604020202020204" pitchFamily="34" charset="0"/>
                <a:cs typeface="Arial" panose="020B0604020202020204" pitchFamily="34" charset="0"/>
              </a:rPr>
              <a:t>7.2. MVU fonda piedāvāto pakalpojumu izmantošana</a:t>
            </a:r>
          </a:p>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No tiem respondentiem, kuri kopumā zina par Eiropas Komisijas un EUIPO iniciatīvu MVU fonda «Idejas stiprākam uzņēmumam», 66% nav izmantojuši/pieteikušies fonda pakalpojumiem. Fonda pakalpojumiem kopumā ir pieteikušies/ir tos izmantojuši 31% no respondentiem, visbiežāk norādot 75% līdzfinansējumu ES preču zīmei un/vai dizainparaugam (norādījuši 16% no zinātājiem).</a:t>
            </a:r>
          </a:p>
          <a:p>
            <a:pPr marL="171450" indent="-171450" algn="just">
              <a:buFont typeface="Arial" panose="020B0604020202020204" pitchFamily="34" charset="0"/>
              <a:buChar char="•"/>
            </a:pPr>
            <a:r>
              <a:rPr lang="lv-LV" sz="1200" noProof="1">
                <a:latin typeface="Arial" panose="020B0604020202020204" pitchFamily="34" charset="0"/>
                <a:cs typeface="Arial" panose="020B0604020202020204" pitchFamily="34" charset="0"/>
              </a:rPr>
              <a:t>Lai arī ir samazinājies to respondentu skaits, kuri kopumā zina par MVU fonda iniciatīvu «Idejas stiprākam uzņēmumam», no zinātājiem, salīdzinot ar 2022. gada pētījuma rezultātiem, palielinājusies tā respondentu daļa, kuri ir izmantojuši vai pieteikušies kādam no MVU fonda piedāvātajiem pakalpojumiem – 2022. gadā tādi bija 13% zinātāju, savukārt 2024. gadā – 31%. </a:t>
            </a:r>
          </a:p>
          <a:p>
            <a:pPr marL="171450" indent="-171450" algn="just">
              <a:buFont typeface="Arial" panose="020B0604020202020204" pitchFamily="34" charset="0"/>
              <a:buChar char="•"/>
            </a:pPr>
            <a:r>
              <a:rPr lang="lv-LV" sz="1200" noProof="1">
                <a:latin typeface="Arial" panose="020B0604020202020204" pitchFamily="34" charset="0"/>
                <a:cs typeface="Arial" panose="020B0604020202020204" pitchFamily="34" charset="0"/>
              </a:rPr>
              <a:t>No respondentiem, kuru uzņēmums ir izmantojis vai pieteicies uz kādu no MVU fonda pakalpojumiem, 85% atzīst, ka pieteikties bija kopumā vienkārši (2022. gadā nedaudz mazāk – 81% - bija norādījuši, ka pieteikties bija kopumā vienkārši). </a:t>
            </a:r>
          </a:p>
          <a:p>
            <a:pPr algn="just"/>
            <a:r>
              <a:rPr lang="lv-LV" sz="1200" b="1" noProof="1">
                <a:latin typeface="Arial" panose="020B0604020202020204" pitchFamily="34" charset="0"/>
                <a:cs typeface="Arial" panose="020B0604020202020204" pitchFamily="34" charset="0"/>
              </a:rPr>
              <a:t>7.3. MVU fonda vērtējums</a:t>
            </a:r>
          </a:p>
          <a:p>
            <a:pPr marL="171450" indent="-171450" algn="just">
              <a:buFont typeface="Arial" panose="020B0604020202020204" pitchFamily="34" charset="0"/>
              <a:buChar char="•"/>
            </a:pPr>
            <a:r>
              <a:rPr lang="lv-LV" sz="1200" noProof="1">
                <a:latin typeface="Arial" panose="020B0604020202020204" pitchFamily="34" charset="0"/>
                <a:cs typeface="Arial" panose="020B0604020202020204" pitchFamily="34" charset="0"/>
              </a:rPr>
              <a:t>No respondentiem, kuru uzņēmums ir izmantojis vai pieteicies uz kādu no MVU fonda pakalpojumiem, 84% norāda, ka MVU fonda piedāvātie pakalpojumi bijuši kopumā noderīgi (2022. gadā mazāk – 57</a:t>
            </a:r>
            <a:r>
              <a:rPr lang="lv-LV" sz="1200" noProof="1">
                <a:latin typeface="Arial" panose="020B0604020202020204" pitchFamily="34" charset="0"/>
                <a:cs typeface="Arial" panose="020B0604020202020204" pitchFamily="34" charset="0"/>
              </a:rPr>
              <a:t>% </a:t>
            </a:r>
            <a:r>
              <a:rPr lang="lv-LV" sz="1200" noProof="1" smtClean="0">
                <a:latin typeface="Arial" panose="020B0604020202020204" pitchFamily="34" charset="0"/>
                <a:cs typeface="Arial" panose="020B0604020202020204" pitchFamily="34" charset="0"/>
              </a:rPr>
              <a:t>bija </a:t>
            </a:r>
            <a:r>
              <a:rPr lang="lv-LV" sz="1200" noProof="1">
                <a:latin typeface="Arial" panose="020B0604020202020204" pitchFamily="34" charset="0"/>
                <a:cs typeface="Arial" panose="020B0604020202020204" pitchFamily="34" charset="0"/>
              </a:rPr>
              <a:t>izteikuši šādu </a:t>
            </a:r>
            <a:r>
              <a:rPr lang="lv-LV" sz="1200" noProof="1">
                <a:latin typeface="Arial" panose="020B0604020202020204" pitchFamily="34" charset="0"/>
                <a:cs typeface="Arial" panose="020B0604020202020204" pitchFamily="34" charset="0"/>
              </a:rPr>
              <a:t>vērtējumu</a:t>
            </a:r>
            <a:r>
              <a:rPr lang="lv-LV" sz="1200" noProof="1" smtClean="0">
                <a:latin typeface="Arial" panose="020B0604020202020204" pitchFamily="34" charset="0"/>
                <a:cs typeface="Arial" panose="020B0604020202020204" pitchFamily="34" charset="0"/>
              </a:rPr>
              <a:t>). </a:t>
            </a:r>
            <a:endParaRPr lang="lv-LV" sz="1200" noProof="1">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endParaRPr lang="lv-LV" sz="1200" dirty="0" smtClean="0">
              <a:latin typeface="Arial" panose="020B0604020202020204" pitchFamily="34" charset="0"/>
              <a:cs typeface="Arial" panose="020B0604020202020204" pitchFamily="34" charset="0"/>
            </a:endParaRPr>
          </a:p>
          <a:p>
            <a:pPr algn="just"/>
            <a:endParaRPr lang="lv-LV" sz="1200" dirty="0">
              <a:latin typeface="Arial" panose="020B0604020202020204" pitchFamily="34" charset="0"/>
              <a:cs typeface="Arial" panose="020B0604020202020204" pitchFamily="34" charset="0"/>
            </a:endParaRPr>
          </a:p>
          <a:p>
            <a:pPr algn="just"/>
            <a:endParaRPr lang="lv-LV" sz="1200" dirty="0" smtClean="0">
              <a:latin typeface="Arial" panose="020B0604020202020204" pitchFamily="34" charset="0"/>
              <a:cs typeface="Arial" panose="020B0604020202020204" pitchFamily="34" charset="0"/>
            </a:endParaRPr>
          </a:p>
        </p:txBody>
      </p:sp>
      <p:sp>
        <p:nvSpPr>
          <p:cNvPr id="7" name="TextBox 6"/>
          <p:cNvSpPr txBox="1"/>
          <p:nvPr/>
        </p:nvSpPr>
        <p:spPr>
          <a:xfrm>
            <a:off x="6368468" y="976924"/>
            <a:ext cx="5598694" cy="830997"/>
          </a:xfrm>
          <a:prstGeom prst="rect">
            <a:avLst/>
          </a:prstGeom>
          <a:noFill/>
        </p:spPr>
        <p:txBody>
          <a:bodyPr wrap="square" rtlCol="0">
            <a:spAutoFit/>
          </a:bodyPr>
          <a:lstStyle/>
          <a:p>
            <a:pPr marL="171450" indent="-171450">
              <a:buFont typeface="Arial" panose="020B0604020202020204" pitchFamily="34" charset="0"/>
              <a:buChar char="•"/>
            </a:pPr>
            <a:endParaRPr lang="lv-LV" sz="1200" noProof="1"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lv-LV" sz="1200" b="1" noProof="1" smtClean="0">
              <a:latin typeface="Arial" panose="020B0604020202020204" pitchFamily="34" charset="0"/>
              <a:cs typeface="Arial" panose="020B0604020202020204" pitchFamily="34" charset="0"/>
            </a:endParaRPr>
          </a:p>
          <a:p>
            <a:r>
              <a:rPr lang="lv-LV" sz="1200" b="1" noProof="1" smtClean="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endParaRPr lang="lv-LV" sz="1200" dirty="0" smtClean="0">
              <a:latin typeface="Arial" panose="020B0604020202020204" pitchFamily="34" charset="0"/>
              <a:cs typeface="Arial" panose="020B0604020202020204" pitchFamily="34" charset="0"/>
            </a:endParaRPr>
          </a:p>
        </p:txBody>
      </p:sp>
      <p:sp>
        <p:nvSpPr>
          <p:cNvPr id="8" name="TextBox 7"/>
          <p:cNvSpPr txBox="1"/>
          <p:nvPr/>
        </p:nvSpPr>
        <p:spPr>
          <a:xfrm>
            <a:off x="6368468" y="976923"/>
            <a:ext cx="5598694" cy="1569660"/>
          </a:xfrm>
          <a:prstGeom prst="rect">
            <a:avLst/>
          </a:prstGeom>
          <a:noFill/>
        </p:spPr>
        <p:txBody>
          <a:bodyPr wrap="square" rtlCol="0">
            <a:spAutoFit/>
          </a:bodyPr>
          <a:lstStyle/>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No </a:t>
            </a:r>
            <a:r>
              <a:rPr lang="lv-LV" sz="1200" noProof="1">
                <a:latin typeface="Arial" panose="020B0604020202020204" pitchFamily="34" charset="0"/>
                <a:cs typeface="Arial" panose="020B0604020202020204" pitchFamily="34" charset="0"/>
              </a:rPr>
              <a:t>respondentiem, kuri kopumā zina par Eiropas Komisijas un EUIPO iniciatīvu MVU fondu «Idejas stiprākam uzņēmumam», apmēram puse (49%) respondentu ir kopumā apmierināti ar šo iniciatīvu. 43% respondentu pauduši, ka ir grūti pateikt, vai viņi ir apmierināti vai neapmierināti. 8% sniedz kopumā neapmierinošu vērtējumu. </a:t>
            </a:r>
          </a:p>
          <a:p>
            <a:pPr marL="171450" indent="-171450" algn="just">
              <a:buFont typeface="Arial" panose="020B0604020202020204" pitchFamily="34" charset="0"/>
              <a:buChar char="•"/>
            </a:pPr>
            <a:endParaRPr lang="lv-LV" sz="1200" dirty="0" smtClean="0">
              <a:latin typeface="Arial" panose="020B0604020202020204" pitchFamily="34" charset="0"/>
              <a:cs typeface="Arial" panose="020B0604020202020204" pitchFamily="34" charset="0"/>
            </a:endParaRPr>
          </a:p>
          <a:p>
            <a:pPr algn="just"/>
            <a:endParaRPr lang="lv-LV" sz="1200" dirty="0">
              <a:latin typeface="Arial" panose="020B0604020202020204" pitchFamily="34" charset="0"/>
              <a:cs typeface="Arial" panose="020B0604020202020204" pitchFamily="34" charset="0"/>
            </a:endParaRPr>
          </a:p>
          <a:p>
            <a:pPr algn="just"/>
            <a:endParaRPr lang="lv-LV" sz="1200" dirty="0" smtClean="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9C167178-EF55-485E-AA9E-00B6FD4E37CC}" type="slidenum">
              <a:rPr lang="en-US" smtClean="0"/>
              <a:t>12</a:t>
            </a:fld>
            <a:endParaRPr lang="en-US"/>
          </a:p>
        </p:txBody>
      </p:sp>
    </p:spTree>
    <p:extLst>
      <p:ext uri="{BB962C8B-B14F-4D97-AF65-F5344CB8AC3E}">
        <p14:creationId xmlns:p14="http://schemas.microsoft.com/office/powerpoint/2010/main" val="4228287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007644" y="2376000"/>
            <a:ext cx="4032250" cy="1328023"/>
          </a:xfrm>
          <a:prstGeom prst="roundRect">
            <a:avLst/>
          </a:prstGeom>
          <a:noFill/>
          <a:ln w="19050">
            <a:solidFill>
              <a:srgbClr val="840C56"/>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lv-LV" altLang="en-US" sz="3600" b="1" noProof="1" smtClean="0">
                <a:solidFill>
                  <a:srgbClr val="840C56"/>
                </a:solidFill>
                <a:latin typeface="Arial" panose="020B0604020202020204" pitchFamily="34" charset="0"/>
                <a:cs typeface="Arial" panose="020B0604020202020204" pitchFamily="34" charset="0"/>
              </a:rPr>
              <a:t>Galvenie rezultāti</a:t>
            </a:r>
            <a:endParaRPr lang="lv-LV" altLang="en-US" sz="2400" b="1" noProof="1">
              <a:solidFill>
                <a:srgbClr val="840C56"/>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A322A9DF-08DC-4EC6-A808-D3901E9DB9F5}" type="slidenum">
              <a:rPr lang="en-US" smtClean="0"/>
              <a:t>13</a:t>
            </a:fld>
            <a:endParaRPr lang="en-US"/>
          </a:p>
        </p:txBody>
      </p:sp>
    </p:spTree>
    <p:extLst>
      <p:ext uri="{BB962C8B-B14F-4D97-AF65-F5344CB8AC3E}">
        <p14:creationId xmlns:p14="http://schemas.microsoft.com/office/powerpoint/2010/main" val="17483955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910364" y="2305661"/>
            <a:ext cx="6346178" cy="1940957"/>
          </a:xfrm>
          <a:prstGeom prst="roundRect">
            <a:avLst/>
          </a:prstGeom>
          <a:noFill/>
          <a:ln w="19050">
            <a:solidFill>
              <a:srgbClr val="840C56"/>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lv-LV" altLang="en-US" sz="3600" b="1" noProof="1">
                <a:solidFill>
                  <a:srgbClr val="840C56"/>
                </a:solidFill>
                <a:latin typeface="Arial" panose="020B0604020202020204" pitchFamily="34" charset="0"/>
                <a:cs typeface="Arial" panose="020B0604020202020204" pitchFamily="34" charset="0"/>
              </a:rPr>
              <a:t>1. Informētība un uzskati par rūpniecisko īpašumu un tā </a:t>
            </a:r>
            <a:r>
              <a:rPr lang="lv-LV" altLang="en-US" sz="3600" b="1" noProof="1" smtClean="0">
                <a:solidFill>
                  <a:srgbClr val="840C56"/>
                </a:solidFill>
                <a:latin typeface="Arial" panose="020B0604020202020204" pitchFamily="34" charset="0"/>
                <a:cs typeface="Arial" panose="020B0604020202020204" pitchFamily="34" charset="0"/>
              </a:rPr>
              <a:t>aizsardzību</a:t>
            </a:r>
            <a:endParaRPr lang="lv-LV" altLang="en-US" sz="2400" b="1" noProof="1">
              <a:solidFill>
                <a:srgbClr val="840C56"/>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A322A9DF-08DC-4EC6-A808-D3901E9DB9F5}" type="slidenum">
              <a:rPr lang="en-US" smtClean="0"/>
              <a:t>14</a:t>
            </a:fld>
            <a:endParaRPr lang="en-US"/>
          </a:p>
        </p:txBody>
      </p:sp>
    </p:spTree>
    <p:extLst>
      <p:ext uri="{BB962C8B-B14F-4D97-AF65-F5344CB8AC3E}">
        <p14:creationId xmlns:p14="http://schemas.microsoft.com/office/powerpoint/2010/main" val="16527946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2043775" y="180000"/>
            <a:ext cx="7867961"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a:solidFill>
                  <a:srgbClr val="840C56"/>
                </a:solidFill>
                <a:latin typeface="Arial" panose="020B0604020202020204" pitchFamily="34" charset="0"/>
                <a:cs typeface="Arial" panose="020B0604020202020204" pitchFamily="34" charset="0"/>
              </a:rPr>
              <a:t>1.1. Informētība par rūpnieciskā īpašuma aizsardzību </a:t>
            </a: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561474" y="737937"/>
            <a:ext cx="11085094" cy="307777"/>
          </a:xfrm>
          <a:prstGeom prst="rect">
            <a:avLst/>
          </a:prstGeom>
          <a:noFill/>
        </p:spPr>
        <p:txBody>
          <a:bodyPr wrap="square" rtlCol="0">
            <a:spAutoFit/>
          </a:bodyPr>
          <a:lstStyle/>
          <a:p>
            <a:pPr algn="ctr"/>
            <a:r>
              <a:rPr lang="lv-LV" sz="1400" b="1" noProof="1" smtClean="0">
                <a:latin typeface="Arial" panose="020B0604020202020204" pitchFamily="34" charset="0"/>
                <a:cs typeface="Arial" panose="020B0604020202020204" pitchFamily="34" charset="0"/>
              </a:rPr>
              <a:t>A1. Vai Jūs esat dzirdējis/-usi kaut ko par intelektuālo īpašumu un tā aizsardzības veidiem?</a:t>
            </a:r>
            <a:endParaRPr lang="lv-LV" sz="1400" noProof="1">
              <a:latin typeface="Arial" panose="020B0604020202020204" pitchFamily="34" charset="0"/>
              <a:cs typeface="Arial" panose="020B0604020202020204" pitchFamily="34" charset="0"/>
            </a:endParaRPr>
          </a:p>
        </p:txBody>
      </p:sp>
      <p:graphicFrame>
        <p:nvGraphicFramePr>
          <p:cNvPr id="6" name="Chart 5">
            <a:extLst>
              <a:ext uri="{FF2B5EF4-FFF2-40B4-BE49-F238E27FC236}">
                <a16:creationId xmlns:lc="http://schemas.openxmlformats.org/drawingml/2006/lockedCanvas" xmlns="" xmlns:a16="http://schemas.microsoft.com/office/drawing/2014/main" xmlns:xdr="http://schemas.openxmlformats.org/drawingml/2006/spreadsheetDrawing" id="{81A565A3-A567-4890-B4AE-3A59B70F5BD3}"/>
              </a:ext>
            </a:extLst>
          </p:cNvPr>
          <p:cNvGraphicFramePr>
            <a:graphicFrameLocks/>
          </p:cNvGraphicFramePr>
          <p:nvPr>
            <p:extLst>
              <p:ext uri="{D42A27DB-BD31-4B8C-83A1-F6EECF244321}">
                <p14:modId xmlns:p14="http://schemas.microsoft.com/office/powerpoint/2010/main" val="4004914656"/>
              </p:ext>
            </p:extLst>
          </p:nvPr>
        </p:nvGraphicFramePr>
        <p:xfrm>
          <a:off x="2043775" y="1534862"/>
          <a:ext cx="8175045" cy="401570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403567" y="6039715"/>
            <a:ext cx="5531886" cy="246221"/>
          </a:xfrm>
          <a:prstGeom prst="rect">
            <a:avLst/>
          </a:prstGeom>
          <a:noFill/>
        </p:spPr>
        <p:txBody>
          <a:bodyPr wrap="square" rtlCol="0">
            <a:spAutoFit/>
          </a:bodyPr>
          <a:lstStyle/>
          <a:p>
            <a:pPr algn="ctr"/>
            <a:r>
              <a:rPr lang="lv-LV" sz="1000" i="1" dirty="0" smtClean="0">
                <a:latin typeface="Arial" panose="020B0604020202020204" pitchFamily="34" charset="0"/>
                <a:cs typeface="Arial" panose="020B0604020202020204" pitchFamily="34" charset="0"/>
              </a:rPr>
              <a:t>Bāze: visi respondenti, n=2318</a:t>
            </a:r>
            <a:endParaRPr lang="en-US" sz="1000" i="1"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9C167178-EF55-485E-AA9E-00B6FD4E37CC}" type="slidenum">
              <a:rPr lang="en-US" smtClean="0"/>
              <a:t>15</a:t>
            </a:fld>
            <a:endParaRPr lang="en-US"/>
          </a:p>
        </p:txBody>
      </p:sp>
    </p:spTree>
    <p:extLst>
      <p:ext uri="{BB962C8B-B14F-4D97-AF65-F5344CB8AC3E}">
        <p14:creationId xmlns:p14="http://schemas.microsoft.com/office/powerpoint/2010/main" val="42572410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2043775" y="180000"/>
            <a:ext cx="7867961"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a:solidFill>
                  <a:srgbClr val="840C56"/>
                </a:solidFill>
                <a:latin typeface="Arial" panose="020B0604020202020204" pitchFamily="34" charset="0"/>
                <a:cs typeface="Arial" panose="020B0604020202020204" pitchFamily="34" charset="0"/>
              </a:rPr>
              <a:t>1.1. Informētība par rūpnieciskā īpašuma aizsardzību </a:t>
            </a: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561474" y="737937"/>
            <a:ext cx="11085094" cy="307777"/>
          </a:xfrm>
          <a:prstGeom prst="rect">
            <a:avLst/>
          </a:prstGeom>
          <a:noFill/>
        </p:spPr>
        <p:txBody>
          <a:bodyPr wrap="square" rtlCol="0">
            <a:spAutoFit/>
          </a:bodyPr>
          <a:lstStyle/>
          <a:p>
            <a:pPr algn="ctr"/>
            <a:r>
              <a:rPr lang="lv-LV" sz="1400" b="1" noProof="1" smtClean="0">
                <a:latin typeface="Arial" panose="020B0604020202020204" pitchFamily="34" charset="0"/>
                <a:cs typeface="Arial" panose="020B0604020202020204" pitchFamily="34" charset="0"/>
              </a:rPr>
              <a:t>A1. Vai Jūs esat dzirdējis/-usi kaut ko par intelektuālo īpašumu un tā aizsardzības veidiem?</a:t>
            </a:r>
            <a:endParaRPr lang="lv-LV" sz="1400" noProof="1">
              <a:latin typeface="Arial" panose="020B0604020202020204" pitchFamily="34" charset="0"/>
              <a:cs typeface="Arial" panose="020B0604020202020204" pitchFamily="34" charset="0"/>
            </a:endParaRPr>
          </a:p>
        </p:txBody>
      </p:sp>
      <p:graphicFrame>
        <p:nvGraphicFramePr>
          <p:cNvPr id="5" name="Chart 4">
            <a:extLst>
              <a:ext uri="{FF2B5EF4-FFF2-40B4-BE49-F238E27FC236}">
                <a16:creationId xmlns:lc="http://schemas.openxmlformats.org/drawingml/2006/lockedCanvas" xmlns="" xmlns:a16="http://schemas.microsoft.com/office/drawing/2014/main" xmlns:xdr="http://schemas.openxmlformats.org/drawingml/2006/spreadsheetDrawing" id="{00A173FC-7B8C-4D6A-9F48-2CCC416F52A9}"/>
              </a:ext>
            </a:extLst>
          </p:cNvPr>
          <p:cNvGraphicFramePr>
            <a:graphicFrameLocks/>
          </p:cNvGraphicFramePr>
          <p:nvPr>
            <p:extLst>
              <p:ext uri="{D42A27DB-BD31-4B8C-83A1-F6EECF244321}">
                <p14:modId xmlns:p14="http://schemas.microsoft.com/office/powerpoint/2010/main" val="213852760"/>
              </p:ext>
            </p:extLst>
          </p:nvPr>
        </p:nvGraphicFramePr>
        <p:xfrm>
          <a:off x="561474" y="997811"/>
          <a:ext cx="9753600" cy="5878961"/>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10315074" y="5374105"/>
            <a:ext cx="1604211" cy="707886"/>
          </a:xfrm>
          <a:prstGeom prst="rect">
            <a:avLst/>
          </a:prstGeom>
          <a:noFill/>
        </p:spPr>
        <p:txBody>
          <a:bodyPr wrap="square" rtlCol="0">
            <a:spAutoFit/>
          </a:bodyPr>
          <a:lstStyle/>
          <a:p>
            <a:r>
              <a:rPr lang="lv-LV" sz="1000" i="1" noProof="1" smtClean="0">
                <a:latin typeface="Arial" panose="020B0604020202020204" pitchFamily="34" charset="0"/>
                <a:cs typeface="Arial" panose="020B0604020202020204" pitchFamily="34" charset="0"/>
              </a:rPr>
              <a:t>Bāze: respondenti attiecīgajās grupās (skatīt «n=» grafikā)</a:t>
            </a:r>
          </a:p>
          <a:p>
            <a:r>
              <a:rPr lang="lv-LV" sz="1000" i="1" noProof="1" smtClean="0">
                <a:latin typeface="Arial" panose="020B0604020202020204" pitchFamily="34" charset="0"/>
                <a:cs typeface="Arial" panose="020B0604020202020204" pitchFamily="34" charset="0"/>
              </a:rPr>
              <a:t>*Vairākatbilžu jautājums</a:t>
            </a:r>
            <a:endParaRPr lang="lv-LV" sz="1000" i="1" noProof="1">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9C167178-EF55-485E-AA9E-00B6FD4E37CC}" type="slidenum">
              <a:rPr lang="en-US" smtClean="0"/>
              <a:t>16</a:t>
            </a:fld>
            <a:endParaRPr lang="en-US"/>
          </a:p>
        </p:txBody>
      </p:sp>
    </p:spTree>
    <p:extLst>
      <p:ext uri="{BB962C8B-B14F-4D97-AF65-F5344CB8AC3E}">
        <p14:creationId xmlns:p14="http://schemas.microsoft.com/office/powerpoint/2010/main" val="28013849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2043775" y="180000"/>
            <a:ext cx="7867961"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a:solidFill>
                  <a:srgbClr val="840C56"/>
                </a:solidFill>
                <a:latin typeface="Arial" panose="020B0604020202020204" pitchFamily="34" charset="0"/>
                <a:cs typeface="Arial" panose="020B0604020202020204" pitchFamily="34" charset="0"/>
              </a:rPr>
              <a:t>1.1. Informētība par rūpnieciskā īpašuma aizsardzību </a:t>
            </a: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561474" y="737937"/>
            <a:ext cx="11085094" cy="307777"/>
          </a:xfrm>
          <a:prstGeom prst="rect">
            <a:avLst/>
          </a:prstGeom>
          <a:noFill/>
        </p:spPr>
        <p:txBody>
          <a:bodyPr wrap="square" rtlCol="0">
            <a:spAutoFit/>
          </a:bodyPr>
          <a:lstStyle/>
          <a:p>
            <a:pPr algn="ctr"/>
            <a:r>
              <a:rPr lang="lv-LV" sz="1400" b="1" noProof="1" smtClean="0">
                <a:latin typeface="Arial" panose="020B0604020202020204" pitchFamily="34" charset="0"/>
                <a:cs typeface="Arial" panose="020B0604020202020204" pitchFamily="34" charset="0"/>
              </a:rPr>
              <a:t>A2. </a:t>
            </a:r>
            <a:r>
              <a:rPr lang="lv-LV" sz="1400" b="1" dirty="0">
                <a:latin typeface="Arial" panose="020B0604020202020204" pitchFamily="34" charset="0"/>
                <a:cs typeface="Arial" panose="020B0604020202020204" pitchFamily="34" charset="0"/>
              </a:rPr>
              <a:t>Jūsuprāt, ko ietver viens no intelektuālā īpašuma virzieniem - rūpnieciskais īpašums</a:t>
            </a:r>
            <a:r>
              <a:rPr lang="lv-LV" sz="1400" b="1" dirty="0" smtClean="0">
                <a:latin typeface="Arial" panose="020B0604020202020204" pitchFamily="34" charset="0"/>
                <a:cs typeface="Arial" panose="020B0604020202020204" pitchFamily="34" charset="0"/>
              </a:rPr>
              <a:t>?*</a:t>
            </a:r>
            <a:endParaRPr lang="lv-LV" sz="1400" noProof="1">
              <a:latin typeface="Arial" panose="020B0604020202020204" pitchFamily="34" charset="0"/>
              <a:cs typeface="Arial" panose="020B0604020202020204" pitchFamily="34" charset="0"/>
            </a:endParaRPr>
          </a:p>
        </p:txBody>
      </p:sp>
      <p:graphicFrame>
        <p:nvGraphicFramePr>
          <p:cNvPr id="5" name="Chart 4">
            <a:extLst>
              <a:ext uri="{FF2B5EF4-FFF2-40B4-BE49-F238E27FC236}">
                <a16:creationId xmlns:lc="http://schemas.openxmlformats.org/drawingml/2006/lockedCanvas" xmlns="" xmlns:a16="http://schemas.microsoft.com/office/drawing/2014/main" xmlns:xdr="http://schemas.openxmlformats.org/drawingml/2006/spreadsheetDrawing" id="{00000000-0008-0000-0100-00002C000000}"/>
              </a:ext>
            </a:extLst>
          </p:cNvPr>
          <p:cNvGraphicFramePr>
            <a:graphicFrameLocks/>
          </p:cNvGraphicFramePr>
          <p:nvPr>
            <p:extLst>
              <p:ext uri="{D42A27DB-BD31-4B8C-83A1-F6EECF244321}">
                <p14:modId xmlns:p14="http://schemas.microsoft.com/office/powerpoint/2010/main" val="3201928323"/>
              </p:ext>
            </p:extLst>
          </p:nvPr>
        </p:nvGraphicFramePr>
        <p:xfrm>
          <a:off x="1100955" y="1311274"/>
          <a:ext cx="9753600" cy="484889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3403567" y="6160168"/>
            <a:ext cx="5531886" cy="707886"/>
          </a:xfrm>
          <a:prstGeom prst="rect">
            <a:avLst/>
          </a:prstGeom>
          <a:noFill/>
        </p:spPr>
        <p:txBody>
          <a:bodyPr wrap="square" rtlCol="0">
            <a:spAutoFit/>
          </a:bodyPr>
          <a:lstStyle/>
          <a:p>
            <a:pPr algn="ctr"/>
            <a:r>
              <a:rPr lang="lv-LV" sz="1000" i="1" noProof="1" smtClean="0">
                <a:latin typeface="Arial" panose="020B0604020202020204" pitchFamily="34" charset="0"/>
                <a:cs typeface="Arial" panose="020B0604020202020204" pitchFamily="34" charset="0"/>
              </a:rPr>
              <a:t>Bāze: visi respondenti (skat. «n=» grafikā)</a:t>
            </a:r>
          </a:p>
          <a:p>
            <a:pPr algn="ctr"/>
            <a:r>
              <a:rPr lang="lv-LV" sz="1000" i="1" noProof="1" smtClean="0">
                <a:latin typeface="Arial" panose="020B0604020202020204" pitchFamily="34" charset="0"/>
                <a:cs typeface="Arial" panose="020B0604020202020204" pitchFamily="34" charset="0"/>
              </a:rPr>
              <a:t>Vairākatbilžu jautājums  (% summa &gt; 100)</a:t>
            </a:r>
          </a:p>
          <a:p>
            <a:pPr algn="ctr"/>
            <a:r>
              <a:rPr lang="lv-LV" sz="1000" i="1" noProof="1" smtClean="0">
                <a:latin typeface="Arial" panose="020B0604020202020204" pitchFamily="34" charset="0"/>
                <a:cs typeface="Arial" panose="020B0604020202020204" pitchFamily="34" charset="0"/>
              </a:rPr>
              <a:t>*Jautājuma formulējums līdz 2022. gadam: "Kas, Jūsuprāt, ir rūpnieciskais īpašums?«</a:t>
            </a:r>
          </a:p>
          <a:p>
            <a:pPr algn="ctr"/>
            <a:r>
              <a:rPr lang="lv-LV" sz="1000" i="1" noProof="1" smtClean="0">
                <a:latin typeface="Arial" panose="020B0604020202020204" pitchFamily="34" charset="0"/>
                <a:cs typeface="Arial" panose="020B0604020202020204" pitchFamily="34" charset="0"/>
              </a:rPr>
              <a:t>**Saglabāta respondentu sniegto atbilžu oriģinālrakstība un stils</a:t>
            </a:r>
            <a:endParaRPr lang="lv-LV" sz="1000" i="1" noProof="1">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9C167178-EF55-485E-AA9E-00B6FD4E37CC}" type="slidenum">
              <a:rPr lang="en-US" smtClean="0"/>
              <a:t>17</a:t>
            </a:fld>
            <a:endParaRPr lang="en-US"/>
          </a:p>
        </p:txBody>
      </p:sp>
    </p:spTree>
    <p:extLst>
      <p:ext uri="{BB962C8B-B14F-4D97-AF65-F5344CB8AC3E}">
        <p14:creationId xmlns:p14="http://schemas.microsoft.com/office/powerpoint/2010/main" val="33589447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302624" y="180000"/>
            <a:ext cx="9602793"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1.2. Zināšanu rūpnieciskā īpašuma aizsardzības jomā vērtējums</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561474" y="737937"/>
            <a:ext cx="11085094" cy="307777"/>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A3. Kā Jūs </a:t>
            </a:r>
            <a:r>
              <a:rPr lang="lv-LV" sz="1400" b="1" dirty="0" smtClean="0">
                <a:latin typeface="Arial" panose="020B0604020202020204" pitchFamily="34" charset="0"/>
                <a:cs typeface="Arial" panose="020B0604020202020204" pitchFamily="34" charset="0"/>
              </a:rPr>
              <a:t>vērtējat </a:t>
            </a:r>
            <a:r>
              <a:rPr lang="lv-LV" sz="1400" b="1" dirty="0">
                <a:latin typeface="Arial" panose="020B0604020202020204" pitchFamily="34" charset="0"/>
                <a:cs typeface="Arial" panose="020B0604020202020204" pitchFamily="34" charset="0"/>
              </a:rPr>
              <a:t>savas zināšanas rūpnieciskā īpašuma aizsardzības jomā? Tās ir</a:t>
            </a:r>
            <a:r>
              <a:rPr lang="lv-LV" sz="1400" b="1" dirty="0" smtClean="0">
                <a:latin typeface="Arial" panose="020B0604020202020204" pitchFamily="34" charset="0"/>
                <a:cs typeface="Arial" panose="020B0604020202020204" pitchFamily="34" charset="0"/>
              </a:rPr>
              <a:t>....?</a:t>
            </a:r>
            <a:endParaRPr lang="lv-LV" sz="1400" noProof="1">
              <a:latin typeface="Arial" panose="020B0604020202020204" pitchFamily="34" charset="0"/>
              <a:cs typeface="Arial" panose="020B0604020202020204" pitchFamily="34" charset="0"/>
            </a:endParaRPr>
          </a:p>
        </p:txBody>
      </p:sp>
      <p:graphicFrame>
        <p:nvGraphicFramePr>
          <p:cNvPr id="6" name="Chart 5">
            <a:extLst>
              <a:ext uri="{FF2B5EF4-FFF2-40B4-BE49-F238E27FC236}">
                <a16:creationId xmlns:lc="http://schemas.openxmlformats.org/drawingml/2006/lockedCanvas" xmlns="" xmlns:a16="http://schemas.microsoft.com/office/drawing/2014/main" xmlns:xdr="http://schemas.openxmlformats.org/drawingml/2006/spreadsheetDrawing" id="{00000000-0008-0000-0100-000029000000}"/>
              </a:ext>
            </a:extLst>
          </p:cNvPr>
          <p:cNvGraphicFramePr>
            <a:graphicFrameLocks/>
          </p:cNvGraphicFramePr>
          <p:nvPr>
            <p:extLst>
              <p:ext uri="{D42A27DB-BD31-4B8C-83A1-F6EECF244321}">
                <p14:modId xmlns:p14="http://schemas.microsoft.com/office/powerpoint/2010/main" val="1709531376"/>
              </p:ext>
            </p:extLst>
          </p:nvPr>
        </p:nvGraphicFramePr>
        <p:xfrm>
          <a:off x="1302624" y="1811589"/>
          <a:ext cx="9602793" cy="348892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403567" y="5867924"/>
            <a:ext cx="5531886" cy="246221"/>
          </a:xfrm>
          <a:prstGeom prst="rect">
            <a:avLst/>
          </a:prstGeom>
          <a:noFill/>
        </p:spPr>
        <p:txBody>
          <a:bodyPr wrap="square" rtlCol="0">
            <a:spAutoFit/>
          </a:bodyPr>
          <a:lstStyle/>
          <a:p>
            <a:pPr algn="ctr"/>
            <a:r>
              <a:rPr lang="lv-LV" sz="1000" i="1" noProof="1" smtClean="0">
                <a:latin typeface="Arial" panose="020B0604020202020204" pitchFamily="34" charset="0"/>
                <a:cs typeface="Arial" panose="020B0604020202020204" pitchFamily="34" charset="0"/>
              </a:rPr>
              <a:t>Bāze: visi respondenti (skat. «n=» grafikā)</a:t>
            </a:r>
          </a:p>
        </p:txBody>
      </p:sp>
      <p:sp>
        <p:nvSpPr>
          <p:cNvPr id="5" name="Slide Number Placeholder 4"/>
          <p:cNvSpPr>
            <a:spLocks noGrp="1"/>
          </p:cNvSpPr>
          <p:nvPr>
            <p:ph type="sldNum" sz="quarter" idx="12"/>
          </p:nvPr>
        </p:nvSpPr>
        <p:spPr/>
        <p:txBody>
          <a:bodyPr/>
          <a:lstStyle/>
          <a:p>
            <a:fld id="{9C167178-EF55-485E-AA9E-00B6FD4E37CC}" type="slidenum">
              <a:rPr lang="en-US" smtClean="0"/>
              <a:t>18</a:t>
            </a:fld>
            <a:endParaRPr lang="en-US"/>
          </a:p>
        </p:txBody>
      </p:sp>
    </p:spTree>
    <p:extLst>
      <p:ext uri="{BB962C8B-B14F-4D97-AF65-F5344CB8AC3E}">
        <p14:creationId xmlns:p14="http://schemas.microsoft.com/office/powerpoint/2010/main" val="29952627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302624" y="180000"/>
            <a:ext cx="9602793"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1.2. Zināšanu rūpnieciskā īpašuma aizsardzības jomā vērtējums</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561474" y="737937"/>
            <a:ext cx="11085094" cy="307777"/>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A3. Kā Jūs </a:t>
            </a:r>
            <a:r>
              <a:rPr lang="lv-LV" sz="1400" b="1" dirty="0" smtClean="0">
                <a:latin typeface="Arial" panose="020B0604020202020204" pitchFamily="34" charset="0"/>
                <a:cs typeface="Arial" panose="020B0604020202020204" pitchFamily="34" charset="0"/>
              </a:rPr>
              <a:t>vērtējat </a:t>
            </a:r>
            <a:r>
              <a:rPr lang="lv-LV" sz="1400" b="1" dirty="0">
                <a:latin typeface="Arial" panose="020B0604020202020204" pitchFamily="34" charset="0"/>
                <a:cs typeface="Arial" panose="020B0604020202020204" pitchFamily="34" charset="0"/>
              </a:rPr>
              <a:t>savas zināšanas rūpnieciskā īpašuma aizsardzības jomā? Tās ir</a:t>
            </a:r>
            <a:r>
              <a:rPr lang="lv-LV" sz="1400" b="1" dirty="0" smtClean="0">
                <a:latin typeface="Arial" panose="020B0604020202020204" pitchFamily="34" charset="0"/>
                <a:cs typeface="Arial" panose="020B0604020202020204" pitchFamily="34" charset="0"/>
              </a:rPr>
              <a:t>....?</a:t>
            </a:r>
            <a:endParaRPr lang="lv-LV" sz="1400" noProof="1">
              <a:latin typeface="Arial" panose="020B0604020202020204" pitchFamily="34" charset="0"/>
              <a:cs typeface="Arial" panose="020B0604020202020204" pitchFamily="34" charset="0"/>
            </a:endParaRPr>
          </a:p>
        </p:txBody>
      </p:sp>
      <p:sp>
        <p:nvSpPr>
          <p:cNvPr id="5" name="TextBox 4"/>
          <p:cNvSpPr txBox="1"/>
          <p:nvPr/>
        </p:nvSpPr>
        <p:spPr>
          <a:xfrm>
            <a:off x="8470726" y="1123292"/>
            <a:ext cx="3559126" cy="584775"/>
          </a:xfrm>
          <a:prstGeom prst="rect">
            <a:avLst/>
          </a:prstGeom>
          <a:noFill/>
        </p:spPr>
        <p:txBody>
          <a:bodyPr wrap="square" rtlCol="0">
            <a:spAutoFit/>
          </a:bodyPr>
          <a:lstStyle/>
          <a:p>
            <a:pPr algn="r"/>
            <a:r>
              <a:rPr lang="lv-LV" sz="1600" b="1" dirty="0" smtClean="0">
                <a:solidFill>
                  <a:srgbClr val="840C56"/>
                </a:solidFill>
                <a:latin typeface="Arial" panose="020B0604020202020204" pitchFamily="34" charset="0"/>
                <a:cs typeface="Arial" panose="020B0604020202020204" pitchFamily="34" charset="0"/>
              </a:rPr>
              <a:t>Respondentu atbildes atkarībā no tā, vai pieder tiesības</a:t>
            </a:r>
            <a:endParaRPr lang="en-US" sz="1600" b="1" dirty="0">
              <a:solidFill>
                <a:srgbClr val="840C56"/>
              </a:solidFill>
              <a:latin typeface="Arial" panose="020B0604020202020204" pitchFamily="34" charset="0"/>
              <a:cs typeface="Arial" panose="020B0604020202020204" pitchFamily="34" charset="0"/>
            </a:endParaRPr>
          </a:p>
        </p:txBody>
      </p:sp>
      <p:graphicFrame>
        <p:nvGraphicFramePr>
          <p:cNvPr id="6" name="Chart 5">
            <a:extLst>
              <a:ext uri="{FF2B5EF4-FFF2-40B4-BE49-F238E27FC236}">
                <a16:creationId xmlns:lc="http://schemas.openxmlformats.org/drawingml/2006/lockedCanvas" xmlns="" xmlns:a16="http://schemas.microsoft.com/office/drawing/2014/main" xmlns:xdr="http://schemas.openxmlformats.org/drawingml/2006/spreadsheetDrawing" id="{00000000-0008-0000-0100-000035000000}"/>
              </a:ext>
            </a:extLst>
          </p:cNvPr>
          <p:cNvGraphicFramePr>
            <a:graphicFrameLocks/>
          </p:cNvGraphicFramePr>
          <p:nvPr>
            <p:extLst>
              <p:ext uri="{D42A27DB-BD31-4B8C-83A1-F6EECF244321}">
                <p14:modId xmlns:p14="http://schemas.microsoft.com/office/powerpoint/2010/main" val="43055162"/>
              </p:ext>
            </p:extLst>
          </p:nvPr>
        </p:nvGraphicFramePr>
        <p:xfrm>
          <a:off x="1509712" y="1972635"/>
          <a:ext cx="9172575" cy="354584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403567" y="5867924"/>
            <a:ext cx="5531886" cy="246221"/>
          </a:xfrm>
          <a:prstGeom prst="rect">
            <a:avLst/>
          </a:prstGeom>
          <a:noFill/>
        </p:spPr>
        <p:txBody>
          <a:bodyPr wrap="square" rtlCol="0">
            <a:spAutoFit/>
          </a:bodyPr>
          <a:lstStyle/>
          <a:p>
            <a:pPr algn="ctr"/>
            <a:r>
              <a:rPr lang="lv-LV" sz="1000" i="1" noProof="1" smtClean="0">
                <a:latin typeface="Arial" panose="020B0604020202020204" pitchFamily="34" charset="0"/>
                <a:cs typeface="Arial" panose="020B0604020202020204" pitchFamily="34" charset="0"/>
              </a:rPr>
              <a:t>Bāze: respondenti attiecīgajās grupās (skat. «n=» grafikā)</a:t>
            </a:r>
          </a:p>
        </p:txBody>
      </p:sp>
      <p:sp>
        <p:nvSpPr>
          <p:cNvPr id="8" name="Slide Number Placeholder 7"/>
          <p:cNvSpPr>
            <a:spLocks noGrp="1"/>
          </p:cNvSpPr>
          <p:nvPr>
            <p:ph type="sldNum" sz="quarter" idx="12"/>
          </p:nvPr>
        </p:nvSpPr>
        <p:spPr/>
        <p:txBody>
          <a:bodyPr/>
          <a:lstStyle/>
          <a:p>
            <a:fld id="{9C167178-EF55-485E-AA9E-00B6FD4E37CC}" type="slidenum">
              <a:rPr lang="en-US" smtClean="0"/>
              <a:t>19</a:t>
            </a:fld>
            <a:endParaRPr lang="en-US"/>
          </a:p>
        </p:txBody>
      </p:sp>
    </p:spTree>
    <p:extLst>
      <p:ext uri="{BB962C8B-B14F-4D97-AF65-F5344CB8AC3E}">
        <p14:creationId xmlns:p14="http://schemas.microsoft.com/office/powerpoint/2010/main" val="8508788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5339916" y="180000"/>
            <a:ext cx="1512168"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a:solidFill>
                  <a:srgbClr val="840C56"/>
                </a:solidFill>
                <a:latin typeface="Arial" panose="020B0604020202020204" pitchFamily="34" charset="0"/>
                <a:cs typeface="Arial" panose="020B0604020202020204" pitchFamily="34" charset="0"/>
              </a:rPr>
              <a:t>Saturs</a:t>
            </a:r>
          </a:p>
        </p:txBody>
      </p:sp>
      <p:sp>
        <p:nvSpPr>
          <p:cNvPr id="3" name="Rectangle 3">
            <a:extLst>
              <a:ext uri="{FF2B5EF4-FFF2-40B4-BE49-F238E27FC236}">
                <a16:creationId xmlns:a16="http://schemas.microsoft.com/office/drawing/2014/main" xmlns="" id="{F565C67D-169E-4F19-8E5A-27971AF2105C}"/>
              </a:ext>
            </a:extLst>
          </p:cNvPr>
          <p:cNvSpPr txBox="1">
            <a:spLocks noRot="1" noChangeArrowheads="1"/>
          </p:cNvSpPr>
          <p:nvPr/>
        </p:nvSpPr>
        <p:spPr bwMode="auto">
          <a:xfrm>
            <a:off x="2464279" y="976925"/>
            <a:ext cx="7263441" cy="489448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81000" indent="-381000">
              <a:spcBef>
                <a:spcPts val="900"/>
              </a:spcBef>
              <a:buNone/>
            </a:pPr>
            <a:r>
              <a:rPr lang="lv-LV" altLang="lv-LV" sz="1200" noProof="1" smtClean="0">
                <a:latin typeface="Arial" panose="020B0604020202020204" pitchFamily="34" charset="0"/>
                <a:cs typeface="Arial" panose="020B0604020202020204" pitchFamily="34" charset="0"/>
              </a:rPr>
              <a:t>Pētījuma apraksts</a:t>
            </a:r>
            <a:r>
              <a:rPr lang="en-GB" altLang="lv-LV" sz="1200" u="sng" noProof="1">
                <a:latin typeface="Arial" panose="020B0604020202020204" pitchFamily="34" charset="0"/>
                <a:cs typeface="Arial" panose="020B0604020202020204" pitchFamily="34" charset="0"/>
              </a:rPr>
              <a:t>						</a:t>
            </a:r>
            <a:r>
              <a:rPr lang="en-GB" altLang="lv-LV" sz="1200" noProof="1">
                <a:latin typeface="Arial" panose="020B0604020202020204" pitchFamily="34" charset="0"/>
                <a:cs typeface="Arial" panose="020B0604020202020204" pitchFamily="34" charset="0"/>
              </a:rPr>
              <a:t>3</a:t>
            </a:r>
          </a:p>
          <a:p>
            <a:pPr marL="381000" indent="-381000">
              <a:spcBef>
                <a:spcPts val="900"/>
              </a:spcBef>
              <a:buNone/>
            </a:pPr>
            <a:r>
              <a:rPr lang="lv-LV" altLang="lv-LV" sz="1200" noProof="1">
                <a:latin typeface="Arial" panose="020B0604020202020204" pitchFamily="34" charset="0"/>
                <a:cs typeface="Arial" panose="020B0604020202020204" pitchFamily="34" charset="0"/>
              </a:rPr>
              <a:t>Izlases raksturojums</a:t>
            </a:r>
            <a:r>
              <a:rPr lang="en-GB" altLang="lv-LV" sz="1200" noProof="1">
                <a:latin typeface="Arial" panose="020B0604020202020204" pitchFamily="34" charset="0"/>
                <a:cs typeface="Arial" panose="020B0604020202020204" pitchFamily="34" charset="0"/>
              </a:rPr>
              <a:t> </a:t>
            </a:r>
            <a:r>
              <a:rPr lang="en-GB" altLang="lv-LV" sz="1200" u="sng" noProof="1">
                <a:latin typeface="Arial" panose="020B0604020202020204" pitchFamily="34" charset="0"/>
                <a:cs typeface="Arial" panose="020B0604020202020204" pitchFamily="34" charset="0"/>
              </a:rPr>
              <a:t>				</a:t>
            </a:r>
            <a:r>
              <a:rPr lang="lv-LV" altLang="lv-LV" sz="1200" u="sng" noProof="1">
                <a:latin typeface="Arial" panose="020B0604020202020204" pitchFamily="34" charset="0"/>
                <a:cs typeface="Arial" panose="020B0604020202020204" pitchFamily="34" charset="0"/>
              </a:rPr>
              <a:t>		</a:t>
            </a:r>
            <a:r>
              <a:rPr lang="en-GB" altLang="lv-LV" sz="1200" noProof="1">
                <a:latin typeface="Arial" panose="020B0604020202020204" pitchFamily="34" charset="0"/>
                <a:cs typeface="Arial" panose="020B0604020202020204" pitchFamily="34" charset="0"/>
              </a:rPr>
              <a:t>4</a:t>
            </a:r>
          </a:p>
          <a:p>
            <a:pPr marL="381000" indent="-381000">
              <a:spcBef>
                <a:spcPts val="900"/>
              </a:spcBef>
              <a:buNone/>
            </a:pPr>
            <a:r>
              <a:rPr lang="lv-LV" altLang="lv-LV" sz="1200" b="1" noProof="1">
                <a:latin typeface="Arial" panose="020B0604020202020204" pitchFamily="34" charset="0"/>
                <a:cs typeface="Arial" panose="020B0604020202020204" pitchFamily="34" charset="0"/>
              </a:rPr>
              <a:t>Galvenie secinājumi</a:t>
            </a:r>
            <a:r>
              <a:rPr lang="en-GB" altLang="lv-LV" sz="1200" noProof="1">
                <a:latin typeface="Arial" panose="020B0604020202020204" pitchFamily="34" charset="0"/>
                <a:cs typeface="Arial" panose="020B0604020202020204" pitchFamily="34" charset="0"/>
              </a:rPr>
              <a:t> </a:t>
            </a:r>
            <a:r>
              <a:rPr lang="en-GB" altLang="lv-LV" sz="1200" u="sng" noProof="1">
                <a:latin typeface="Arial" panose="020B0604020202020204" pitchFamily="34" charset="0"/>
                <a:cs typeface="Arial" panose="020B0604020202020204" pitchFamily="34" charset="0"/>
              </a:rPr>
              <a:t>                                  		                             	</a:t>
            </a:r>
            <a:r>
              <a:rPr lang="lv-LV" altLang="lv-LV" sz="1200" noProof="1">
                <a:latin typeface="Arial" panose="020B0604020202020204" pitchFamily="34" charset="0"/>
                <a:cs typeface="Arial" panose="020B0604020202020204" pitchFamily="34" charset="0"/>
              </a:rPr>
              <a:t>6</a:t>
            </a:r>
            <a:endParaRPr lang="en-GB" altLang="lv-LV" sz="1200" noProof="1">
              <a:latin typeface="Arial" panose="020B0604020202020204" pitchFamily="34" charset="0"/>
              <a:cs typeface="Arial" panose="020B0604020202020204" pitchFamily="34" charset="0"/>
            </a:endParaRPr>
          </a:p>
          <a:p>
            <a:pPr marL="381000" indent="-381000">
              <a:spcBef>
                <a:spcPts val="900"/>
              </a:spcBef>
              <a:buNone/>
            </a:pPr>
            <a:r>
              <a:rPr lang="lv-LV" altLang="lv-LV" sz="1200" b="1" noProof="1">
                <a:latin typeface="Arial" panose="020B0604020202020204" pitchFamily="34" charset="0"/>
                <a:cs typeface="Arial" panose="020B0604020202020204" pitchFamily="34" charset="0"/>
              </a:rPr>
              <a:t>Galvenie rezultāti</a:t>
            </a:r>
            <a:endParaRPr lang="en-GB" altLang="lv-LV" sz="1200" b="1" noProof="1">
              <a:latin typeface="Arial" panose="020B0604020202020204" pitchFamily="34" charset="0"/>
              <a:cs typeface="Arial" panose="020B0604020202020204" pitchFamily="34" charset="0"/>
            </a:endParaRPr>
          </a:p>
          <a:p>
            <a:pPr marL="288000" indent="-288000">
              <a:spcBef>
                <a:spcPts val="900"/>
              </a:spcBef>
              <a:buNone/>
            </a:pPr>
            <a:r>
              <a:rPr lang="en-GB" altLang="lv-LV" sz="1200" noProof="1">
                <a:latin typeface="Arial" panose="020B0604020202020204" pitchFamily="34" charset="0"/>
                <a:cs typeface="Arial" panose="020B0604020202020204" pitchFamily="34" charset="0"/>
              </a:rPr>
              <a:t>	1. </a:t>
            </a:r>
            <a:r>
              <a:rPr lang="lv-LV" altLang="lv-LV" sz="1200" noProof="1">
                <a:latin typeface="Arial" panose="020B0604020202020204" pitchFamily="34" charset="0"/>
                <a:cs typeface="Arial" panose="020B0604020202020204" pitchFamily="34" charset="0"/>
              </a:rPr>
              <a:t>Informētība un uzskati par rūpniecisko īpašumu un tā aizsardzību</a:t>
            </a:r>
            <a:r>
              <a:rPr lang="en-GB" altLang="lv-LV" sz="1200" u="sng" noProof="1">
                <a:latin typeface="Arial" panose="020B0604020202020204" pitchFamily="34" charset="0"/>
                <a:cs typeface="Arial" panose="020B0604020202020204" pitchFamily="34" charset="0"/>
              </a:rPr>
              <a:t>		</a:t>
            </a:r>
            <a:r>
              <a:rPr lang="lv-LV" altLang="lv-LV" sz="1200" noProof="1" smtClean="0">
                <a:latin typeface="Arial" panose="020B0604020202020204" pitchFamily="34" charset="0"/>
                <a:cs typeface="Arial" panose="020B0604020202020204" pitchFamily="34" charset="0"/>
              </a:rPr>
              <a:t>14</a:t>
            </a:r>
            <a:endParaRPr lang="en-GB" altLang="lv-LV" sz="1200" noProof="1">
              <a:latin typeface="Arial" panose="020B0604020202020204" pitchFamily="34" charset="0"/>
              <a:cs typeface="Arial" panose="020B0604020202020204" pitchFamily="34" charset="0"/>
            </a:endParaRPr>
          </a:p>
          <a:p>
            <a:pPr marL="288000" indent="-288000">
              <a:spcBef>
                <a:spcPts val="900"/>
              </a:spcBef>
              <a:buNone/>
            </a:pPr>
            <a:r>
              <a:rPr lang="en-GB" altLang="lv-LV" sz="1200" noProof="1">
                <a:latin typeface="Arial" panose="020B0604020202020204" pitchFamily="34" charset="0"/>
                <a:cs typeface="Arial" panose="020B0604020202020204" pitchFamily="34" charset="0"/>
              </a:rPr>
              <a:t>	2. </a:t>
            </a:r>
            <a:r>
              <a:rPr lang="lv-LV" altLang="lv-LV" sz="1200" noProof="1">
                <a:latin typeface="Arial" panose="020B0604020202020204" pitchFamily="34" charset="0"/>
                <a:cs typeface="Arial" panose="020B0604020202020204" pitchFamily="34" charset="0"/>
              </a:rPr>
              <a:t>Saskarsme ar rūpnieciskā īpašuma reģistrācijas</a:t>
            </a:r>
            <a:br>
              <a:rPr lang="lv-LV" altLang="lv-LV" sz="1200" noProof="1">
                <a:latin typeface="Arial" panose="020B0604020202020204" pitchFamily="34" charset="0"/>
                <a:cs typeface="Arial" panose="020B0604020202020204" pitchFamily="34" charset="0"/>
              </a:rPr>
            </a:br>
            <a:r>
              <a:rPr lang="lv-LV" altLang="lv-LV" sz="1200" noProof="1">
                <a:latin typeface="Arial" panose="020B0604020202020204" pitchFamily="34" charset="0"/>
                <a:cs typeface="Arial" panose="020B0604020202020204" pitchFamily="34" charset="0"/>
              </a:rPr>
              <a:t>procesu un tā vērtējums</a:t>
            </a:r>
            <a:r>
              <a:rPr lang="en-GB" altLang="lv-LV" sz="1200" u="sng" noProof="1">
                <a:latin typeface="Arial" panose="020B0604020202020204" pitchFamily="34" charset="0"/>
                <a:cs typeface="Arial" panose="020B0604020202020204" pitchFamily="34" charset="0"/>
              </a:rPr>
              <a:t>		</a:t>
            </a:r>
            <a:r>
              <a:rPr lang="lv-LV" altLang="lv-LV" sz="1200" u="sng" noProof="1">
                <a:latin typeface="Arial" panose="020B0604020202020204" pitchFamily="34" charset="0"/>
                <a:cs typeface="Arial" panose="020B0604020202020204" pitchFamily="34" charset="0"/>
              </a:rPr>
              <a:t>			</a:t>
            </a:r>
            <a:r>
              <a:rPr lang="lv-LV" altLang="lv-LV" sz="1200" noProof="1">
                <a:latin typeface="Arial" panose="020B0604020202020204" pitchFamily="34" charset="0"/>
                <a:cs typeface="Arial" panose="020B0604020202020204" pitchFamily="34" charset="0"/>
              </a:rPr>
              <a:t>3</a:t>
            </a:r>
            <a:r>
              <a:rPr lang="lv-LV" altLang="lv-LV" sz="1200" noProof="1" smtClean="0">
                <a:latin typeface="Arial" panose="020B0604020202020204" pitchFamily="34" charset="0"/>
                <a:cs typeface="Arial" panose="020B0604020202020204" pitchFamily="34" charset="0"/>
              </a:rPr>
              <a:t>0</a:t>
            </a:r>
            <a:endParaRPr lang="lv-LV" altLang="lv-LV" sz="1200" noProof="1">
              <a:latin typeface="Arial" panose="020B0604020202020204" pitchFamily="34" charset="0"/>
              <a:cs typeface="Arial" panose="020B0604020202020204" pitchFamily="34" charset="0"/>
            </a:endParaRPr>
          </a:p>
          <a:p>
            <a:pPr marL="288000" indent="-288000">
              <a:spcBef>
                <a:spcPts val="900"/>
              </a:spcBef>
              <a:buNone/>
            </a:pPr>
            <a:r>
              <a:rPr lang="en-GB" altLang="lv-LV" sz="1200" noProof="1">
                <a:latin typeface="Arial" panose="020B0604020202020204" pitchFamily="34" charset="0"/>
                <a:cs typeface="Arial" panose="020B0604020202020204" pitchFamily="34" charset="0"/>
              </a:rPr>
              <a:t>	3. </a:t>
            </a:r>
            <a:r>
              <a:rPr lang="lv-LV" altLang="lv-LV" sz="1200" noProof="1">
                <a:latin typeface="Arial" panose="020B0604020202020204" pitchFamily="34" charset="0"/>
                <a:cs typeface="Arial" panose="020B0604020202020204" pitchFamily="34" charset="0"/>
              </a:rPr>
              <a:t>Informētība un uzskati par preču zīmēm un to reģistrāciju</a:t>
            </a:r>
            <a:r>
              <a:rPr lang="en-GB" altLang="lv-LV" sz="1200" u="sng" noProof="1">
                <a:latin typeface="Arial" panose="020B0604020202020204" pitchFamily="34" charset="0"/>
                <a:cs typeface="Arial" panose="020B0604020202020204" pitchFamily="34" charset="0"/>
              </a:rPr>
              <a:t>		</a:t>
            </a:r>
            <a:r>
              <a:rPr lang="lv-LV" altLang="lv-LV" sz="1200" u="sng" noProof="1" smtClean="0">
                <a:latin typeface="Arial" panose="020B0604020202020204" pitchFamily="34" charset="0"/>
                <a:cs typeface="Arial" panose="020B0604020202020204" pitchFamily="34" charset="0"/>
              </a:rPr>
              <a:t>                     </a:t>
            </a:r>
            <a:r>
              <a:rPr lang="lv-LV" altLang="lv-LV" sz="1200" noProof="1" smtClean="0">
                <a:latin typeface="Arial" panose="020B0604020202020204" pitchFamily="34" charset="0"/>
                <a:cs typeface="Arial" panose="020B0604020202020204" pitchFamily="34" charset="0"/>
              </a:rPr>
              <a:t>36</a:t>
            </a:r>
            <a:endParaRPr lang="lv-LV" altLang="lv-LV" sz="1200" noProof="1">
              <a:latin typeface="Arial" panose="020B0604020202020204" pitchFamily="34" charset="0"/>
              <a:cs typeface="Arial" panose="020B0604020202020204" pitchFamily="34" charset="0"/>
            </a:endParaRPr>
          </a:p>
          <a:p>
            <a:pPr marL="288000" indent="-288000">
              <a:spcBef>
                <a:spcPts val="900"/>
              </a:spcBef>
              <a:buNone/>
            </a:pPr>
            <a:r>
              <a:rPr lang="lv-LV" altLang="lv-LV" sz="1200" noProof="1">
                <a:latin typeface="Arial" panose="020B0604020202020204" pitchFamily="34" charset="0"/>
                <a:cs typeface="Arial" panose="020B0604020202020204" pitchFamily="34" charset="0"/>
              </a:rPr>
              <a:t>	4. Informētība un uzskati par patentiem un to reģistrāciju</a:t>
            </a:r>
            <a:r>
              <a:rPr lang="en-GB" altLang="lv-LV" sz="1200" u="sng" noProof="1">
                <a:latin typeface="Arial" panose="020B0604020202020204" pitchFamily="34" charset="0"/>
                <a:cs typeface="Arial" panose="020B0604020202020204" pitchFamily="34" charset="0"/>
              </a:rPr>
              <a:t>		</a:t>
            </a:r>
            <a:r>
              <a:rPr lang="lv-LV" altLang="lv-LV" sz="1200" u="sng" noProof="1">
                <a:latin typeface="Arial" panose="020B0604020202020204" pitchFamily="34" charset="0"/>
                <a:cs typeface="Arial" panose="020B0604020202020204" pitchFamily="34" charset="0"/>
              </a:rPr>
              <a:t>	</a:t>
            </a:r>
            <a:r>
              <a:rPr lang="lv-LV" altLang="lv-LV" sz="1200" noProof="1" smtClean="0">
                <a:latin typeface="Arial" panose="020B0604020202020204" pitchFamily="34" charset="0"/>
                <a:cs typeface="Arial" panose="020B0604020202020204" pitchFamily="34" charset="0"/>
              </a:rPr>
              <a:t>41</a:t>
            </a:r>
            <a:endParaRPr lang="lv-LV" altLang="lv-LV" sz="1200" noProof="1">
              <a:latin typeface="Arial" panose="020B0604020202020204" pitchFamily="34" charset="0"/>
              <a:cs typeface="Arial" panose="020B0604020202020204" pitchFamily="34" charset="0"/>
            </a:endParaRPr>
          </a:p>
          <a:p>
            <a:pPr marL="288000" indent="-288000">
              <a:spcBef>
                <a:spcPts val="900"/>
              </a:spcBef>
              <a:buNone/>
            </a:pPr>
            <a:r>
              <a:rPr lang="lv-LV" altLang="lv-LV" sz="1200" noProof="1">
                <a:latin typeface="Arial" panose="020B0604020202020204" pitchFamily="34" charset="0"/>
                <a:cs typeface="Arial" panose="020B0604020202020204" pitchFamily="34" charset="0"/>
              </a:rPr>
              <a:t>	5. Informētība un uzskati par dizainparaugiem un to reģistrāciju</a:t>
            </a:r>
            <a:r>
              <a:rPr lang="en-GB" altLang="lv-LV" sz="1200" u="sng" noProof="1">
                <a:latin typeface="Arial" panose="020B0604020202020204" pitchFamily="34" charset="0"/>
                <a:cs typeface="Arial" panose="020B0604020202020204" pitchFamily="34" charset="0"/>
              </a:rPr>
              <a:t>		</a:t>
            </a:r>
            <a:r>
              <a:rPr lang="lv-LV" altLang="lv-LV" sz="1200" u="sng" noProof="1" smtClean="0">
                <a:latin typeface="Arial" panose="020B0604020202020204" pitchFamily="34" charset="0"/>
                <a:cs typeface="Arial" panose="020B0604020202020204" pitchFamily="34" charset="0"/>
              </a:rPr>
              <a:t>                     </a:t>
            </a:r>
            <a:r>
              <a:rPr lang="lv-LV" altLang="lv-LV" sz="1200" noProof="1" smtClean="0">
                <a:latin typeface="Arial" panose="020B0604020202020204" pitchFamily="34" charset="0"/>
                <a:cs typeface="Arial" panose="020B0604020202020204" pitchFamily="34" charset="0"/>
              </a:rPr>
              <a:t>46</a:t>
            </a:r>
          </a:p>
          <a:p>
            <a:pPr marL="288000" indent="-288000">
              <a:spcBef>
                <a:spcPts val="900"/>
              </a:spcBef>
              <a:buNone/>
            </a:pPr>
            <a:r>
              <a:rPr lang="lv-LV" altLang="lv-LV" sz="1200" noProof="1" smtClean="0">
                <a:latin typeface="Arial" panose="020B0604020202020204" pitchFamily="34" charset="0"/>
                <a:cs typeface="Arial" panose="020B0604020202020204" pitchFamily="34" charset="0"/>
              </a:rPr>
              <a:t>       6. </a:t>
            </a:r>
            <a:r>
              <a:rPr lang="lv-LV" altLang="lv-LV" sz="1200" noProof="1">
                <a:latin typeface="Arial" panose="020B0604020202020204" pitchFamily="34" charset="0"/>
                <a:cs typeface="Arial" panose="020B0604020202020204" pitchFamily="34" charset="0"/>
              </a:rPr>
              <a:t>Saskarsme ar produkcijas kopēšanu un uzskati par viltotām precēm</a:t>
            </a:r>
            <a:r>
              <a:rPr lang="en-GB" altLang="lv-LV" sz="1200" u="sng" noProof="1">
                <a:latin typeface="Arial" panose="020B0604020202020204" pitchFamily="34" charset="0"/>
                <a:cs typeface="Arial" panose="020B0604020202020204" pitchFamily="34" charset="0"/>
              </a:rPr>
              <a:t>	</a:t>
            </a:r>
            <a:r>
              <a:rPr lang="lv-LV" altLang="lv-LV" sz="1200" u="sng" noProof="1">
                <a:latin typeface="Arial" panose="020B0604020202020204" pitchFamily="34" charset="0"/>
                <a:cs typeface="Arial" panose="020B0604020202020204" pitchFamily="34" charset="0"/>
              </a:rPr>
              <a:t>                    </a:t>
            </a:r>
            <a:r>
              <a:rPr lang="lv-LV" altLang="lv-LV" sz="1200" u="sng" noProof="1" smtClean="0">
                <a:latin typeface="Arial" panose="020B0604020202020204" pitchFamily="34" charset="0"/>
                <a:cs typeface="Arial" panose="020B0604020202020204" pitchFamily="34" charset="0"/>
              </a:rPr>
              <a:t> </a:t>
            </a:r>
            <a:r>
              <a:rPr lang="lv-LV" altLang="lv-LV" sz="1200" noProof="1" smtClean="0">
                <a:latin typeface="Arial" panose="020B0604020202020204" pitchFamily="34" charset="0"/>
                <a:cs typeface="Arial" panose="020B0604020202020204" pitchFamily="34" charset="0"/>
              </a:rPr>
              <a:t>52</a:t>
            </a:r>
            <a:endParaRPr lang="lv-LV" altLang="lv-LV" sz="1200" noProof="1">
              <a:latin typeface="Arial" panose="020B0604020202020204" pitchFamily="34" charset="0"/>
              <a:cs typeface="Arial" panose="020B0604020202020204" pitchFamily="34" charset="0"/>
            </a:endParaRPr>
          </a:p>
          <a:p>
            <a:pPr marL="288000" indent="-288000">
              <a:spcBef>
                <a:spcPts val="900"/>
              </a:spcBef>
              <a:buNone/>
            </a:pPr>
            <a:r>
              <a:rPr lang="lv-LV" altLang="lv-LV" sz="1200" noProof="1">
                <a:latin typeface="Arial" panose="020B0604020202020204" pitchFamily="34" charset="0"/>
                <a:cs typeface="Arial" panose="020B0604020202020204" pitchFamily="34" charset="0"/>
              </a:rPr>
              <a:t>	</a:t>
            </a:r>
            <a:r>
              <a:rPr lang="lv-LV" altLang="lv-LV" sz="1200" noProof="1" smtClean="0">
                <a:latin typeface="Arial" panose="020B0604020202020204" pitchFamily="34" charset="0"/>
                <a:cs typeface="Arial" panose="020B0604020202020204" pitchFamily="34" charset="0"/>
              </a:rPr>
              <a:t>7. Zināšanas par pieejamo atbalstu rūpnieciskā īpašuma aizsardzībai</a:t>
            </a:r>
            <a:r>
              <a:rPr lang="en-GB" altLang="lv-LV" sz="1200" u="sng" noProof="1">
                <a:latin typeface="Arial" panose="020B0604020202020204" pitchFamily="34" charset="0"/>
                <a:cs typeface="Arial" panose="020B0604020202020204" pitchFamily="34" charset="0"/>
              </a:rPr>
              <a:t>		</a:t>
            </a:r>
            <a:r>
              <a:rPr lang="lv-LV" altLang="lv-LV" sz="1200" noProof="1" smtClean="0">
                <a:latin typeface="Arial" panose="020B0604020202020204" pitchFamily="34" charset="0"/>
                <a:cs typeface="Arial" panose="020B0604020202020204" pitchFamily="34" charset="0"/>
              </a:rPr>
              <a:t>57</a:t>
            </a:r>
            <a:endParaRPr lang="lv-LV" altLang="lv-LV" sz="1200" noProof="1">
              <a:latin typeface="Arial" panose="020B0604020202020204" pitchFamily="34" charset="0"/>
              <a:cs typeface="Arial" panose="020B0604020202020204" pitchFamily="34" charset="0"/>
            </a:endParaRPr>
          </a:p>
          <a:p>
            <a:pPr marL="288000" indent="-288000">
              <a:spcBef>
                <a:spcPts val="900"/>
              </a:spcBef>
              <a:buNone/>
            </a:pPr>
            <a:r>
              <a:rPr lang="lv-LV" altLang="lv-LV" sz="1200" noProof="1">
                <a:latin typeface="Arial" panose="020B0604020202020204" pitchFamily="34" charset="0"/>
                <a:cs typeface="Arial" panose="020B0604020202020204" pitchFamily="34" charset="0"/>
              </a:rPr>
              <a:t>	</a:t>
            </a:r>
            <a:endParaRPr lang="en-GB" altLang="lv-LV" sz="1200" noProof="1">
              <a:latin typeface="Arial" panose="020B0604020202020204" pitchFamily="34" charset="0"/>
              <a:cs typeface="Arial" panose="020B0604020202020204" pitchFamily="34" charset="0"/>
            </a:endParaRPr>
          </a:p>
          <a:p>
            <a:pPr marL="381000" indent="-381000">
              <a:spcBef>
                <a:spcPts val="900"/>
              </a:spcBef>
              <a:buNone/>
            </a:pPr>
            <a:r>
              <a:rPr lang="lv-LV" altLang="lv-LV" sz="1200" noProof="1">
                <a:latin typeface="Arial" panose="020B0604020202020204" pitchFamily="34" charset="0"/>
                <a:cs typeface="Arial" panose="020B0604020202020204" pitchFamily="34" charset="0"/>
              </a:rPr>
              <a:t>Pielikums</a:t>
            </a:r>
            <a:endParaRPr lang="en-GB" altLang="lv-LV" sz="1200" noProof="1">
              <a:latin typeface="Arial" panose="020B0604020202020204" pitchFamily="34" charset="0"/>
              <a:cs typeface="Arial" panose="020B0604020202020204" pitchFamily="34" charset="0"/>
            </a:endParaRPr>
          </a:p>
          <a:p>
            <a:pPr marL="381000" indent="-381000">
              <a:spcBef>
                <a:spcPts val="900"/>
              </a:spcBef>
              <a:buNone/>
            </a:pPr>
            <a:r>
              <a:rPr lang="en-GB" altLang="lv-LV" sz="1200" noProof="1">
                <a:latin typeface="Arial" panose="020B0604020202020204" pitchFamily="34" charset="0"/>
                <a:cs typeface="Arial" panose="020B0604020202020204" pitchFamily="34" charset="0"/>
              </a:rPr>
              <a:t>	Aptaujas anketa </a:t>
            </a:r>
            <a:r>
              <a:rPr lang="en-GB" altLang="lv-LV" sz="1200" u="sng" noProof="1">
                <a:latin typeface="Arial" panose="020B0604020202020204" pitchFamily="34" charset="0"/>
                <a:cs typeface="Arial" panose="020B0604020202020204" pitchFamily="34" charset="0"/>
              </a:rPr>
              <a:t>						</a:t>
            </a:r>
            <a:r>
              <a:rPr lang="lv-LV" altLang="lv-LV" sz="1200" noProof="1" smtClean="0">
                <a:latin typeface="Arial" panose="020B0604020202020204" pitchFamily="34" charset="0"/>
                <a:cs typeface="Arial" panose="020B0604020202020204" pitchFamily="34" charset="0"/>
              </a:rPr>
              <a:t>68</a:t>
            </a:r>
            <a:endParaRPr lang="en-GB" altLang="lv-LV" sz="1200" noProof="1">
              <a:latin typeface="Arial" panose="020B0604020202020204" pitchFamily="34" charset="0"/>
              <a:cs typeface="Arial" panose="020B0604020202020204" pitchFamily="34" charset="0"/>
            </a:endParaRPr>
          </a:p>
          <a:p>
            <a:pPr marL="381600" indent="-381600">
              <a:spcBef>
                <a:spcPts val="900"/>
              </a:spcBef>
              <a:buFontTx/>
              <a:buNone/>
            </a:pPr>
            <a:r>
              <a:rPr lang="en-GB" altLang="lv-LV" sz="1200" noProof="1">
                <a:latin typeface="Arial" panose="020B0604020202020204" pitchFamily="34" charset="0"/>
                <a:cs typeface="Arial" panose="020B0604020202020204" pitchFamily="34" charset="0"/>
              </a:rPr>
              <a:t>	Statistiskās kļūdas novērtēšanas tabula </a:t>
            </a:r>
            <a:r>
              <a:rPr lang="en-GB" altLang="lv-LV" sz="1200" u="sng" noProof="1">
                <a:latin typeface="Arial" panose="020B0604020202020204" pitchFamily="34" charset="0"/>
                <a:cs typeface="Arial" panose="020B0604020202020204" pitchFamily="34" charset="0"/>
              </a:rPr>
              <a:t>				</a:t>
            </a:r>
            <a:r>
              <a:rPr lang="lv-LV" altLang="lv-LV" sz="1200" noProof="1" smtClean="0">
                <a:latin typeface="Arial" panose="020B0604020202020204" pitchFamily="34" charset="0"/>
                <a:cs typeface="Arial" panose="020B0604020202020204" pitchFamily="34" charset="0"/>
              </a:rPr>
              <a:t>72</a:t>
            </a:r>
            <a:r>
              <a:rPr lang="en-GB" altLang="lv-LV" sz="1200" u="sng" noProof="1" smtClean="0">
                <a:latin typeface="Arial" panose="020B0604020202020204" pitchFamily="34" charset="0"/>
                <a:cs typeface="Arial" panose="020B0604020202020204" pitchFamily="34" charset="0"/>
              </a:rPr>
              <a:t> </a:t>
            </a:r>
            <a:r>
              <a:rPr lang="en-GB" altLang="lv-LV" sz="1300" u="sng" noProof="1" smtClean="0">
                <a:latin typeface="Arial" panose="020B0604020202020204" pitchFamily="34" charset="0"/>
                <a:cs typeface="Arial" panose="020B0604020202020204" pitchFamily="34" charset="0"/>
              </a:rPr>
              <a:t>                    </a:t>
            </a:r>
            <a:endParaRPr lang="en-GB" altLang="lv-LV" sz="1300" noProof="1">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9C167178-EF55-485E-AA9E-00B6FD4E37CC}" type="slidenum">
              <a:rPr lang="en-US" smtClean="0"/>
              <a:t>2</a:t>
            </a:fld>
            <a:endParaRPr lang="en-US"/>
          </a:p>
        </p:txBody>
      </p:sp>
    </p:spTree>
    <p:extLst>
      <p:ext uri="{BB962C8B-B14F-4D97-AF65-F5344CB8AC3E}">
        <p14:creationId xmlns:p14="http://schemas.microsoft.com/office/powerpoint/2010/main" val="3059153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1.3. Informācijas avoti par rūpnieciskā īpašuma aizsardzības jautājumiem</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561474" y="738000"/>
            <a:ext cx="11085094" cy="307777"/>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A4. Kur, Jūsuprāt, var saņemt informāciju rūpnieciskā īpašuma aizsardzības jautājumos?</a:t>
            </a:r>
            <a:endParaRPr lang="lv-LV" sz="1400" noProof="1">
              <a:latin typeface="Arial" panose="020B0604020202020204" pitchFamily="34" charset="0"/>
              <a:cs typeface="Arial" panose="020B0604020202020204" pitchFamily="34" charset="0"/>
            </a:endParaRPr>
          </a:p>
        </p:txBody>
      </p:sp>
      <p:graphicFrame>
        <p:nvGraphicFramePr>
          <p:cNvPr id="6" name="Chart 5">
            <a:extLst>
              <a:ext uri="{FF2B5EF4-FFF2-40B4-BE49-F238E27FC236}">
                <a16:creationId xmlns:lc="http://schemas.openxmlformats.org/drawingml/2006/lockedCanvas" xmlns="" xmlns:a16="http://schemas.microsoft.com/office/drawing/2014/main" xmlns:xdr="http://schemas.openxmlformats.org/drawingml/2006/spreadsheetDrawing" id="{00000000-0008-0000-0100-000036000000}"/>
              </a:ext>
            </a:extLst>
          </p:cNvPr>
          <p:cNvGraphicFramePr>
            <a:graphicFrameLocks/>
          </p:cNvGraphicFramePr>
          <p:nvPr>
            <p:extLst>
              <p:ext uri="{D42A27DB-BD31-4B8C-83A1-F6EECF244321}">
                <p14:modId xmlns:p14="http://schemas.microsoft.com/office/powerpoint/2010/main" val="1626482649"/>
              </p:ext>
            </p:extLst>
          </p:nvPr>
        </p:nvGraphicFramePr>
        <p:xfrm>
          <a:off x="-481263" y="1330286"/>
          <a:ext cx="8486273" cy="4451534"/>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2723671" y="5789330"/>
            <a:ext cx="5531886" cy="553998"/>
          </a:xfrm>
          <a:prstGeom prst="rect">
            <a:avLst/>
          </a:prstGeom>
          <a:noFill/>
        </p:spPr>
        <p:txBody>
          <a:bodyPr wrap="square" rtlCol="0">
            <a:spAutoFit/>
          </a:bodyPr>
          <a:lstStyle/>
          <a:p>
            <a:pPr algn="ctr"/>
            <a:r>
              <a:rPr lang="lv-LV" sz="1000" i="1" noProof="1" smtClean="0">
                <a:latin typeface="Arial" panose="020B0604020202020204" pitchFamily="34" charset="0"/>
                <a:cs typeface="Arial" panose="020B0604020202020204" pitchFamily="34" charset="0"/>
              </a:rPr>
              <a:t>Bāze: </a:t>
            </a:r>
            <a:r>
              <a:rPr lang="it-IT" sz="1000" i="1" noProof="1">
                <a:latin typeface="Arial" panose="020B0604020202020204" pitchFamily="34" charset="0"/>
                <a:cs typeface="Arial" panose="020B0604020202020204" pitchFamily="34" charset="0"/>
              </a:rPr>
              <a:t>visi respondenti (skat. «n=» grafikā</a:t>
            </a:r>
            <a:r>
              <a:rPr lang="it-IT" sz="1000" i="1" noProof="1" smtClean="0">
                <a:latin typeface="Arial" panose="020B0604020202020204" pitchFamily="34" charset="0"/>
                <a:cs typeface="Arial" panose="020B0604020202020204" pitchFamily="34" charset="0"/>
              </a:rPr>
              <a:t>)</a:t>
            </a:r>
            <a:endParaRPr lang="lv-LV" sz="1000" i="1" noProof="1" smtClean="0">
              <a:latin typeface="Arial" panose="020B0604020202020204" pitchFamily="34" charset="0"/>
              <a:cs typeface="Arial" panose="020B0604020202020204" pitchFamily="34" charset="0"/>
            </a:endParaRPr>
          </a:p>
          <a:p>
            <a:pPr algn="ctr"/>
            <a:r>
              <a:rPr lang="lv-LV" sz="1000" i="1" noProof="1" smtClean="0">
                <a:latin typeface="Arial" panose="020B0604020202020204" pitchFamily="34" charset="0"/>
                <a:cs typeface="Arial" panose="020B0604020202020204" pitchFamily="34" charset="0"/>
              </a:rPr>
              <a:t>Vairākatbilžu </a:t>
            </a:r>
            <a:r>
              <a:rPr lang="lv-LV" sz="1000" i="1" noProof="1">
                <a:latin typeface="Arial" panose="020B0604020202020204" pitchFamily="34" charset="0"/>
                <a:cs typeface="Arial" panose="020B0604020202020204" pitchFamily="34" charset="0"/>
              </a:rPr>
              <a:t>jautājums </a:t>
            </a:r>
            <a:r>
              <a:rPr lang="lv-LV" sz="1000" i="1" noProof="1" smtClean="0">
                <a:latin typeface="Arial" panose="020B0604020202020204" pitchFamily="34" charset="0"/>
                <a:cs typeface="Arial" panose="020B0604020202020204" pitchFamily="34" charset="0"/>
              </a:rPr>
              <a:t> (% </a:t>
            </a:r>
            <a:r>
              <a:rPr lang="lv-LV" sz="1000" i="1" noProof="1">
                <a:latin typeface="Arial" panose="020B0604020202020204" pitchFamily="34" charset="0"/>
                <a:cs typeface="Arial" panose="020B0604020202020204" pitchFamily="34" charset="0"/>
              </a:rPr>
              <a:t>summa &gt; 100</a:t>
            </a:r>
            <a:r>
              <a:rPr lang="lv-LV" sz="1000" i="1" noProof="1" smtClean="0">
                <a:latin typeface="Arial" panose="020B0604020202020204" pitchFamily="34" charset="0"/>
                <a:cs typeface="Arial" panose="020B0604020202020204" pitchFamily="34" charset="0"/>
              </a:rPr>
              <a:t>)</a:t>
            </a:r>
          </a:p>
          <a:p>
            <a:pPr algn="ctr"/>
            <a:r>
              <a:rPr lang="pt-BR" sz="1000" i="1" noProof="1">
                <a:latin typeface="Arial" panose="020B0604020202020204" pitchFamily="34" charset="0"/>
                <a:cs typeface="Arial" panose="020B0604020202020204" pitchFamily="34" charset="0"/>
              </a:rPr>
              <a:t>*Pirmo reizi minēts 2024. gadā</a:t>
            </a:r>
            <a:endParaRPr lang="lv-LV" sz="1000" i="1" noProof="1" smtClean="0">
              <a:latin typeface="Arial" panose="020B0604020202020204" pitchFamily="34" charset="0"/>
              <a:cs typeface="Arial" panose="020B0604020202020204" pitchFamily="34" charset="0"/>
            </a:endParaRPr>
          </a:p>
        </p:txBody>
      </p:sp>
      <p:sp>
        <p:nvSpPr>
          <p:cNvPr id="8" name="TextBox 1"/>
          <p:cNvSpPr txBox="1"/>
          <p:nvPr/>
        </p:nvSpPr>
        <p:spPr>
          <a:xfrm>
            <a:off x="7812505" y="1330286"/>
            <a:ext cx="4140000" cy="5391356"/>
          </a:xfrm>
          <a:prstGeom prst="rect">
            <a:avLst/>
          </a:prstGeom>
          <a:ln>
            <a:solidFill>
              <a:srgbClr val="840C56"/>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lv-LV" sz="1200" b="1" u="sng" noProof="1" smtClean="0">
                <a:latin typeface="Arial" panose="020B0604020202020204" pitchFamily="34" charset="0"/>
                <a:cs typeface="Arial" panose="020B0604020202020204" pitchFamily="34" charset="0"/>
              </a:rPr>
              <a:t>Atbilžu varianta «Cits variants» atšifrējums 2024. gadā</a:t>
            </a:r>
          </a:p>
          <a:p>
            <a:r>
              <a:rPr lang="lv-LV" sz="1200" b="1" noProof="1" smtClean="0">
                <a:latin typeface="Arial" panose="020B0604020202020204" pitchFamily="34" charset="0"/>
                <a:cs typeface="Arial" panose="020B0604020202020204" pitchFamily="34" charset="0"/>
              </a:rPr>
              <a:t>Interneta resursi:</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Internetā (minēts 16 reizes)</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Google (minēts 14 reizes)</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Interneta resursos</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Interneta vietnē</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Meklēt www</a:t>
            </a:r>
          </a:p>
          <a:p>
            <a:r>
              <a:rPr lang="lv-LV" sz="1200" b="1" noProof="1" smtClean="0">
                <a:latin typeface="Arial" panose="020B0604020202020204" pitchFamily="34" charset="0"/>
                <a:cs typeface="Arial" panose="020B0604020202020204" pitchFamily="34" charset="0"/>
              </a:rPr>
              <a:t>Likumdošana:</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Likumdošanā (minēts 2 reizes)</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lasot likumus un citus normatīvos aktus</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likumos un ES tiesību aktos </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starptautiskajos un lokālajos tiesību aktos </a:t>
            </a:r>
          </a:p>
          <a:p>
            <a:r>
              <a:rPr lang="lv-LV" sz="1200" b="1" noProof="1" smtClean="0">
                <a:latin typeface="Arial" panose="020B0604020202020204" pitchFamily="34" charset="0"/>
                <a:cs typeface="Arial" panose="020B0604020202020204" pitchFamily="34" charset="0"/>
              </a:rPr>
              <a:t>Iestādes:</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LTRK (minēts 3 reizes)</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WIPO  (minēts 2 reizes)</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EPO; EUIPO</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EU un ASV institūcijas</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RTU </a:t>
            </a:r>
          </a:p>
          <a:p>
            <a:r>
              <a:rPr lang="lv-LV" sz="1200" noProof="1" smtClean="0">
                <a:latin typeface="Arial" panose="020B0604020202020204" pitchFamily="34" charset="0"/>
                <a:cs typeface="Arial" panose="020B0604020202020204" pitchFamily="34" charset="0"/>
              </a:rPr>
              <a:t>Mākslīgais intelekts:</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ChatGPT  (minēts 2 reizes)</a:t>
            </a:r>
          </a:p>
          <a:p>
            <a:r>
              <a:rPr lang="lv-LV" sz="1200" noProof="1" smtClean="0">
                <a:latin typeface="Arial" panose="020B0604020202020204" pitchFamily="34" charset="0"/>
                <a:cs typeface="Arial" panose="020B0604020202020204" pitchFamily="34" charset="0"/>
              </a:rPr>
              <a:t>Juristu konsultācija (minēts 16 reizes)</a:t>
            </a:r>
          </a:p>
          <a:p>
            <a:r>
              <a:rPr lang="lv-LV" sz="1200" b="1" noProof="1" smtClean="0">
                <a:latin typeface="Arial" panose="020B0604020202020204" pitchFamily="34" charset="0"/>
                <a:cs typeface="Arial" panose="020B0604020202020204" pitchFamily="34" charset="0"/>
              </a:rPr>
              <a:t>Cits:</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Komerckonsultanti</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mediji </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patentpilnvarotajiem </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patentu birojos </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pētot konkrēti interesējošo jautājumu speciāli tam paredzētās datu bāzēs </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Vairākos kanālos</a:t>
            </a:r>
          </a:p>
          <a:p>
            <a:endParaRPr lang="lv-LV" dirty="0" smtClean="0"/>
          </a:p>
        </p:txBody>
      </p:sp>
      <p:cxnSp>
        <p:nvCxnSpPr>
          <p:cNvPr id="10" name="Straight Arrow Connector 9"/>
          <p:cNvCxnSpPr/>
          <p:nvPr/>
        </p:nvCxnSpPr>
        <p:spPr>
          <a:xfrm>
            <a:off x="3577389" y="4700337"/>
            <a:ext cx="4140000" cy="0"/>
          </a:xfrm>
          <a:prstGeom prst="straightConnector1">
            <a:avLst/>
          </a:prstGeom>
          <a:ln w="25400">
            <a:solidFill>
              <a:srgbClr val="840C56"/>
            </a:solidFill>
            <a:tailEnd type="triangle"/>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9C167178-EF55-485E-AA9E-00B6FD4E37CC}" type="slidenum">
              <a:rPr lang="en-US" smtClean="0"/>
              <a:t>20</a:t>
            </a:fld>
            <a:endParaRPr lang="en-US"/>
          </a:p>
        </p:txBody>
      </p:sp>
    </p:spTree>
    <p:extLst>
      <p:ext uri="{BB962C8B-B14F-4D97-AF65-F5344CB8AC3E}">
        <p14:creationId xmlns:p14="http://schemas.microsoft.com/office/powerpoint/2010/main" val="14230993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1.4. Priekšstats par Patentu valdes funkcijām</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561474" y="738000"/>
            <a:ext cx="11085094" cy="307777"/>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A5. Kuras no šīm, Jūsuprāt, ir Patentu valdes funkcijas?</a:t>
            </a:r>
            <a:endParaRPr lang="lv-LV" sz="1400" noProof="1">
              <a:latin typeface="Arial" panose="020B0604020202020204" pitchFamily="34" charset="0"/>
              <a:cs typeface="Arial" panose="020B0604020202020204" pitchFamily="34" charset="0"/>
            </a:endParaRPr>
          </a:p>
        </p:txBody>
      </p:sp>
      <p:graphicFrame>
        <p:nvGraphicFramePr>
          <p:cNvPr id="5" name="Chart 4">
            <a:extLst>
              <a:ext uri="{FF2B5EF4-FFF2-40B4-BE49-F238E27FC236}">
                <a16:creationId xmlns:lc="http://schemas.openxmlformats.org/drawingml/2006/lockedCanvas" xmlns="" xmlns:a16="http://schemas.microsoft.com/office/drawing/2014/main" xmlns:xdr="http://schemas.openxmlformats.org/drawingml/2006/spreadsheetDrawing" id="{106BCAD2-D751-4B9A-B7A3-C5A9086CDDDD}"/>
              </a:ext>
            </a:extLst>
          </p:cNvPr>
          <p:cNvGraphicFramePr>
            <a:graphicFrameLocks/>
          </p:cNvGraphicFramePr>
          <p:nvPr>
            <p:extLst>
              <p:ext uri="{D42A27DB-BD31-4B8C-83A1-F6EECF244321}">
                <p14:modId xmlns:p14="http://schemas.microsoft.com/office/powerpoint/2010/main" val="587084238"/>
              </p:ext>
            </p:extLst>
          </p:nvPr>
        </p:nvGraphicFramePr>
        <p:xfrm>
          <a:off x="946485" y="1368237"/>
          <a:ext cx="8967536" cy="4406921"/>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2664310" y="5775158"/>
            <a:ext cx="5531886" cy="400110"/>
          </a:xfrm>
          <a:prstGeom prst="rect">
            <a:avLst/>
          </a:prstGeom>
          <a:noFill/>
        </p:spPr>
        <p:txBody>
          <a:bodyPr wrap="square" rtlCol="0">
            <a:spAutoFit/>
          </a:bodyPr>
          <a:lstStyle/>
          <a:p>
            <a:pPr algn="ctr"/>
            <a:r>
              <a:rPr lang="lv-LV" sz="1000" i="1" noProof="1" smtClean="0">
                <a:latin typeface="Arial" panose="020B0604020202020204" pitchFamily="34" charset="0"/>
                <a:cs typeface="Arial" panose="020B0604020202020204" pitchFamily="34" charset="0"/>
              </a:rPr>
              <a:t>Bāze: </a:t>
            </a:r>
            <a:r>
              <a:rPr lang="it-IT" sz="1000" i="1" noProof="1">
                <a:latin typeface="Arial" panose="020B0604020202020204" pitchFamily="34" charset="0"/>
                <a:cs typeface="Arial" panose="020B0604020202020204" pitchFamily="34" charset="0"/>
              </a:rPr>
              <a:t>visi respondenti </a:t>
            </a:r>
            <a:r>
              <a:rPr lang="lv-LV" sz="1000" i="1" noProof="1" smtClean="0">
                <a:latin typeface="Arial" panose="020B0604020202020204" pitchFamily="34" charset="0"/>
                <a:cs typeface="Arial" panose="020B0604020202020204" pitchFamily="34" charset="0"/>
              </a:rPr>
              <a:t>, n=2318</a:t>
            </a:r>
          </a:p>
          <a:p>
            <a:pPr algn="ctr"/>
            <a:r>
              <a:rPr lang="lv-LV" sz="1000" i="1" noProof="1" smtClean="0">
                <a:latin typeface="Arial" panose="020B0604020202020204" pitchFamily="34" charset="0"/>
                <a:cs typeface="Arial" panose="020B0604020202020204" pitchFamily="34" charset="0"/>
              </a:rPr>
              <a:t>Vairākatbilžu </a:t>
            </a:r>
            <a:r>
              <a:rPr lang="lv-LV" sz="1000" i="1" noProof="1">
                <a:latin typeface="Arial" panose="020B0604020202020204" pitchFamily="34" charset="0"/>
                <a:cs typeface="Arial" panose="020B0604020202020204" pitchFamily="34" charset="0"/>
              </a:rPr>
              <a:t>jautājums </a:t>
            </a:r>
            <a:r>
              <a:rPr lang="lv-LV" sz="1000" i="1" noProof="1" smtClean="0">
                <a:latin typeface="Arial" panose="020B0604020202020204" pitchFamily="34" charset="0"/>
                <a:cs typeface="Arial" panose="020B0604020202020204" pitchFamily="34" charset="0"/>
              </a:rPr>
              <a:t> (% </a:t>
            </a:r>
            <a:r>
              <a:rPr lang="lv-LV" sz="1000" i="1" noProof="1">
                <a:latin typeface="Arial" panose="020B0604020202020204" pitchFamily="34" charset="0"/>
                <a:cs typeface="Arial" panose="020B0604020202020204" pitchFamily="34" charset="0"/>
              </a:rPr>
              <a:t>summa &gt; 100</a:t>
            </a:r>
            <a:r>
              <a:rPr lang="lv-LV" sz="1000" i="1" noProof="1" smtClean="0">
                <a:latin typeface="Arial" panose="020B0604020202020204" pitchFamily="34" charset="0"/>
                <a:cs typeface="Arial" panose="020B0604020202020204" pitchFamily="34" charset="0"/>
              </a:rPr>
              <a:t>)</a:t>
            </a:r>
          </a:p>
        </p:txBody>
      </p:sp>
      <p:sp>
        <p:nvSpPr>
          <p:cNvPr id="7" name="TextBox 6"/>
          <p:cNvSpPr txBox="1"/>
          <p:nvPr/>
        </p:nvSpPr>
        <p:spPr>
          <a:xfrm>
            <a:off x="7899416" y="3367268"/>
            <a:ext cx="3513221" cy="2700000"/>
          </a:xfrm>
          <a:prstGeom prst="rect">
            <a:avLst/>
          </a:prstGeom>
          <a:noFill/>
          <a:ln>
            <a:solidFill>
              <a:srgbClr val="840C56"/>
            </a:solidFill>
          </a:ln>
        </p:spPr>
        <p:txBody>
          <a:bodyPr wrap="square" rtlCol="0">
            <a:spAutoFit/>
          </a:bodyPr>
          <a:lstStyle/>
          <a:p>
            <a:r>
              <a:rPr lang="lv-LV" sz="1200" b="1" u="sng" dirty="0" smtClean="0">
                <a:latin typeface="Arial" panose="020B0604020202020204" pitchFamily="34" charset="0"/>
                <a:cs typeface="Arial" panose="020B0604020202020204" pitchFamily="34" charset="0"/>
              </a:rPr>
              <a:t>Atbilžu varianta «Citas» atšifrējums:</a:t>
            </a:r>
          </a:p>
          <a:p>
            <a:pPr marL="285750" indent="-285750">
              <a:buFont typeface="Arial" panose="020B0604020202020204" pitchFamily="34" charset="0"/>
              <a:buChar char="•"/>
            </a:pPr>
            <a:r>
              <a:rPr lang="lv-LV" sz="1200" dirty="0" smtClean="0">
                <a:latin typeface="Arial" panose="020B0604020202020204" pitchFamily="34" charset="0"/>
                <a:cs typeface="Arial" panose="020B0604020202020204" pitchFamily="34" charset="0"/>
              </a:rPr>
              <a:t>izpēte </a:t>
            </a:r>
          </a:p>
          <a:p>
            <a:pPr marL="285750" indent="-285750">
              <a:buFont typeface="Arial" panose="020B0604020202020204" pitchFamily="34" charset="0"/>
              <a:buChar char="•"/>
            </a:pPr>
            <a:r>
              <a:rPr lang="lv-LV" sz="1200" dirty="0" smtClean="0">
                <a:latin typeface="Arial" panose="020B0604020202020204" pitchFamily="34" charset="0"/>
                <a:cs typeface="Arial" panose="020B0604020202020204" pitchFamily="34" charset="0"/>
              </a:rPr>
              <a:t>konsultēt juridiskas un fiziskas personas intelektuālā īpašuma jautājumos </a:t>
            </a:r>
          </a:p>
          <a:p>
            <a:pPr marL="285750" indent="-285750">
              <a:buFont typeface="Arial" panose="020B0604020202020204" pitchFamily="34" charset="0"/>
              <a:buChar char="•"/>
            </a:pPr>
            <a:r>
              <a:rPr lang="lv-LV" sz="1200" dirty="0" smtClean="0">
                <a:latin typeface="Arial" panose="020B0604020202020204" pitchFamily="34" charset="0"/>
                <a:cs typeface="Arial" panose="020B0604020202020204" pitchFamily="34" charset="0"/>
              </a:rPr>
              <a:t>konsultēt un palīdzēt iegūt preču zīmes starptautiskā un/vai ES reģionā </a:t>
            </a:r>
          </a:p>
          <a:p>
            <a:pPr marL="285750" indent="-285750">
              <a:buFont typeface="Arial" panose="020B0604020202020204" pitchFamily="34" charset="0"/>
              <a:buChar char="•"/>
            </a:pPr>
            <a:r>
              <a:rPr lang="lv-LV" sz="1200" dirty="0" smtClean="0">
                <a:latin typeface="Arial" panose="020B0604020202020204" pitchFamily="34" charset="0"/>
                <a:cs typeface="Arial" panose="020B0604020202020204" pitchFamily="34" charset="0"/>
              </a:rPr>
              <a:t>piekļuves nodrošināšana patentu datu bāzēm un preču zīmju reģistrācijām. Konsultāciju pakalpojumu sniegšana intelektuālā īpašuma aizsardzības jautājumos. Dalība starptautiskajā sadarbībā intelektuālā īpašuma jomā. Normatīvi tiesisko aktu izstrāde </a:t>
            </a:r>
          </a:p>
          <a:p>
            <a:pPr marL="285750" indent="-285750">
              <a:buFont typeface="Arial" panose="020B0604020202020204" pitchFamily="34" charset="0"/>
              <a:buChar char="•"/>
            </a:pPr>
            <a:r>
              <a:rPr lang="lv-LV" sz="1200" dirty="0" smtClean="0">
                <a:latin typeface="Arial" panose="020B0604020202020204" pitchFamily="34" charset="0"/>
                <a:cs typeface="Arial" panose="020B0604020202020204" pitchFamily="34" charset="0"/>
              </a:rPr>
              <a:t>veic patentu meklēšanu </a:t>
            </a:r>
          </a:p>
          <a:p>
            <a:endParaRPr lang="en-US" dirty="0"/>
          </a:p>
        </p:txBody>
      </p:sp>
      <p:cxnSp>
        <p:nvCxnSpPr>
          <p:cNvPr id="9" name="Straight Arrow Connector 8"/>
          <p:cNvCxnSpPr/>
          <p:nvPr/>
        </p:nvCxnSpPr>
        <p:spPr>
          <a:xfrm>
            <a:off x="5121392" y="4507045"/>
            <a:ext cx="2642987" cy="0"/>
          </a:xfrm>
          <a:prstGeom prst="straightConnector1">
            <a:avLst/>
          </a:prstGeom>
          <a:ln w="25400">
            <a:solidFill>
              <a:srgbClr val="840C56"/>
            </a:solidFill>
            <a:tailEnd type="triangle"/>
          </a:ln>
        </p:spPr>
        <p:style>
          <a:lnRef idx="1">
            <a:schemeClr val="accent1"/>
          </a:lnRef>
          <a:fillRef idx="0">
            <a:schemeClr val="accent1"/>
          </a:fillRef>
          <a:effectRef idx="0">
            <a:schemeClr val="accent1"/>
          </a:effectRef>
          <a:fontRef idx="minor">
            <a:schemeClr val="tx1"/>
          </a:fontRef>
        </p:style>
      </p:cxnSp>
      <p:sp>
        <p:nvSpPr>
          <p:cNvPr id="8" name="Slide Number Placeholder 7"/>
          <p:cNvSpPr>
            <a:spLocks noGrp="1"/>
          </p:cNvSpPr>
          <p:nvPr>
            <p:ph type="sldNum" sz="quarter" idx="12"/>
          </p:nvPr>
        </p:nvSpPr>
        <p:spPr/>
        <p:txBody>
          <a:bodyPr/>
          <a:lstStyle/>
          <a:p>
            <a:fld id="{9C167178-EF55-485E-AA9E-00B6FD4E37CC}" type="slidenum">
              <a:rPr lang="en-US" smtClean="0"/>
              <a:t>21</a:t>
            </a:fld>
            <a:endParaRPr lang="en-US"/>
          </a:p>
        </p:txBody>
      </p:sp>
    </p:spTree>
    <p:extLst>
      <p:ext uri="{BB962C8B-B14F-4D97-AF65-F5344CB8AC3E}">
        <p14:creationId xmlns:p14="http://schemas.microsoft.com/office/powerpoint/2010/main" val="14912081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1.4. Priekšstats par Patentu valdes funkcijām</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561474" y="738000"/>
            <a:ext cx="11085094" cy="523220"/>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A6. Patentu valde reģistrē preču zīmes, dizainparaugus un izgudrojumu patentus. Vai iestādes nosaukums “PATENTU VALDE”, Jūsuprāt, atspoguļo galvenās iestādes darbības jomas?</a:t>
            </a:r>
            <a:endParaRPr lang="lv-LV" sz="1400" noProof="1">
              <a:latin typeface="Arial" panose="020B0604020202020204" pitchFamily="34" charset="0"/>
              <a:cs typeface="Arial" panose="020B0604020202020204" pitchFamily="34" charset="0"/>
            </a:endParaRPr>
          </a:p>
        </p:txBody>
      </p:sp>
      <p:graphicFrame>
        <p:nvGraphicFramePr>
          <p:cNvPr id="5" name="Chart 4">
            <a:extLst>
              <a:ext uri="{FF2B5EF4-FFF2-40B4-BE49-F238E27FC236}">
                <a16:creationId xmlns:lc="http://schemas.openxmlformats.org/drawingml/2006/lockedCanvas" xmlns="" xmlns:a16="http://schemas.microsoft.com/office/drawing/2014/main" xmlns:xdr="http://schemas.openxmlformats.org/drawingml/2006/spreadsheetDrawing" id="{81A565A3-A567-4890-B4AE-3A59B70F5BD3}"/>
              </a:ext>
            </a:extLst>
          </p:cNvPr>
          <p:cNvGraphicFramePr>
            <a:graphicFrameLocks/>
          </p:cNvGraphicFramePr>
          <p:nvPr>
            <p:extLst>
              <p:ext uri="{D42A27DB-BD31-4B8C-83A1-F6EECF244321}">
                <p14:modId xmlns:p14="http://schemas.microsoft.com/office/powerpoint/2010/main" val="433198559"/>
              </p:ext>
            </p:extLst>
          </p:nvPr>
        </p:nvGraphicFramePr>
        <p:xfrm>
          <a:off x="2464032" y="1438582"/>
          <a:ext cx="7263936" cy="398083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3403567" y="6039715"/>
            <a:ext cx="5531886" cy="246221"/>
          </a:xfrm>
          <a:prstGeom prst="rect">
            <a:avLst/>
          </a:prstGeom>
          <a:noFill/>
        </p:spPr>
        <p:txBody>
          <a:bodyPr wrap="square" rtlCol="0">
            <a:spAutoFit/>
          </a:bodyPr>
          <a:lstStyle/>
          <a:p>
            <a:pPr algn="ctr"/>
            <a:r>
              <a:rPr lang="lv-LV" sz="1000" i="1" dirty="0" smtClean="0">
                <a:latin typeface="Arial" panose="020B0604020202020204" pitchFamily="34" charset="0"/>
                <a:cs typeface="Arial" panose="020B0604020202020204" pitchFamily="34" charset="0"/>
              </a:rPr>
              <a:t>Bāze: visi respondenti, n=2318</a:t>
            </a:r>
            <a:endParaRPr lang="en-US" sz="1000" i="1"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9C167178-EF55-485E-AA9E-00B6FD4E37CC}" type="slidenum">
              <a:rPr lang="en-US" smtClean="0"/>
              <a:t>22</a:t>
            </a:fld>
            <a:endParaRPr lang="en-US"/>
          </a:p>
        </p:txBody>
      </p:sp>
    </p:spTree>
    <p:extLst>
      <p:ext uri="{BB962C8B-B14F-4D97-AF65-F5344CB8AC3E}">
        <p14:creationId xmlns:p14="http://schemas.microsoft.com/office/powerpoint/2010/main" val="17088795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1.5. Uzskati par rūpnieciskā īpašuma aizsardzību</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561474" y="738000"/>
            <a:ext cx="11085094" cy="307777"/>
          </a:xfrm>
          <a:prstGeom prst="rect">
            <a:avLst/>
          </a:prstGeom>
          <a:noFill/>
        </p:spPr>
        <p:txBody>
          <a:bodyPr wrap="square" rtlCol="0">
            <a:spAutoFit/>
          </a:bodyPr>
          <a:lstStyle/>
          <a:p>
            <a:pPr algn="ctr"/>
            <a:r>
              <a:rPr lang="lv-LV" sz="1400" b="1" dirty="0" smtClean="0">
                <a:latin typeface="Arial" panose="020B0604020202020204" pitchFamily="34" charset="0"/>
                <a:cs typeface="Arial" panose="020B0604020202020204" pitchFamily="34" charset="0"/>
              </a:rPr>
              <a:t>A7</a:t>
            </a:r>
            <a:r>
              <a:rPr lang="lv-LV" sz="1400" b="1" dirty="0">
                <a:latin typeface="Arial" panose="020B0604020202020204" pitchFamily="34" charset="0"/>
                <a:cs typeface="Arial" panose="020B0604020202020204" pitchFamily="34" charset="0"/>
              </a:rPr>
              <a:t>. Cik lielā mērā Jūs piekrītat vai nepiekrītat šādiem apgalvojumiem par rūpnieciskā īpašuma aizsardzību?</a:t>
            </a:r>
            <a:endParaRPr lang="lv-LV" sz="1400" noProof="1">
              <a:latin typeface="Arial" panose="020B0604020202020204" pitchFamily="34" charset="0"/>
              <a:cs typeface="Arial" panose="020B0604020202020204" pitchFamily="34" charset="0"/>
            </a:endParaRPr>
          </a:p>
        </p:txBody>
      </p:sp>
      <p:sp>
        <p:nvSpPr>
          <p:cNvPr id="6" name="TextBox 5"/>
          <p:cNvSpPr txBox="1"/>
          <p:nvPr/>
        </p:nvSpPr>
        <p:spPr>
          <a:xfrm>
            <a:off x="3403567" y="6039715"/>
            <a:ext cx="5531886" cy="400110"/>
          </a:xfrm>
          <a:prstGeom prst="rect">
            <a:avLst/>
          </a:prstGeom>
          <a:noFill/>
        </p:spPr>
        <p:txBody>
          <a:bodyPr wrap="square" rtlCol="0">
            <a:spAutoFit/>
          </a:bodyPr>
          <a:lstStyle/>
          <a:p>
            <a:pPr algn="ctr"/>
            <a:r>
              <a:rPr lang="lv-LV" sz="1000" i="1" dirty="0" smtClean="0">
                <a:latin typeface="Arial" panose="020B0604020202020204" pitchFamily="34" charset="0"/>
                <a:cs typeface="Arial" panose="020B0604020202020204" pitchFamily="34" charset="0"/>
              </a:rPr>
              <a:t>Bāze: visi respondenti, (skatīt «n=» grafikā)</a:t>
            </a:r>
          </a:p>
          <a:p>
            <a:pPr algn="ctr"/>
            <a:r>
              <a:rPr lang="pt-BR" sz="1000" i="1" noProof="1">
                <a:latin typeface="Arial" panose="020B0604020202020204" pitchFamily="34" charset="0"/>
                <a:cs typeface="Arial" panose="020B0604020202020204" pitchFamily="34" charset="0"/>
              </a:rPr>
              <a:t>*Pirmo reizi minēts 2024. </a:t>
            </a:r>
            <a:r>
              <a:rPr lang="pt-BR" sz="1000" i="1" noProof="1" smtClean="0">
                <a:latin typeface="Arial" panose="020B0604020202020204" pitchFamily="34" charset="0"/>
                <a:cs typeface="Arial" panose="020B0604020202020204" pitchFamily="34" charset="0"/>
              </a:rPr>
              <a:t>gadā</a:t>
            </a:r>
            <a:endParaRPr lang="lv-LV" sz="1000" i="1" noProof="1">
              <a:latin typeface="Arial" panose="020B0604020202020204" pitchFamily="34" charset="0"/>
              <a:cs typeface="Arial" panose="020B0604020202020204" pitchFamily="34" charset="0"/>
            </a:endParaRPr>
          </a:p>
        </p:txBody>
      </p:sp>
      <p:graphicFrame>
        <p:nvGraphicFramePr>
          <p:cNvPr id="7" name="Chart 6">
            <a:extLst>
              <a:ext uri="{FF2B5EF4-FFF2-40B4-BE49-F238E27FC236}">
                <a16:creationId xmlns:lc="http://schemas.openxmlformats.org/drawingml/2006/lockedCanvas" xmlns="" xmlns:a16="http://schemas.microsoft.com/office/drawing/2014/main" xmlns:xdr="http://schemas.openxmlformats.org/drawingml/2006/spreadsheetDrawing" id="{00000000-0008-0000-0100-00002D000000}"/>
              </a:ext>
            </a:extLst>
          </p:cNvPr>
          <p:cNvGraphicFramePr>
            <a:graphicFrameLocks/>
          </p:cNvGraphicFramePr>
          <p:nvPr>
            <p:extLst>
              <p:ext uri="{D42A27DB-BD31-4B8C-83A1-F6EECF244321}">
                <p14:modId xmlns:p14="http://schemas.microsoft.com/office/powerpoint/2010/main" val="3267975269"/>
              </p:ext>
            </p:extLst>
          </p:nvPr>
        </p:nvGraphicFramePr>
        <p:xfrm>
          <a:off x="1251284" y="1171171"/>
          <a:ext cx="9705474" cy="4743150"/>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23</a:t>
            </a:fld>
            <a:endParaRPr lang="en-US"/>
          </a:p>
        </p:txBody>
      </p:sp>
    </p:spTree>
    <p:extLst>
      <p:ext uri="{BB962C8B-B14F-4D97-AF65-F5344CB8AC3E}">
        <p14:creationId xmlns:p14="http://schemas.microsoft.com/office/powerpoint/2010/main" val="5439309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a:solidFill>
                  <a:srgbClr val="840C56"/>
                </a:solidFill>
                <a:latin typeface="Arial" panose="020B0604020202020204" pitchFamily="34" charset="0"/>
                <a:cs typeface="Arial" panose="020B0604020202020204" pitchFamily="34" charset="0"/>
              </a:rPr>
              <a:t>1.6. Uzskati par tiesību uz rūpniecisko īpašumu nostiprināšanu</a:t>
            </a: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561474" y="738000"/>
            <a:ext cx="11232000" cy="523220"/>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A24. Ir izskanējuši dažādi apgalvojumi par rūpniecisko īpašumu. Cik lielā mērā Jūs piekrītat vai nepiekrītat šādiem apgalvojumiem?</a:t>
            </a:r>
            <a:endParaRPr lang="lv-LV" sz="1400" noProof="1">
              <a:latin typeface="Arial" panose="020B0604020202020204" pitchFamily="34" charset="0"/>
              <a:cs typeface="Arial" panose="020B0604020202020204" pitchFamily="34" charset="0"/>
            </a:endParaRPr>
          </a:p>
        </p:txBody>
      </p:sp>
      <p:sp>
        <p:nvSpPr>
          <p:cNvPr id="6" name="TextBox 5"/>
          <p:cNvSpPr txBox="1"/>
          <p:nvPr/>
        </p:nvSpPr>
        <p:spPr>
          <a:xfrm>
            <a:off x="3403567" y="6039715"/>
            <a:ext cx="5652000" cy="707886"/>
          </a:xfrm>
          <a:prstGeom prst="rect">
            <a:avLst/>
          </a:prstGeom>
          <a:noFill/>
        </p:spPr>
        <p:txBody>
          <a:bodyPr wrap="square" rtlCol="0">
            <a:spAutoFit/>
          </a:bodyPr>
          <a:lstStyle/>
          <a:p>
            <a:pPr algn="ctr"/>
            <a:r>
              <a:rPr lang="lv-LV" sz="1000" i="1" dirty="0" smtClean="0">
                <a:latin typeface="Arial" panose="020B0604020202020204" pitchFamily="34" charset="0"/>
                <a:cs typeface="Arial" panose="020B0604020202020204" pitchFamily="34" charset="0"/>
              </a:rPr>
              <a:t>Bāze: visi respondenti, (skatīt «n=» grafikā)</a:t>
            </a:r>
          </a:p>
          <a:p>
            <a:pPr algn="ctr"/>
            <a:r>
              <a:rPr lang="lv-LV" sz="1000" i="1" noProof="1">
                <a:latin typeface="Arial" panose="020B0604020202020204" pitchFamily="34" charset="0"/>
                <a:cs typeface="Arial" panose="020B0604020202020204" pitchFamily="34" charset="0"/>
              </a:rPr>
              <a:t>*Atbilžu varianta formulējums līdz 2022. gadam: "Rūpnieciskā īpašuma tiesību reģistrēšana mazina iespēju, ka konkurenti nokopē/nozog ideju, saražo un piedāvā pārdošanai līdzīgas preces"</a:t>
            </a:r>
          </a:p>
        </p:txBody>
      </p:sp>
      <p:graphicFrame>
        <p:nvGraphicFramePr>
          <p:cNvPr id="8" name="Chart 7">
            <a:extLst>
              <a:ext uri="{FF2B5EF4-FFF2-40B4-BE49-F238E27FC236}">
                <a16:creationId xmlns:lc="http://schemas.openxmlformats.org/drawingml/2006/lockedCanvas" xmlns="" xmlns:a16="http://schemas.microsoft.com/office/drawing/2014/main" xmlns:xdr="http://schemas.openxmlformats.org/drawingml/2006/spreadsheetDrawing" id="{00000000-0008-0000-0100-00002A000000}"/>
              </a:ext>
            </a:extLst>
          </p:cNvPr>
          <p:cNvGraphicFramePr>
            <a:graphicFrameLocks/>
          </p:cNvGraphicFramePr>
          <p:nvPr>
            <p:extLst>
              <p:ext uri="{D42A27DB-BD31-4B8C-83A1-F6EECF244321}">
                <p14:modId xmlns:p14="http://schemas.microsoft.com/office/powerpoint/2010/main" val="1210343609"/>
              </p:ext>
            </p:extLst>
          </p:nvPr>
        </p:nvGraphicFramePr>
        <p:xfrm>
          <a:off x="1228725" y="1261220"/>
          <a:ext cx="9734550" cy="4494200"/>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24</a:t>
            </a:fld>
            <a:endParaRPr lang="en-US"/>
          </a:p>
        </p:txBody>
      </p:sp>
    </p:spTree>
    <p:extLst>
      <p:ext uri="{BB962C8B-B14F-4D97-AF65-F5344CB8AC3E}">
        <p14:creationId xmlns:p14="http://schemas.microsoft.com/office/powerpoint/2010/main" val="25659199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a:solidFill>
                  <a:srgbClr val="840C56"/>
                </a:solidFill>
                <a:latin typeface="Arial" panose="020B0604020202020204" pitchFamily="34" charset="0"/>
                <a:cs typeface="Arial" panose="020B0604020202020204" pitchFamily="34" charset="0"/>
              </a:rPr>
              <a:t>1.6. Uzskati par tiesību uz rūpniecisko īpašumu nostiprināšanu</a:t>
            </a: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561474" y="738000"/>
            <a:ext cx="11232000" cy="307777"/>
          </a:xfrm>
          <a:prstGeom prst="rect">
            <a:avLst/>
          </a:prstGeom>
          <a:noFill/>
        </p:spPr>
        <p:txBody>
          <a:bodyPr wrap="square" rtlCol="0">
            <a:spAutoFit/>
          </a:bodyPr>
          <a:lstStyle/>
          <a:p>
            <a:pPr algn="ctr"/>
            <a:r>
              <a:rPr lang="lv-LV" sz="1400" b="1" dirty="0" smtClean="0">
                <a:latin typeface="Arial" panose="020B0604020202020204" pitchFamily="34" charset="0"/>
                <a:cs typeface="Arial" panose="020B0604020202020204" pitchFamily="34" charset="0"/>
              </a:rPr>
              <a:t>A18. </a:t>
            </a:r>
            <a:r>
              <a:rPr lang="lv-LV" sz="1400" b="1" dirty="0">
                <a:latin typeface="Arial" panose="020B0604020202020204" pitchFamily="34" charset="0"/>
                <a:cs typeface="Arial" panose="020B0604020202020204" pitchFamily="34" charset="0"/>
              </a:rPr>
              <a:t>Kas, Jūsuprāt, ir galvenie iemesli, kāpēc uzņēmumam vajadzētu nostiprināt tiesības uz rūpniecisko īpašumu?</a:t>
            </a:r>
            <a:endParaRPr lang="lv-LV" sz="1400" noProof="1">
              <a:latin typeface="Arial" panose="020B0604020202020204" pitchFamily="34" charset="0"/>
              <a:cs typeface="Arial" panose="020B0604020202020204" pitchFamily="34" charset="0"/>
            </a:endParaRPr>
          </a:p>
        </p:txBody>
      </p:sp>
      <p:sp>
        <p:nvSpPr>
          <p:cNvPr id="6" name="TextBox 5"/>
          <p:cNvSpPr txBox="1"/>
          <p:nvPr/>
        </p:nvSpPr>
        <p:spPr>
          <a:xfrm>
            <a:off x="3403567" y="6039715"/>
            <a:ext cx="5652000" cy="400110"/>
          </a:xfrm>
          <a:prstGeom prst="rect">
            <a:avLst/>
          </a:prstGeom>
          <a:noFill/>
        </p:spPr>
        <p:txBody>
          <a:bodyPr wrap="square" rtlCol="0">
            <a:spAutoFit/>
          </a:bodyPr>
          <a:lstStyle/>
          <a:p>
            <a:pPr algn="ctr"/>
            <a:r>
              <a:rPr lang="lv-LV" sz="1000" i="1" dirty="0" smtClean="0">
                <a:latin typeface="Arial" panose="020B0604020202020204" pitchFamily="34" charset="0"/>
                <a:cs typeface="Arial" panose="020B0604020202020204" pitchFamily="34" charset="0"/>
              </a:rPr>
              <a:t>Bāze: visi respondenti, (skatīt «n=» grafikā)</a:t>
            </a:r>
          </a:p>
          <a:p>
            <a:pPr algn="ctr"/>
            <a:r>
              <a:rPr lang="lv-LV" sz="1000" i="1" noProof="1" smtClean="0">
                <a:latin typeface="Arial" panose="020B0604020202020204" pitchFamily="34" charset="0"/>
                <a:cs typeface="Arial" panose="020B0604020202020204" pitchFamily="34" charset="0"/>
              </a:rPr>
              <a:t>Vairākatbilžu jautājums (% summa &gt; 100)</a:t>
            </a:r>
            <a:endParaRPr lang="lv-LV" sz="1000" i="1" noProof="1">
              <a:latin typeface="Arial" panose="020B0604020202020204" pitchFamily="34" charset="0"/>
              <a:cs typeface="Arial" panose="020B0604020202020204" pitchFamily="34" charset="0"/>
            </a:endParaRPr>
          </a:p>
        </p:txBody>
      </p:sp>
      <p:graphicFrame>
        <p:nvGraphicFramePr>
          <p:cNvPr id="7" name="Chart 6">
            <a:extLst>
              <a:ext uri="{FF2B5EF4-FFF2-40B4-BE49-F238E27FC236}">
                <a16:creationId xmlns:lc="http://schemas.openxmlformats.org/drawingml/2006/lockedCanvas" xmlns="" xmlns:a16="http://schemas.microsoft.com/office/drawing/2014/main" xmlns:xdr="http://schemas.openxmlformats.org/drawingml/2006/spreadsheetDrawing" id="{00000000-0008-0000-0100-000037000000}"/>
              </a:ext>
            </a:extLst>
          </p:cNvPr>
          <p:cNvGraphicFramePr>
            <a:graphicFrameLocks/>
          </p:cNvGraphicFramePr>
          <p:nvPr>
            <p:extLst>
              <p:ext uri="{D42A27DB-BD31-4B8C-83A1-F6EECF244321}">
                <p14:modId xmlns:p14="http://schemas.microsoft.com/office/powerpoint/2010/main" val="2789677231"/>
              </p:ext>
            </p:extLst>
          </p:nvPr>
        </p:nvGraphicFramePr>
        <p:xfrm>
          <a:off x="1588168" y="1251284"/>
          <a:ext cx="8967537" cy="4719579"/>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25</a:t>
            </a:fld>
            <a:endParaRPr lang="en-US"/>
          </a:p>
        </p:txBody>
      </p:sp>
    </p:spTree>
    <p:extLst>
      <p:ext uri="{BB962C8B-B14F-4D97-AF65-F5344CB8AC3E}">
        <p14:creationId xmlns:p14="http://schemas.microsoft.com/office/powerpoint/2010/main" val="9171234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a:solidFill>
                  <a:srgbClr val="840C56"/>
                </a:solidFill>
                <a:latin typeface="Arial" panose="020B0604020202020204" pitchFamily="34" charset="0"/>
                <a:cs typeface="Arial" panose="020B0604020202020204" pitchFamily="34" charset="0"/>
              </a:rPr>
              <a:t>1.6. Uzskati par tiesību uz rūpniecisko īpašumu nostiprināšanu</a:t>
            </a: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561474" y="738000"/>
            <a:ext cx="11232000" cy="307777"/>
          </a:xfrm>
          <a:prstGeom prst="rect">
            <a:avLst/>
          </a:prstGeom>
          <a:noFill/>
        </p:spPr>
        <p:txBody>
          <a:bodyPr wrap="square" rtlCol="0">
            <a:spAutoFit/>
          </a:bodyPr>
          <a:lstStyle/>
          <a:p>
            <a:pPr algn="ctr"/>
            <a:r>
              <a:rPr lang="lv-LV" sz="1400" b="1" dirty="0" smtClean="0">
                <a:latin typeface="Arial" panose="020B0604020202020204" pitchFamily="34" charset="0"/>
                <a:cs typeface="Arial" panose="020B0604020202020204" pitchFamily="34" charset="0"/>
              </a:rPr>
              <a:t>A19. </a:t>
            </a:r>
            <a:r>
              <a:rPr lang="lv-LV" sz="1400" b="1" dirty="0">
                <a:latin typeface="Arial" panose="020B0604020202020204" pitchFamily="34" charset="0"/>
                <a:cs typeface="Arial" panose="020B0604020202020204" pitchFamily="34" charset="0"/>
              </a:rPr>
              <a:t>Vai, Jūsuprāt, būtu noderīgi, ja Patentu valde uzņēmējiem piedāvātu šādas iespējas…</a:t>
            </a:r>
            <a:endParaRPr lang="lv-LV" sz="1400" noProof="1">
              <a:latin typeface="Arial" panose="020B0604020202020204" pitchFamily="34" charset="0"/>
              <a:cs typeface="Arial" panose="020B0604020202020204" pitchFamily="34" charset="0"/>
            </a:endParaRPr>
          </a:p>
        </p:txBody>
      </p:sp>
      <p:sp>
        <p:nvSpPr>
          <p:cNvPr id="6" name="TextBox 5"/>
          <p:cNvSpPr txBox="1"/>
          <p:nvPr/>
        </p:nvSpPr>
        <p:spPr>
          <a:xfrm>
            <a:off x="2569751" y="6013100"/>
            <a:ext cx="7215446" cy="400110"/>
          </a:xfrm>
          <a:prstGeom prst="rect">
            <a:avLst/>
          </a:prstGeom>
          <a:noFill/>
        </p:spPr>
        <p:txBody>
          <a:bodyPr wrap="square" rtlCol="0">
            <a:spAutoFit/>
          </a:bodyPr>
          <a:lstStyle/>
          <a:p>
            <a:pPr algn="ctr"/>
            <a:r>
              <a:rPr lang="lv-LV" sz="1000" i="1" dirty="0" smtClean="0">
                <a:latin typeface="Arial" panose="020B0604020202020204" pitchFamily="34" charset="0"/>
                <a:cs typeface="Arial" panose="020B0604020202020204" pitchFamily="34" charset="0"/>
              </a:rPr>
              <a:t>Bāze: respondenti, kuri neuzskatu, ka uzņēmumam nav nepieciešams nostiprināt tiesības uz rūpniecisko īpašumu, n=2151</a:t>
            </a:r>
          </a:p>
          <a:p>
            <a:pPr algn="ctr"/>
            <a:r>
              <a:rPr lang="lv-LV" sz="1000" i="1" noProof="1" smtClean="0">
                <a:latin typeface="Arial" panose="020B0604020202020204" pitchFamily="34" charset="0"/>
                <a:cs typeface="Arial" panose="020B0604020202020204" pitchFamily="34" charset="0"/>
              </a:rPr>
              <a:t>Vairākatbilžu jautājums (% summa &gt; 100)</a:t>
            </a:r>
            <a:endParaRPr lang="lv-LV" sz="1000" i="1" noProof="1">
              <a:latin typeface="Arial" panose="020B0604020202020204" pitchFamily="34" charset="0"/>
              <a:cs typeface="Arial" panose="020B0604020202020204" pitchFamily="34" charset="0"/>
            </a:endParaRPr>
          </a:p>
        </p:txBody>
      </p:sp>
      <p:graphicFrame>
        <p:nvGraphicFramePr>
          <p:cNvPr id="8" name="Chart 7">
            <a:extLst>
              <a:ext uri="{FF2B5EF4-FFF2-40B4-BE49-F238E27FC236}">
                <a16:creationId xmlns:lc="http://schemas.openxmlformats.org/drawingml/2006/lockedCanvas" xmlns="" xmlns:a16="http://schemas.microsoft.com/office/drawing/2014/main" xmlns:xdr="http://schemas.openxmlformats.org/drawingml/2006/spreadsheetDrawing" id="{3E292300-2160-4998-9B84-DEA187AF2319}"/>
              </a:ext>
            </a:extLst>
          </p:cNvPr>
          <p:cNvGraphicFramePr>
            <a:graphicFrameLocks/>
          </p:cNvGraphicFramePr>
          <p:nvPr>
            <p:extLst>
              <p:ext uri="{D42A27DB-BD31-4B8C-83A1-F6EECF244321}">
                <p14:modId xmlns:p14="http://schemas.microsoft.com/office/powerpoint/2010/main" val="924018257"/>
              </p:ext>
            </p:extLst>
          </p:nvPr>
        </p:nvGraphicFramePr>
        <p:xfrm>
          <a:off x="1883442" y="1600626"/>
          <a:ext cx="8541958" cy="3857625"/>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26</a:t>
            </a:fld>
            <a:endParaRPr lang="en-US"/>
          </a:p>
        </p:txBody>
      </p:sp>
    </p:spTree>
    <p:extLst>
      <p:ext uri="{BB962C8B-B14F-4D97-AF65-F5344CB8AC3E}">
        <p14:creationId xmlns:p14="http://schemas.microsoft.com/office/powerpoint/2010/main" val="367118044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a:solidFill>
                  <a:srgbClr val="840C56"/>
                </a:solidFill>
                <a:latin typeface="Arial" panose="020B0604020202020204" pitchFamily="34" charset="0"/>
                <a:cs typeface="Arial" panose="020B0604020202020204" pitchFamily="34" charset="0"/>
              </a:rPr>
              <a:t>1.6. Uzskati par tiesību uz rūpniecisko īpašumu nostiprināšanu</a:t>
            </a: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561474" y="738000"/>
            <a:ext cx="11232000" cy="307777"/>
          </a:xfrm>
          <a:prstGeom prst="rect">
            <a:avLst/>
          </a:prstGeom>
          <a:noFill/>
        </p:spPr>
        <p:txBody>
          <a:bodyPr wrap="square" rtlCol="0">
            <a:spAutoFit/>
          </a:bodyPr>
          <a:lstStyle/>
          <a:p>
            <a:pPr algn="ctr"/>
            <a:r>
              <a:rPr lang="lv-LV" sz="1400" b="1" dirty="0" smtClean="0">
                <a:latin typeface="Arial" panose="020B0604020202020204" pitchFamily="34" charset="0"/>
                <a:cs typeface="Arial" panose="020B0604020202020204" pitchFamily="34" charset="0"/>
              </a:rPr>
              <a:t>A19. </a:t>
            </a:r>
            <a:r>
              <a:rPr lang="lv-LV" sz="1400" b="1" dirty="0">
                <a:latin typeface="Arial" panose="020B0604020202020204" pitchFamily="34" charset="0"/>
                <a:cs typeface="Arial" panose="020B0604020202020204" pitchFamily="34" charset="0"/>
              </a:rPr>
              <a:t>Vai, Jūsuprāt, būtu noderīgi, ja Patentu valde uzņēmējiem piedāvātu šādas iespējas…</a:t>
            </a:r>
            <a:endParaRPr lang="lv-LV" sz="1400" noProof="1">
              <a:latin typeface="Arial" panose="020B0604020202020204" pitchFamily="34" charset="0"/>
              <a:cs typeface="Arial" panose="020B0604020202020204" pitchFamily="34" charset="0"/>
            </a:endParaRPr>
          </a:p>
        </p:txBody>
      </p:sp>
      <p:sp>
        <p:nvSpPr>
          <p:cNvPr id="5" name="TextBox 4"/>
          <p:cNvSpPr txBox="1"/>
          <p:nvPr/>
        </p:nvSpPr>
        <p:spPr>
          <a:xfrm>
            <a:off x="780682" y="1123292"/>
            <a:ext cx="5245769" cy="5816977"/>
          </a:xfrm>
          <a:prstGeom prst="rect">
            <a:avLst/>
          </a:prstGeom>
          <a:noFill/>
        </p:spPr>
        <p:txBody>
          <a:bodyPr wrap="square" rtlCol="0">
            <a:spAutoFit/>
          </a:bodyPr>
          <a:lstStyle/>
          <a:p>
            <a:endParaRPr lang="lv-LV" sz="1200" b="1" u="sng" dirty="0" smtClean="0">
              <a:latin typeface="Arial" panose="020B0604020202020204" pitchFamily="34" charset="0"/>
              <a:cs typeface="Arial" panose="020B0604020202020204" pitchFamily="34" charset="0"/>
            </a:endParaRPr>
          </a:p>
          <a:p>
            <a:pPr algn="just"/>
            <a:r>
              <a:rPr lang="lv-LV" sz="1200" b="1" u="sng" noProof="1" smtClean="0">
                <a:latin typeface="Arial" panose="020B0604020202020204" pitchFamily="34" charset="0"/>
                <a:cs typeface="Arial" panose="020B0604020202020204" pitchFamily="34" charset="0"/>
              </a:rPr>
              <a:t>Papildus rīki, apmācības, konsultācijas</a:t>
            </a:r>
          </a:p>
          <a:p>
            <a:pPr algn="just"/>
            <a:r>
              <a:rPr lang="lv-LV" sz="1200" b="1" noProof="1" smtClean="0">
                <a:latin typeface="Arial" panose="020B0604020202020204" pitchFamily="34" charset="0"/>
                <a:cs typeface="Arial" panose="020B0604020202020204" pitchFamily="34" charset="0"/>
              </a:rPr>
              <a:t>Minēts 3 reizes:</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Viegli uztverami, informatīvi materiāli</a:t>
            </a:r>
          </a:p>
          <a:p>
            <a:pPr algn="just"/>
            <a:r>
              <a:rPr lang="lv-LV" sz="1200" b="1" noProof="1" smtClean="0">
                <a:latin typeface="Arial" panose="020B0604020202020204" pitchFamily="34" charset="0"/>
                <a:cs typeface="Arial" panose="020B0604020202020204" pitchFamily="34" charset="0"/>
              </a:rPr>
              <a:t>Minēts 2 reizes:</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izstrādāt izziņas materiālu soli pa solim katrā no dizaina, patenta, prečuzīmes reģistrēšanas soļiem un izmaksām</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konsultācijas pa telefonu</a:t>
            </a:r>
          </a:p>
          <a:p>
            <a:pPr algn="just"/>
            <a:r>
              <a:rPr lang="lv-LV" sz="1200" b="1" noProof="1" smtClean="0">
                <a:latin typeface="Arial" panose="020B0604020202020204" pitchFamily="34" charset="0"/>
                <a:cs typeface="Arial" panose="020B0604020202020204" pitchFamily="34" charset="0"/>
              </a:rPr>
              <a:t>Minēts 1 reizi:</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datubāžu izmantošana, informācijas meklēšana un pārbaude</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izmaksu aprēķina rīks </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īsas un informatīvas infografikas</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īsus video, kā reģistrēt preču zīmi vai veikt citus procesus no A-Z</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patentmeklējuma rīks</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vēlētos tomēr advancētas apmācības</a:t>
            </a:r>
          </a:p>
          <a:p>
            <a:pPr algn="just"/>
            <a:endParaRPr lang="lv-LV" sz="1200" noProof="1" smtClean="0">
              <a:latin typeface="Arial" panose="020B0604020202020204" pitchFamily="34" charset="0"/>
              <a:cs typeface="Arial" panose="020B0604020202020204" pitchFamily="34" charset="0"/>
            </a:endParaRPr>
          </a:p>
          <a:p>
            <a:pPr algn="just"/>
            <a:r>
              <a:rPr lang="lv-LV" sz="1200" b="1" u="sng" noProof="1" smtClean="0">
                <a:latin typeface="Arial" panose="020B0604020202020204" pitchFamily="34" charset="0"/>
                <a:cs typeface="Arial" panose="020B0604020202020204" pitchFamily="34" charset="0"/>
              </a:rPr>
              <a:t>Mājaslapas un citu komunikācijas kanālu pilnveidošana</a:t>
            </a:r>
          </a:p>
          <a:p>
            <a:pPr algn="just"/>
            <a:r>
              <a:rPr lang="lv-LV" sz="1200" b="1" noProof="1" smtClean="0">
                <a:latin typeface="Arial" panose="020B0604020202020204" pitchFamily="34" charset="0"/>
                <a:cs typeface="Arial" panose="020B0604020202020204" pitchFamily="34" charset="0"/>
              </a:rPr>
              <a:t>Minēts 1 reizi:</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atvērts un pieejams komunikācijas kanāls īsām uzziņām</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ērta informācija internetā</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ērti pieejama informācija PV mājas lapā</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informatīvas kampaņas</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informēšana caur e-mail</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nodrošināt informācijas ērtu pieejamību publiskajā vidē, sociālajos tīklos, medijos</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saīsinājumi neuzlabos komunikāciju</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saprotama un vienkāršota komunikācija</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vienkārši mājas lapa,  kur viss skaidri un saprotami aprakstīts par procesu, ieguvumiem un izmaksām, bet pats galvenais, ja organizācija palīdz aizsargāt savas tiesības, pārkāpumu gadījumos</a:t>
            </a:r>
          </a:p>
          <a:p>
            <a:endParaRPr lang="en-US" sz="1200" b="1" u="sng" dirty="0">
              <a:latin typeface="Arial" panose="020B0604020202020204" pitchFamily="34" charset="0"/>
              <a:cs typeface="Arial" panose="020B0604020202020204" pitchFamily="34" charset="0"/>
            </a:endParaRPr>
          </a:p>
        </p:txBody>
      </p:sp>
      <p:sp>
        <p:nvSpPr>
          <p:cNvPr id="9" name="TextBox 8"/>
          <p:cNvSpPr txBox="1"/>
          <p:nvPr/>
        </p:nvSpPr>
        <p:spPr>
          <a:xfrm>
            <a:off x="6177474" y="1785582"/>
            <a:ext cx="5245769" cy="4893647"/>
          </a:xfrm>
          <a:prstGeom prst="rect">
            <a:avLst/>
          </a:prstGeom>
          <a:noFill/>
        </p:spPr>
        <p:txBody>
          <a:bodyPr wrap="square" rtlCol="0">
            <a:spAutoFit/>
          </a:bodyPr>
          <a:lstStyle/>
          <a:p>
            <a:pPr algn="just"/>
            <a:r>
              <a:rPr lang="lv-LV" sz="1200" b="1" u="sng" noProof="1" smtClean="0">
                <a:latin typeface="Arial" panose="020B0604020202020204" pitchFamily="34" charset="0"/>
                <a:cs typeface="Arial" panose="020B0604020202020204" pitchFamily="34" charset="0"/>
              </a:rPr>
              <a:t>Finansiāla rakstura atbalsts</a:t>
            </a:r>
          </a:p>
          <a:p>
            <a:pPr algn="just"/>
            <a:r>
              <a:rPr lang="lv-LV" sz="1200" b="1" noProof="1" smtClean="0">
                <a:latin typeface="Arial" panose="020B0604020202020204" pitchFamily="34" charset="0"/>
                <a:cs typeface="Arial" panose="020B0604020202020204" pitchFamily="34" charset="0"/>
              </a:rPr>
              <a:t>Minēts 2 reizes:</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bezmaksas iespēja reģistrēt zīmi</a:t>
            </a:r>
          </a:p>
          <a:p>
            <a:pPr algn="just"/>
            <a:r>
              <a:rPr lang="lv-LV" sz="1200" b="1" noProof="1" smtClean="0">
                <a:latin typeface="Arial" panose="020B0604020202020204" pitchFamily="34" charset="0"/>
                <a:cs typeface="Arial" panose="020B0604020202020204" pitchFamily="34" charset="0"/>
              </a:rPr>
              <a:t>Minēts 1 reizi:</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finansiālā atbalsta pieejamību</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Lidzfinansēšana</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Nauda</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piedāvātu labāku nodokļu atvieglojumus jaunajiem uzņēmējiem līdz 3 gadi vai peļņa 500000</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plašāks Valsts atbalsts (atbalstīto patentu vienības)</a:t>
            </a:r>
          </a:p>
          <a:p>
            <a:pPr marL="171450" indent="-171450" algn="just">
              <a:buFont typeface="Arial" panose="020B0604020202020204" pitchFamily="34" charset="0"/>
              <a:buChar char="•"/>
            </a:pPr>
            <a:endParaRPr lang="lv-LV" sz="1200" noProof="1" smtClean="0">
              <a:latin typeface="Arial" panose="020B0604020202020204" pitchFamily="34" charset="0"/>
              <a:cs typeface="Arial" panose="020B0604020202020204" pitchFamily="34" charset="0"/>
            </a:endParaRPr>
          </a:p>
          <a:p>
            <a:pPr algn="just"/>
            <a:r>
              <a:rPr lang="lv-LV" sz="1200" b="1" u="sng" noProof="1" smtClean="0">
                <a:latin typeface="Arial" panose="020B0604020202020204" pitchFamily="34" charset="0"/>
                <a:cs typeface="Arial" panose="020B0604020202020204" pitchFamily="34" charset="0"/>
              </a:rPr>
              <a:t>Cits</a:t>
            </a:r>
          </a:p>
          <a:p>
            <a:pPr algn="just"/>
            <a:r>
              <a:rPr lang="lv-LV" sz="1200" b="1" noProof="1" smtClean="0">
                <a:latin typeface="Arial" panose="020B0604020202020204" pitchFamily="34" charset="0"/>
                <a:cs typeface="Arial" panose="020B0604020202020204" pitchFamily="34" charset="0"/>
              </a:rPr>
              <a:t>Minēts 1 reizi:</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aizsargātu mūsu valsts uzņēmējus juridiski</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grūti pateikt, jo man nav bijusi nekāda pieredze ar šo, bet pieļauju, ka vietās, kur apgrozās ražojoši uzņēmēji, ir pieejams viss nepieciešamais (patiešām ceru, ka tā ir)</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Patentu valdē reģistrētais uzņēmuma nosaukums netiktu reģistrēts Uzņēmumu reģistrā ar līdzīgu nosaukumu</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sadarboties ar Policiju, jo uzņēmējam ir dārgi cīnīties ar pakaļdarinājumiem</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ļoti labi video par preču zīmēm jau ir! Paldies</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pēc manas pieredzes Patentu valdē strādā ļoti atsaucīgi darbinieki, kuri ir gatavi palīdzēt veikt nepieciešamos procesus, lai sasniegtu vēlamo rezultātu. </a:t>
            </a:r>
          </a:p>
          <a:p>
            <a:pPr marL="171450" indent="-171450" algn="just">
              <a:buFont typeface="Arial" panose="020B0604020202020204" pitchFamily="34" charset="0"/>
              <a:buChar char="•"/>
            </a:pPr>
            <a:endParaRPr lang="en-US" sz="1200" b="1" u="sng" dirty="0">
              <a:latin typeface="Arial" panose="020B0604020202020204" pitchFamily="34" charset="0"/>
              <a:cs typeface="Arial" panose="020B0604020202020204" pitchFamily="34" charset="0"/>
            </a:endParaRPr>
          </a:p>
        </p:txBody>
      </p:sp>
      <p:sp>
        <p:nvSpPr>
          <p:cNvPr id="7" name="TextBox 6"/>
          <p:cNvSpPr txBox="1"/>
          <p:nvPr/>
        </p:nvSpPr>
        <p:spPr>
          <a:xfrm>
            <a:off x="6329105" y="6517166"/>
            <a:ext cx="4283242" cy="252000"/>
          </a:xfrm>
          <a:prstGeom prst="rect">
            <a:avLst/>
          </a:prstGeom>
          <a:noFill/>
        </p:spPr>
        <p:txBody>
          <a:bodyPr wrap="square" rtlCol="0">
            <a:spAutoFit/>
          </a:bodyPr>
          <a:lstStyle/>
          <a:p>
            <a:r>
              <a:rPr lang="lv-LV" altLang="lv-LV" sz="1000" i="1" dirty="0" smtClean="0">
                <a:latin typeface="Arial" panose="020B0604020202020204" pitchFamily="34" charset="0"/>
                <a:cs typeface="Arial" panose="020B0604020202020204" pitchFamily="34" charset="0"/>
              </a:rPr>
              <a:t>Saglabāta </a:t>
            </a:r>
            <a:r>
              <a:rPr lang="lv-LV" altLang="lv-LV" sz="1000" i="1" dirty="0">
                <a:latin typeface="Arial" panose="020B0604020202020204" pitchFamily="34" charset="0"/>
                <a:cs typeface="Arial" panose="020B0604020202020204" pitchFamily="34" charset="0"/>
              </a:rPr>
              <a:t>respondentu orģinālā rakstība un stils</a:t>
            </a:r>
          </a:p>
          <a:p>
            <a:endParaRPr lang="en-US" sz="1000" dirty="0">
              <a:latin typeface="Arial" panose="020B0604020202020204" pitchFamily="34" charset="0"/>
              <a:cs typeface="Arial" panose="020B0604020202020204" pitchFamily="34" charset="0"/>
            </a:endParaRPr>
          </a:p>
        </p:txBody>
      </p:sp>
      <p:sp>
        <p:nvSpPr>
          <p:cNvPr id="10" name="TextBox 9"/>
          <p:cNvSpPr txBox="1"/>
          <p:nvPr/>
        </p:nvSpPr>
        <p:spPr>
          <a:xfrm>
            <a:off x="8470726" y="1123292"/>
            <a:ext cx="3559126" cy="584775"/>
          </a:xfrm>
          <a:prstGeom prst="rect">
            <a:avLst/>
          </a:prstGeom>
          <a:noFill/>
        </p:spPr>
        <p:txBody>
          <a:bodyPr wrap="square" rtlCol="0">
            <a:spAutoFit/>
          </a:bodyPr>
          <a:lstStyle/>
          <a:p>
            <a:pPr algn="r"/>
            <a:r>
              <a:rPr lang="lv-LV" sz="1600" b="1" dirty="0" smtClean="0">
                <a:solidFill>
                  <a:srgbClr val="840C56"/>
                </a:solidFill>
                <a:latin typeface="Arial" panose="020B0604020202020204" pitchFamily="34" charset="0"/>
                <a:cs typeface="Arial" panose="020B0604020202020204" pitchFamily="34" charset="0"/>
              </a:rPr>
              <a:t>Atbilžu varianta «Cits ieteikums» atšifrējums</a:t>
            </a:r>
            <a:endParaRPr lang="en-US" sz="1600" b="1" dirty="0">
              <a:solidFill>
                <a:srgbClr val="840C56"/>
              </a:solidFill>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9C167178-EF55-485E-AA9E-00B6FD4E37CC}" type="slidenum">
              <a:rPr lang="en-US" smtClean="0"/>
              <a:t>27</a:t>
            </a:fld>
            <a:endParaRPr lang="en-US"/>
          </a:p>
        </p:txBody>
      </p:sp>
    </p:spTree>
    <p:extLst>
      <p:ext uri="{BB962C8B-B14F-4D97-AF65-F5344CB8AC3E}">
        <p14:creationId xmlns:p14="http://schemas.microsoft.com/office/powerpoint/2010/main" val="2805040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a:solidFill>
                  <a:srgbClr val="840C56"/>
                </a:solidFill>
                <a:latin typeface="Arial" panose="020B0604020202020204" pitchFamily="34" charset="0"/>
                <a:cs typeface="Arial" panose="020B0604020202020204" pitchFamily="34" charset="0"/>
              </a:rPr>
              <a:t>1.6. Uzskati par tiesību uz rūpniecisko īpašumu nostiprināšanu</a:t>
            </a: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561474" y="738000"/>
            <a:ext cx="11232000" cy="523220"/>
          </a:xfrm>
          <a:prstGeom prst="rect">
            <a:avLst/>
          </a:prstGeom>
          <a:noFill/>
        </p:spPr>
        <p:txBody>
          <a:bodyPr wrap="square" rtlCol="0">
            <a:spAutoFit/>
          </a:bodyPr>
          <a:lstStyle/>
          <a:p>
            <a:pPr algn="ctr"/>
            <a:r>
              <a:rPr lang="lv-LV" sz="1400" b="1" dirty="0" smtClean="0">
                <a:latin typeface="Arial" panose="020B0604020202020204" pitchFamily="34" charset="0"/>
                <a:cs typeface="Arial" panose="020B0604020202020204" pitchFamily="34" charset="0"/>
              </a:rPr>
              <a:t>A20. </a:t>
            </a:r>
            <a:r>
              <a:rPr lang="lv-LV" sz="1400" b="1" dirty="0">
                <a:latin typeface="Arial" panose="020B0604020202020204" pitchFamily="34" charset="0"/>
                <a:cs typeface="Arial" panose="020B0604020202020204" pitchFamily="34" charset="0"/>
              </a:rPr>
              <a:t>Vai, Jūsuprāt, tas būtu noderīgi, ja uzņēmumi jau to reģistrācijas brīdī saņemtu informāciju par intelektuālā īpašuma aizsardzību (t.i</a:t>
            </a:r>
            <a:r>
              <a:rPr lang="lv-LV" sz="1400" b="1" dirty="0" smtClean="0">
                <a:latin typeface="Arial" panose="020B0604020202020204" pitchFamily="34" charset="0"/>
                <a:cs typeface="Arial" panose="020B0604020202020204" pitchFamily="34" charset="0"/>
              </a:rPr>
              <a:t>., </a:t>
            </a:r>
            <a:r>
              <a:rPr lang="lv-LV" sz="1400" b="1" dirty="0">
                <a:latin typeface="Arial" panose="020B0604020202020204" pitchFamily="34" charset="0"/>
                <a:cs typeface="Arial" panose="020B0604020202020204" pitchFamily="34" charset="0"/>
              </a:rPr>
              <a:t>kur, ko un kā Latvijā šajā jomā ir iespējams un ieteicams darīt)?</a:t>
            </a:r>
            <a:endParaRPr lang="lv-LV" sz="1400" noProof="1">
              <a:latin typeface="Arial" panose="020B0604020202020204" pitchFamily="34" charset="0"/>
              <a:cs typeface="Arial" panose="020B0604020202020204" pitchFamily="34" charset="0"/>
            </a:endParaRPr>
          </a:p>
        </p:txBody>
      </p:sp>
      <p:sp>
        <p:nvSpPr>
          <p:cNvPr id="6" name="TextBox 5"/>
          <p:cNvSpPr txBox="1"/>
          <p:nvPr/>
        </p:nvSpPr>
        <p:spPr>
          <a:xfrm>
            <a:off x="2569751" y="6013100"/>
            <a:ext cx="7215446" cy="246221"/>
          </a:xfrm>
          <a:prstGeom prst="rect">
            <a:avLst/>
          </a:prstGeom>
          <a:noFill/>
        </p:spPr>
        <p:txBody>
          <a:bodyPr wrap="square" rtlCol="0">
            <a:spAutoFit/>
          </a:bodyPr>
          <a:lstStyle/>
          <a:p>
            <a:pPr algn="ctr"/>
            <a:r>
              <a:rPr lang="lv-LV" sz="1000" i="1" dirty="0" smtClean="0">
                <a:latin typeface="Arial" panose="020B0604020202020204" pitchFamily="34" charset="0"/>
                <a:cs typeface="Arial" panose="020B0604020202020204" pitchFamily="34" charset="0"/>
              </a:rPr>
              <a:t>Bāze: visi respondenti, n=2318</a:t>
            </a:r>
          </a:p>
        </p:txBody>
      </p:sp>
      <p:graphicFrame>
        <p:nvGraphicFramePr>
          <p:cNvPr id="7" name="Chart 6">
            <a:extLst>
              <a:ext uri="{FF2B5EF4-FFF2-40B4-BE49-F238E27FC236}">
                <a16:creationId xmlns:lc="http://schemas.openxmlformats.org/drawingml/2006/lockedCanvas" xmlns:a16="http://schemas.microsoft.com/office/drawing/2014/main" xmlns="" xmlns:xdr="http://schemas.openxmlformats.org/drawingml/2006/spreadsheetDrawing" id="{035136CD-E992-47E3-9880-10554BE2C9CA}"/>
              </a:ext>
            </a:extLst>
          </p:cNvPr>
          <p:cNvGraphicFramePr>
            <a:graphicFrameLocks/>
          </p:cNvGraphicFramePr>
          <p:nvPr>
            <p:extLst>
              <p:ext uri="{D42A27DB-BD31-4B8C-83A1-F6EECF244321}">
                <p14:modId xmlns:p14="http://schemas.microsoft.com/office/powerpoint/2010/main" val="787287233"/>
              </p:ext>
            </p:extLst>
          </p:nvPr>
        </p:nvGraphicFramePr>
        <p:xfrm>
          <a:off x="2437138" y="1819220"/>
          <a:ext cx="7317724" cy="3750306"/>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28</a:t>
            </a:fld>
            <a:endParaRPr lang="en-US"/>
          </a:p>
        </p:txBody>
      </p:sp>
    </p:spTree>
    <p:extLst>
      <p:ext uri="{BB962C8B-B14F-4D97-AF65-F5344CB8AC3E}">
        <p14:creationId xmlns:p14="http://schemas.microsoft.com/office/powerpoint/2010/main" val="15900272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a:solidFill>
                  <a:srgbClr val="840C56"/>
                </a:solidFill>
                <a:latin typeface="Arial" panose="020B0604020202020204" pitchFamily="34" charset="0"/>
                <a:cs typeface="Arial" panose="020B0604020202020204" pitchFamily="34" charset="0"/>
              </a:rPr>
              <a:t>1.6. Uzskati par tiesību uz rūpniecisko īpašumu nostiprināšanu</a:t>
            </a: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561474" y="738000"/>
            <a:ext cx="11232000" cy="307777"/>
          </a:xfrm>
          <a:prstGeom prst="rect">
            <a:avLst/>
          </a:prstGeom>
          <a:noFill/>
        </p:spPr>
        <p:txBody>
          <a:bodyPr wrap="square" rtlCol="0">
            <a:spAutoFit/>
          </a:bodyPr>
          <a:lstStyle/>
          <a:p>
            <a:pPr algn="ctr"/>
            <a:r>
              <a:rPr lang="lv-LV" sz="1400" b="1" dirty="0" smtClean="0">
                <a:latin typeface="Arial" panose="020B0604020202020204" pitchFamily="34" charset="0"/>
                <a:cs typeface="Arial" panose="020B0604020202020204" pitchFamily="34" charset="0"/>
              </a:rPr>
              <a:t>A21. Jūsuprāt</a:t>
            </a:r>
            <a:r>
              <a:rPr lang="lv-LV" sz="1400" b="1" dirty="0">
                <a:latin typeface="Arial" panose="020B0604020202020204" pitchFamily="34" charset="0"/>
                <a:cs typeface="Arial" panose="020B0604020202020204" pitchFamily="34" charset="0"/>
              </a:rPr>
              <a:t>, </a:t>
            </a:r>
            <a:r>
              <a:rPr lang="lv-LV" sz="1400" b="1" dirty="0" smtClean="0">
                <a:latin typeface="Arial" panose="020B0604020202020204" pitchFamily="34" charset="0"/>
                <a:cs typeface="Arial" panose="020B0604020202020204" pitchFamily="34" charset="0"/>
              </a:rPr>
              <a:t>ar kādām problēmām var saskarties, ja netiek aizsargāts īpašums?</a:t>
            </a:r>
            <a:endParaRPr lang="lv-LV" sz="1400" noProof="1">
              <a:latin typeface="Arial" panose="020B0604020202020204" pitchFamily="34" charset="0"/>
              <a:cs typeface="Arial" panose="020B0604020202020204" pitchFamily="34" charset="0"/>
            </a:endParaRPr>
          </a:p>
        </p:txBody>
      </p:sp>
      <p:sp>
        <p:nvSpPr>
          <p:cNvPr id="6" name="TextBox 5"/>
          <p:cNvSpPr txBox="1"/>
          <p:nvPr/>
        </p:nvSpPr>
        <p:spPr>
          <a:xfrm>
            <a:off x="561474" y="5944248"/>
            <a:ext cx="7215446" cy="707886"/>
          </a:xfrm>
          <a:prstGeom prst="rect">
            <a:avLst/>
          </a:prstGeom>
          <a:noFill/>
        </p:spPr>
        <p:txBody>
          <a:bodyPr wrap="square" rtlCol="0">
            <a:spAutoFit/>
          </a:bodyPr>
          <a:lstStyle/>
          <a:p>
            <a:pPr algn="ctr"/>
            <a:r>
              <a:rPr lang="lv-LV" sz="1000" i="1" dirty="0" smtClean="0">
                <a:latin typeface="Arial" panose="020B0604020202020204" pitchFamily="34" charset="0"/>
                <a:cs typeface="Arial" panose="020B0604020202020204" pitchFamily="34" charset="0"/>
              </a:rPr>
              <a:t>Bāze: visi respondenti, n=2318</a:t>
            </a:r>
          </a:p>
          <a:p>
            <a:pPr algn="ctr"/>
            <a:r>
              <a:rPr lang="lv-LV" sz="1000" i="1" noProof="1">
                <a:latin typeface="Arial" panose="020B0604020202020204" pitchFamily="34" charset="0"/>
                <a:cs typeface="Arial" panose="020B0604020202020204" pitchFamily="34" charset="0"/>
              </a:rPr>
              <a:t>Vairākatbilžu jautājums (% summa &gt; 100</a:t>
            </a:r>
            <a:r>
              <a:rPr lang="lv-LV" sz="1000" i="1" noProof="1" smtClean="0">
                <a:latin typeface="Arial" panose="020B0604020202020204" pitchFamily="34" charset="0"/>
                <a:cs typeface="Arial" panose="020B0604020202020204" pitchFamily="34" charset="0"/>
              </a:rPr>
              <a:t>)</a:t>
            </a:r>
          </a:p>
          <a:p>
            <a:pPr algn="ctr"/>
            <a:endParaRPr lang="lv-LV" sz="1000" i="1" noProof="1">
              <a:latin typeface="Arial" panose="020B0604020202020204" pitchFamily="34" charset="0"/>
              <a:cs typeface="Arial" panose="020B0604020202020204" pitchFamily="34" charset="0"/>
            </a:endParaRPr>
          </a:p>
          <a:p>
            <a:pPr algn="ctr"/>
            <a:endParaRPr lang="lv-LV" sz="1000" i="1" dirty="0" smtClean="0">
              <a:latin typeface="Arial" panose="020B0604020202020204" pitchFamily="34" charset="0"/>
              <a:cs typeface="Arial" panose="020B0604020202020204" pitchFamily="34" charset="0"/>
            </a:endParaRPr>
          </a:p>
        </p:txBody>
      </p:sp>
      <p:graphicFrame>
        <p:nvGraphicFramePr>
          <p:cNvPr id="8" name="Chart 7">
            <a:extLst>
              <a:ext uri="{FF2B5EF4-FFF2-40B4-BE49-F238E27FC236}">
                <a16:creationId xmlns:lc="http://schemas.openxmlformats.org/drawingml/2006/lockedCanvas" xmlns:a16="http://schemas.microsoft.com/office/drawing/2014/main" xmlns="" xmlns:xdr="http://schemas.openxmlformats.org/drawingml/2006/spreadsheetDrawing" id="{00000000-0008-0000-0100-000038000000}"/>
              </a:ext>
            </a:extLst>
          </p:cNvPr>
          <p:cNvGraphicFramePr>
            <a:graphicFrameLocks/>
          </p:cNvGraphicFramePr>
          <p:nvPr>
            <p:extLst>
              <p:ext uri="{D42A27DB-BD31-4B8C-83A1-F6EECF244321}">
                <p14:modId xmlns:p14="http://schemas.microsoft.com/office/powerpoint/2010/main" val="475447289"/>
              </p:ext>
            </p:extLst>
          </p:nvPr>
        </p:nvGraphicFramePr>
        <p:xfrm>
          <a:off x="1045418" y="1301749"/>
          <a:ext cx="5870772" cy="4642499"/>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7148946" y="2897260"/>
            <a:ext cx="4522123" cy="3416320"/>
          </a:xfrm>
          <a:prstGeom prst="rect">
            <a:avLst/>
          </a:prstGeom>
          <a:noFill/>
          <a:ln>
            <a:solidFill>
              <a:srgbClr val="840C56"/>
            </a:solidFill>
          </a:ln>
        </p:spPr>
        <p:txBody>
          <a:bodyPr wrap="square" rtlCol="0">
            <a:spAutoFit/>
          </a:bodyPr>
          <a:lstStyle/>
          <a:p>
            <a:pPr algn="just"/>
            <a:r>
              <a:rPr lang="lv-LV" sz="1200" b="1" u="sng" noProof="1" smtClean="0">
                <a:latin typeface="Arial" panose="020B0604020202020204" pitchFamily="34" charset="0"/>
                <a:cs typeface="Arial" panose="020B0604020202020204" pitchFamily="34" charset="0"/>
              </a:rPr>
              <a:t>Atbilžu varianta «Citas problēmas» atšifrējums*</a:t>
            </a:r>
          </a:p>
          <a:p>
            <a:pPr algn="just"/>
            <a:r>
              <a:rPr lang="lv-LV" sz="1200" b="1" noProof="1" smtClean="0">
                <a:latin typeface="Arial" panose="020B0604020202020204" pitchFamily="34" charset="0"/>
                <a:cs typeface="Arial" panose="020B0604020202020204" pitchFamily="34" charset="0"/>
              </a:rPr>
              <a:t>Minēts 1 reizi:</a:t>
            </a:r>
          </a:p>
          <a:p>
            <a:pPr marL="285750" indent="-2857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grūtāk piesaistīt investīcijas, grūtāk izmantot inovatīvu ideju, un grūtāk veicināt uzņēmuma izaugsmi</a:t>
            </a:r>
          </a:p>
          <a:p>
            <a:pPr marL="285750" indent="-2857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visas pārējās izrietošās sekas - klientu, peļņas zaudēšana, lēnāka izaugsme u.tml.</a:t>
            </a:r>
          </a:p>
          <a:p>
            <a:pPr marL="285750" indent="-2857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zūd interese daudz strādāt, lai ieviestu, ko patiešām jaunu un skaistu, ja to uzreiz var nokopēt</a:t>
            </a:r>
          </a:p>
          <a:p>
            <a:pPr marL="285750" indent="-2857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cita persona veiks ātrāku reģistrāciju</a:t>
            </a:r>
          </a:p>
          <a:p>
            <a:pPr marL="285750" indent="-2857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grūtības tiesvedībā</a:t>
            </a:r>
          </a:p>
          <a:p>
            <a:pPr marL="285750" indent="-2857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produkts var tikt nozagts un tikt reģistrēts ne uz idejas autora vārds, kā rezultātā produkts tiks vispār zaudēts</a:t>
            </a:r>
          </a:p>
          <a:p>
            <a:pPr marL="285750" indent="-2857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reizēm vienu produktu ar dažādiem nosaukumiem reģistrē dažādās pasaules daļās, vajadzētu liegt</a:t>
            </a:r>
          </a:p>
          <a:p>
            <a:pPr marL="285750" indent="-2857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viss atkarīgs no darbības sfēras</a:t>
            </a:r>
          </a:p>
          <a:p>
            <a:pPr marL="285750" indent="-2857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nav problēmu. Un, ja būs, Patentu valde tās neatrisinās</a:t>
            </a:r>
          </a:p>
          <a:p>
            <a:pPr marL="285750" indent="-285750" algn="just">
              <a:buFont typeface="Arial" panose="020B0604020202020204" pitchFamily="34" charset="0"/>
              <a:buChar char="•"/>
            </a:pPr>
            <a:endParaRPr lang="lv-LV" sz="1200" noProof="1">
              <a:latin typeface="Arial" panose="020B0604020202020204" pitchFamily="34" charset="0"/>
              <a:cs typeface="Arial" panose="020B0604020202020204" pitchFamily="34" charset="0"/>
            </a:endParaRPr>
          </a:p>
          <a:p>
            <a:pPr algn="r"/>
            <a:r>
              <a:rPr lang="lv-LV" sz="1100" i="1" noProof="1" smtClean="0">
                <a:latin typeface="Arial" panose="020B0604020202020204" pitchFamily="34" charset="0"/>
                <a:cs typeface="Arial" panose="020B0604020202020204" pitchFamily="34" charset="0"/>
              </a:rPr>
              <a:t>*Saglabāta respondentu oriģinālā rakstība un stils</a:t>
            </a:r>
            <a:endParaRPr lang="lv-LV" sz="1100" i="1" noProof="1">
              <a:latin typeface="Arial" panose="020B0604020202020204" pitchFamily="34" charset="0"/>
              <a:cs typeface="Arial" panose="020B0604020202020204" pitchFamily="34" charset="0"/>
            </a:endParaRPr>
          </a:p>
        </p:txBody>
      </p:sp>
      <p:cxnSp>
        <p:nvCxnSpPr>
          <p:cNvPr id="10" name="Straight Arrow Connector 9"/>
          <p:cNvCxnSpPr/>
          <p:nvPr/>
        </p:nvCxnSpPr>
        <p:spPr>
          <a:xfrm>
            <a:off x="3790604" y="4420754"/>
            <a:ext cx="3125586" cy="0"/>
          </a:xfrm>
          <a:prstGeom prst="straightConnector1">
            <a:avLst/>
          </a:prstGeom>
          <a:ln w="25400">
            <a:solidFill>
              <a:srgbClr val="840C56"/>
            </a:solidFill>
            <a:tailEnd type="triangle"/>
          </a:ln>
        </p:spPr>
        <p:style>
          <a:lnRef idx="1">
            <a:schemeClr val="accent1"/>
          </a:lnRef>
          <a:fillRef idx="0">
            <a:schemeClr val="accent1"/>
          </a:fillRef>
          <a:effectRef idx="0">
            <a:schemeClr val="accent1"/>
          </a:effectRef>
          <a:fontRef idx="minor">
            <a:schemeClr val="tx1"/>
          </a:fontRef>
        </p:style>
      </p:cxnSp>
      <p:sp>
        <p:nvSpPr>
          <p:cNvPr id="7" name="Slide Number Placeholder 6"/>
          <p:cNvSpPr>
            <a:spLocks noGrp="1"/>
          </p:cNvSpPr>
          <p:nvPr>
            <p:ph type="sldNum" sz="quarter" idx="12"/>
          </p:nvPr>
        </p:nvSpPr>
        <p:spPr/>
        <p:txBody>
          <a:bodyPr/>
          <a:lstStyle/>
          <a:p>
            <a:fld id="{9C167178-EF55-485E-AA9E-00B6FD4E37CC}" type="slidenum">
              <a:rPr lang="en-US" smtClean="0"/>
              <a:t>29</a:t>
            </a:fld>
            <a:endParaRPr lang="en-US"/>
          </a:p>
        </p:txBody>
      </p:sp>
    </p:spTree>
    <p:extLst>
      <p:ext uri="{BB962C8B-B14F-4D97-AF65-F5344CB8AC3E}">
        <p14:creationId xmlns:p14="http://schemas.microsoft.com/office/powerpoint/2010/main" val="22850972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4580517" y="180000"/>
            <a:ext cx="280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Pētījuma apraksts</a:t>
            </a:r>
            <a:endParaRPr lang="lv-LV" altLang="lv-LV" sz="2400" b="1" noProof="1">
              <a:solidFill>
                <a:srgbClr val="840C56"/>
              </a:solidFill>
              <a:latin typeface="Arial" panose="020B0604020202020204" pitchFamily="34" charset="0"/>
              <a:cs typeface="Arial" panose="020B0604020202020204" pitchFamily="34" charset="0"/>
            </a:endParaRPr>
          </a:p>
        </p:txBody>
      </p:sp>
      <p:sp>
        <p:nvSpPr>
          <p:cNvPr id="3" name="Oval 7">
            <a:extLst>
              <a:ext uri="{FF2B5EF4-FFF2-40B4-BE49-F238E27FC236}">
                <a16:creationId xmlns="" xmlns:a16="http://schemas.microsoft.com/office/drawing/2014/main" id="{D44CFCA1-E97C-4AFF-81F0-5A01F6E47CED}"/>
              </a:ext>
            </a:extLst>
          </p:cNvPr>
          <p:cNvSpPr/>
          <p:nvPr/>
        </p:nvSpPr>
        <p:spPr>
          <a:xfrm>
            <a:off x="1627458" y="976925"/>
            <a:ext cx="2791592" cy="2556284"/>
          </a:xfrm>
          <a:prstGeom prst="ellipse">
            <a:avLst/>
          </a:prstGeom>
          <a:solidFill>
            <a:srgbClr val="840C56"/>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n-GB" sz="1400" b="1" noProof="1">
                <a:solidFill>
                  <a:schemeClr val="bg1"/>
                </a:solidFill>
                <a:latin typeface="Arial" panose="020B0604020202020204" pitchFamily="34" charset="0"/>
                <a:cs typeface="Arial" panose="020B0604020202020204" pitchFamily="34" charset="0"/>
              </a:rPr>
              <a:t>PĒTĪJUMA </a:t>
            </a:r>
            <a:r>
              <a:rPr lang="en-GB" sz="1400" b="1" noProof="1" smtClean="0">
                <a:solidFill>
                  <a:schemeClr val="bg1"/>
                </a:solidFill>
                <a:latin typeface="Arial" panose="020B0604020202020204" pitchFamily="34" charset="0"/>
                <a:cs typeface="Arial" panose="020B0604020202020204" pitchFamily="34" charset="0"/>
              </a:rPr>
              <a:t>VEICĒ</a:t>
            </a:r>
            <a:r>
              <a:rPr lang="lv-LV" sz="1400" b="1" noProof="1" smtClean="0">
                <a:solidFill>
                  <a:schemeClr val="bg1"/>
                </a:solidFill>
                <a:latin typeface="Arial" panose="020B0604020202020204" pitchFamily="34" charset="0"/>
                <a:cs typeface="Arial" panose="020B0604020202020204" pitchFamily="34" charset="0"/>
              </a:rPr>
              <a:t>JS:</a:t>
            </a:r>
            <a:endParaRPr lang="en-GB" sz="1400" b="1" noProof="1">
              <a:solidFill>
                <a:schemeClr val="bg1"/>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43358" y="2441848"/>
            <a:ext cx="1359792" cy="600858"/>
          </a:xfrm>
          <a:prstGeom prst="rect">
            <a:avLst/>
          </a:prstGeom>
        </p:spPr>
      </p:pic>
      <p:sp>
        <p:nvSpPr>
          <p:cNvPr id="5" name="Rectangle 3"/>
          <p:cNvSpPr txBox="1">
            <a:spLocks noRot="1" noChangeArrowheads="1"/>
          </p:cNvSpPr>
          <p:nvPr/>
        </p:nvSpPr>
        <p:spPr>
          <a:xfrm>
            <a:off x="4419050" y="2193371"/>
            <a:ext cx="5938933" cy="32386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533400" algn="just" defTabSz="628650">
              <a:lnSpc>
                <a:spcPct val="100000"/>
              </a:lnSpc>
              <a:spcBef>
                <a:spcPts val="0"/>
              </a:spcBef>
              <a:buClr>
                <a:srgbClr val="008000"/>
              </a:buClr>
              <a:buFont typeface="Arial" panose="020B0604020202020204" pitchFamily="34" charset="0"/>
              <a:buNone/>
            </a:pPr>
            <a:r>
              <a:rPr lang="lv-LV" altLang="lv-LV" sz="1400" b="1" noProof="1" smtClean="0">
                <a:latin typeface="Arial" panose="020B0604020202020204" pitchFamily="34" charset="0"/>
                <a:cs typeface="Arial" panose="020B0604020202020204" pitchFamily="34" charset="0"/>
              </a:rPr>
              <a:t>Mērķa grupa: </a:t>
            </a:r>
            <a:r>
              <a:rPr lang="lv-LV" altLang="lv-LV" sz="1400" noProof="1" smtClean="0">
                <a:latin typeface="Arial" panose="020B0604020202020204" pitchFamily="34" charset="0"/>
                <a:cs typeface="Arial" panose="020B0604020202020204" pitchFamily="34" charset="0"/>
              </a:rPr>
              <a:t>Latvijas uzņēmēji</a:t>
            </a:r>
          </a:p>
          <a:p>
            <a:pPr marL="0" indent="-533400" algn="just" defTabSz="628650">
              <a:lnSpc>
                <a:spcPct val="100000"/>
              </a:lnSpc>
              <a:spcBef>
                <a:spcPts val="0"/>
              </a:spcBef>
              <a:buClr>
                <a:srgbClr val="008000"/>
              </a:buClr>
              <a:buFont typeface="Arial" panose="020B0604020202020204" pitchFamily="34" charset="0"/>
              <a:buNone/>
            </a:pPr>
            <a:endParaRPr lang="lv-LV" altLang="lv-LV" sz="1400" noProof="1" smtClean="0">
              <a:latin typeface="Arial" panose="020B0604020202020204" pitchFamily="34" charset="0"/>
              <a:cs typeface="Arial" panose="020B0604020202020204" pitchFamily="34" charset="0"/>
            </a:endParaRPr>
          </a:p>
          <a:p>
            <a:pPr marL="0" indent="-533400" algn="just" defTabSz="628650">
              <a:lnSpc>
                <a:spcPct val="100000"/>
              </a:lnSpc>
              <a:spcBef>
                <a:spcPts val="0"/>
              </a:spcBef>
              <a:buClr>
                <a:srgbClr val="008000"/>
              </a:buClr>
              <a:buFont typeface="Arial" panose="020B0604020202020204" pitchFamily="34" charset="0"/>
              <a:buNone/>
            </a:pPr>
            <a:r>
              <a:rPr lang="lv-LV" altLang="lv-LV" sz="1400" b="1" noProof="1" smtClean="0">
                <a:latin typeface="Arial" panose="020B0604020202020204" pitchFamily="34" charset="0"/>
                <a:cs typeface="Arial" panose="020B0604020202020204" pitchFamily="34" charset="0"/>
              </a:rPr>
              <a:t>Izlases apjoms: </a:t>
            </a:r>
            <a:r>
              <a:rPr lang="lv-LV" altLang="lv-LV" sz="1400" noProof="1" smtClean="0">
                <a:latin typeface="Arial" panose="020B0604020202020204" pitchFamily="34" charset="0"/>
                <a:cs typeface="Arial" panose="020B0604020202020204" pitchFamily="34" charset="0"/>
              </a:rPr>
              <a:t>2318 uzņēmumi</a:t>
            </a:r>
            <a:endParaRPr lang="lv-LV" altLang="lv-LV" sz="1400" b="1" noProof="1" smtClean="0">
              <a:latin typeface="Arial" panose="020B0604020202020204" pitchFamily="34" charset="0"/>
              <a:cs typeface="Arial" panose="020B0604020202020204" pitchFamily="34" charset="0"/>
            </a:endParaRPr>
          </a:p>
          <a:p>
            <a:pPr marL="0" indent="-533400" algn="just" defTabSz="628650">
              <a:lnSpc>
                <a:spcPct val="100000"/>
              </a:lnSpc>
              <a:spcBef>
                <a:spcPts val="0"/>
              </a:spcBef>
              <a:buClr>
                <a:srgbClr val="008000"/>
              </a:buClr>
              <a:buFont typeface="Arial" panose="020B0604020202020204" pitchFamily="34" charset="0"/>
              <a:buNone/>
            </a:pPr>
            <a:endParaRPr lang="lv-LV" altLang="lv-LV" sz="1400" b="1" noProof="1" smtClean="0">
              <a:latin typeface="Arial" panose="020B0604020202020204" pitchFamily="34" charset="0"/>
              <a:cs typeface="Arial" panose="020B0604020202020204" pitchFamily="34" charset="0"/>
            </a:endParaRPr>
          </a:p>
          <a:p>
            <a:pPr marL="0" indent="-533400" algn="just" defTabSz="628650">
              <a:lnSpc>
                <a:spcPct val="100000"/>
              </a:lnSpc>
              <a:spcBef>
                <a:spcPts val="0"/>
              </a:spcBef>
              <a:buClr>
                <a:srgbClr val="008000"/>
              </a:buClr>
              <a:buFont typeface="Arial" panose="020B0604020202020204" pitchFamily="34" charset="0"/>
              <a:buNone/>
            </a:pPr>
            <a:r>
              <a:rPr lang="lv-LV" altLang="lv-LV" sz="1400" b="1" noProof="1" smtClean="0">
                <a:latin typeface="Arial" panose="020B0604020202020204" pitchFamily="34" charset="0"/>
                <a:cs typeface="Arial" panose="020B0604020202020204" pitchFamily="34" charset="0"/>
              </a:rPr>
              <a:t>Aptaujas metode</a:t>
            </a:r>
            <a:r>
              <a:rPr lang="lv-LV" altLang="lv-LV" sz="1400" noProof="1" smtClean="0">
                <a:latin typeface="Arial" panose="020B0604020202020204" pitchFamily="34" charset="0"/>
                <a:cs typeface="Arial" panose="020B0604020202020204" pitchFamily="34" charset="0"/>
              </a:rPr>
              <a:t>: interneta aptauja (CAWI – Computer Aided Web Interviewing)</a:t>
            </a:r>
          </a:p>
          <a:p>
            <a:pPr marL="0" indent="-533400" algn="just" defTabSz="628650">
              <a:lnSpc>
                <a:spcPct val="100000"/>
              </a:lnSpc>
              <a:spcBef>
                <a:spcPts val="0"/>
              </a:spcBef>
              <a:buClr>
                <a:srgbClr val="008000"/>
              </a:buClr>
              <a:buFont typeface="Arial" panose="020B0604020202020204" pitchFamily="34" charset="0"/>
              <a:buNone/>
            </a:pPr>
            <a:endParaRPr lang="lv-LV" altLang="lv-LV" sz="1400" b="1" noProof="1">
              <a:latin typeface="Arial" panose="020B0604020202020204" pitchFamily="34" charset="0"/>
              <a:cs typeface="Arial" panose="020B0604020202020204" pitchFamily="34" charset="0"/>
            </a:endParaRPr>
          </a:p>
          <a:p>
            <a:pPr marL="0" indent="-533400" algn="just" defTabSz="628650">
              <a:lnSpc>
                <a:spcPct val="100000"/>
              </a:lnSpc>
              <a:spcBef>
                <a:spcPts val="0"/>
              </a:spcBef>
              <a:buClr>
                <a:srgbClr val="008000"/>
              </a:buClr>
              <a:buFont typeface="Arial" panose="020B0604020202020204" pitchFamily="34" charset="0"/>
              <a:buNone/>
            </a:pPr>
            <a:r>
              <a:rPr lang="lv-LV" altLang="lv-LV" sz="1400" b="1" noProof="1" smtClean="0">
                <a:latin typeface="Arial" panose="020B0604020202020204" pitchFamily="34" charset="0"/>
                <a:cs typeface="Arial" panose="020B0604020202020204" pitchFamily="34" charset="0"/>
              </a:rPr>
              <a:t>Ģeogrāfiskais pārklājums</a:t>
            </a:r>
            <a:r>
              <a:rPr lang="lv-LV" altLang="lv-LV" sz="1400" noProof="1" smtClean="0">
                <a:latin typeface="Arial" panose="020B0604020202020204" pitchFamily="34" charset="0"/>
                <a:cs typeface="Arial" panose="020B0604020202020204" pitchFamily="34" charset="0"/>
              </a:rPr>
              <a:t>: visa Latvijas teritorija</a:t>
            </a:r>
          </a:p>
          <a:p>
            <a:pPr marL="0" indent="-533400" algn="just" defTabSz="628650">
              <a:lnSpc>
                <a:spcPct val="100000"/>
              </a:lnSpc>
              <a:spcBef>
                <a:spcPts val="0"/>
              </a:spcBef>
              <a:buClr>
                <a:srgbClr val="008000"/>
              </a:buClr>
              <a:buFont typeface="Arial" panose="020B0604020202020204" pitchFamily="34" charset="0"/>
              <a:buNone/>
            </a:pPr>
            <a:endParaRPr lang="lv-LV" altLang="lv-LV" sz="1400" noProof="1" smtClean="0">
              <a:latin typeface="Arial" panose="020B0604020202020204" pitchFamily="34" charset="0"/>
              <a:cs typeface="Arial" panose="020B0604020202020204" pitchFamily="34" charset="0"/>
            </a:endParaRPr>
          </a:p>
          <a:p>
            <a:pPr marL="0" indent="-533400" algn="just" defTabSz="628650">
              <a:lnSpc>
                <a:spcPct val="100000"/>
              </a:lnSpc>
              <a:spcBef>
                <a:spcPts val="0"/>
              </a:spcBef>
              <a:buClr>
                <a:srgbClr val="008000"/>
              </a:buClr>
              <a:buFont typeface="Arial" panose="020B0604020202020204" pitchFamily="34" charset="0"/>
              <a:buNone/>
            </a:pPr>
            <a:r>
              <a:rPr lang="lv-LV" altLang="lv-LV" sz="1400" b="1" noProof="1" smtClean="0">
                <a:latin typeface="Arial" panose="020B0604020202020204" pitchFamily="34" charset="0"/>
                <a:cs typeface="Arial" panose="020B0604020202020204" pitchFamily="34" charset="0"/>
              </a:rPr>
              <a:t>Aptaujas veikšanas laiks</a:t>
            </a:r>
            <a:r>
              <a:rPr lang="lv-LV" altLang="lv-LV" sz="1400" noProof="1" smtClean="0">
                <a:latin typeface="Arial" panose="020B0604020202020204" pitchFamily="34" charset="0"/>
                <a:cs typeface="Arial" panose="020B0604020202020204" pitchFamily="34" charset="0"/>
              </a:rPr>
              <a:t>: 01.07.2024. – 26.07.2024.</a:t>
            </a:r>
          </a:p>
          <a:p>
            <a:pPr marL="0" indent="-533400" algn="just" defTabSz="628650">
              <a:lnSpc>
                <a:spcPct val="100000"/>
              </a:lnSpc>
              <a:spcBef>
                <a:spcPts val="0"/>
              </a:spcBef>
              <a:buClr>
                <a:srgbClr val="008000"/>
              </a:buClr>
              <a:buFont typeface="Arial" panose="020B0604020202020204" pitchFamily="34" charset="0"/>
              <a:buNone/>
            </a:pPr>
            <a:endParaRPr lang="lv-LV" altLang="lv-LV" sz="1400" noProof="1" smtClean="0">
              <a:latin typeface="Arial" panose="020B0604020202020204" pitchFamily="34" charset="0"/>
              <a:cs typeface="Arial" panose="020B0604020202020204" pitchFamily="34" charset="0"/>
            </a:endParaRPr>
          </a:p>
          <a:p>
            <a:pPr marL="0" indent="0">
              <a:lnSpc>
                <a:spcPct val="100000"/>
              </a:lnSpc>
              <a:spcBef>
                <a:spcPts val="0"/>
              </a:spcBef>
              <a:spcAft>
                <a:spcPts val="600"/>
              </a:spcAft>
              <a:buNone/>
              <a:defRPr/>
            </a:pPr>
            <a:r>
              <a:rPr lang="lv-LV" altLang="lv-LV" sz="1400" b="1" dirty="0" smtClean="0">
                <a:latin typeface="Arial" panose="020B0604020202020204" pitchFamily="34" charset="0"/>
                <a:cs typeface="Arial" panose="020B0604020202020204" pitchFamily="34" charset="0"/>
              </a:rPr>
              <a:t>Datu </a:t>
            </a:r>
            <a:r>
              <a:rPr lang="lv-LV" altLang="lv-LV" sz="1400" b="1" dirty="0">
                <a:latin typeface="Arial" panose="020B0604020202020204" pitchFamily="34" charset="0"/>
                <a:cs typeface="Arial" panose="020B0604020202020204" pitchFamily="34" charset="0"/>
              </a:rPr>
              <a:t>svēršana: </a:t>
            </a:r>
            <a:r>
              <a:rPr lang="lv-LV" altLang="lv-LV" sz="1400" dirty="0">
                <a:latin typeface="Arial" panose="020B0604020202020204" pitchFamily="34" charset="0"/>
                <a:cs typeface="Arial" panose="020B0604020202020204" pitchFamily="34" charset="0"/>
              </a:rPr>
              <a:t>dati tika pakļauti svēršanas procedūrai (svēršanas parametri – darbinieku skaits, reģions) </a:t>
            </a:r>
            <a:r>
              <a:rPr lang="lv-LV" altLang="lv-LV" sz="1400" dirty="0" smtClean="0">
                <a:latin typeface="Arial" panose="020B0604020202020204" pitchFamily="34" charset="0"/>
                <a:cs typeface="Arial" panose="020B0604020202020204" pitchFamily="34" charset="0"/>
              </a:rPr>
              <a:t>Šajā </a:t>
            </a:r>
            <a:r>
              <a:rPr lang="lv-LV" altLang="lv-LV" sz="1400" dirty="0">
                <a:latin typeface="Arial" panose="020B0604020202020204" pitchFamily="34" charset="0"/>
                <a:cs typeface="Arial" panose="020B0604020202020204" pitchFamily="34" charset="0"/>
              </a:rPr>
              <a:t>materiālā norādīti svērti procenti un nesvērts respondentu skaits. </a:t>
            </a:r>
          </a:p>
        </p:txBody>
      </p:sp>
      <p:sp>
        <p:nvSpPr>
          <p:cNvPr id="6" name="Slide Number Placeholder 5"/>
          <p:cNvSpPr>
            <a:spLocks noGrp="1"/>
          </p:cNvSpPr>
          <p:nvPr>
            <p:ph type="sldNum" sz="quarter" idx="12"/>
          </p:nvPr>
        </p:nvSpPr>
        <p:spPr/>
        <p:txBody>
          <a:bodyPr/>
          <a:lstStyle/>
          <a:p>
            <a:fld id="{9C167178-EF55-485E-AA9E-00B6FD4E37CC}" type="slidenum">
              <a:rPr lang="en-US" smtClean="0"/>
              <a:t>3</a:t>
            </a:fld>
            <a:endParaRPr lang="en-US"/>
          </a:p>
        </p:txBody>
      </p:sp>
    </p:spTree>
    <p:extLst>
      <p:ext uri="{BB962C8B-B14F-4D97-AF65-F5344CB8AC3E}">
        <p14:creationId xmlns:p14="http://schemas.microsoft.com/office/powerpoint/2010/main" val="9104272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910364" y="2305661"/>
            <a:ext cx="6346178" cy="2553891"/>
          </a:xfrm>
          <a:prstGeom prst="roundRect">
            <a:avLst/>
          </a:prstGeom>
          <a:noFill/>
          <a:ln w="19050">
            <a:solidFill>
              <a:srgbClr val="840C56"/>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lv-LV" altLang="en-US" sz="3600" b="1" noProof="1" smtClean="0">
                <a:solidFill>
                  <a:srgbClr val="840C56"/>
                </a:solidFill>
                <a:latin typeface="Arial" panose="020B0604020202020204" pitchFamily="34" charset="0"/>
                <a:cs typeface="Arial" panose="020B0604020202020204" pitchFamily="34" charset="0"/>
              </a:rPr>
              <a:t>2. Saskarsme ar rūpnieciskā īpašuma reģistrācijas procesu un tā vērtējums</a:t>
            </a:r>
            <a:endParaRPr lang="lv-LV" altLang="en-US" sz="2400" b="1" noProof="1">
              <a:solidFill>
                <a:srgbClr val="840C56"/>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A322A9DF-08DC-4EC6-A808-D3901E9DB9F5}" type="slidenum">
              <a:rPr lang="en-US" smtClean="0"/>
              <a:t>30</a:t>
            </a:fld>
            <a:endParaRPr lang="en-US"/>
          </a:p>
        </p:txBody>
      </p:sp>
    </p:spTree>
    <p:extLst>
      <p:ext uri="{BB962C8B-B14F-4D97-AF65-F5344CB8AC3E}">
        <p14:creationId xmlns:p14="http://schemas.microsoft.com/office/powerpoint/2010/main" val="40860204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lc="http://schemas.openxmlformats.org/drawingml/2006/lockedCanvas" xmlns:a16="http://schemas.microsoft.com/office/drawing/2014/main" xmlns="" xmlns:xdr="http://schemas.openxmlformats.org/drawingml/2006/spreadsheetDrawing" id="{00000000-0008-0000-0100-000039000000}"/>
              </a:ext>
            </a:extLst>
          </p:cNvPr>
          <p:cNvGraphicFramePr>
            <a:graphicFrameLocks/>
          </p:cNvGraphicFramePr>
          <p:nvPr>
            <p:extLst>
              <p:ext uri="{D42A27DB-BD31-4B8C-83A1-F6EECF244321}">
                <p14:modId xmlns:p14="http://schemas.microsoft.com/office/powerpoint/2010/main" val="3243400703"/>
              </p:ext>
            </p:extLst>
          </p:nvPr>
        </p:nvGraphicFramePr>
        <p:xfrm>
          <a:off x="700803" y="1346662"/>
          <a:ext cx="6448143" cy="4528733"/>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2.1. Saskarsme ar rūpnieciskā īpašuma reģistrācijas procesu</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561474" y="738000"/>
            <a:ext cx="11232000" cy="307777"/>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A8. Vai Jums pieder reģistrētas tiesības uz</a:t>
            </a:r>
            <a:r>
              <a:rPr lang="lv-LV" sz="1400" b="1" dirty="0" smtClean="0">
                <a:latin typeface="Arial" panose="020B0604020202020204" pitchFamily="34" charset="0"/>
                <a:cs typeface="Arial" panose="020B0604020202020204" pitchFamily="34" charset="0"/>
              </a:rPr>
              <a:t>:*</a:t>
            </a:r>
            <a:endParaRPr lang="en-US" sz="1400" b="1" dirty="0">
              <a:latin typeface="Arial" panose="020B0604020202020204" pitchFamily="34" charset="0"/>
              <a:cs typeface="Arial" panose="020B0604020202020204" pitchFamily="34" charset="0"/>
            </a:endParaRPr>
          </a:p>
        </p:txBody>
      </p:sp>
      <p:sp>
        <p:nvSpPr>
          <p:cNvPr id="6" name="TextBox 5"/>
          <p:cNvSpPr txBox="1"/>
          <p:nvPr/>
        </p:nvSpPr>
        <p:spPr>
          <a:xfrm>
            <a:off x="561474" y="5749194"/>
            <a:ext cx="7215446" cy="1169551"/>
          </a:xfrm>
          <a:prstGeom prst="rect">
            <a:avLst/>
          </a:prstGeom>
          <a:noFill/>
        </p:spPr>
        <p:txBody>
          <a:bodyPr wrap="square" rtlCol="0">
            <a:spAutoFit/>
          </a:bodyPr>
          <a:lstStyle/>
          <a:p>
            <a:pPr algn="ctr"/>
            <a:r>
              <a:rPr lang="it-IT" sz="1000" i="1" dirty="0">
                <a:latin typeface="Arial" panose="020B0604020202020204" pitchFamily="34" charset="0"/>
                <a:cs typeface="Arial" panose="020B0604020202020204" pitchFamily="34" charset="0"/>
              </a:rPr>
              <a:t>Bāze: visi respondenti (skat. «n=» grafikā</a:t>
            </a:r>
            <a:r>
              <a:rPr lang="it-IT" sz="1000" i="1" dirty="0" smtClean="0">
                <a:latin typeface="Arial" panose="020B0604020202020204" pitchFamily="34" charset="0"/>
                <a:cs typeface="Arial" panose="020B0604020202020204" pitchFamily="34" charset="0"/>
              </a:rPr>
              <a:t>)</a:t>
            </a:r>
            <a:endParaRPr lang="lv-LV" sz="1000" i="1" dirty="0" smtClean="0">
              <a:latin typeface="Arial" panose="020B0604020202020204" pitchFamily="34" charset="0"/>
              <a:cs typeface="Arial" panose="020B0604020202020204" pitchFamily="34" charset="0"/>
            </a:endParaRPr>
          </a:p>
          <a:p>
            <a:pPr algn="ctr"/>
            <a:r>
              <a:rPr lang="lv-LV" sz="1000" i="1" noProof="1" smtClean="0">
                <a:latin typeface="Arial" panose="020B0604020202020204" pitchFamily="34" charset="0"/>
                <a:cs typeface="Arial" panose="020B0604020202020204" pitchFamily="34" charset="0"/>
              </a:rPr>
              <a:t>Vairākatbilžu </a:t>
            </a:r>
            <a:r>
              <a:rPr lang="lv-LV" sz="1000" i="1" noProof="1">
                <a:latin typeface="Arial" panose="020B0604020202020204" pitchFamily="34" charset="0"/>
                <a:cs typeface="Arial" panose="020B0604020202020204" pitchFamily="34" charset="0"/>
              </a:rPr>
              <a:t>jautājums (% summa &gt; 100</a:t>
            </a:r>
            <a:r>
              <a:rPr lang="lv-LV" sz="1000" i="1" noProof="1" smtClean="0">
                <a:latin typeface="Arial" panose="020B0604020202020204" pitchFamily="34" charset="0"/>
                <a:cs typeface="Arial" panose="020B0604020202020204" pitchFamily="34" charset="0"/>
              </a:rPr>
              <a:t>)</a:t>
            </a:r>
          </a:p>
          <a:p>
            <a:pPr algn="ctr"/>
            <a:r>
              <a:rPr lang="lv-LV" sz="1000" i="1" noProof="1">
                <a:latin typeface="Arial" panose="020B0604020202020204" pitchFamily="34" charset="0"/>
                <a:cs typeface="Arial" panose="020B0604020202020204" pitchFamily="34" charset="0"/>
              </a:rPr>
              <a:t>*Jautājuma formulējums </a:t>
            </a:r>
            <a:r>
              <a:rPr lang="lv-LV" sz="1000" i="1" noProof="1" smtClean="0">
                <a:latin typeface="Arial" panose="020B0604020202020204" pitchFamily="34" charset="0"/>
                <a:cs typeface="Arial" panose="020B0604020202020204" pitchFamily="34" charset="0"/>
              </a:rPr>
              <a:t>līdz 2022. gadam: «Vai </a:t>
            </a:r>
            <a:r>
              <a:rPr lang="lv-LV" sz="1000" i="1" noProof="1">
                <a:latin typeface="Arial" panose="020B0604020202020204" pitchFamily="34" charset="0"/>
                <a:cs typeface="Arial" panose="020B0604020202020204" pitchFamily="34" charset="0"/>
              </a:rPr>
              <a:t>Jums pieder tiesības uz</a:t>
            </a:r>
            <a:r>
              <a:rPr lang="lv-LV" sz="1000" i="1" noProof="1" smtClean="0">
                <a:latin typeface="Arial" panose="020B0604020202020204" pitchFamily="34" charset="0"/>
                <a:cs typeface="Arial" panose="020B0604020202020204" pitchFamily="34" charset="0"/>
              </a:rPr>
              <a:t>:»</a:t>
            </a:r>
          </a:p>
          <a:p>
            <a:pPr algn="ctr"/>
            <a:r>
              <a:rPr lang="lv-LV" sz="1000" i="1" noProof="1" smtClean="0">
                <a:latin typeface="Arial" panose="020B0604020202020204" pitchFamily="34" charset="0"/>
                <a:cs typeface="Arial" panose="020B0604020202020204" pitchFamily="34" charset="0"/>
              </a:rPr>
              <a:t>**Formulējums </a:t>
            </a:r>
            <a:r>
              <a:rPr lang="lv-LV" sz="1000" i="1" noProof="1">
                <a:latin typeface="Arial" panose="020B0604020202020204" pitchFamily="34" charset="0"/>
                <a:cs typeface="Arial" panose="020B0604020202020204" pitchFamily="34" charset="0"/>
              </a:rPr>
              <a:t>līdz 2022. gadam: "Preču zīmi (t.i., tiesības uz apzīmējumu, kas palīdz atšķirt viena uzņēmuma preci/pakalpojumu no citiem</a:t>
            </a:r>
            <a:r>
              <a:rPr lang="lv-LV" sz="1000" i="1" noProof="1" smtClean="0">
                <a:latin typeface="Arial" panose="020B0604020202020204" pitchFamily="34" charset="0"/>
                <a:cs typeface="Arial" panose="020B0604020202020204" pitchFamily="34" charset="0"/>
              </a:rPr>
              <a:t>)«</a:t>
            </a:r>
          </a:p>
          <a:p>
            <a:pPr algn="ctr"/>
            <a:r>
              <a:rPr lang="lv-LV" sz="1000" i="1" noProof="1">
                <a:latin typeface="Arial" panose="020B0604020202020204" pitchFamily="34" charset="0"/>
                <a:cs typeface="Arial" panose="020B0604020202020204" pitchFamily="34" charset="0"/>
              </a:rPr>
              <a:t>***Formulējums līdz 2022. gadam: "Dizainparaugu (t.i., tiesības uz rūpniecisku vai amatniecisku priekšmetu ārējo izskatu)"</a:t>
            </a:r>
          </a:p>
          <a:p>
            <a:pPr algn="ctr"/>
            <a:endParaRPr lang="lv-LV" sz="1000" i="1" dirty="0" smtClean="0">
              <a:latin typeface="Arial" panose="020B0604020202020204" pitchFamily="34" charset="0"/>
              <a:cs typeface="Arial" panose="020B0604020202020204" pitchFamily="34" charset="0"/>
            </a:endParaRPr>
          </a:p>
        </p:txBody>
      </p:sp>
      <p:sp>
        <p:nvSpPr>
          <p:cNvPr id="5" name="TextBox 4"/>
          <p:cNvSpPr txBox="1"/>
          <p:nvPr/>
        </p:nvSpPr>
        <p:spPr>
          <a:xfrm>
            <a:off x="7388548" y="2094155"/>
            <a:ext cx="4522123" cy="3954929"/>
          </a:xfrm>
          <a:prstGeom prst="rect">
            <a:avLst/>
          </a:prstGeom>
          <a:noFill/>
          <a:ln>
            <a:solidFill>
              <a:srgbClr val="840C56"/>
            </a:solidFill>
          </a:ln>
        </p:spPr>
        <p:txBody>
          <a:bodyPr wrap="square" rtlCol="0">
            <a:spAutoFit/>
          </a:bodyPr>
          <a:lstStyle/>
          <a:p>
            <a:pPr algn="just"/>
            <a:r>
              <a:rPr lang="lv-LV" sz="1200" b="1" u="sng" noProof="1" smtClean="0">
                <a:latin typeface="Arial" panose="020B0604020202020204" pitchFamily="34" charset="0"/>
                <a:cs typeface="Arial" panose="020B0604020202020204" pitchFamily="34" charset="0"/>
              </a:rPr>
              <a:t>Atbilžu varianta «Citas problēmas» atšifrējums*</a:t>
            </a:r>
          </a:p>
          <a:p>
            <a:pPr algn="just"/>
            <a:r>
              <a:rPr lang="lv-LV" sz="1200" b="1" noProof="1" smtClean="0">
                <a:latin typeface="Arial" panose="020B0604020202020204" pitchFamily="34" charset="0"/>
                <a:cs typeface="Arial" panose="020B0604020202020204" pitchFamily="34" charset="0"/>
              </a:rPr>
              <a:t>Minēts </a:t>
            </a:r>
            <a:r>
              <a:rPr lang="lv-LV" sz="1200" b="1" noProof="1">
                <a:latin typeface="Arial" panose="020B0604020202020204" pitchFamily="34" charset="0"/>
                <a:cs typeface="Arial" panose="020B0604020202020204" pitchFamily="34" charset="0"/>
              </a:rPr>
              <a:t>3</a:t>
            </a:r>
            <a:r>
              <a:rPr lang="lv-LV" sz="1200" b="1" noProof="1" smtClean="0">
                <a:latin typeface="Arial" panose="020B0604020202020204" pitchFamily="34" charset="0"/>
                <a:cs typeface="Arial" panose="020B0604020202020204" pitchFamily="34" charset="0"/>
              </a:rPr>
              <a:t> reizes:</a:t>
            </a:r>
          </a:p>
          <a:p>
            <a:pPr marL="285750" indent="-2857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Domēns</a:t>
            </a:r>
          </a:p>
          <a:p>
            <a:pPr algn="just"/>
            <a:r>
              <a:rPr lang="lv-LV" sz="1200" b="1" noProof="1" smtClean="0">
                <a:latin typeface="Arial" panose="020B0604020202020204" pitchFamily="34" charset="0"/>
                <a:cs typeface="Arial" panose="020B0604020202020204" pitchFamily="34" charset="0"/>
              </a:rPr>
              <a:t>Minēts 1 reizi:</a:t>
            </a:r>
          </a:p>
          <a:p>
            <a:pPr marL="285750" indent="-2857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Mājaslapa</a:t>
            </a:r>
          </a:p>
          <a:p>
            <a:pPr marL="285750" indent="-285750" algn="just">
              <a:buFont typeface="Arial" panose="020B0604020202020204" pitchFamily="34" charset="0"/>
              <a:buChar char="•"/>
            </a:pPr>
            <a:r>
              <a:rPr lang="lv-LV" sz="1200" noProof="1">
                <a:latin typeface="Arial" panose="020B0604020202020204" pitchFamily="34" charset="0"/>
                <a:cs typeface="Arial" panose="020B0604020202020204" pitchFamily="34" charset="0"/>
              </a:rPr>
              <a:t>Programmatūras</a:t>
            </a:r>
            <a:endParaRPr lang="lv-LV" sz="1200" noProof="1"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lv-LV" sz="1200" noProof="1">
                <a:latin typeface="Arial" panose="020B0604020202020204" pitchFamily="34" charset="0"/>
                <a:cs typeface="Arial" panose="020B0604020202020204" pitchFamily="34" charset="0"/>
              </a:rPr>
              <a:t>Tehnoloģiju </a:t>
            </a:r>
            <a:r>
              <a:rPr lang="lv-LV" sz="1200" noProof="1" smtClean="0">
                <a:latin typeface="Arial" panose="020B0604020202020204" pitchFamily="34" charset="0"/>
                <a:cs typeface="Arial" panose="020B0604020202020204" pitchFamily="34" charset="0"/>
              </a:rPr>
              <a:t>apraksts</a:t>
            </a:r>
          </a:p>
          <a:p>
            <a:pPr marL="285750" indent="-285750" algn="just">
              <a:buFont typeface="Arial" panose="020B0604020202020204" pitchFamily="34" charset="0"/>
              <a:buChar char="•"/>
            </a:pPr>
            <a:r>
              <a:rPr lang="lv-LV" sz="1200" noProof="1">
                <a:latin typeface="Arial" panose="020B0604020202020204" pitchFamily="34" charset="0"/>
                <a:cs typeface="Arial" panose="020B0604020202020204" pitchFamily="34" charset="0"/>
              </a:rPr>
              <a:t>atsevišku ķīmisko izejvielu veidu </a:t>
            </a:r>
            <a:r>
              <a:rPr lang="lv-LV" sz="1200" noProof="1" smtClean="0">
                <a:latin typeface="Arial" panose="020B0604020202020204" pitchFamily="34" charset="0"/>
                <a:cs typeface="Arial" panose="020B0604020202020204" pitchFamily="34" charset="0"/>
              </a:rPr>
              <a:t>piemērošanas</a:t>
            </a:r>
          </a:p>
          <a:p>
            <a:pPr marL="285750" indent="-285750" algn="just">
              <a:buFont typeface="Arial" panose="020B0604020202020204" pitchFamily="34" charset="0"/>
              <a:buChar char="•"/>
            </a:pPr>
            <a:r>
              <a:rPr lang="lv-LV" sz="1200" noProof="1">
                <a:latin typeface="Arial" panose="020B0604020202020204" pitchFamily="34" charset="0"/>
                <a:cs typeface="Arial" panose="020B0604020202020204" pitchFamily="34" charset="0"/>
              </a:rPr>
              <a:t>selekcionāra tiesības uz augu </a:t>
            </a:r>
            <a:r>
              <a:rPr lang="lv-LV" sz="1200" noProof="1" smtClean="0">
                <a:latin typeface="Arial" panose="020B0604020202020204" pitchFamily="34" charset="0"/>
                <a:cs typeface="Arial" panose="020B0604020202020204" pitchFamily="34" charset="0"/>
              </a:rPr>
              <a:t>šķirnēm</a:t>
            </a:r>
          </a:p>
          <a:p>
            <a:pPr marL="285750" indent="-285750" algn="just">
              <a:buFont typeface="Arial" panose="020B0604020202020204" pitchFamily="34" charset="0"/>
              <a:buChar char="•"/>
            </a:pPr>
            <a:r>
              <a:rPr lang="lv-LV" sz="1200" noProof="1">
                <a:latin typeface="Arial" panose="020B0604020202020204" pitchFamily="34" charset="0"/>
                <a:cs typeface="Arial" panose="020B0604020202020204" pitchFamily="34" charset="0"/>
              </a:rPr>
              <a:t>būvprojektu </a:t>
            </a:r>
            <a:r>
              <a:rPr lang="lv-LV" sz="1200" noProof="1" smtClean="0">
                <a:latin typeface="Arial" panose="020B0604020202020204" pitchFamily="34" charset="0"/>
                <a:cs typeface="Arial" panose="020B0604020202020204" pitchFamily="34" charset="0"/>
              </a:rPr>
              <a:t>izstrāde</a:t>
            </a:r>
          </a:p>
          <a:p>
            <a:pPr marL="285750" indent="-285750" algn="just">
              <a:buFont typeface="Arial" panose="020B0604020202020204" pitchFamily="34" charset="0"/>
              <a:buChar char="•"/>
            </a:pPr>
            <a:r>
              <a:rPr lang="lv-LV" sz="1200" noProof="1">
                <a:latin typeface="Arial" panose="020B0604020202020204" pitchFamily="34" charset="0"/>
                <a:cs typeface="Arial" panose="020B0604020202020204" pitchFamily="34" charset="0"/>
              </a:rPr>
              <a:t>autortiesības</a:t>
            </a:r>
          </a:p>
          <a:p>
            <a:pPr marL="285750" indent="-285750" algn="just">
              <a:buFont typeface="Arial" panose="020B0604020202020204" pitchFamily="34" charset="0"/>
              <a:buChar char="•"/>
            </a:pPr>
            <a:r>
              <a:rPr lang="lv-LV" sz="1200" noProof="1">
                <a:latin typeface="Arial" panose="020B0604020202020204" pitchFamily="34" charset="0"/>
                <a:cs typeface="Arial" panose="020B0604020202020204" pitchFamily="34" charset="0"/>
              </a:rPr>
              <a:t>autortiesības </a:t>
            </a:r>
            <a:r>
              <a:rPr lang="lv-LV" sz="1200" noProof="1" smtClean="0">
                <a:latin typeface="Arial" panose="020B0604020202020204" pitchFamily="34" charset="0"/>
                <a:cs typeface="Arial" panose="020B0604020202020204" pitchFamily="34" charset="0"/>
              </a:rPr>
              <a:t>izdevējdarbībā</a:t>
            </a:r>
          </a:p>
          <a:p>
            <a:pPr marL="285750" indent="-285750" algn="just">
              <a:buFont typeface="Arial" panose="020B0604020202020204" pitchFamily="34" charset="0"/>
              <a:buChar char="•"/>
            </a:pPr>
            <a:r>
              <a:rPr lang="lv-LV" sz="1200" noProof="1">
                <a:latin typeface="Arial" panose="020B0604020202020204" pitchFamily="34" charset="0"/>
                <a:cs typeface="Arial" panose="020B0604020202020204" pitchFamily="34" charset="0"/>
              </a:rPr>
              <a:t>tiesības uz veidotajām </a:t>
            </a:r>
            <a:r>
              <a:rPr lang="lv-LV" sz="1200" noProof="1" smtClean="0">
                <a:latin typeface="Arial" panose="020B0604020202020204" pitchFamily="34" charset="0"/>
                <a:cs typeface="Arial" panose="020B0604020202020204" pitchFamily="34" charset="0"/>
              </a:rPr>
              <a:t>filmām</a:t>
            </a:r>
          </a:p>
          <a:p>
            <a:pPr marL="285750" indent="-285750" algn="just">
              <a:buFont typeface="Arial" panose="020B0604020202020204" pitchFamily="34" charset="0"/>
              <a:buChar char="•"/>
            </a:pPr>
            <a:r>
              <a:rPr lang="lv-LV" sz="1200" noProof="1">
                <a:latin typeface="Arial" panose="020B0604020202020204" pitchFamily="34" charset="0"/>
                <a:cs typeface="Arial" panose="020B0604020202020204" pitchFamily="34" charset="0"/>
              </a:rPr>
              <a:t>medija </a:t>
            </a:r>
            <a:r>
              <a:rPr lang="lv-LV" sz="1200" noProof="1" smtClean="0">
                <a:latin typeface="Arial" panose="020B0604020202020204" pitchFamily="34" charset="0"/>
                <a:cs typeface="Arial" panose="020B0604020202020204" pitchFamily="34" charset="0"/>
              </a:rPr>
              <a:t>reģistrs</a:t>
            </a:r>
          </a:p>
          <a:p>
            <a:pPr marL="285750" indent="-285750" algn="just">
              <a:buFont typeface="Arial" panose="020B0604020202020204" pitchFamily="34" charset="0"/>
              <a:buChar char="•"/>
            </a:pPr>
            <a:r>
              <a:rPr lang="lv-LV" sz="1200" noProof="1">
                <a:latin typeface="Arial" panose="020B0604020202020204" pitchFamily="34" charset="0"/>
                <a:cs typeface="Arial" panose="020B0604020202020204" pitchFamily="34" charset="0"/>
              </a:rPr>
              <a:t>komercnoslēpumi</a:t>
            </a:r>
          </a:p>
          <a:p>
            <a:pPr marL="285750" indent="-2857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SIA</a:t>
            </a:r>
          </a:p>
          <a:p>
            <a:pPr marL="285750" indent="-285750" algn="just">
              <a:buFont typeface="Arial" panose="020B0604020202020204" pitchFamily="34" charset="0"/>
              <a:buChar char="•"/>
            </a:pPr>
            <a:r>
              <a:rPr lang="lv-LV" sz="1200" noProof="1">
                <a:latin typeface="Arial" panose="020B0604020202020204" pitchFamily="34" charset="0"/>
                <a:cs typeface="Arial" panose="020B0604020202020204" pitchFamily="34" charset="0"/>
              </a:rPr>
              <a:t>visas tiesības pārvalda Uzņēmuma mātes-grupa </a:t>
            </a:r>
            <a:r>
              <a:rPr lang="lv-LV" sz="1200" noProof="1" smtClean="0">
                <a:latin typeface="Arial" panose="020B0604020202020204" pitchFamily="34" charset="0"/>
                <a:cs typeface="Arial" panose="020B0604020202020204" pitchFamily="34" charset="0"/>
              </a:rPr>
              <a:t>ārzemēs</a:t>
            </a:r>
          </a:p>
          <a:p>
            <a:pPr marL="285750" indent="-285750" algn="just">
              <a:buFont typeface="Arial" panose="020B0604020202020204" pitchFamily="34" charset="0"/>
              <a:buChar char="•"/>
            </a:pPr>
            <a:r>
              <a:rPr lang="lv-LV" sz="1200" noProof="1">
                <a:latin typeface="Arial" panose="020B0604020202020204" pitchFamily="34" charset="0"/>
                <a:cs typeface="Arial" panose="020B0604020202020204" pitchFamily="34" charset="0"/>
              </a:rPr>
              <a:t>dizainparaugi reģistrēti katalogā pos - Gada balva </a:t>
            </a:r>
            <a:r>
              <a:rPr lang="lv-LV" sz="1200" noProof="1" smtClean="0">
                <a:latin typeface="Arial" panose="020B0604020202020204" pitchFamily="34" charset="0"/>
                <a:cs typeface="Arial" panose="020B0604020202020204" pitchFamily="34" charset="0"/>
              </a:rPr>
              <a:t>dizainā</a:t>
            </a:r>
          </a:p>
          <a:p>
            <a:pPr marL="285750" indent="-285750" algn="just">
              <a:buFont typeface="Arial" panose="020B0604020202020204" pitchFamily="34" charset="0"/>
              <a:buChar char="•"/>
            </a:pPr>
            <a:r>
              <a:rPr lang="lv-LV" sz="1200" noProof="1">
                <a:latin typeface="Arial" panose="020B0604020202020204" pitchFamily="34" charset="0"/>
                <a:cs typeface="Arial" panose="020B0604020202020204" pitchFamily="34" charset="0"/>
              </a:rPr>
              <a:t>ir daudz ideju, kuras gribētu aizsargāt, tikai nezinu </a:t>
            </a:r>
            <a:r>
              <a:rPr lang="lv-LV" sz="1200" noProof="1" smtClean="0">
                <a:latin typeface="Arial" panose="020B0604020202020204" pitchFamily="34" charset="0"/>
                <a:cs typeface="Arial" panose="020B0604020202020204" pitchFamily="34" charset="0"/>
              </a:rPr>
              <a:t>kā</a:t>
            </a:r>
            <a:endParaRPr lang="lv-LV" sz="1200" noProof="1">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lv-LV" sz="1200" noProof="1">
              <a:latin typeface="Arial" panose="020B0604020202020204" pitchFamily="34" charset="0"/>
              <a:cs typeface="Arial" panose="020B0604020202020204" pitchFamily="34" charset="0"/>
            </a:endParaRPr>
          </a:p>
          <a:p>
            <a:pPr algn="r"/>
            <a:r>
              <a:rPr lang="lv-LV" sz="1100" i="1" noProof="1" smtClean="0">
                <a:latin typeface="Arial" panose="020B0604020202020204" pitchFamily="34" charset="0"/>
                <a:cs typeface="Arial" panose="020B0604020202020204" pitchFamily="34" charset="0"/>
              </a:rPr>
              <a:t>*Saglabāta respondentu oriģinālā rakstība un stils</a:t>
            </a:r>
            <a:endParaRPr lang="lv-LV" sz="1100" i="1" noProof="1">
              <a:latin typeface="Arial" panose="020B0604020202020204" pitchFamily="34" charset="0"/>
              <a:cs typeface="Arial" panose="020B0604020202020204" pitchFamily="34" charset="0"/>
            </a:endParaRPr>
          </a:p>
        </p:txBody>
      </p:sp>
      <p:cxnSp>
        <p:nvCxnSpPr>
          <p:cNvPr id="10" name="Straight Arrow Connector 9"/>
          <p:cNvCxnSpPr/>
          <p:nvPr/>
        </p:nvCxnSpPr>
        <p:spPr>
          <a:xfrm>
            <a:off x="4338454" y="4071620"/>
            <a:ext cx="2700000" cy="0"/>
          </a:xfrm>
          <a:prstGeom prst="straightConnector1">
            <a:avLst/>
          </a:prstGeom>
          <a:ln w="25400">
            <a:solidFill>
              <a:srgbClr val="840C56"/>
            </a:solidFill>
            <a:tailEnd type="triangle"/>
          </a:ln>
        </p:spPr>
        <p:style>
          <a:lnRef idx="1">
            <a:schemeClr val="accent1"/>
          </a:lnRef>
          <a:fillRef idx="0">
            <a:schemeClr val="accent1"/>
          </a:fillRef>
          <a:effectRef idx="0">
            <a:schemeClr val="accent1"/>
          </a:effectRef>
          <a:fontRef idx="minor">
            <a:schemeClr val="tx1"/>
          </a:fontRef>
        </p:style>
      </p:cxnSp>
      <p:sp>
        <p:nvSpPr>
          <p:cNvPr id="7" name="Slide Number Placeholder 6"/>
          <p:cNvSpPr>
            <a:spLocks noGrp="1"/>
          </p:cNvSpPr>
          <p:nvPr>
            <p:ph type="sldNum" sz="quarter" idx="12"/>
          </p:nvPr>
        </p:nvSpPr>
        <p:spPr/>
        <p:txBody>
          <a:bodyPr/>
          <a:lstStyle/>
          <a:p>
            <a:fld id="{9C167178-EF55-485E-AA9E-00B6FD4E37CC}" type="slidenum">
              <a:rPr lang="en-US" smtClean="0"/>
              <a:t>31</a:t>
            </a:fld>
            <a:endParaRPr lang="en-US"/>
          </a:p>
        </p:txBody>
      </p:sp>
    </p:spTree>
    <p:extLst>
      <p:ext uri="{BB962C8B-B14F-4D97-AF65-F5344CB8AC3E}">
        <p14:creationId xmlns:p14="http://schemas.microsoft.com/office/powerpoint/2010/main" val="99210671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2.1. Saskarsme ar rūpnieciskā īpašuma reģistrācijas procesu</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561474" y="738000"/>
            <a:ext cx="11232000" cy="307777"/>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A8. Vai Jums pieder reģistrētas tiesības uz</a:t>
            </a:r>
            <a:r>
              <a:rPr lang="lv-LV" sz="1400" b="1" dirty="0" smtClean="0">
                <a:latin typeface="Arial" panose="020B0604020202020204" pitchFamily="34" charset="0"/>
                <a:cs typeface="Arial" panose="020B0604020202020204" pitchFamily="34" charset="0"/>
              </a:rPr>
              <a:t>:</a:t>
            </a:r>
            <a:endParaRPr lang="en-US" sz="1400" b="1" dirty="0">
              <a:latin typeface="Arial" panose="020B0604020202020204" pitchFamily="34" charset="0"/>
              <a:cs typeface="Arial" panose="020B0604020202020204" pitchFamily="34" charset="0"/>
            </a:endParaRPr>
          </a:p>
        </p:txBody>
      </p:sp>
      <p:graphicFrame>
        <p:nvGraphicFramePr>
          <p:cNvPr id="11" name="Chart 10">
            <a:extLst>
              <a:ext uri="{FF2B5EF4-FFF2-40B4-BE49-F238E27FC236}">
                <a16:creationId xmlns:lc="http://schemas.openxmlformats.org/drawingml/2006/lockedCanvas" xmlns:a16="http://schemas.microsoft.com/office/drawing/2014/main" xmlns="" xmlns:xdr="http://schemas.openxmlformats.org/drawingml/2006/spreadsheetDrawing" id="{00000000-0008-0000-0100-00002E000000}"/>
              </a:ext>
            </a:extLst>
          </p:cNvPr>
          <p:cNvGraphicFramePr>
            <a:graphicFrameLocks/>
          </p:cNvGraphicFramePr>
          <p:nvPr>
            <p:extLst>
              <p:ext uri="{D42A27DB-BD31-4B8C-83A1-F6EECF244321}">
                <p14:modId xmlns:p14="http://schemas.microsoft.com/office/powerpoint/2010/main" val="2648733204"/>
              </p:ext>
            </p:extLst>
          </p:nvPr>
        </p:nvGraphicFramePr>
        <p:xfrm>
          <a:off x="976919" y="976925"/>
          <a:ext cx="9772650" cy="5881075"/>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p:cNvSpPr txBox="1"/>
          <p:nvPr/>
        </p:nvSpPr>
        <p:spPr>
          <a:xfrm>
            <a:off x="10315074" y="5374105"/>
            <a:ext cx="1604211" cy="707886"/>
          </a:xfrm>
          <a:prstGeom prst="rect">
            <a:avLst/>
          </a:prstGeom>
          <a:noFill/>
        </p:spPr>
        <p:txBody>
          <a:bodyPr wrap="square" rtlCol="0">
            <a:spAutoFit/>
          </a:bodyPr>
          <a:lstStyle/>
          <a:p>
            <a:r>
              <a:rPr lang="lv-LV" sz="1000" i="1" noProof="1" smtClean="0">
                <a:latin typeface="Arial" panose="020B0604020202020204" pitchFamily="34" charset="0"/>
                <a:cs typeface="Arial" panose="020B0604020202020204" pitchFamily="34" charset="0"/>
              </a:rPr>
              <a:t>Bāze: respondenti attiecīgajās grupās (skatīt «n=» grafikā)</a:t>
            </a:r>
          </a:p>
          <a:p>
            <a:r>
              <a:rPr lang="lv-LV" sz="1000" i="1" noProof="1" smtClean="0">
                <a:latin typeface="Arial" panose="020B0604020202020204" pitchFamily="34" charset="0"/>
                <a:cs typeface="Arial" panose="020B0604020202020204" pitchFamily="34" charset="0"/>
              </a:rPr>
              <a:t>*Vairākatbilžu jautājums</a:t>
            </a:r>
          </a:p>
        </p:txBody>
      </p:sp>
      <p:sp>
        <p:nvSpPr>
          <p:cNvPr id="5" name="Slide Number Placeholder 4"/>
          <p:cNvSpPr>
            <a:spLocks noGrp="1"/>
          </p:cNvSpPr>
          <p:nvPr>
            <p:ph type="sldNum" sz="quarter" idx="12"/>
          </p:nvPr>
        </p:nvSpPr>
        <p:spPr/>
        <p:txBody>
          <a:bodyPr/>
          <a:lstStyle/>
          <a:p>
            <a:fld id="{9C167178-EF55-485E-AA9E-00B6FD4E37CC}" type="slidenum">
              <a:rPr lang="en-US" smtClean="0"/>
              <a:t>32</a:t>
            </a:fld>
            <a:endParaRPr lang="en-US"/>
          </a:p>
        </p:txBody>
      </p:sp>
    </p:spTree>
    <p:extLst>
      <p:ext uri="{BB962C8B-B14F-4D97-AF65-F5344CB8AC3E}">
        <p14:creationId xmlns:p14="http://schemas.microsoft.com/office/powerpoint/2010/main" val="9289441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2.1. Saskarsme ar rūpnieciskā īpašuma reģistrācijas procesu</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561474" y="738000"/>
            <a:ext cx="11232000" cy="307777"/>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A9. Vai Jūs, Jūsu uzņēmums pēdējo 3 gadu laikā ir pieteicies kāda rūpnieciskā īpašuma reģistrācijas procesam Patentu valdē?</a:t>
            </a:r>
            <a:endParaRPr lang="en-US" sz="1400" b="1" dirty="0">
              <a:latin typeface="Arial" panose="020B0604020202020204" pitchFamily="34" charset="0"/>
              <a:cs typeface="Arial" panose="020B0604020202020204" pitchFamily="34" charset="0"/>
            </a:endParaRPr>
          </a:p>
        </p:txBody>
      </p:sp>
      <p:graphicFrame>
        <p:nvGraphicFramePr>
          <p:cNvPr id="7" name="Chart 6">
            <a:extLst>
              <a:ext uri="{FF2B5EF4-FFF2-40B4-BE49-F238E27FC236}">
                <a16:creationId xmlns:lc="http://schemas.openxmlformats.org/drawingml/2006/lockedCanvas" xmlns:a16="http://schemas.microsoft.com/office/drawing/2014/main" xmlns="" xmlns:xdr="http://schemas.openxmlformats.org/drawingml/2006/spreadsheetDrawing" id="{00000000-0008-0000-0100-00003A000000}"/>
              </a:ext>
            </a:extLst>
          </p:cNvPr>
          <p:cNvGraphicFramePr>
            <a:graphicFrameLocks/>
          </p:cNvGraphicFramePr>
          <p:nvPr/>
        </p:nvGraphicFramePr>
        <p:xfrm>
          <a:off x="1223963" y="1603777"/>
          <a:ext cx="9744074" cy="3882623"/>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2569751" y="6013100"/>
            <a:ext cx="7215446" cy="246221"/>
          </a:xfrm>
          <a:prstGeom prst="rect">
            <a:avLst/>
          </a:prstGeom>
          <a:noFill/>
        </p:spPr>
        <p:txBody>
          <a:bodyPr wrap="square" rtlCol="0">
            <a:spAutoFit/>
          </a:bodyPr>
          <a:lstStyle/>
          <a:p>
            <a:pPr algn="ctr"/>
            <a:r>
              <a:rPr lang="lv-LV" sz="1000" i="1" dirty="0" smtClean="0">
                <a:latin typeface="Arial" panose="020B0604020202020204" pitchFamily="34" charset="0"/>
                <a:cs typeface="Arial" panose="020B0604020202020204" pitchFamily="34" charset="0"/>
              </a:rPr>
              <a:t>Bāze: visi respondenti, skatīt «n=» grafikā</a:t>
            </a:r>
          </a:p>
        </p:txBody>
      </p:sp>
      <p:sp>
        <p:nvSpPr>
          <p:cNvPr id="5" name="Slide Number Placeholder 4"/>
          <p:cNvSpPr>
            <a:spLocks noGrp="1"/>
          </p:cNvSpPr>
          <p:nvPr>
            <p:ph type="sldNum" sz="quarter" idx="12"/>
          </p:nvPr>
        </p:nvSpPr>
        <p:spPr/>
        <p:txBody>
          <a:bodyPr/>
          <a:lstStyle/>
          <a:p>
            <a:fld id="{9C167178-EF55-485E-AA9E-00B6FD4E37CC}" type="slidenum">
              <a:rPr lang="en-US" smtClean="0"/>
              <a:t>33</a:t>
            </a:fld>
            <a:endParaRPr lang="en-US"/>
          </a:p>
        </p:txBody>
      </p:sp>
    </p:spTree>
    <p:extLst>
      <p:ext uri="{BB962C8B-B14F-4D97-AF65-F5344CB8AC3E}">
        <p14:creationId xmlns:p14="http://schemas.microsoft.com/office/powerpoint/2010/main" val="98812544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2.2. Rūpnieciskā īpašuma reģistrācijas procesa vērtējums</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392228" cy="307777"/>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A10. Cik lielā mērā Jūs esat vai neesat apmierināts/-a ar šādiem rūpnieciskā īpašuma reģistrācijas procesa aspektiem Patentu valdē?</a:t>
            </a:r>
            <a:endParaRPr lang="en-US" sz="1400" b="1" dirty="0">
              <a:latin typeface="Arial" panose="020B0604020202020204" pitchFamily="34" charset="0"/>
              <a:cs typeface="Arial" panose="020B0604020202020204" pitchFamily="34" charset="0"/>
            </a:endParaRPr>
          </a:p>
        </p:txBody>
      </p:sp>
      <p:sp>
        <p:nvSpPr>
          <p:cNvPr id="8" name="TextBox 7"/>
          <p:cNvSpPr txBox="1"/>
          <p:nvPr/>
        </p:nvSpPr>
        <p:spPr>
          <a:xfrm>
            <a:off x="2546697" y="6025975"/>
            <a:ext cx="7215446" cy="400110"/>
          </a:xfrm>
          <a:prstGeom prst="rect">
            <a:avLst/>
          </a:prstGeom>
          <a:noFill/>
        </p:spPr>
        <p:txBody>
          <a:bodyPr wrap="square" rtlCol="0">
            <a:spAutoFit/>
          </a:bodyPr>
          <a:lstStyle/>
          <a:p>
            <a:pPr algn="ctr"/>
            <a:r>
              <a:rPr lang="lv-LV" sz="1000" i="1" dirty="0">
                <a:latin typeface="Arial" panose="020B0604020202020204" pitchFamily="34" charset="0"/>
                <a:cs typeface="Arial" panose="020B0604020202020204" pitchFamily="34" charset="0"/>
              </a:rPr>
              <a:t>Bāze: respondenti, kuru uzņēmums pēdējo 3 gadu laikā ir pieteicies kāda rūpnieciskā īpašuma reģistrācijas procesam Patentu valdē (skat. «n=» grafikā)</a:t>
            </a:r>
            <a:endParaRPr lang="lv-LV" sz="1000" i="1" dirty="0" smtClean="0">
              <a:latin typeface="Arial" panose="020B0604020202020204" pitchFamily="34" charset="0"/>
              <a:cs typeface="Arial" panose="020B0604020202020204" pitchFamily="34" charset="0"/>
            </a:endParaRPr>
          </a:p>
        </p:txBody>
      </p:sp>
      <p:graphicFrame>
        <p:nvGraphicFramePr>
          <p:cNvPr id="10" name="Chart 9">
            <a:extLst>
              <a:ext uri="{FF2B5EF4-FFF2-40B4-BE49-F238E27FC236}">
                <a16:creationId xmlns:lc="http://schemas.openxmlformats.org/drawingml/2006/lockedCanvas" xmlns:a16="http://schemas.microsoft.com/office/drawing/2014/main" xmlns="" xmlns:xdr="http://schemas.openxmlformats.org/drawingml/2006/spreadsheetDrawing" id="{00000000-0008-0000-0100-000030000000}"/>
              </a:ext>
            </a:extLst>
          </p:cNvPr>
          <p:cNvGraphicFramePr>
            <a:graphicFrameLocks/>
          </p:cNvGraphicFramePr>
          <p:nvPr>
            <p:extLst>
              <p:ext uri="{D42A27DB-BD31-4B8C-83A1-F6EECF244321}">
                <p14:modId xmlns:p14="http://schemas.microsoft.com/office/powerpoint/2010/main" val="612466137"/>
              </p:ext>
            </p:extLst>
          </p:nvPr>
        </p:nvGraphicFramePr>
        <p:xfrm>
          <a:off x="1565795" y="1577289"/>
          <a:ext cx="9177251" cy="4025489"/>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34</a:t>
            </a:fld>
            <a:endParaRPr lang="en-US"/>
          </a:p>
        </p:txBody>
      </p:sp>
    </p:spTree>
    <p:extLst>
      <p:ext uri="{BB962C8B-B14F-4D97-AF65-F5344CB8AC3E}">
        <p14:creationId xmlns:p14="http://schemas.microsoft.com/office/powerpoint/2010/main" val="307970041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2.2. Rūpnieciskā īpašuma reģistrācijas procesa vērtējums</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392228" cy="307777"/>
          </a:xfrm>
          <a:prstGeom prst="rect">
            <a:avLst/>
          </a:prstGeom>
          <a:noFill/>
        </p:spPr>
        <p:txBody>
          <a:bodyPr wrap="square" rtlCol="0">
            <a:spAutoFit/>
          </a:bodyPr>
          <a:lstStyle/>
          <a:p>
            <a:pPr algn="ctr"/>
            <a:r>
              <a:rPr lang="lv-LV" sz="1400" b="1" dirty="0" smtClean="0">
                <a:latin typeface="Arial" panose="020B0604020202020204" pitchFamily="34" charset="0"/>
                <a:cs typeface="Arial" panose="020B0604020202020204" pitchFamily="34" charset="0"/>
              </a:rPr>
              <a:t>A11. </a:t>
            </a:r>
            <a:r>
              <a:rPr lang="lv-LV" sz="1400" b="1" dirty="0">
                <a:latin typeface="Arial" panose="020B0604020202020204" pitchFamily="34" charset="0"/>
                <a:cs typeface="Arial" panose="020B0604020202020204" pitchFamily="34" charset="0"/>
              </a:rPr>
              <a:t>Vai rūpnieciskā īpašuma tiesību reģistrācija sekmēja Jūsu uzņēmējdarbības (komercdarbības) attīstību?</a:t>
            </a:r>
            <a:endParaRPr lang="en-US" sz="1400" b="1" dirty="0">
              <a:latin typeface="Arial" panose="020B0604020202020204" pitchFamily="34" charset="0"/>
              <a:cs typeface="Arial" panose="020B0604020202020204" pitchFamily="34" charset="0"/>
            </a:endParaRPr>
          </a:p>
        </p:txBody>
      </p:sp>
      <p:sp>
        <p:nvSpPr>
          <p:cNvPr id="8" name="TextBox 7"/>
          <p:cNvSpPr txBox="1"/>
          <p:nvPr/>
        </p:nvSpPr>
        <p:spPr>
          <a:xfrm>
            <a:off x="2546697" y="6025975"/>
            <a:ext cx="7215446" cy="400110"/>
          </a:xfrm>
          <a:prstGeom prst="rect">
            <a:avLst/>
          </a:prstGeom>
          <a:noFill/>
        </p:spPr>
        <p:txBody>
          <a:bodyPr wrap="square" rtlCol="0">
            <a:spAutoFit/>
          </a:bodyPr>
          <a:lstStyle/>
          <a:p>
            <a:pPr algn="ctr"/>
            <a:r>
              <a:rPr lang="lv-LV" sz="1000" i="1" dirty="0">
                <a:latin typeface="Arial" panose="020B0604020202020204" pitchFamily="34" charset="0"/>
                <a:cs typeface="Arial" panose="020B0604020202020204" pitchFamily="34" charset="0"/>
              </a:rPr>
              <a:t>Bāze: respondenti, kuru uzņēmums pēdējo 3 gadu laikā ir pieteicies kāda rūpnieciskā īpašuma reģistrācijas procesam Patentu valdē (skat. «n=» grafikā)</a:t>
            </a:r>
            <a:endParaRPr lang="lv-LV" sz="1000" i="1" dirty="0" smtClean="0">
              <a:latin typeface="Arial" panose="020B0604020202020204" pitchFamily="34" charset="0"/>
              <a:cs typeface="Arial" panose="020B0604020202020204" pitchFamily="34" charset="0"/>
            </a:endParaRPr>
          </a:p>
        </p:txBody>
      </p:sp>
      <p:graphicFrame>
        <p:nvGraphicFramePr>
          <p:cNvPr id="7" name="Chart 6">
            <a:extLst>
              <a:ext uri="{FF2B5EF4-FFF2-40B4-BE49-F238E27FC236}">
                <a16:creationId xmlns:lc="http://schemas.openxmlformats.org/drawingml/2006/lockedCanvas" xmlns:a16="http://schemas.microsoft.com/office/drawing/2014/main" xmlns="" xmlns:xdr="http://schemas.openxmlformats.org/drawingml/2006/spreadsheetDrawing" id="{00000000-0008-0000-0100-000031000000}"/>
              </a:ext>
            </a:extLst>
          </p:cNvPr>
          <p:cNvGraphicFramePr>
            <a:graphicFrameLocks/>
          </p:cNvGraphicFramePr>
          <p:nvPr>
            <p:extLst>
              <p:ext uri="{D42A27DB-BD31-4B8C-83A1-F6EECF244321}">
                <p14:modId xmlns:p14="http://schemas.microsoft.com/office/powerpoint/2010/main" val="2627899396"/>
              </p:ext>
            </p:extLst>
          </p:nvPr>
        </p:nvGraphicFramePr>
        <p:xfrm>
          <a:off x="2173272" y="1560654"/>
          <a:ext cx="7962295" cy="3825984"/>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35</a:t>
            </a:fld>
            <a:endParaRPr lang="en-US"/>
          </a:p>
        </p:txBody>
      </p:sp>
    </p:spTree>
    <p:extLst>
      <p:ext uri="{BB962C8B-B14F-4D97-AF65-F5344CB8AC3E}">
        <p14:creationId xmlns:p14="http://schemas.microsoft.com/office/powerpoint/2010/main" val="314768508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910364" y="2305661"/>
            <a:ext cx="6346178" cy="1940957"/>
          </a:xfrm>
          <a:prstGeom prst="roundRect">
            <a:avLst/>
          </a:prstGeom>
          <a:noFill/>
          <a:ln w="19050">
            <a:solidFill>
              <a:srgbClr val="840C56"/>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lv-LV" altLang="en-US" sz="3600" b="1" noProof="1">
                <a:solidFill>
                  <a:srgbClr val="840C56"/>
                </a:solidFill>
                <a:latin typeface="Arial" panose="020B0604020202020204" pitchFamily="34" charset="0"/>
                <a:cs typeface="Arial" panose="020B0604020202020204" pitchFamily="34" charset="0"/>
              </a:rPr>
              <a:t>3</a:t>
            </a:r>
            <a:r>
              <a:rPr lang="lv-LV" altLang="en-US" sz="3600" b="1" noProof="1" smtClean="0">
                <a:solidFill>
                  <a:srgbClr val="840C56"/>
                </a:solidFill>
                <a:latin typeface="Arial" panose="020B0604020202020204" pitchFamily="34" charset="0"/>
                <a:cs typeface="Arial" panose="020B0604020202020204" pitchFamily="34" charset="0"/>
              </a:rPr>
              <a:t>. Informētība un uzskati par preču zīmēm un to reģistrāciju</a:t>
            </a:r>
            <a:endParaRPr lang="lv-LV" altLang="en-US" sz="2400" b="1" noProof="1">
              <a:solidFill>
                <a:srgbClr val="840C56"/>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A322A9DF-08DC-4EC6-A808-D3901E9DB9F5}" type="slidenum">
              <a:rPr lang="en-US" smtClean="0"/>
              <a:t>36</a:t>
            </a:fld>
            <a:endParaRPr lang="en-US"/>
          </a:p>
        </p:txBody>
      </p:sp>
    </p:spTree>
    <p:extLst>
      <p:ext uri="{BB962C8B-B14F-4D97-AF65-F5344CB8AC3E}">
        <p14:creationId xmlns:p14="http://schemas.microsoft.com/office/powerpoint/2010/main" val="375911294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3.1. Informētība par preču zīmēm un to reģistrāciju</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392228" cy="307777"/>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A12. Kā Jūs vērtējat savas zināšanas saistībā ar preču zīmēm, to reģistrēšanu, ar tām saistībām tiesībām? Jūsuprāt,  tās ir....</a:t>
            </a:r>
            <a:endParaRPr lang="en-US" sz="1400" dirty="0">
              <a:latin typeface="Arial" panose="020B0604020202020204" pitchFamily="34" charset="0"/>
              <a:cs typeface="Arial" panose="020B0604020202020204" pitchFamily="34" charset="0"/>
            </a:endParaRPr>
          </a:p>
        </p:txBody>
      </p:sp>
      <p:sp>
        <p:nvSpPr>
          <p:cNvPr id="8" name="TextBox 7"/>
          <p:cNvSpPr txBox="1"/>
          <p:nvPr/>
        </p:nvSpPr>
        <p:spPr>
          <a:xfrm>
            <a:off x="2546697" y="6025975"/>
            <a:ext cx="7215446" cy="246221"/>
          </a:xfrm>
          <a:prstGeom prst="rect">
            <a:avLst/>
          </a:prstGeom>
          <a:noFill/>
        </p:spPr>
        <p:txBody>
          <a:bodyPr wrap="square" rtlCol="0">
            <a:spAutoFit/>
          </a:bodyPr>
          <a:lstStyle/>
          <a:p>
            <a:pPr algn="ctr"/>
            <a:r>
              <a:rPr lang="lv-LV" sz="1000" i="1" dirty="0">
                <a:latin typeface="Arial" panose="020B0604020202020204" pitchFamily="34" charset="0"/>
                <a:cs typeface="Arial" panose="020B0604020202020204" pitchFamily="34" charset="0"/>
              </a:rPr>
              <a:t>Bāze</a:t>
            </a:r>
            <a:r>
              <a:rPr lang="lv-LV" sz="1000" i="1" dirty="0" smtClean="0">
                <a:latin typeface="Arial" panose="020B0604020202020204" pitchFamily="34" charset="0"/>
                <a:cs typeface="Arial" panose="020B0604020202020204" pitchFamily="34" charset="0"/>
              </a:rPr>
              <a:t>: visi respondenti (skatīt «n=» grafikā)</a:t>
            </a:r>
          </a:p>
        </p:txBody>
      </p:sp>
      <p:graphicFrame>
        <p:nvGraphicFramePr>
          <p:cNvPr id="9" name="Chart 8">
            <a:extLst>
              <a:ext uri="{FF2B5EF4-FFF2-40B4-BE49-F238E27FC236}">
                <a16:creationId xmlns:lc="http://schemas.openxmlformats.org/drawingml/2006/lockedCanvas" xmlns:a16="http://schemas.microsoft.com/office/drawing/2014/main" xmlns="" xmlns:xdr="http://schemas.openxmlformats.org/drawingml/2006/spreadsheetDrawing" id="{00000000-0008-0000-0100-00003B000000}"/>
              </a:ext>
            </a:extLst>
          </p:cNvPr>
          <p:cNvGraphicFramePr>
            <a:graphicFrameLocks/>
          </p:cNvGraphicFramePr>
          <p:nvPr>
            <p:extLst>
              <p:ext uri="{D42A27DB-BD31-4B8C-83A1-F6EECF244321}">
                <p14:modId xmlns:p14="http://schemas.microsoft.com/office/powerpoint/2010/main" val="894520019"/>
              </p:ext>
            </p:extLst>
          </p:nvPr>
        </p:nvGraphicFramePr>
        <p:xfrm>
          <a:off x="1831482" y="1577288"/>
          <a:ext cx="8529035" cy="4025489"/>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37</a:t>
            </a:fld>
            <a:endParaRPr lang="en-US"/>
          </a:p>
        </p:txBody>
      </p:sp>
    </p:spTree>
    <p:extLst>
      <p:ext uri="{BB962C8B-B14F-4D97-AF65-F5344CB8AC3E}">
        <p14:creationId xmlns:p14="http://schemas.microsoft.com/office/powerpoint/2010/main" val="359672671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3.1. Informētība par preču zīmēm un to reģistrāciju</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392228" cy="307777"/>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A12. Kā Jūs vērtējat savas zināšanas saistībā ar preču zīmēm, to reģistrēšanu, ar tām saistībām tiesībām? Jūsuprāt,  tās ir....</a:t>
            </a:r>
            <a:endParaRPr lang="en-US" sz="1400" dirty="0">
              <a:latin typeface="Arial" panose="020B0604020202020204" pitchFamily="34" charset="0"/>
              <a:cs typeface="Arial" panose="020B0604020202020204" pitchFamily="34" charset="0"/>
            </a:endParaRPr>
          </a:p>
        </p:txBody>
      </p:sp>
      <p:sp>
        <p:nvSpPr>
          <p:cNvPr id="8" name="TextBox 7"/>
          <p:cNvSpPr txBox="1"/>
          <p:nvPr/>
        </p:nvSpPr>
        <p:spPr>
          <a:xfrm>
            <a:off x="2546697" y="6025975"/>
            <a:ext cx="7215446" cy="246221"/>
          </a:xfrm>
          <a:prstGeom prst="rect">
            <a:avLst/>
          </a:prstGeom>
          <a:noFill/>
        </p:spPr>
        <p:txBody>
          <a:bodyPr wrap="square" rtlCol="0">
            <a:spAutoFit/>
          </a:bodyPr>
          <a:lstStyle/>
          <a:p>
            <a:pPr algn="ctr"/>
            <a:r>
              <a:rPr lang="lv-LV" sz="1000" i="1" dirty="0" smtClean="0">
                <a:latin typeface="Arial" panose="020B0604020202020204" pitchFamily="34" charset="0"/>
                <a:cs typeface="Arial" panose="020B0604020202020204" pitchFamily="34" charset="0"/>
              </a:rPr>
              <a:t>Bāze: respondenti attiecīgajās grupās (skat. «n=» grafikā)</a:t>
            </a:r>
            <a:r>
              <a:rPr lang="lv-LV" sz="1000" dirty="0" smtClean="0">
                <a:latin typeface="Arial" panose="020B0604020202020204" pitchFamily="34" charset="0"/>
                <a:cs typeface="Arial" panose="020B0604020202020204" pitchFamily="34" charset="0"/>
              </a:rPr>
              <a:t> </a:t>
            </a:r>
            <a:r>
              <a:rPr lang="lv-LV" sz="1000" i="1" dirty="0" smtClean="0">
                <a:latin typeface="Arial" panose="020B0604020202020204" pitchFamily="34" charset="0"/>
                <a:cs typeface="Arial" panose="020B0604020202020204" pitchFamily="34" charset="0"/>
              </a:rPr>
              <a:t>)</a:t>
            </a:r>
          </a:p>
        </p:txBody>
      </p:sp>
      <p:sp>
        <p:nvSpPr>
          <p:cNvPr id="7" name="TextBox 6"/>
          <p:cNvSpPr txBox="1"/>
          <p:nvPr/>
        </p:nvSpPr>
        <p:spPr>
          <a:xfrm>
            <a:off x="8395855" y="1123292"/>
            <a:ext cx="3633997" cy="584775"/>
          </a:xfrm>
          <a:prstGeom prst="rect">
            <a:avLst/>
          </a:prstGeom>
          <a:noFill/>
        </p:spPr>
        <p:txBody>
          <a:bodyPr wrap="square" rtlCol="0">
            <a:spAutoFit/>
          </a:bodyPr>
          <a:lstStyle/>
          <a:p>
            <a:pPr algn="r"/>
            <a:r>
              <a:rPr lang="lv-LV" sz="1600" b="1" dirty="0" smtClean="0">
                <a:solidFill>
                  <a:srgbClr val="840C56"/>
                </a:solidFill>
                <a:latin typeface="Arial" panose="020B0604020202020204" pitchFamily="34" charset="0"/>
                <a:cs typeface="Arial" panose="020B0604020202020204" pitchFamily="34" charset="0"/>
              </a:rPr>
              <a:t>Respondentu atbildes atkarībā no tā, vai pieder tiesības uz preču zīmi</a:t>
            </a:r>
            <a:endParaRPr lang="en-US" sz="1600" b="1" dirty="0">
              <a:solidFill>
                <a:srgbClr val="840C56"/>
              </a:solidFill>
              <a:latin typeface="Arial" panose="020B0604020202020204" pitchFamily="34" charset="0"/>
              <a:cs typeface="Arial" panose="020B0604020202020204" pitchFamily="34" charset="0"/>
            </a:endParaRPr>
          </a:p>
        </p:txBody>
      </p:sp>
      <p:graphicFrame>
        <p:nvGraphicFramePr>
          <p:cNvPr id="11" name="Chart 10">
            <a:extLst>
              <a:ext uri="{FF2B5EF4-FFF2-40B4-BE49-F238E27FC236}">
                <a16:creationId xmlns:lc="http://schemas.openxmlformats.org/drawingml/2006/lockedCanvas" xmlns="" xmlns:a16="http://schemas.microsoft.com/office/drawing/2014/main" xmlns:xdr="http://schemas.openxmlformats.org/drawingml/2006/spreadsheetDrawing" id="{00000000-0008-0000-0100-00003C000000}"/>
              </a:ext>
            </a:extLst>
          </p:cNvPr>
          <p:cNvGraphicFramePr>
            <a:graphicFrameLocks/>
          </p:cNvGraphicFramePr>
          <p:nvPr>
            <p:extLst>
              <p:ext uri="{D42A27DB-BD31-4B8C-83A1-F6EECF244321}">
                <p14:modId xmlns:p14="http://schemas.microsoft.com/office/powerpoint/2010/main" val="112789380"/>
              </p:ext>
            </p:extLst>
          </p:nvPr>
        </p:nvGraphicFramePr>
        <p:xfrm>
          <a:off x="1654458" y="1798826"/>
          <a:ext cx="8883083" cy="4039266"/>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38</a:t>
            </a:fld>
            <a:endParaRPr lang="en-US"/>
          </a:p>
        </p:txBody>
      </p:sp>
    </p:spTree>
    <p:extLst>
      <p:ext uri="{BB962C8B-B14F-4D97-AF65-F5344CB8AC3E}">
        <p14:creationId xmlns:p14="http://schemas.microsoft.com/office/powerpoint/2010/main" val="26617813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3.2. Uzskati par preču zīmēm un to reģistrāciju</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392228" cy="307777"/>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A13. Cik lielā mērā Jūs piekrītat vai nepiekrītat šiem apgalvojumiem par preču zīmēm?</a:t>
            </a:r>
            <a:endParaRPr lang="en-US" sz="1400" dirty="0">
              <a:latin typeface="Arial" panose="020B0604020202020204" pitchFamily="34" charset="0"/>
              <a:cs typeface="Arial" panose="020B0604020202020204" pitchFamily="34" charset="0"/>
            </a:endParaRPr>
          </a:p>
        </p:txBody>
      </p:sp>
      <p:sp>
        <p:nvSpPr>
          <p:cNvPr id="8" name="TextBox 7"/>
          <p:cNvSpPr txBox="1"/>
          <p:nvPr/>
        </p:nvSpPr>
        <p:spPr>
          <a:xfrm>
            <a:off x="2546697" y="6025975"/>
            <a:ext cx="7215446" cy="400110"/>
          </a:xfrm>
          <a:prstGeom prst="rect">
            <a:avLst/>
          </a:prstGeom>
          <a:noFill/>
        </p:spPr>
        <p:txBody>
          <a:bodyPr wrap="square" rtlCol="0">
            <a:spAutoFit/>
          </a:bodyPr>
          <a:lstStyle/>
          <a:p>
            <a:pPr algn="ctr"/>
            <a:r>
              <a:rPr lang="lv-LV" sz="1000" i="1" dirty="0" smtClean="0">
                <a:latin typeface="Arial" panose="020B0604020202020204" pitchFamily="34" charset="0"/>
                <a:cs typeface="Arial" panose="020B0604020202020204" pitchFamily="34" charset="0"/>
              </a:rPr>
              <a:t>Bāze: visi respondenti (skat. «n=» grafikā)</a:t>
            </a:r>
            <a:endParaRPr lang="lv-LV" sz="1000" dirty="0">
              <a:latin typeface="Arial" panose="020B0604020202020204" pitchFamily="34" charset="0"/>
              <a:cs typeface="Arial" panose="020B0604020202020204" pitchFamily="34" charset="0"/>
            </a:endParaRPr>
          </a:p>
          <a:p>
            <a:pPr algn="ctr"/>
            <a:r>
              <a:rPr lang="lv-LV" sz="1000" i="1" dirty="0">
                <a:latin typeface="Arial" panose="020B0604020202020204" pitchFamily="34" charset="0"/>
                <a:cs typeface="Arial" panose="020B0604020202020204" pitchFamily="34" charset="0"/>
              </a:rPr>
              <a:t>*Pirmo reizi minēts 2024. gada pētījumā</a:t>
            </a:r>
            <a:endParaRPr lang="lv-LV" sz="1000" i="1" dirty="0" smtClean="0">
              <a:latin typeface="Arial" panose="020B0604020202020204" pitchFamily="34" charset="0"/>
              <a:cs typeface="Arial" panose="020B0604020202020204" pitchFamily="34" charset="0"/>
            </a:endParaRPr>
          </a:p>
        </p:txBody>
      </p:sp>
      <p:graphicFrame>
        <p:nvGraphicFramePr>
          <p:cNvPr id="9" name="Chart 8">
            <a:extLst>
              <a:ext uri="{FF2B5EF4-FFF2-40B4-BE49-F238E27FC236}">
                <a16:creationId xmlns:lc="http://schemas.openxmlformats.org/drawingml/2006/lockedCanvas" xmlns="" xmlns:a16="http://schemas.microsoft.com/office/drawing/2014/main" xmlns:xdr="http://schemas.openxmlformats.org/drawingml/2006/spreadsheetDrawing" id="{00000000-0008-0000-0100-000023000000}"/>
              </a:ext>
            </a:extLst>
          </p:cNvPr>
          <p:cNvGraphicFramePr>
            <a:graphicFrameLocks/>
          </p:cNvGraphicFramePr>
          <p:nvPr>
            <p:extLst>
              <p:ext uri="{D42A27DB-BD31-4B8C-83A1-F6EECF244321}">
                <p14:modId xmlns:p14="http://schemas.microsoft.com/office/powerpoint/2010/main" val="1895628895"/>
              </p:ext>
            </p:extLst>
          </p:nvPr>
        </p:nvGraphicFramePr>
        <p:xfrm>
          <a:off x="611350" y="1521681"/>
          <a:ext cx="10810337" cy="4014595"/>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39</a:t>
            </a:fld>
            <a:endParaRPr lang="en-US"/>
          </a:p>
        </p:txBody>
      </p:sp>
    </p:spTree>
    <p:extLst>
      <p:ext uri="{BB962C8B-B14F-4D97-AF65-F5344CB8AC3E}">
        <p14:creationId xmlns:p14="http://schemas.microsoft.com/office/powerpoint/2010/main" val="16638393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3533112" y="180000"/>
            <a:ext cx="5292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Izlases raksturojums, 1. daļa</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3574519571"/>
              </p:ext>
            </p:extLst>
          </p:nvPr>
        </p:nvGraphicFramePr>
        <p:xfrm>
          <a:off x="983412" y="823076"/>
          <a:ext cx="5469898" cy="5916930"/>
        </p:xfrm>
        <a:graphic>
          <a:graphicData uri="http://schemas.openxmlformats.org/drawingml/2006/table">
            <a:tbl>
              <a:tblPr/>
              <a:tblGrid>
                <a:gridCol w="1823298">
                  <a:extLst>
                    <a:ext uri="{9D8B030D-6E8A-4147-A177-3AD203B41FA5}">
                      <a16:colId xmlns:a16="http://schemas.microsoft.com/office/drawing/2014/main" xmlns="" val="20000"/>
                    </a:ext>
                  </a:extLst>
                </a:gridCol>
                <a:gridCol w="2144660">
                  <a:extLst>
                    <a:ext uri="{9D8B030D-6E8A-4147-A177-3AD203B41FA5}">
                      <a16:colId xmlns:a16="http://schemas.microsoft.com/office/drawing/2014/main" xmlns="" val="20001"/>
                    </a:ext>
                  </a:extLst>
                </a:gridCol>
                <a:gridCol w="721539">
                  <a:extLst>
                    <a:ext uri="{9D8B030D-6E8A-4147-A177-3AD203B41FA5}">
                      <a16:colId xmlns:a16="http://schemas.microsoft.com/office/drawing/2014/main" xmlns="" val="20002"/>
                    </a:ext>
                  </a:extLst>
                </a:gridCol>
                <a:gridCol w="780401">
                  <a:extLst>
                    <a:ext uri="{9D8B030D-6E8A-4147-A177-3AD203B41FA5}">
                      <a16:colId xmlns:a16="http://schemas.microsoft.com/office/drawing/2014/main" xmlns="" val="20003"/>
                    </a:ext>
                  </a:extLst>
                </a:gridCol>
              </a:tblGrid>
              <a:tr h="180000">
                <a:tc gridSpan="2">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endParaRPr kumimoji="0" lang="en-GB" altLang="lv-LV" sz="1200" b="0" i="0" u="none" strike="noStrike" cap="none" normalizeH="0" baseline="0" noProof="1">
                        <a:ln>
                          <a:noFill/>
                        </a:ln>
                        <a:solidFill>
                          <a:srgbClr val="000000"/>
                        </a:solidFill>
                        <a:effectLst/>
                        <a:latin typeface="Arial" panose="020B0604020202020204" pitchFamily="34" charset="0"/>
                      </a:endParaRPr>
                    </a:p>
                  </a:txBody>
                  <a:tcPr marL="9524" marR="9524"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40C56"/>
                    </a:solidFill>
                  </a:tcPr>
                </a:tc>
                <a:tc hMerge="1">
                  <a:txBody>
                    <a:bodyPr/>
                    <a:lstStyle/>
                    <a:p>
                      <a:endParaRPr lang="lv-LV"/>
                    </a:p>
                  </a:txBody>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GB" altLang="lv-LV" sz="1200" b="1" i="0" u="none" strike="noStrike" cap="none" normalizeH="0" baseline="0" noProof="1">
                          <a:ln>
                            <a:noFill/>
                          </a:ln>
                          <a:solidFill>
                            <a:schemeClr val="bg1"/>
                          </a:solidFill>
                          <a:effectLst/>
                          <a:latin typeface="Arial" panose="020B0604020202020204" pitchFamily="34" charset="0"/>
                        </a:rPr>
                        <a:t>Skaits</a:t>
                      </a:r>
                    </a:p>
                  </a:txBody>
                  <a:tcPr marL="9524" marR="9524"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40C56"/>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GB" altLang="lv-LV" sz="1200" b="1" i="0" u="none" strike="noStrike" cap="none" normalizeH="0" baseline="0" noProof="1">
                          <a:ln>
                            <a:noFill/>
                          </a:ln>
                          <a:solidFill>
                            <a:schemeClr val="bg1"/>
                          </a:solidFill>
                          <a:effectLst/>
                          <a:latin typeface="Arial" panose="020B0604020202020204" pitchFamily="34" charset="0"/>
                        </a:rPr>
                        <a:t>Kol %</a:t>
                      </a:r>
                    </a:p>
                  </a:txBody>
                  <a:tcPr marL="9524" marR="9524"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40C56"/>
                    </a:solidFill>
                  </a:tcPr>
                </a:tc>
                <a:extLst>
                  <a:ext uri="{0D108BD9-81ED-4DB2-BD59-A6C34878D82A}">
                    <a16:rowId xmlns:a16="http://schemas.microsoft.com/office/drawing/2014/main" xmlns="" val="10000"/>
                  </a:ext>
                </a:extLst>
              </a:tr>
              <a:tr h="180000">
                <a:tc gridSpan="2">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lv-LV" altLang="lv-LV" sz="1200" b="1" i="0" u="none" strike="noStrike" cap="none" normalizeH="0" baseline="0" noProof="1" smtClean="0">
                          <a:ln>
                            <a:noFill/>
                          </a:ln>
                          <a:solidFill>
                            <a:schemeClr val="tx1"/>
                          </a:solidFill>
                          <a:effectLst/>
                          <a:latin typeface="Arial" panose="020B0604020202020204" pitchFamily="34" charset="0"/>
                        </a:rPr>
                        <a:t> KOPĀ</a:t>
                      </a:r>
                      <a:endParaRPr kumimoji="0" lang="lv-LV" altLang="lv-LV" sz="1200" b="1" i="0" u="none" strike="noStrike" cap="none" normalizeH="0" baseline="0" noProof="1">
                        <a:ln>
                          <a:noFill/>
                        </a:ln>
                        <a:solidFill>
                          <a:schemeClr val="tx1"/>
                        </a:solidFill>
                        <a:effectLst/>
                        <a:latin typeface="Arial" panose="020B0604020202020204" pitchFamily="34" charset="0"/>
                      </a:endParaRPr>
                    </a:p>
                  </a:txBody>
                  <a:tcPr marL="9524" marR="9524"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lv-LV"/>
                    </a:p>
                  </a:txBody>
                  <a:tcPr/>
                </a:tc>
                <a:tc>
                  <a:txBody>
                    <a:bodyPr/>
                    <a:lstStyle/>
                    <a:p>
                      <a:pPr algn="ctr" fontAlgn="t"/>
                      <a:r>
                        <a:rPr lang="lv-LV" sz="1200" b="0" i="0" u="none" strike="noStrike" noProof="1" smtClean="0">
                          <a:solidFill>
                            <a:srgbClr val="000000"/>
                          </a:solidFill>
                          <a:effectLst/>
                          <a:latin typeface="Arial" panose="020B0604020202020204" pitchFamily="34" charset="0"/>
                        </a:rPr>
                        <a:t>2318</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100,0</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0001"/>
                  </a:ext>
                </a:extLst>
              </a:tr>
              <a:tr h="180000">
                <a:tc rowSpan="3">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0" fontAlgn="t" latinLnBrk="0" hangingPunct="0">
                        <a:lnSpc>
                          <a:spcPct val="100000"/>
                        </a:lnSpc>
                        <a:spcBef>
                          <a:spcPct val="0"/>
                        </a:spcBef>
                        <a:spcAft>
                          <a:spcPct val="0"/>
                        </a:spcAft>
                        <a:buClrTx/>
                        <a:buSzTx/>
                        <a:buFontTx/>
                        <a:buNone/>
                        <a:tabLst/>
                      </a:pPr>
                      <a:r>
                        <a:rPr kumimoji="0" lang="lv-LV" altLang="lv-LV" sz="1200" b="1" i="0" u="none" strike="noStrike" cap="none" normalizeH="0" baseline="0" noProof="1" smtClean="0">
                          <a:ln>
                            <a:noFill/>
                          </a:ln>
                          <a:solidFill>
                            <a:schemeClr val="tx1"/>
                          </a:solidFill>
                          <a:effectLst/>
                          <a:latin typeface="Arial" panose="020B0604020202020204" pitchFamily="34" charset="0"/>
                        </a:rPr>
                        <a:t> UZŅĒMUMA  ATRAŠANĀS VIETA</a:t>
                      </a:r>
                      <a:endParaRPr kumimoji="0" lang="lv-LV" altLang="lv-LV" sz="1200" b="1" i="0" u="none" strike="noStrike" cap="none" normalizeH="0" baseline="0" noProof="1">
                        <a:ln>
                          <a:noFill/>
                        </a:ln>
                        <a:solidFill>
                          <a:schemeClr val="tx1"/>
                        </a:solidFill>
                        <a:effectLst/>
                        <a:latin typeface="Arial" panose="020B0604020202020204" pitchFamily="34" charset="0"/>
                      </a:endParaRPr>
                    </a:p>
                  </a:txBody>
                  <a:tcPr marL="9524" marR="9524"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l" fontAlgn="t"/>
                      <a:r>
                        <a:rPr lang="lv-LV" sz="1200" b="0" i="0" u="none" strike="noStrike" noProof="1" smtClean="0">
                          <a:solidFill>
                            <a:srgbClr val="000000"/>
                          </a:solidFill>
                          <a:effectLst/>
                          <a:latin typeface="Arial" panose="020B0604020202020204" pitchFamily="34" charset="0"/>
                        </a:rPr>
                        <a:t>Rīga</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1256</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54,7</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2"/>
                  </a:ext>
                </a:extLst>
              </a:tr>
              <a:tr h="180000">
                <a:tc vMerge="1">
                  <a:txBody>
                    <a:bodyPr/>
                    <a:lstStyle/>
                    <a:p>
                      <a:endParaRPr lang="en-US"/>
                    </a:p>
                  </a:txBody>
                  <a:tcPr/>
                </a:tc>
                <a:tc>
                  <a:txBody>
                    <a:bodyPr/>
                    <a:lstStyle/>
                    <a:p>
                      <a:pPr algn="l" fontAlgn="t"/>
                      <a:r>
                        <a:rPr lang="lv-LV" sz="1200" b="0" i="0" u="none" strike="noStrike" noProof="1" smtClean="0">
                          <a:solidFill>
                            <a:srgbClr val="000000"/>
                          </a:solidFill>
                          <a:effectLst/>
                          <a:latin typeface="Arial" panose="020B0604020202020204" pitchFamily="34" charset="0"/>
                        </a:rPr>
                        <a:t>Cita valstspilsēta</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300</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12,5</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180000">
                <a:tc vMerge="1">
                  <a:txBody>
                    <a:bodyPr/>
                    <a:lstStyle/>
                    <a:p>
                      <a:endParaRPr lang="lv-LV"/>
                    </a:p>
                  </a:txBody>
                  <a:tcPr/>
                </a:tc>
                <a:tc>
                  <a:txBody>
                    <a:bodyPr/>
                    <a:lstStyle/>
                    <a:p>
                      <a:pPr algn="l" fontAlgn="t"/>
                      <a:r>
                        <a:rPr lang="lv-LV" sz="1200" b="0" i="0" u="none" strike="noStrike" noProof="1" smtClean="0">
                          <a:solidFill>
                            <a:srgbClr val="000000"/>
                          </a:solidFill>
                          <a:effectLst/>
                          <a:latin typeface="Arial" panose="020B0604020202020204" pitchFamily="34" charset="0"/>
                        </a:rPr>
                        <a:t>Cita pilsēta vai lauki</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762</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32,9</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3"/>
                  </a:ext>
                </a:extLst>
              </a:tr>
              <a:tr h="180000">
                <a:tc rowSpan="5">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0" fontAlgn="t" latinLnBrk="0" hangingPunct="0">
                        <a:lnSpc>
                          <a:spcPct val="100000"/>
                        </a:lnSpc>
                        <a:spcBef>
                          <a:spcPct val="0"/>
                        </a:spcBef>
                        <a:spcAft>
                          <a:spcPct val="0"/>
                        </a:spcAft>
                        <a:buClrTx/>
                        <a:buSzTx/>
                        <a:buFontTx/>
                        <a:buNone/>
                        <a:tabLst/>
                      </a:pPr>
                      <a:r>
                        <a:rPr kumimoji="0" lang="lv-LV" altLang="lv-LV" sz="1200" b="1" i="0" u="none" strike="noStrike" cap="none" normalizeH="0" baseline="0" noProof="1" smtClean="0">
                          <a:ln>
                            <a:noFill/>
                          </a:ln>
                          <a:solidFill>
                            <a:schemeClr val="tx1"/>
                          </a:solidFill>
                          <a:effectLst/>
                          <a:latin typeface="Arial" panose="020B0604020202020204" pitchFamily="34" charset="0"/>
                        </a:rPr>
                        <a:t>REĢIONS</a:t>
                      </a:r>
                      <a:endParaRPr kumimoji="0" lang="lv-LV" altLang="lv-LV" sz="1200" b="1" i="0" u="none" strike="noStrike" cap="none" normalizeH="0" baseline="0" noProof="1">
                        <a:ln>
                          <a:noFill/>
                        </a:ln>
                        <a:solidFill>
                          <a:schemeClr val="tx1"/>
                        </a:solidFill>
                        <a:effectLst/>
                        <a:latin typeface="Arial" panose="020B0604020202020204" pitchFamily="34" charset="0"/>
                      </a:endParaRPr>
                    </a:p>
                  </a:txBody>
                  <a:tcPr marL="9524" marR="9524"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l" fontAlgn="t"/>
                      <a:r>
                        <a:rPr lang="lv-LV" sz="1200" b="0" i="0" u="none" strike="noStrike" noProof="1" smtClean="0">
                          <a:solidFill>
                            <a:srgbClr val="000000"/>
                          </a:solidFill>
                          <a:effectLst/>
                          <a:latin typeface="Arial" panose="020B0604020202020204" pitchFamily="34" charset="0"/>
                        </a:rPr>
                        <a:t>Rīgas reģions</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1571</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68,9</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0004"/>
                  </a:ext>
                </a:extLst>
              </a:tr>
              <a:tr h="180000">
                <a:tc vMerge="1">
                  <a:txBody>
                    <a:bodyPr/>
                    <a:lstStyle/>
                    <a:p>
                      <a:endParaRPr lang="lv-LV"/>
                    </a:p>
                  </a:txBody>
                  <a:tcPr/>
                </a:tc>
                <a:tc>
                  <a:txBody>
                    <a:bodyPr/>
                    <a:lstStyle/>
                    <a:p>
                      <a:pPr algn="l" fontAlgn="t"/>
                      <a:r>
                        <a:rPr lang="lv-LV" sz="1200" b="0" i="0" u="none" strike="noStrike" noProof="1" smtClean="0">
                          <a:solidFill>
                            <a:srgbClr val="000000"/>
                          </a:solidFill>
                          <a:effectLst/>
                          <a:latin typeface="Arial" panose="020B0604020202020204" pitchFamily="34" charset="0"/>
                        </a:rPr>
                        <a:t>Vidzemes reģions</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277</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12,0</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5"/>
                  </a:ext>
                </a:extLst>
              </a:tr>
              <a:tr h="180000">
                <a:tc vMerge="1">
                  <a:txBody>
                    <a:bodyPr/>
                    <a:lstStyle/>
                    <a:p>
                      <a:endParaRPr lang="lv-LV"/>
                    </a:p>
                  </a:txBody>
                  <a:tcPr/>
                </a:tc>
                <a:tc>
                  <a:txBody>
                    <a:bodyPr/>
                    <a:lstStyle/>
                    <a:p>
                      <a:pPr algn="l" fontAlgn="t"/>
                      <a:r>
                        <a:rPr lang="lv-LV" sz="1200" b="0" i="0" u="none" strike="noStrike" noProof="1" smtClean="0">
                          <a:solidFill>
                            <a:srgbClr val="000000"/>
                          </a:solidFill>
                          <a:effectLst/>
                          <a:latin typeface="Arial" panose="020B0604020202020204" pitchFamily="34" charset="0"/>
                        </a:rPr>
                        <a:t>Kurzemes reģions</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213</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8,5</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0006"/>
                  </a:ext>
                </a:extLst>
              </a:tr>
              <a:tr h="180000">
                <a:tc vMerge="1">
                  <a:txBody>
                    <a:bodyPr/>
                    <a:lstStyle/>
                    <a:p>
                      <a:endParaRPr lang="lv-LV"/>
                    </a:p>
                  </a:txBody>
                  <a:tcPr/>
                </a:tc>
                <a:tc>
                  <a:txBody>
                    <a:bodyPr/>
                    <a:lstStyle/>
                    <a:p>
                      <a:pPr algn="l" fontAlgn="t"/>
                      <a:r>
                        <a:rPr lang="lv-LV" sz="1200" b="0" i="0" u="none" strike="noStrike" noProof="1" smtClean="0">
                          <a:solidFill>
                            <a:srgbClr val="000000"/>
                          </a:solidFill>
                          <a:effectLst/>
                          <a:latin typeface="Arial" panose="020B0604020202020204" pitchFamily="34" charset="0"/>
                        </a:rPr>
                        <a:t>Zemgales reģions</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156</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6,6</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7"/>
                  </a:ext>
                </a:extLst>
              </a:tr>
              <a:tr h="180000">
                <a:tc vMerge="1">
                  <a:txBody>
                    <a:bodyPr/>
                    <a:lstStyle/>
                    <a:p>
                      <a:endParaRPr lang="lv-LV"/>
                    </a:p>
                  </a:txBody>
                  <a:tcPr/>
                </a:tc>
                <a:tc>
                  <a:txBody>
                    <a:bodyPr/>
                    <a:lstStyle/>
                    <a:p>
                      <a:pPr algn="l" fontAlgn="t"/>
                      <a:r>
                        <a:rPr lang="lv-LV" sz="1200" b="0" i="0" u="none" strike="noStrike" noProof="1" smtClean="0">
                          <a:solidFill>
                            <a:srgbClr val="000000"/>
                          </a:solidFill>
                          <a:effectLst/>
                          <a:latin typeface="Arial" panose="020B0604020202020204" pitchFamily="34" charset="0"/>
                        </a:rPr>
                        <a:t>Latgales reģions</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101</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3,9</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0008"/>
                  </a:ext>
                </a:extLst>
              </a:tr>
              <a:tr h="180000">
                <a:tc rowSpan="3">
                  <a:txBody>
                    <a:bodyPr/>
                    <a:lstStyle/>
                    <a:p>
                      <a:pPr algn="ctr" fontAlgn="ctr"/>
                      <a:r>
                        <a:rPr lang="lv-LV" sz="1200" b="1" i="0" u="none" strike="noStrike" noProof="1" smtClean="0">
                          <a:solidFill>
                            <a:srgbClr val="000000"/>
                          </a:solidFill>
                          <a:effectLst/>
                          <a:latin typeface="Arial" panose="020B0604020202020204" pitchFamily="34" charset="0"/>
                        </a:rPr>
                        <a:t>PĀRSTĀVĒTAIS KAPITĀLS</a:t>
                      </a:r>
                      <a:endParaRPr lang="lv-LV" sz="1200" b="1" i="0" u="none" strike="noStrike" noProof="1">
                        <a:solidFill>
                          <a:srgbClr val="000000"/>
                        </a:solidFill>
                        <a:effectLst/>
                        <a:latin typeface="Arial" panose="020B0604020202020204"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l" fontAlgn="t"/>
                      <a:r>
                        <a:rPr lang="lv-LV" sz="1200" b="0" i="0" u="none" strike="noStrike" noProof="1" smtClean="0">
                          <a:solidFill>
                            <a:srgbClr val="000000"/>
                          </a:solidFill>
                          <a:effectLst/>
                          <a:latin typeface="Arial" panose="020B0604020202020204" pitchFamily="34" charset="0"/>
                        </a:rPr>
                        <a:t>Uzņēmumā ir pārstāvēts tikai vietējais kapitāls</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2132</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93,7</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10"/>
                  </a:ext>
                </a:extLst>
              </a:tr>
              <a:tr h="180000">
                <a:tc vMerge="1">
                  <a:txBody>
                    <a:bodyPr/>
                    <a:lstStyle/>
                    <a:p>
                      <a:endParaRPr lang="en-US"/>
                    </a:p>
                  </a:txBody>
                  <a:tcPr/>
                </a:tc>
                <a:tc>
                  <a:txBody>
                    <a:bodyPr/>
                    <a:lstStyle/>
                    <a:p>
                      <a:pPr algn="l" fontAlgn="t"/>
                      <a:r>
                        <a:rPr lang="lv-LV" sz="1200" b="0" i="0" u="none" strike="noStrike" noProof="1" smtClean="0">
                          <a:solidFill>
                            <a:srgbClr val="000000"/>
                          </a:solidFill>
                          <a:effectLst/>
                          <a:latin typeface="Arial" panose="020B0604020202020204" pitchFamily="34" charset="0"/>
                        </a:rPr>
                        <a:t>Uzņēmumā ir pārstāvēts gan vietējais kapitāls, gan ārvalstu kapitāls</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96</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3,4</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0011"/>
                  </a:ext>
                </a:extLst>
              </a:tr>
              <a:tr h="180000">
                <a:tc vMerge="1">
                  <a:txBody>
                    <a:bodyPr/>
                    <a:lstStyle/>
                    <a:p>
                      <a:endParaRPr lang="en-US"/>
                    </a:p>
                  </a:txBody>
                  <a:tcPr/>
                </a:tc>
                <a:tc>
                  <a:txBody>
                    <a:bodyPr/>
                    <a:lstStyle/>
                    <a:p>
                      <a:pPr algn="l" fontAlgn="t"/>
                      <a:r>
                        <a:rPr lang="lv-LV" sz="1200" b="0" i="0" u="none" strike="noStrike" noProof="1" smtClean="0">
                          <a:solidFill>
                            <a:srgbClr val="000000"/>
                          </a:solidFill>
                          <a:effectLst/>
                          <a:latin typeface="Arial" panose="020B0604020202020204" pitchFamily="34" charset="0"/>
                        </a:rPr>
                        <a:t>Uzņēmumā ir pārstāvēts tikai ārvalstu kapitāls</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90</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2,9</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12"/>
                  </a:ext>
                </a:extLst>
              </a:tr>
              <a:tr h="180000">
                <a:tc rowSpan="4">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0" fontAlgn="t" latinLnBrk="0" hangingPunct="0">
                        <a:lnSpc>
                          <a:spcPct val="100000"/>
                        </a:lnSpc>
                        <a:spcBef>
                          <a:spcPct val="0"/>
                        </a:spcBef>
                        <a:spcAft>
                          <a:spcPct val="0"/>
                        </a:spcAft>
                        <a:buClrTx/>
                        <a:buSzTx/>
                        <a:buFontTx/>
                        <a:buNone/>
                        <a:tabLst/>
                      </a:pPr>
                      <a:r>
                        <a:rPr kumimoji="0" lang="lv-LV" altLang="lv-LV" sz="1200" b="1" i="0" u="none" strike="noStrike" cap="none" normalizeH="0" baseline="0" noProof="1" smtClean="0">
                          <a:ln>
                            <a:noFill/>
                          </a:ln>
                          <a:solidFill>
                            <a:schemeClr val="tx1"/>
                          </a:solidFill>
                          <a:effectLst/>
                          <a:latin typeface="Arial" panose="020B0604020202020204" pitchFamily="34" charset="0"/>
                        </a:rPr>
                        <a:t>DIBINĀŠANAS GADS</a:t>
                      </a:r>
                      <a:endParaRPr kumimoji="0" lang="lv-LV" altLang="lv-LV" sz="1200" b="1" i="0" u="none" strike="noStrike" cap="none" normalizeH="0" baseline="0" noProof="1">
                        <a:ln>
                          <a:noFill/>
                        </a:ln>
                        <a:solidFill>
                          <a:schemeClr val="tx1"/>
                        </a:solidFill>
                        <a:effectLst/>
                        <a:latin typeface="Arial" panose="020B0604020202020204" pitchFamily="34" charset="0"/>
                      </a:endParaRPr>
                    </a:p>
                  </a:txBody>
                  <a:tcPr marL="9524" marR="9524"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l" fontAlgn="t"/>
                      <a:r>
                        <a:rPr lang="lv-LV" sz="1200" b="0" i="0" u="none" strike="noStrike" noProof="1" smtClean="0">
                          <a:solidFill>
                            <a:srgbClr val="000000"/>
                          </a:solidFill>
                          <a:effectLst/>
                          <a:latin typeface="Arial" panose="020B0604020202020204" pitchFamily="34" charset="0"/>
                        </a:rPr>
                        <a:t>2023. vai 2024. gadā</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17</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0,8</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0014"/>
                  </a:ext>
                </a:extLst>
              </a:tr>
              <a:tr h="180000">
                <a:tc vMerge="1">
                  <a:txBody>
                    <a:bodyPr/>
                    <a:lstStyle/>
                    <a:p>
                      <a:endParaRPr lang="en-US"/>
                    </a:p>
                  </a:txBody>
                  <a:tcPr/>
                </a:tc>
                <a:tc>
                  <a:txBody>
                    <a:bodyPr/>
                    <a:lstStyle/>
                    <a:p>
                      <a:pPr algn="l" fontAlgn="t"/>
                      <a:r>
                        <a:rPr lang="lv-LV" sz="1200" b="0" i="0" u="none" strike="noStrike" noProof="1" smtClean="0">
                          <a:solidFill>
                            <a:srgbClr val="000000"/>
                          </a:solidFill>
                          <a:effectLst/>
                          <a:latin typeface="Arial" panose="020B0604020202020204" pitchFamily="34" charset="0"/>
                        </a:rPr>
                        <a:t>2012. - 2022. gados</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816</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38,4</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r>
              <a:tr h="180000">
                <a:tc vMerge="1">
                  <a:txBody>
                    <a:bodyPr/>
                    <a:lstStyle/>
                    <a:p>
                      <a:endParaRPr lang="lv-LV"/>
                    </a:p>
                  </a:txBody>
                  <a:tcPr/>
                </a:tc>
                <a:tc>
                  <a:txBody>
                    <a:bodyPr/>
                    <a:lstStyle/>
                    <a:p>
                      <a:pPr algn="l" fontAlgn="t"/>
                      <a:r>
                        <a:rPr lang="lv-LV" sz="1200" b="0" i="0" u="none" strike="noStrike" noProof="1" smtClean="0">
                          <a:solidFill>
                            <a:srgbClr val="000000"/>
                          </a:solidFill>
                          <a:effectLst/>
                          <a:latin typeface="Arial" panose="020B0604020202020204" pitchFamily="34" charset="0"/>
                        </a:rPr>
                        <a:t>2002. - 2011. gados</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783</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34,9</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0015"/>
                  </a:ext>
                </a:extLst>
              </a:tr>
              <a:tr h="180000">
                <a:tc vMerge="1">
                  <a:txBody>
                    <a:bodyPr/>
                    <a:lstStyle/>
                    <a:p>
                      <a:endParaRPr lang="lv-LV"/>
                    </a:p>
                  </a:txBody>
                  <a:tcPr/>
                </a:tc>
                <a:tc>
                  <a:txBody>
                    <a:bodyPr/>
                    <a:lstStyle/>
                    <a:p>
                      <a:pPr algn="l" fontAlgn="t"/>
                      <a:r>
                        <a:rPr lang="lv-LV" sz="1200" b="0" i="0" u="none" strike="noStrike" noProof="1" smtClean="0">
                          <a:solidFill>
                            <a:srgbClr val="000000"/>
                          </a:solidFill>
                          <a:effectLst/>
                          <a:latin typeface="Arial" panose="020B0604020202020204" pitchFamily="34" charset="0"/>
                        </a:rPr>
                        <a:t>Līdz 2001. gadam (ieskaitot)</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702</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25,8</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16"/>
                  </a:ext>
                </a:extLst>
              </a:tr>
              <a:tr h="180000">
                <a:tc rowSpan="5">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0" fontAlgn="t" latinLnBrk="0" hangingPunct="0">
                        <a:lnSpc>
                          <a:spcPct val="100000"/>
                        </a:lnSpc>
                        <a:spcBef>
                          <a:spcPct val="0"/>
                        </a:spcBef>
                        <a:spcAft>
                          <a:spcPct val="0"/>
                        </a:spcAft>
                        <a:buClrTx/>
                        <a:buSzTx/>
                        <a:buFontTx/>
                        <a:buNone/>
                        <a:tabLst/>
                      </a:pPr>
                      <a:r>
                        <a:rPr kumimoji="0" lang="lv-LV" altLang="lv-LV" sz="1200" b="1" i="0" u="none" strike="noStrike" cap="none" normalizeH="0" baseline="0" noProof="1" smtClean="0">
                          <a:ln>
                            <a:noFill/>
                          </a:ln>
                          <a:solidFill>
                            <a:schemeClr val="tx1"/>
                          </a:solidFill>
                          <a:effectLst/>
                          <a:latin typeface="Arial" panose="020B0604020202020204" pitchFamily="34" charset="0"/>
                        </a:rPr>
                        <a:t>JURIDISKĀ FORMA</a:t>
                      </a:r>
                      <a:endParaRPr kumimoji="0" lang="lv-LV" altLang="lv-LV" sz="1200" b="1" i="0" u="none" strike="noStrike" cap="none" normalizeH="0" baseline="0" noProof="1">
                        <a:ln>
                          <a:noFill/>
                        </a:ln>
                        <a:solidFill>
                          <a:schemeClr val="tx1"/>
                        </a:solidFill>
                        <a:effectLst/>
                        <a:latin typeface="Arial" panose="020B0604020202020204" pitchFamily="34" charset="0"/>
                      </a:endParaRPr>
                    </a:p>
                  </a:txBody>
                  <a:tcPr marL="9524" marR="9524"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l" fontAlgn="t"/>
                      <a:r>
                        <a:rPr lang="lv-LV" sz="1200" b="0" i="0" u="none" strike="noStrike" noProof="1" smtClean="0">
                          <a:solidFill>
                            <a:srgbClr val="000000"/>
                          </a:solidFill>
                          <a:effectLst/>
                          <a:latin typeface="Arial" panose="020B0604020202020204" pitchFamily="34" charset="0"/>
                        </a:rPr>
                        <a:t>Individuālais komersants</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24</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1,2</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0017"/>
                  </a:ext>
                </a:extLst>
              </a:tr>
              <a:tr h="180000">
                <a:tc vMerge="1">
                  <a:txBody>
                    <a:bodyPr/>
                    <a:lstStyle/>
                    <a:p>
                      <a:endParaRPr lang="en-US"/>
                    </a:p>
                  </a:txBody>
                  <a:tcPr/>
                </a:tc>
                <a:tc>
                  <a:txBody>
                    <a:bodyPr/>
                    <a:lstStyle/>
                    <a:p>
                      <a:pPr algn="l" fontAlgn="t"/>
                      <a:r>
                        <a:rPr lang="lv-LV" sz="1200" b="0" i="0" u="none" strike="noStrike" noProof="1" smtClean="0">
                          <a:solidFill>
                            <a:srgbClr val="000000"/>
                          </a:solidFill>
                          <a:effectLst/>
                          <a:latin typeface="Arial" panose="020B0604020202020204" pitchFamily="34" charset="0"/>
                        </a:rPr>
                        <a:t>Sabiedrība ar ierobežotu atbildību</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2236</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97,4</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r>
              <a:tr h="180000">
                <a:tc vMerge="1">
                  <a:txBody>
                    <a:bodyPr/>
                    <a:lstStyle/>
                    <a:p>
                      <a:endParaRPr lang="en-US"/>
                    </a:p>
                  </a:txBody>
                  <a:tcPr/>
                </a:tc>
                <a:tc>
                  <a:txBody>
                    <a:bodyPr/>
                    <a:lstStyle/>
                    <a:p>
                      <a:pPr algn="l" fontAlgn="t"/>
                      <a:r>
                        <a:rPr lang="lv-LV" sz="1200" b="0" i="0" u="none" strike="noStrike" noProof="1" smtClean="0">
                          <a:solidFill>
                            <a:srgbClr val="000000"/>
                          </a:solidFill>
                          <a:effectLst/>
                          <a:latin typeface="Arial" panose="020B0604020202020204" pitchFamily="34" charset="0"/>
                        </a:rPr>
                        <a:t>Akciju sabiedrība</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37</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0,7</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180000">
                <a:tc vMerge="1">
                  <a:txBody>
                    <a:bodyPr/>
                    <a:lstStyle/>
                    <a:p>
                      <a:endParaRPr lang="lv-LV"/>
                    </a:p>
                  </a:txBody>
                  <a:tcPr/>
                </a:tc>
                <a:tc>
                  <a:txBody>
                    <a:bodyPr/>
                    <a:lstStyle/>
                    <a:p>
                      <a:pPr algn="l" fontAlgn="t"/>
                      <a:r>
                        <a:rPr lang="lv-LV" sz="1200" b="0" i="0" u="none" strike="noStrike" noProof="1" smtClean="0">
                          <a:solidFill>
                            <a:srgbClr val="000000"/>
                          </a:solidFill>
                          <a:effectLst/>
                          <a:latin typeface="Arial" panose="020B0604020202020204" pitchFamily="34" charset="0"/>
                        </a:rPr>
                        <a:t>Filiāle</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3</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0,1</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18"/>
                  </a:ext>
                </a:extLst>
              </a:tr>
              <a:tr h="180000">
                <a:tc vMerge="1">
                  <a:txBody>
                    <a:bodyPr/>
                    <a:lstStyle/>
                    <a:p>
                      <a:endParaRPr lang="lv-LV"/>
                    </a:p>
                  </a:txBody>
                  <a:tcPr/>
                </a:tc>
                <a:tc>
                  <a:txBody>
                    <a:bodyPr/>
                    <a:lstStyle/>
                    <a:p>
                      <a:pPr algn="l" fontAlgn="t"/>
                      <a:r>
                        <a:rPr lang="lv-LV" sz="1200" b="0" i="0" u="sng" strike="noStrike" noProof="1" smtClean="0">
                          <a:solidFill>
                            <a:srgbClr val="000000"/>
                          </a:solidFill>
                          <a:effectLst/>
                          <a:latin typeface="Arial" panose="020B0604020202020204" pitchFamily="34" charset="0"/>
                        </a:rPr>
                        <a:t>Cita</a:t>
                      </a:r>
                      <a:endParaRPr lang="lv-LV" sz="1200" b="0" i="0" u="sng"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18</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0,6</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0019"/>
                  </a:ext>
                </a:extLst>
              </a:tr>
              <a:tr h="180000">
                <a:tc rowSpan="4">
                  <a:txBody>
                    <a:bodyPr/>
                    <a:lstStyle/>
                    <a:p>
                      <a:pPr marL="0" marR="0" lvl="0" indent="0" algn="ctr" defTabSz="914400" rtl="0" eaLnBrk="0" fontAlgn="t" latinLnBrk="0" hangingPunct="0">
                        <a:lnSpc>
                          <a:spcPct val="100000"/>
                        </a:lnSpc>
                        <a:spcBef>
                          <a:spcPct val="0"/>
                        </a:spcBef>
                        <a:spcAft>
                          <a:spcPct val="0"/>
                        </a:spcAft>
                        <a:buClrTx/>
                        <a:buSzTx/>
                        <a:buFontTx/>
                        <a:buNone/>
                        <a:tabLst/>
                      </a:pPr>
                      <a:r>
                        <a:rPr kumimoji="0" lang="lv-LV" altLang="lv-LV" sz="1200" b="1" i="0" u="none" strike="noStrike" cap="none" normalizeH="0" baseline="0" noProof="1" smtClean="0">
                          <a:ln>
                            <a:noFill/>
                          </a:ln>
                          <a:solidFill>
                            <a:schemeClr val="tx1"/>
                          </a:solidFill>
                          <a:effectLst/>
                          <a:latin typeface="Arial" panose="020B0604020202020204" pitchFamily="34" charset="0"/>
                        </a:rPr>
                        <a:t>DARBINIEKU SKAITS</a:t>
                      </a:r>
                      <a:endParaRPr kumimoji="0" lang="lv-LV" altLang="lv-LV" sz="1200" b="1" i="0" u="none" strike="noStrike" cap="none" normalizeH="0" baseline="0" noProof="1">
                        <a:ln>
                          <a:noFill/>
                        </a:ln>
                        <a:solidFill>
                          <a:schemeClr val="tx1"/>
                        </a:solidFill>
                        <a:effectLst/>
                        <a:latin typeface="Arial" panose="020B0604020202020204" pitchFamily="34" charset="0"/>
                      </a:endParaRPr>
                    </a:p>
                  </a:txBody>
                  <a:tcPr marL="9524" marR="9524"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l" fontAlgn="t"/>
                      <a:r>
                        <a:rPr lang="lv-LV" sz="1200" b="0" i="0" u="none" strike="noStrike" noProof="1" smtClean="0">
                          <a:solidFill>
                            <a:srgbClr val="000000"/>
                          </a:solidFill>
                          <a:effectLst/>
                          <a:latin typeface="Arial" panose="020B0604020202020204" pitchFamily="34" charset="0"/>
                        </a:rPr>
                        <a:t>1 - 9</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1749</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88,4</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r>
              <a:tr h="180000">
                <a:tc vMerge="1">
                  <a:txBody>
                    <a:bodyPr/>
                    <a:lstStyle/>
                    <a:p>
                      <a:pPr marL="0" marR="0" lvl="0" indent="0" algn="l" defTabSz="914400" rtl="0" eaLnBrk="0" fontAlgn="t" latinLnBrk="0" hangingPunct="0">
                        <a:lnSpc>
                          <a:spcPct val="100000"/>
                        </a:lnSpc>
                        <a:spcBef>
                          <a:spcPct val="0"/>
                        </a:spcBef>
                        <a:spcAft>
                          <a:spcPct val="0"/>
                        </a:spcAft>
                        <a:buClrTx/>
                        <a:buSzTx/>
                        <a:buFontTx/>
                        <a:buNone/>
                        <a:tabLst/>
                      </a:pPr>
                      <a:endParaRPr kumimoji="0" lang="en-GB" altLang="lv-LV" sz="1000" b="1" i="0" u="none" strike="noStrike" cap="none" normalizeH="0" baseline="0" noProof="1">
                        <a:ln>
                          <a:noFill/>
                        </a:ln>
                        <a:solidFill>
                          <a:schemeClr val="tx1"/>
                        </a:solidFill>
                        <a:effectLst/>
                        <a:latin typeface="Arial" panose="020B0604020202020204" pitchFamily="34" charset="0"/>
                      </a:endParaRPr>
                    </a:p>
                  </a:txBody>
                  <a:tcPr marL="9524" marR="9524"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p>
                      <a:pPr algn="l" fontAlgn="t"/>
                      <a:r>
                        <a:rPr lang="lv-LV" sz="1200" b="0" i="0" u="none" strike="noStrike" noProof="1" smtClean="0">
                          <a:solidFill>
                            <a:srgbClr val="000000"/>
                          </a:solidFill>
                          <a:effectLst/>
                          <a:latin typeface="Arial" panose="020B0604020202020204" pitchFamily="34" charset="0"/>
                        </a:rPr>
                        <a:t>10 - 49</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408</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9,7</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180000">
                <a:tc vMerge="1">
                  <a:txBody>
                    <a:bodyPr/>
                    <a:lstStyle/>
                    <a:p>
                      <a:pPr marL="0" marR="0" lvl="0" indent="0" algn="l" defTabSz="914400" rtl="0" eaLnBrk="0" fontAlgn="t" latinLnBrk="0" hangingPunct="0">
                        <a:lnSpc>
                          <a:spcPct val="100000"/>
                        </a:lnSpc>
                        <a:spcBef>
                          <a:spcPct val="0"/>
                        </a:spcBef>
                        <a:spcAft>
                          <a:spcPct val="0"/>
                        </a:spcAft>
                        <a:buClrTx/>
                        <a:buSzTx/>
                        <a:buFontTx/>
                        <a:buNone/>
                        <a:tabLst/>
                      </a:pPr>
                      <a:endParaRPr kumimoji="0" lang="en-GB" altLang="lv-LV" sz="1000" b="1" i="0" u="none" strike="noStrike" cap="none" normalizeH="0" baseline="0" noProof="1">
                        <a:ln>
                          <a:noFill/>
                        </a:ln>
                        <a:solidFill>
                          <a:schemeClr val="tx1"/>
                        </a:solidFill>
                        <a:effectLst/>
                        <a:latin typeface="Arial" panose="020B0604020202020204" pitchFamily="34" charset="0"/>
                      </a:endParaRPr>
                    </a:p>
                  </a:txBody>
                  <a:tcPr marL="9524" marR="9524"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p>
                      <a:pPr algn="l" fontAlgn="t"/>
                      <a:r>
                        <a:rPr lang="lv-LV" sz="1200" b="0" i="0" u="none" strike="noStrike" noProof="1" smtClean="0">
                          <a:solidFill>
                            <a:srgbClr val="000000"/>
                          </a:solidFill>
                          <a:effectLst/>
                          <a:latin typeface="Arial" panose="020B0604020202020204" pitchFamily="34" charset="0"/>
                        </a:rPr>
                        <a:t>50 – 249</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127</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1,6</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r>
              <a:tr h="180000">
                <a:tc vMerge="1">
                  <a:txBody>
                    <a:bodyPr/>
                    <a:lstStyle/>
                    <a:p>
                      <a:pPr marL="0" marR="0" lvl="0" indent="0" algn="l" defTabSz="914400" rtl="0" eaLnBrk="0" fontAlgn="t" latinLnBrk="0" hangingPunct="0">
                        <a:lnSpc>
                          <a:spcPct val="100000"/>
                        </a:lnSpc>
                        <a:spcBef>
                          <a:spcPct val="0"/>
                        </a:spcBef>
                        <a:spcAft>
                          <a:spcPct val="0"/>
                        </a:spcAft>
                        <a:buClrTx/>
                        <a:buSzTx/>
                        <a:buFontTx/>
                        <a:buNone/>
                        <a:tabLst/>
                      </a:pPr>
                      <a:endParaRPr kumimoji="0" lang="en-GB" altLang="lv-LV" sz="1000" b="1" i="0" u="none" strike="noStrike" cap="none" normalizeH="0" baseline="0" noProof="1">
                        <a:ln>
                          <a:noFill/>
                        </a:ln>
                        <a:solidFill>
                          <a:schemeClr val="tx1"/>
                        </a:solidFill>
                        <a:effectLst/>
                        <a:latin typeface="Arial" panose="020B0604020202020204" pitchFamily="34" charset="0"/>
                      </a:endParaRPr>
                    </a:p>
                  </a:txBody>
                  <a:tcPr marL="9524" marR="9524"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p>
                      <a:pPr algn="l" fontAlgn="t"/>
                      <a:r>
                        <a:rPr lang="lv-LV" sz="1200" b="0" i="0" u="none" strike="noStrike" noProof="1" smtClean="0">
                          <a:solidFill>
                            <a:srgbClr val="000000"/>
                          </a:solidFill>
                          <a:effectLst/>
                          <a:latin typeface="Arial" panose="020B0604020202020204" pitchFamily="34" charset="0"/>
                        </a:rPr>
                        <a:t>250+</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34</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rPr>
                        <a:t>0,2</a:t>
                      </a:r>
                      <a:endParaRPr lang="lv-LV" sz="1200" b="0" i="0" u="none" strike="noStrike" noProof="1">
                        <a:solidFill>
                          <a:srgbClr val="000000"/>
                        </a:solidFill>
                        <a:effectLst/>
                        <a:latin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bl>
          </a:graphicData>
        </a:graphic>
      </p:graphicFrame>
      <p:sp>
        <p:nvSpPr>
          <p:cNvPr id="3" name="TextBox 2"/>
          <p:cNvSpPr txBox="1"/>
          <p:nvPr/>
        </p:nvSpPr>
        <p:spPr>
          <a:xfrm>
            <a:off x="7332312" y="6493785"/>
            <a:ext cx="4743603" cy="246221"/>
          </a:xfrm>
          <a:prstGeom prst="rect">
            <a:avLst/>
          </a:prstGeom>
          <a:noFill/>
        </p:spPr>
        <p:txBody>
          <a:bodyPr wrap="square" rtlCol="0">
            <a:spAutoFit/>
          </a:bodyPr>
          <a:lstStyle/>
          <a:p>
            <a:r>
              <a:rPr lang="lv-LV" sz="1000" i="1" dirty="0" smtClean="0">
                <a:latin typeface="Arial" panose="020B0604020202020204" pitchFamily="34" charset="0"/>
                <a:cs typeface="Arial" panose="020B0604020202020204" pitchFamily="34" charset="0"/>
              </a:rPr>
              <a:t>Tabulas turpinājums nākamajā lapā</a:t>
            </a:r>
            <a:endParaRPr lang="lv-LV" sz="1000" i="1" dirty="0">
              <a:latin typeface="Arial" panose="020B0604020202020204" pitchFamily="34" charset="0"/>
              <a:cs typeface="Arial" panose="020B0604020202020204" pitchFamily="34" charset="0"/>
            </a:endParaRPr>
          </a:p>
        </p:txBody>
      </p:sp>
      <p:sp>
        <p:nvSpPr>
          <p:cNvPr id="7" name="TextBox 6"/>
          <p:cNvSpPr txBox="1"/>
          <p:nvPr/>
        </p:nvSpPr>
        <p:spPr>
          <a:xfrm>
            <a:off x="7450328" y="2616815"/>
            <a:ext cx="3960000" cy="3420000"/>
          </a:xfrm>
          <a:prstGeom prst="rect">
            <a:avLst/>
          </a:prstGeom>
          <a:noFill/>
          <a:ln>
            <a:solidFill>
              <a:srgbClr val="840C56"/>
            </a:solidFill>
          </a:ln>
        </p:spPr>
        <p:txBody>
          <a:bodyPr wrap="square" rtlCol="0">
            <a:spAutoFit/>
          </a:bodyPr>
          <a:lstStyle/>
          <a:p>
            <a:r>
              <a:rPr lang="lv-LV" sz="1200" b="1" u="sng" noProof="1" smtClean="0">
                <a:latin typeface="Arial" panose="020B0604020202020204" pitchFamily="34" charset="0"/>
                <a:cs typeface="Arial" panose="020B0604020202020204" pitchFamily="34" charset="0"/>
              </a:rPr>
              <a:t>Uzņēmuma juridiskās formas atbilžu varianta «Cita» atšifrējums</a:t>
            </a:r>
          </a:p>
          <a:p>
            <a:r>
              <a:rPr lang="lv-LV" sz="1200" b="1" noProof="1" smtClean="0">
                <a:latin typeface="Arial" panose="020B0604020202020204" pitchFamily="34" charset="0"/>
                <a:cs typeface="Arial" panose="020B0604020202020204" pitchFamily="34" charset="0"/>
              </a:rPr>
              <a:t>Minēts 5 reizes:</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Pilnsabiedrība</a:t>
            </a:r>
          </a:p>
          <a:p>
            <a:r>
              <a:rPr lang="lv-LV" sz="1200" b="1" noProof="1" smtClean="0">
                <a:latin typeface="Arial" panose="020B0604020202020204" pitchFamily="34" charset="0"/>
                <a:cs typeface="Arial" panose="020B0604020202020204" pitchFamily="34" charset="0"/>
              </a:rPr>
              <a:t>Minēts 3 reizes:</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Biedrība</a:t>
            </a:r>
          </a:p>
          <a:p>
            <a:r>
              <a:rPr lang="lv-LV" sz="1200" b="1" noProof="1" smtClean="0">
                <a:latin typeface="Arial" panose="020B0604020202020204" pitchFamily="34" charset="0"/>
                <a:cs typeface="Arial" panose="020B0604020202020204" pitchFamily="34" charset="0"/>
              </a:rPr>
              <a:t>Minēts 2 reizes:</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Kooperatīvā sabiedrība</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Individuālais uzņēmums</a:t>
            </a:r>
          </a:p>
          <a:p>
            <a:r>
              <a:rPr lang="lv-LV" sz="1200" b="1" noProof="1" smtClean="0">
                <a:latin typeface="Arial" panose="020B0604020202020204" pitchFamily="34" charset="0"/>
                <a:cs typeface="Arial" panose="020B0604020202020204" pitchFamily="34" charset="0"/>
              </a:rPr>
              <a:t>Minēts 1 reizi:</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Valsts iestādes</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Pašnodarbinātais</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Zemnieku saimniecība</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Valsts kapitālsabiedrība</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Pašvaldības kapitālsabiedrība</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Mežsaimniecības pakalpojumu kooperatīvā sabiedrība</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Pašvaldības iestāde</a:t>
            </a:r>
          </a:p>
          <a:p>
            <a:pPr marL="171450" indent="-17145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p:txBody>
      </p:sp>
      <p:cxnSp>
        <p:nvCxnSpPr>
          <p:cNvPr id="9" name="Straight Arrow Connector 8"/>
          <p:cNvCxnSpPr/>
          <p:nvPr/>
        </p:nvCxnSpPr>
        <p:spPr>
          <a:xfrm>
            <a:off x="6540312" y="5871411"/>
            <a:ext cx="792000" cy="0"/>
          </a:xfrm>
          <a:prstGeom prst="straightConnector1">
            <a:avLst/>
          </a:prstGeom>
          <a:ln>
            <a:solidFill>
              <a:srgbClr val="840C56"/>
            </a:solidFill>
            <a:tailEnd type="triangle"/>
          </a:ln>
        </p:spPr>
        <p:style>
          <a:lnRef idx="1">
            <a:schemeClr val="accent1"/>
          </a:lnRef>
          <a:fillRef idx="0">
            <a:schemeClr val="accent1"/>
          </a:fillRef>
          <a:effectRef idx="0">
            <a:schemeClr val="accent1"/>
          </a:effectRef>
          <a:fontRef idx="minor">
            <a:schemeClr val="tx1"/>
          </a:fontRef>
        </p:style>
      </p:cxnSp>
      <p:sp>
        <p:nvSpPr>
          <p:cNvPr id="6" name="Slide Number Placeholder 5"/>
          <p:cNvSpPr>
            <a:spLocks noGrp="1"/>
          </p:cNvSpPr>
          <p:nvPr>
            <p:ph type="sldNum" sz="quarter" idx="12"/>
          </p:nvPr>
        </p:nvSpPr>
        <p:spPr/>
        <p:txBody>
          <a:bodyPr/>
          <a:lstStyle/>
          <a:p>
            <a:fld id="{9C167178-EF55-485E-AA9E-00B6FD4E37CC}" type="slidenum">
              <a:rPr lang="en-US" smtClean="0"/>
              <a:t>4</a:t>
            </a:fld>
            <a:endParaRPr lang="en-US"/>
          </a:p>
        </p:txBody>
      </p:sp>
    </p:spTree>
    <p:extLst>
      <p:ext uri="{BB962C8B-B14F-4D97-AF65-F5344CB8AC3E}">
        <p14:creationId xmlns:p14="http://schemas.microsoft.com/office/powerpoint/2010/main" val="9909044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3.2. Uzskati par preču zīmēm un to reģistrāciju</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392228" cy="307777"/>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A13. Cik lielā mērā Jūs piekrītat vai nepiekrītat šiem apgalvojumiem par preču zīmēm?</a:t>
            </a:r>
            <a:endParaRPr lang="en-US" sz="1400" dirty="0">
              <a:latin typeface="Arial" panose="020B0604020202020204" pitchFamily="34" charset="0"/>
              <a:cs typeface="Arial" panose="020B0604020202020204" pitchFamily="34" charset="0"/>
            </a:endParaRPr>
          </a:p>
        </p:txBody>
      </p:sp>
      <p:sp>
        <p:nvSpPr>
          <p:cNvPr id="8" name="TextBox 7"/>
          <p:cNvSpPr txBox="1"/>
          <p:nvPr/>
        </p:nvSpPr>
        <p:spPr>
          <a:xfrm>
            <a:off x="2530655" y="6347931"/>
            <a:ext cx="7215446" cy="400110"/>
          </a:xfrm>
          <a:prstGeom prst="rect">
            <a:avLst/>
          </a:prstGeom>
          <a:noFill/>
        </p:spPr>
        <p:txBody>
          <a:bodyPr wrap="square" rtlCol="0">
            <a:spAutoFit/>
          </a:bodyPr>
          <a:lstStyle/>
          <a:p>
            <a:pPr algn="ctr"/>
            <a:r>
              <a:rPr lang="lv-LV" sz="1000" i="1" dirty="0" smtClean="0">
                <a:latin typeface="Arial" panose="020B0604020202020204" pitchFamily="34" charset="0"/>
                <a:cs typeface="Arial" panose="020B0604020202020204" pitchFamily="34" charset="0"/>
              </a:rPr>
              <a:t>Bāze: visi respondenti (skat. «n=» grafikā)</a:t>
            </a:r>
            <a:endParaRPr lang="lv-LV" sz="1000" dirty="0">
              <a:latin typeface="Arial" panose="020B0604020202020204" pitchFamily="34" charset="0"/>
              <a:cs typeface="Arial" panose="020B0604020202020204" pitchFamily="34" charset="0"/>
            </a:endParaRPr>
          </a:p>
          <a:p>
            <a:pPr algn="ctr"/>
            <a:r>
              <a:rPr lang="lv-LV" sz="1000" i="1" dirty="0">
                <a:latin typeface="Arial" panose="020B0604020202020204" pitchFamily="34" charset="0"/>
                <a:cs typeface="Arial" panose="020B0604020202020204" pitchFamily="34" charset="0"/>
              </a:rPr>
              <a:t>*Pirmo reizi minēts 2024. gada pētījumā</a:t>
            </a:r>
            <a:endParaRPr lang="lv-LV" sz="1000" i="1" dirty="0" smtClean="0">
              <a:latin typeface="Arial" panose="020B0604020202020204" pitchFamily="34" charset="0"/>
              <a:cs typeface="Arial" panose="020B0604020202020204" pitchFamily="34" charset="0"/>
            </a:endParaRPr>
          </a:p>
        </p:txBody>
      </p:sp>
      <p:sp>
        <p:nvSpPr>
          <p:cNvPr id="7" name="TextBox 6"/>
          <p:cNvSpPr txBox="1"/>
          <p:nvPr/>
        </p:nvSpPr>
        <p:spPr>
          <a:xfrm>
            <a:off x="8395855" y="1123292"/>
            <a:ext cx="3633997" cy="584775"/>
          </a:xfrm>
          <a:prstGeom prst="rect">
            <a:avLst/>
          </a:prstGeom>
          <a:noFill/>
        </p:spPr>
        <p:txBody>
          <a:bodyPr wrap="square" rtlCol="0">
            <a:spAutoFit/>
          </a:bodyPr>
          <a:lstStyle/>
          <a:p>
            <a:pPr algn="r"/>
            <a:r>
              <a:rPr lang="lv-LV" sz="1600" b="1" dirty="0" smtClean="0">
                <a:solidFill>
                  <a:srgbClr val="840C56"/>
                </a:solidFill>
                <a:latin typeface="Arial" panose="020B0604020202020204" pitchFamily="34" charset="0"/>
                <a:cs typeface="Arial" panose="020B0604020202020204" pitchFamily="34" charset="0"/>
              </a:rPr>
              <a:t>Respondentu atbildes atkarībā no tā, vai pieder tiesības uz preču zīmi</a:t>
            </a:r>
            <a:endParaRPr lang="en-US" sz="1600" b="1" dirty="0">
              <a:solidFill>
                <a:srgbClr val="840C56"/>
              </a:solidFill>
              <a:latin typeface="Arial" panose="020B0604020202020204" pitchFamily="34" charset="0"/>
              <a:cs typeface="Arial" panose="020B0604020202020204" pitchFamily="34" charset="0"/>
            </a:endParaRPr>
          </a:p>
        </p:txBody>
      </p:sp>
      <p:graphicFrame>
        <p:nvGraphicFramePr>
          <p:cNvPr id="10" name="Chart 9">
            <a:extLst>
              <a:ext uri="{FF2B5EF4-FFF2-40B4-BE49-F238E27FC236}">
                <a16:creationId xmlns:lc="http://schemas.openxmlformats.org/drawingml/2006/lockedCanvas" xmlns="" xmlns:a16="http://schemas.microsoft.com/office/drawing/2014/main" xmlns:xdr="http://schemas.openxmlformats.org/drawingml/2006/spreadsheetDrawing" id="{00000000-0008-0000-0100-00002B000000}"/>
              </a:ext>
            </a:extLst>
          </p:cNvPr>
          <p:cNvGraphicFramePr>
            <a:graphicFrameLocks/>
          </p:cNvGraphicFramePr>
          <p:nvPr>
            <p:extLst>
              <p:ext uri="{D42A27DB-BD31-4B8C-83A1-F6EECF244321}">
                <p14:modId xmlns:p14="http://schemas.microsoft.com/office/powerpoint/2010/main" val="3414054370"/>
              </p:ext>
            </p:extLst>
          </p:nvPr>
        </p:nvGraphicFramePr>
        <p:xfrm>
          <a:off x="756252" y="1700911"/>
          <a:ext cx="10796336" cy="4591412"/>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40</a:t>
            </a:fld>
            <a:endParaRPr lang="en-US"/>
          </a:p>
        </p:txBody>
      </p:sp>
    </p:spTree>
    <p:extLst>
      <p:ext uri="{BB962C8B-B14F-4D97-AF65-F5344CB8AC3E}">
        <p14:creationId xmlns:p14="http://schemas.microsoft.com/office/powerpoint/2010/main" val="423862425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910364" y="2305661"/>
            <a:ext cx="6346178" cy="1940957"/>
          </a:xfrm>
          <a:prstGeom prst="roundRect">
            <a:avLst/>
          </a:prstGeom>
          <a:noFill/>
          <a:ln w="19050">
            <a:solidFill>
              <a:srgbClr val="840C56"/>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lv-LV" altLang="en-US" sz="3600" b="1" noProof="1" smtClean="0">
                <a:solidFill>
                  <a:srgbClr val="840C56"/>
                </a:solidFill>
                <a:latin typeface="Arial" panose="020B0604020202020204" pitchFamily="34" charset="0"/>
                <a:cs typeface="Arial" panose="020B0604020202020204" pitchFamily="34" charset="0"/>
              </a:rPr>
              <a:t>4. Informētība un uzskati par patentiem un to reģistrāciju</a:t>
            </a:r>
            <a:endParaRPr lang="lv-LV" altLang="en-US" sz="2400" b="1" noProof="1">
              <a:solidFill>
                <a:srgbClr val="840C56"/>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A322A9DF-08DC-4EC6-A808-D3901E9DB9F5}" type="slidenum">
              <a:rPr lang="en-US" smtClean="0"/>
              <a:t>41</a:t>
            </a:fld>
            <a:endParaRPr lang="en-US"/>
          </a:p>
        </p:txBody>
      </p:sp>
    </p:spTree>
    <p:extLst>
      <p:ext uri="{BB962C8B-B14F-4D97-AF65-F5344CB8AC3E}">
        <p14:creationId xmlns:p14="http://schemas.microsoft.com/office/powerpoint/2010/main" val="301078472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4.1. Informētība par patentiem un to reģistrāciju</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392228" cy="307777"/>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A14. Kā Jūs vērtējat savas zināšanas patentu jomā? Jūsuprāt, tās ir</a:t>
            </a:r>
            <a:r>
              <a:rPr lang="lv-LV" sz="1400" b="1" dirty="0" smtClean="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p:txBody>
      </p:sp>
      <p:sp>
        <p:nvSpPr>
          <p:cNvPr id="9" name="TextBox 8"/>
          <p:cNvSpPr txBox="1"/>
          <p:nvPr/>
        </p:nvSpPr>
        <p:spPr>
          <a:xfrm>
            <a:off x="2546697" y="6025975"/>
            <a:ext cx="7215446" cy="246221"/>
          </a:xfrm>
          <a:prstGeom prst="rect">
            <a:avLst/>
          </a:prstGeom>
          <a:noFill/>
        </p:spPr>
        <p:txBody>
          <a:bodyPr wrap="square" rtlCol="0">
            <a:spAutoFit/>
          </a:bodyPr>
          <a:lstStyle/>
          <a:p>
            <a:pPr algn="ctr"/>
            <a:r>
              <a:rPr lang="lv-LV" sz="1000" i="1" dirty="0" smtClean="0">
                <a:latin typeface="Arial" panose="020B0604020202020204" pitchFamily="34" charset="0"/>
                <a:cs typeface="Arial" panose="020B0604020202020204" pitchFamily="34" charset="0"/>
              </a:rPr>
              <a:t>Bāze: visi respondenti (skat. «n=» grafikā)</a:t>
            </a:r>
            <a:endParaRPr lang="lv-LV" sz="1000" dirty="0">
              <a:latin typeface="Arial" panose="020B0604020202020204" pitchFamily="34" charset="0"/>
              <a:cs typeface="Arial" panose="020B0604020202020204" pitchFamily="34" charset="0"/>
            </a:endParaRPr>
          </a:p>
        </p:txBody>
      </p:sp>
      <p:graphicFrame>
        <p:nvGraphicFramePr>
          <p:cNvPr id="11" name="Chart 10">
            <a:extLst>
              <a:ext uri="{FF2B5EF4-FFF2-40B4-BE49-F238E27FC236}">
                <a16:creationId xmlns:lc="http://schemas.openxmlformats.org/drawingml/2006/lockedCanvas" xmlns="" xmlns:a16="http://schemas.microsoft.com/office/drawing/2014/main" xmlns:xdr="http://schemas.openxmlformats.org/drawingml/2006/spreadsheetDrawing" id="{EE39A287-9BF2-4D9B-92B0-0E94ABC6FF89}"/>
              </a:ext>
            </a:extLst>
          </p:cNvPr>
          <p:cNvGraphicFramePr>
            <a:graphicFrameLocks/>
          </p:cNvGraphicFramePr>
          <p:nvPr>
            <p:extLst>
              <p:ext uri="{D42A27DB-BD31-4B8C-83A1-F6EECF244321}">
                <p14:modId xmlns:p14="http://schemas.microsoft.com/office/powerpoint/2010/main" val="404132317"/>
              </p:ext>
            </p:extLst>
          </p:nvPr>
        </p:nvGraphicFramePr>
        <p:xfrm>
          <a:off x="1849172" y="1817688"/>
          <a:ext cx="8493656" cy="3222624"/>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42</a:t>
            </a:fld>
            <a:endParaRPr lang="en-US"/>
          </a:p>
        </p:txBody>
      </p:sp>
    </p:spTree>
    <p:extLst>
      <p:ext uri="{BB962C8B-B14F-4D97-AF65-F5344CB8AC3E}">
        <p14:creationId xmlns:p14="http://schemas.microsoft.com/office/powerpoint/2010/main" val="29409143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4.1. Informētība par patentiem un to reģistrāciju</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392228" cy="307777"/>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A14. Kā Jūs vērtējat savas zināšanas patentu jomā? Jūsuprāt, tās ir</a:t>
            </a:r>
            <a:r>
              <a:rPr lang="lv-LV" sz="1400" b="1" dirty="0" smtClean="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p:txBody>
      </p:sp>
      <p:sp>
        <p:nvSpPr>
          <p:cNvPr id="9" name="TextBox 8"/>
          <p:cNvSpPr txBox="1"/>
          <p:nvPr/>
        </p:nvSpPr>
        <p:spPr>
          <a:xfrm>
            <a:off x="2546697" y="6025975"/>
            <a:ext cx="7215446" cy="246221"/>
          </a:xfrm>
          <a:prstGeom prst="rect">
            <a:avLst/>
          </a:prstGeom>
          <a:noFill/>
        </p:spPr>
        <p:txBody>
          <a:bodyPr wrap="square" rtlCol="0">
            <a:spAutoFit/>
          </a:bodyPr>
          <a:lstStyle/>
          <a:p>
            <a:pPr algn="ctr"/>
            <a:r>
              <a:rPr lang="lv-LV" sz="1000" i="1" dirty="0">
                <a:latin typeface="Arial" panose="020B0604020202020204" pitchFamily="34" charset="0"/>
                <a:cs typeface="Arial" panose="020B0604020202020204" pitchFamily="34" charset="0"/>
              </a:rPr>
              <a:t>Bāze: respondenti attiecīgajās grupās (skat. «n=» grafikā</a:t>
            </a:r>
            <a:r>
              <a:rPr lang="lv-LV" sz="1000" i="1" dirty="0" smtClean="0">
                <a:latin typeface="Arial" panose="020B0604020202020204" pitchFamily="34" charset="0"/>
                <a:cs typeface="Arial" panose="020B0604020202020204" pitchFamily="34" charset="0"/>
              </a:rPr>
              <a:t>)</a:t>
            </a:r>
            <a:endParaRPr lang="lv-LV" sz="1000" dirty="0">
              <a:latin typeface="Arial" panose="020B0604020202020204" pitchFamily="34" charset="0"/>
              <a:cs typeface="Arial" panose="020B0604020202020204" pitchFamily="34" charset="0"/>
            </a:endParaRPr>
          </a:p>
        </p:txBody>
      </p:sp>
      <p:sp>
        <p:nvSpPr>
          <p:cNvPr id="7" name="TextBox 6"/>
          <p:cNvSpPr txBox="1"/>
          <p:nvPr/>
        </p:nvSpPr>
        <p:spPr>
          <a:xfrm>
            <a:off x="8395855" y="1123292"/>
            <a:ext cx="3633997" cy="584775"/>
          </a:xfrm>
          <a:prstGeom prst="rect">
            <a:avLst/>
          </a:prstGeom>
          <a:noFill/>
        </p:spPr>
        <p:txBody>
          <a:bodyPr wrap="square" rtlCol="0">
            <a:spAutoFit/>
          </a:bodyPr>
          <a:lstStyle/>
          <a:p>
            <a:pPr algn="r"/>
            <a:r>
              <a:rPr lang="lv-LV" sz="1600" b="1" dirty="0" smtClean="0">
                <a:solidFill>
                  <a:srgbClr val="840C56"/>
                </a:solidFill>
                <a:latin typeface="Arial" panose="020B0604020202020204" pitchFamily="34" charset="0"/>
                <a:cs typeface="Arial" panose="020B0604020202020204" pitchFamily="34" charset="0"/>
              </a:rPr>
              <a:t>Respondentu atbildes atkarībā no tā, vai pieder tiesības uz patentu</a:t>
            </a:r>
            <a:endParaRPr lang="en-US" sz="1600" b="1" dirty="0">
              <a:solidFill>
                <a:srgbClr val="840C56"/>
              </a:solidFill>
              <a:latin typeface="Arial" panose="020B0604020202020204" pitchFamily="34" charset="0"/>
              <a:cs typeface="Arial" panose="020B0604020202020204" pitchFamily="34" charset="0"/>
            </a:endParaRPr>
          </a:p>
        </p:txBody>
      </p:sp>
      <p:graphicFrame>
        <p:nvGraphicFramePr>
          <p:cNvPr id="8" name="Chart 7">
            <a:extLst>
              <a:ext uri="{FF2B5EF4-FFF2-40B4-BE49-F238E27FC236}">
                <a16:creationId xmlns:lc="http://schemas.openxmlformats.org/drawingml/2006/lockedCanvas" xmlns="" xmlns:a16="http://schemas.microsoft.com/office/drawing/2014/main" xmlns:xdr="http://schemas.openxmlformats.org/drawingml/2006/spreadsheetDrawing" id="{00000000-0008-0000-0100-000025000000}"/>
              </a:ext>
            </a:extLst>
          </p:cNvPr>
          <p:cNvGraphicFramePr>
            <a:graphicFrameLocks/>
          </p:cNvGraphicFramePr>
          <p:nvPr>
            <p:extLst>
              <p:ext uri="{D42A27DB-BD31-4B8C-83A1-F6EECF244321}">
                <p14:modId xmlns:p14="http://schemas.microsoft.com/office/powerpoint/2010/main" val="2282986166"/>
              </p:ext>
            </p:extLst>
          </p:nvPr>
        </p:nvGraphicFramePr>
        <p:xfrm>
          <a:off x="1804987" y="1798826"/>
          <a:ext cx="8582026" cy="4011131"/>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43</a:t>
            </a:fld>
            <a:endParaRPr lang="en-US"/>
          </a:p>
        </p:txBody>
      </p:sp>
    </p:spTree>
    <p:extLst>
      <p:ext uri="{BB962C8B-B14F-4D97-AF65-F5344CB8AC3E}">
        <p14:creationId xmlns:p14="http://schemas.microsoft.com/office/powerpoint/2010/main" val="169792471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4.2. Uzskati par patentiem un to reģistrāciju</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392228" cy="307777"/>
          </a:xfrm>
          <a:prstGeom prst="rect">
            <a:avLst/>
          </a:prstGeom>
          <a:noFill/>
        </p:spPr>
        <p:txBody>
          <a:bodyPr wrap="square" rtlCol="0">
            <a:spAutoFit/>
          </a:bodyPr>
          <a:lstStyle/>
          <a:p>
            <a:pPr algn="ctr"/>
            <a:r>
              <a:rPr lang="lv-LV" sz="1400" b="1" dirty="0" smtClean="0">
                <a:latin typeface="Arial" panose="020B0604020202020204" pitchFamily="34" charset="0"/>
                <a:cs typeface="Arial" panose="020B0604020202020204" pitchFamily="34" charset="0"/>
              </a:rPr>
              <a:t>A15. </a:t>
            </a:r>
            <a:r>
              <a:rPr lang="lv-LV" sz="1400" b="1" dirty="0">
                <a:latin typeface="Arial" panose="020B0604020202020204" pitchFamily="34" charset="0"/>
                <a:cs typeface="Arial" panose="020B0604020202020204" pitchFamily="34" charset="0"/>
              </a:rPr>
              <a:t>Cik lielā mērā Jūs piekrītat vai nepiekrītat šādiem apgalvojumiem par patentu?</a:t>
            </a:r>
            <a:endParaRPr lang="en-US" sz="1400" dirty="0">
              <a:latin typeface="Arial" panose="020B0604020202020204" pitchFamily="34" charset="0"/>
              <a:cs typeface="Arial" panose="020B0604020202020204" pitchFamily="34" charset="0"/>
            </a:endParaRPr>
          </a:p>
        </p:txBody>
      </p:sp>
      <p:sp>
        <p:nvSpPr>
          <p:cNvPr id="9" name="TextBox 8"/>
          <p:cNvSpPr txBox="1"/>
          <p:nvPr/>
        </p:nvSpPr>
        <p:spPr>
          <a:xfrm>
            <a:off x="2546697" y="6025975"/>
            <a:ext cx="7215446" cy="246221"/>
          </a:xfrm>
          <a:prstGeom prst="rect">
            <a:avLst/>
          </a:prstGeom>
          <a:noFill/>
        </p:spPr>
        <p:txBody>
          <a:bodyPr wrap="square" rtlCol="0">
            <a:spAutoFit/>
          </a:bodyPr>
          <a:lstStyle/>
          <a:p>
            <a:pPr algn="ctr"/>
            <a:r>
              <a:rPr lang="lv-LV" sz="1000" i="1" dirty="0">
                <a:latin typeface="Arial" panose="020B0604020202020204" pitchFamily="34" charset="0"/>
                <a:cs typeface="Arial" panose="020B0604020202020204" pitchFamily="34" charset="0"/>
              </a:rPr>
              <a:t>Bāze: </a:t>
            </a:r>
            <a:r>
              <a:rPr lang="lv-LV" sz="1000" i="1" dirty="0" smtClean="0">
                <a:latin typeface="Arial" panose="020B0604020202020204" pitchFamily="34" charset="0"/>
                <a:cs typeface="Arial" panose="020B0604020202020204" pitchFamily="34" charset="0"/>
              </a:rPr>
              <a:t>visi respondenti (skat</a:t>
            </a:r>
            <a:r>
              <a:rPr lang="lv-LV" sz="1000" i="1" dirty="0">
                <a:latin typeface="Arial" panose="020B0604020202020204" pitchFamily="34" charset="0"/>
                <a:cs typeface="Arial" panose="020B0604020202020204" pitchFamily="34" charset="0"/>
              </a:rPr>
              <a:t>. «n=» grafikā</a:t>
            </a:r>
            <a:r>
              <a:rPr lang="lv-LV" sz="1000" i="1" dirty="0" smtClean="0">
                <a:latin typeface="Arial" panose="020B0604020202020204" pitchFamily="34" charset="0"/>
                <a:cs typeface="Arial" panose="020B0604020202020204" pitchFamily="34" charset="0"/>
              </a:rPr>
              <a:t>)</a:t>
            </a:r>
            <a:endParaRPr lang="lv-LV" sz="1000" dirty="0">
              <a:latin typeface="Arial" panose="020B0604020202020204" pitchFamily="34" charset="0"/>
              <a:cs typeface="Arial" panose="020B0604020202020204" pitchFamily="34" charset="0"/>
            </a:endParaRPr>
          </a:p>
        </p:txBody>
      </p:sp>
      <p:graphicFrame>
        <p:nvGraphicFramePr>
          <p:cNvPr id="10" name="Chart 9">
            <a:extLst>
              <a:ext uri="{FF2B5EF4-FFF2-40B4-BE49-F238E27FC236}">
                <a16:creationId xmlns:lc="http://schemas.openxmlformats.org/drawingml/2006/lockedCanvas" xmlns="" xmlns:a16="http://schemas.microsoft.com/office/drawing/2014/main" xmlns:xdr="http://schemas.openxmlformats.org/drawingml/2006/spreadsheetDrawing" id="{00000000-0008-0000-0100-000040000000}"/>
              </a:ext>
            </a:extLst>
          </p:cNvPr>
          <p:cNvGraphicFramePr>
            <a:graphicFrameLocks/>
          </p:cNvGraphicFramePr>
          <p:nvPr>
            <p:extLst>
              <p:ext uri="{D42A27DB-BD31-4B8C-83A1-F6EECF244321}">
                <p14:modId xmlns:p14="http://schemas.microsoft.com/office/powerpoint/2010/main" val="578551252"/>
              </p:ext>
            </p:extLst>
          </p:nvPr>
        </p:nvGraphicFramePr>
        <p:xfrm>
          <a:off x="1228725" y="1577289"/>
          <a:ext cx="9734550" cy="3909111"/>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44</a:t>
            </a:fld>
            <a:endParaRPr lang="en-US"/>
          </a:p>
        </p:txBody>
      </p:sp>
    </p:spTree>
    <p:extLst>
      <p:ext uri="{BB962C8B-B14F-4D97-AF65-F5344CB8AC3E}">
        <p14:creationId xmlns:p14="http://schemas.microsoft.com/office/powerpoint/2010/main" val="49653159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4.2. Uzskati par patentiem un to reģistrāciju</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392228" cy="307777"/>
          </a:xfrm>
          <a:prstGeom prst="rect">
            <a:avLst/>
          </a:prstGeom>
          <a:noFill/>
        </p:spPr>
        <p:txBody>
          <a:bodyPr wrap="square" rtlCol="0">
            <a:spAutoFit/>
          </a:bodyPr>
          <a:lstStyle/>
          <a:p>
            <a:pPr algn="ctr"/>
            <a:r>
              <a:rPr lang="lv-LV" sz="1400" b="1" dirty="0" smtClean="0">
                <a:latin typeface="Arial" panose="020B0604020202020204" pitchFamily="34" charset="0"/>
                <a:cs typeface="Arial" panose="020B0604020202020204" pitchFamily="34" charset="0"/>
              </a:rPr>
              <a:t>A15. </a:t>
            </a:r>
            <a:r>
              <a:rPr lang="lv-LV" sz="1400" b="1" dirty="0">
                <a:latin typeface="Arial" panose="020B0604020202020204" pitchFamily="34" charset="0"/>
                <a:cs typeface="Arial" panose="020B0604020202020204" pitchFamily="34" charset="0"/>
              </a:rPr>
              <a:t>Cik lielā mērā Jūs piekrītat vai nepiekrītat šādiem apgalvojumiem par patentu?</a:t>
            </a:r>
            <a:endParaRPr lang="en-US" sz="1400" dirty="0">
              <a:latin typeface="Arial" panose="020B0604020202020204" pitchFamily="34" charset="0"/>
              <a:cs typeface="Arial" panose="020B0604020202020204" pitchFamily="34" charset="0"/>
            </a:endParaRPr>
          </a:p>
        </p:txBody>
      </p:sp>
      <p:sp>
        <p:nvSpPr>
          <p:cNvPr id="9" name="TextBox 8"/>
          <p:cNvSpPr txBox="1"/>
          <p:nvPr/>
        </p:nvSpPr>
        <p:spPr>
          <a:xfrm>
            <a:off x="2546698" y="6464458"/>
            <a:ext cx="7215446" cy="246221"/>
          </a:xfrm>
          <a:prstGeom prst="rect">
            <a:avLst/>
          </a:prstGeom>
          <a:noFill/>
        </p:spPr>
        <p:txBody>
          <a:bodyPr wrap="square" rtlCol="0">
            <a:spAutoFit/>
          </a:bodyPr>
          <a:lstStyle/>
          <a:p>
            <a:pPr algn="ctr"/>
            <a:r>
              <a:rPr lang="lv-LV" sz="1000" i="1" dirty="0">
                <a:latin typeface="Arial" panose="020B0604020202020204" pitchFamily="34" charset="0"/>
                <a:cs typeface="Arial" panose="020B0604020202020204" pitchFamily="34" charset="0"/>
              </a:rPr>
              <a:t>Bāze: </a:t>
            </a:r>
            <a:r>
              <a:rPr lang="lv-LV" sz="1000" i="1" dirty="0" smtClean="0">
                <a:latin typeface="Arial" panose="020B0604020202020204" pitchFamily="34" charset="0"/>
                <a:cs typeface="Arial" panose="020B0604020202020204" pitchFamily="34" charset="0"/>
              </a:rPr>
              <a:t>respondenti attiecīgajās grupās (skat</a:t>
            </a:r>
            <a:r>
              <a:rPr lang="lv-LV" sz="1000" i="1" dirty="0">
                <a:latin typeface="Arial" panose="020B0604020202020204" pitchFamily="34" charset="0"/>
                <a:cs typeface="Arial" panose="020B0604020202020204" pitchFamily="34" charset="0"/>
              </a:rPr>
              <a:t>. «n=» grafikā</a:t>
            </a:r>
            <a:r>
              <a:rPr lang="lv-LV" sz="1000" i="1" dirty="0" smtClean="0">
                <a:latin typeface="Arial" panose="020B0604020202020204" pitchFamily="34" charset="0"/>
                <a:cs typeface="Arial" panose="020B0604020202020204" pitchFamily="34" charset="0"/>
              </a:rPr>
              <a:t>)</a:t>
            </a:r>
            <a:endParaRPr lang="lv-LV" sz="1000" dirty="0">
              <a:latin typeface="Arial" panose="020B0604020202020204" pitchFamily="34" charset="0"/>
              <a:cs typeface="Arial" panose="020B0604020202020204" pitchFamily="34" charset="0"/>
            </a:endParaRPr>
          </a:p>
        </p:txBody>
      </p:sp>
      <p:sp>
        <p:nvSpPr>
          <p:cNvPr id="7" name="TextBox 6"/>
          <p:cNvSpPr txBox="1"/>
          <p:nvPr/>
        </p:nvSpPr>
        <p:spPr>
          <a:xfrm>
            <a:off x="8395855" y="1123292"/>
            <a:ext cx="3633997" cy="584775"/>
          </a:xfrm>
          <a:prstGeom prst="rect">
            <a:avLst/>
          </a:prstGeom>
          <a:noFill/>
        </p:spPr>
        <p:txBody>
          <a:bodyPr wrap="square" rtlCol="0">
            <a:spAutoFit/>
          </a:bodyPr>
          <a:lstStyle/>
          <a:p>
            <a:pPr algn="r"/>
            <a:r>
              <a:rPr lang="lv-LV" sz="1600" b="1" dirty="0" smtClean="0">
                <a:solidFill>
                  <a:srgbClr val="840C56"/>
                </a:solidFill>
                <a:latin typeface="Arial" panose="020B0604020202020204" pitchFamily="34" charset="0"/>
                <a:cs typeface="Arial" panose="020B0604020202020204" pitchFamily="34" charset="0"/>
              </a:rPr>
              <a:t>Respondentu atbildes atkarībā no tā, vai pieder tiesības uz patentu</a:t>
            </a:r>
            <a:endParaRPr lang="en-US" sz="1600" b="1" dirty="0">
              <a:solidFill>
                <a:srgbClr val="840C56"/>
              </a:solidFill>
              <a:latin typeface="Arial" panose="020B0604020202020204" pitchFamily="34" charset="0"/>
              <a:cs typeface="Arial" panose="020B0604020202020204" pitchFamily="34" charset="0"/>
            </a:endParaRPr>
          </a:p>
        </p:txBody>
      </p:sp>
      <p:graphicFrame>
        <p:nvGraphicFramePr>
          <p:cNvPr id="8" name="Chart 7">
            <a:extLst>
              <a:ext uri="{FF2B5EF4-FFF2-40B4-BE49-F238E27FC236}">
                <a16:creationId xmlns:lc="http://schemas.openxmlformats.org/drawingml/2006/lockedCanvas" xmlns="" xmlns:a16="http://schemas.microsoft.com/office/drawing/2014/main" xmlns:xdr="http://schemas.openxmlformats.org/drawingml/2006/spreadsheetDrawing" id="{00000000-0008-0000-0100-000041000000}"/>
              </a:ext>
            </a:extLst>
          </p:cNvPr>
          <p:cNvGraphicFramePr>
            <a:graphicFrameLocks/>
          </p:cNvGraphicFramePr>
          <p:nvPr>
            <p:extLst>
              <p:ext uri="{D42A27DB-BD31-4B8C-83A1-F6EECF244321}">
                <p14:modId xmlns:p14="http://schemas.microsoft.com/office/powerpoint/2010/main" val="908670399"/>
              </p:ext>
            </p:extLst>
          </p:nvPr>
        </p:nvGraphicFramePr>
        <p:xfrm>
          <a:off x="1130032" y="1577288"/>
          <a:ext cx="9763124" cy="4831561"/>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45</a:t>
            </a:fld>
            <a:endParaRPr lang="en-US"/>
          </a:p>
        </p:txBody>
      </p:sp>
    </p:spTree>
    <p:extLst>
      <p:ext uri="{BB962C8B-B14F-4D97-AF65-F5344CB8AC3E}">
        <p14:creationId xmlns:p14="http://schemas.microsoft.com/office/powerpoint/2010/main" val="50162120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910364" y="2305661"/>
            <a:ext cx="6346178" cy="1940957"/>
          </a:xfrm>
          <a:prstGeom prst="roundRect">
            <a:avLst/>
          </a:prstGeom>
          <a:noFill/>
          <a:ln w="19050">
            <a:solidFill>
              <a:srgbClr val="840C56"/>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lv-LV" altLang="en-US" sz="3600" b="1" noProof="1">
                <a:solidFill>
                  <a:srgbClr val="840C56"/>
                </a:solidFill>
                <a:latin typeface="Arial" panose="020B0604020202020204" pitchFamily="34" charset="0"/>
                <a:cs typeface="Arial" panose="020B0604020202020204" pitchFamily="34" charset="0"/>
              </a:rPr>
              <a:t>5</a:t>
            </a:r>
            <a:r>
              <a:rPr lang="lv-LV" altLang="en-US" sz="3600" b="1" noProof="1" smtClean="0">
                <a:solidFill>
                  <a:srgbClr val="840C56"/>
                </a:solidFill>
                <a:latin typeface="Arial" panose="020B0604020202020204" pitchFamily="34" charset="0"/>
                <a:cs typeface="Arial" panose="020B0604020202020204" pitchFamily="34" charset="0"/>
              </a:rPr>
              <a:t>. Informētība un uzskati par dizainparaugiem un to reģistrāciju</a:t>
            </a:r>
            <a:endParaRPr lang="lv-LV" altLang="en-US" sz="2400" b="1" noProof="1">
              <a:solidFill>
                <a:srgbClr val="840C56"/>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A322A9DF-08DC-4EC6-A808-D3901E9DB9F5}" type="slidenum">
              <a:rPr lang="en-US" smtClean="0"/>
              <a:t>46</a:t>
            </a:fld>
            <a:endParaRPr lang="en-US"/>
          </a:p>
        </p:txBody>
      </p:sp>
    </p:spTree>
    <p:extLst>
      <p:ext uri="{BB962C8B-B14F-4D97-AF65-F5344CB8AC3E}">
        <p14:creationId xmlns:p14="http://schemas.microsoft.com/office/powerpoint/2010/main" val="76596811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5.1. Informētība par dizainparaugiem un to reģistrāciju</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418502" cy="300082"/>
          </a:xfrm>
          <a:prstGeom prst="rect">
            <a:avLst/>
          </a:prstGeom>
          <a:noFill/>
        </p:spPr>
        <p:txBody>
          <a:bodyPr wrap="square" rtlCol="0">
            <a:spAutoFit/>
          </a:bodyPr>
          <a:lstStyle/>
          <a:p>
            <a:r>
              <a:rPr lang="lv-LV" sz="1350" b="1" dirty="0">
                <a:latin typeface="Arial" panose="020B0604020202020204" pitchFamily="34" charset="0"/>
                <a:cs typeface="Arial" panose="020B0604020202020204" pitchFamily="34" charset="0"/>
              </a:rPr>
              <a:t>A16. Kā Jūs vērtējat savas zināšanas saistībā ar produkcijas un izstrādājumu ārējam veidolam - dizainparaugiem, to aizsardzību? Tās ir....</a:t>
            </a:r>
            <a:endParaRPr lang="en-US" sz="1350" dirty="0">
              <a:latin typeface="Arial" panose="020B0604020202020204" pitchFamily="34" charset="0"/>
              <a:cs typeface="Arial" panose="020B0604020202020204" pitchFamily="34" charset="0"/>
            </a:endParaRPr>
          </a:p>
        </p:txBody>
      </p:sp>
      <p:sp>
        <p:nvSpPr>
          <p:cNvPr id="10" name="TextBox 9"/>
          <p:cNvSpPr txBox="1"/>
          <p:nvPr/>
        </p:nvSpPr>
        <p:spPr>
          <a:xfrm>
            <a:off x="2546697" y="6025975"/>
            <a:ext cx="7215446" cy="246221"/>
          </a:xfrm>
          <a:prstGeom prst="rect">
            <a:avLst/>
          </a:prstGeom>
          <a:noFill/>
        </p:spPr>
        <p:txBody>
          <a:bodyPr wrap="square" rtlCol="0">
            <a:spAutoFit/>
          </a:bodyPr>
          <a:lstStyle/>
          <a:p>
            <a:pPr algn="ctr"/>
            <a:r>
              <a:rPr lang="lv-LV" sz="1000" i="1" dirty="0">
                <a:latin typeface="Arial" panose="020B0604020202020204" pitchFamily="34" charset="0"/>
                <a:cs typeface="Arial" panose="020B0604020202020204" pitchFamily="34" charset="0"/>
              </a:rPr>
              <a:t>Bāze: </a:t>
            </a:r>
            <a:r>
              <a:rPr lang="lv-LV" sz="1000" i="1" dirty="0" smtClean="0">
                <a:latin typeface="Arial" panose="020B0604020202020204" pitchFamily="34" charset="0"/>
                <a:cs typeface="Arial" panose="020B0604020202020204" pitchFamily="34" charset="0"/>
              </a:rPr>
              <a:t>visi respondenti (skat</a:t>
            </a:r>
            <a:r>
              <a:rPr lang="lv-LV" sz="1000" i="1" dirty="0">
                <a:latin typeface="Arial" panose="020B0604020202020204" pitchFamily="34" charset="0"/>
                <a:cs typeface="Arial" panose="020B0604020202020204" pitchFamily="34" charset="0"/>
              </a:rPr>
              <a:t>. «n=» grafikā</a:t>
            </a:r>
            <a:r>
              <a:rPr lang="lv-LV" sz="1000" i="1" dirty="0" smtClean="0">
                <a:latin typeface="Arial" panose="020B0604020202020204" pitchFamily="34" charset="0"/>
                <a:cs typeface="Arial" panose="020B0604020202020204" pitchFamily="34" charset="0"/>
              </a:rPr>
              <a:t>)</a:t>
            </a:r>
            <a:endParaRPr lang="lv-LV" sz="1000" dirty="0">
              <a:latin typeface="Arial" panose="020B0604020202020204" pitchFamily="34" charset="0"/>
              <a:cs typeface="Arial" panose="020B0604020202020204" pitchFamily="34" charset="0"/>
            </a:endParaRPr>
          </a:p>
        </p:txBody>
      </p:sp>
      <p:graphicFrame>
        <p:nvGraphicFramePr>
          <p:cNvPr id="11" name="Chart 10">
            <a:extLst>
              <a:ext uri="{FF2B5EF4-FFF2-40B4-BE49-F238E27FC236}">
                <a16:creationId xmlns:lc="http://schemas.openxmlformats.org/drawingml/2006/lockedCanvas" xmlns="" xmlns:a16="http://schemas.microsoft.com/office/drawing/2014/main" xmlns:xdr="http://schemas.openxmlformats.org/drawingml/2006/spreadsheetDrawing" id="{00000000-0008-0000-0100-000042000000}"/>
              </a:ext>
            </a:extLst>
          </p:cNvPr>
          <p:cNvGraphicFramePr>
            <a:graphicFrameLocks/>
          </p:cNvGraphicFramePr>
          <p:nvPr>
            <p:extLst>
              <p:ext uri="{D42A27DB-BD31-4B8C-83A1-F6EECF244321}">
                <p14:modId xmlns:p14="http://schemas.microsoft.com/office/powerpoint/2010/main" val="1634850184"/>
              </p:ext>
            </p:extLst>
          </p:nvPr>
        </p:nvGraphicFramePr>
        <p:xfrm>
          <a:off x="1219200" y="1836567"/>
          <a:ext cx="9753600" cy="3184865"/>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47</a:t>
            </a:fld>
            <a:endParaRPr lang="en-US"/>
          </a:p>
        </p:txBody>
      </p:sp>
    </p:spTree>
    <p:extLst>
      <p:ext uri="{BB962C8B-B14F-4D97-AF65-F5344CB8AC3E}">
        <p14:creationId xmlns:p14="http://schemas.microsoft.com/office/powerpoint/2010/main" val="46099364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5.1. Informētība par dizainparaugiem un to reģistrāciju</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418502" cy="300082"/>
          </a:xfrm>
          <a:prstGeom prst="rect">
            <a:avLst/>
          </a:prstGeom>
          <a:noFill/>
        </p:spPr>
        <p:txBody>
          <a:bodyPr wrap="square" rtlCol="0">
            <a:spAutoFit/>
          </a:bodyPr>
          <a:lstStyle/>
          <a:p>
            <a:r>
              <a:rPr lang="lv-LV" sz="1350" b="1" dirty="0" smtClean="0">
                <a:latin typeface="Arial" panose="020B0604020202020204" pitchFamily="34" charset="0"/>
                <a:cs typeface="Arial" panose="020B0604020202020204" pitchFamily="34" charset="0"/>
              </a:rPr>
              <a:t>A16. Kā Jūs vērtējat savas zināšanas saistībā ar produkcijas un izstrādājumu ārējam veidolam - dizainparaugiem, to aizsardzību? Tās ir....</a:t>
            </a:r>
            <a:endParaRPr lang="en-US" sz="1350" dirty="0">
              <a:latin typeface="Arial" panose="020B0604020202020204" pitchFamily="34" charset="0"/>
              <a:cs typeface="Arial" panose="020B0604020202020204" pitchFamily="34" charset="0"/>
            </a:endParaRPr>
          </a:p>
        </p:txBody>
      </p:sp>
      <p:sp>
        <p:nvSpPr>
          <p:cNvPr id="10" name="TextBox 9"/>
          <p:cNvSpPr txBox="1"/>
          <p:nvPr/>
        </p:nvSpPr>
        <p:spPr>
          <a:xfrm>
            <a:off x="2546697" y="6025975"/>
            <a:ext cx="7215446" cy="246221"/>
          </a:xfrm>
          <a:prstGeom prst="rect">
            <a:avLst/>
          </a:prstGeom>
          <a:noFill/>
        </p:spPr>
        <p:txBody>
          <a:bodyPr wrap="square" rtlCol="0">
            <a:spAutoFit/>
          </a:bodyPr>
          <a:lstStyle/>
          <a:p>
            <a:pPr algn="ctr"/>
            <a:r>
              <a:rPr lang="lv-LV" sz="1000" i="1" dirty="0">
                <a:latin typeface="Arial" panose="020B0604020202020204" pitchFamily="34" charset="0"/>
                <a:cs typeface="Arial" panose="020B0604020202020204" pitchFamily="34" charset="0"/>
              </a:rPr>
              <a:t>Bāze: </a:t>
            </a:r>
            <a:r>
              <a:rPr lang="lv-LV" sz="1000" i="1" dirty="0" smtClean="0">
                <a:latin typeface="Arial" panose="020B0604020202020204" pitchFamily="34" charset="0"/>
                <a:cs typeface="Arial" panose="020B0604020202020204" pitchFamily="34" charset="0"/>
              </a:rPr>
              <a:t>respondenti attiecīgajās grupās (skat</a:t>
            </a:r>
            <a:r>
              <a:rPr lang="lv-LV" sz="1000" i="1" dirty="0">
                <a:latin typeface="Arial" panose="020B0604020202020204" pitchFamily="34" charset="0"/>
                <a:cs typeface="Arial" panose="020B0604020202020204" pitchFamily="34" charset="0"/>
              </a:rPr>
              <a:t>. «n=» grafikā</a:t>
            </a:r>
            <a:r>
              <a:rPr lang="lv-LV" sz="1000" i="1" dirty="0" smtClean="0">
                <a:latin typeface="Arial" panose="020B0604020202020204" pitchFamily="34" charset="0"/>
                <a:cs typeface="Arial" panose="020B0604020202020204" pitchFamily="34" charset="0"/>
              </a:rPr>
              <a:t>)</a:t>
            </a:r>
            <a:endParaRPr lang="lv-LV" sz="1000" dirty="0">
              <a:latin typeface="Arial" panose="020B0604020202020204" pitchFamily="34" charset="0"/>
              <a:cs typeface="Arial" panose="020B0604020202020204" pitchFamily="34" charset="0"/>
            </a:endParaRPr>
          </a:p>
        </p:txBody>
      </p:sp>
      <p:sp>
        <p:nvSpPr>
          <p:cNvPr id="7" name="TextBox 6"/>
          <p:cNvSpPr txBox="1"/>
          <p:nvPr/>
        </p:nvSpPr>
        <p:spPr>
          <a:xfrm>
            <a:off x="8117059" y="1123292"/>
            <a:ext cx="3912794" cy="584775"/>
          </a:xfrm>
          <a:prstGeom prst="rect">
            <a:avLst/>
          </a:prstGeom>
          <a:noFill/>
        </p:spPr>
        <p:txBody>
          <a:bodyPr wrap="square" rtlCol="0">
            <a:spAutoFit/>
          </a:bodyPr>
          <a:lstStyle/>
          <a:p>
            <a:pPr algn="r"/>
            <a:r>
              <a:rPr lang="lv-LV" sz="1600" b="1" dirty="0" smtClean="0">
                <a:solidFill>
                  <a:srgbClr val="840C56"/>
                </a:solidFill>
                <a:latin typeface="Arial" panose="020B0604020202020204" pitchFamily="34" charset="0"/>
                <a:cs typeface="Arial" panose="020B0604020202020204" pitchFamily="34" charset="0"/>
              </a:rPr>
              <a:t>Respondentu atbildes atkarībā no tā, vai pieder tiesības uz dizainparaugu</a:t>
            </a:r>
            <a:endParaRPr lang="en-US" sz="1600" b="1" dirty="0">
              <a:solidFill>
                <a:srgbClr val="840C56"/>
              </a:solidFill>
              <a:latin typeface="Arial" panose="020B0604020202020204" pitchFamily="34" charset="0"/>
              <a:cs typeface="Arial" panose="020B0604020202020204" pitchFamily="34" charset="0"/>
            </a:endParaRPr>
          </a:p>
        </p:txBody>
      </p:sp>
      <p:graphicFrame>
        <p:nvGraphicFramePr>
          <p:cNvPr id="8" name="Chart 7">
            <a:extLst>
              <a:ext uri="{FF2B5EF4-FFF2-40B4-BE49-F238E27FC236}">
                <a16:creationId xmlns:lc="http://schemas.openxmlformats.org/drawingml/2006/lockedCanvas" xmlns="" xmlns:a16="http://schemas.microsoft.com/office/drawing/2014/main" xmlns:xdr="http://schemas.openxmlformats.org/drawingml/2006/spreadsheetDrawing" id="{00000000-0008-0000-0100-000026000000}"/>
              </a:ext>
            </a:extLst>
          </p:cNvPr>
          <p:cNvGraphicFramePr>
            <a:graphicFrameLocks/>
          </p:cNvGraphicFramePr>
          <p:nvPr>
            <p:extLst>
              <p:ext uri="{D42A27DB-BD31-4B8C-83A1-F6EECF244321}">
                <p14:modId xmlns:p14="http://schemas.microsoft.com/office/powerpoint/2010/main" val="818736466"/>
              </p:ext>
            </p:extLst>
          </p:nvPr>
        </p:nvGraphicFramePr>
        <p:xfrm>
          <a:off x="1219200" y="1806522"/>
          <a:ext cx="9753600" cy="3679878"/>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48</a:t>
            </a:fld>
            <a:endParaRPr lang="en-US"/>
          </a:p>
        </p:txBody>
      </p:sp>
    </p:spTree>
    <p:extLst>
      <p:ext uri="{BB962C8B-B14F-4D97-AF65-F5344CB8AC3E}">
        <p14:creationId xmlns:p14="http://schemas.microsoft.com/office/powerpoint/2010/main" val="35560389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5.2. Uzskati par dizainparaugiem un to reģistrāciju</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418502" cy="307777"/>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A17. Cik lielā mērā Jūs piekrītat vai nepiekrītat šādiem apgalvojumiem par dizainparaugu?</a:t>
            </a:r>
            <a:endParaRPr lang="en-US" sz="1400" dirty="0">
              <a:latin typeface="Arial" panose="020B0604020202020204" pitchFamily="34" charset="0"/>
              <a:cs typeface="Arial" panose="020B0604020202020204" pitchFamily="34" charset="0"/>
            </a:endParaRPr>
          </a:p>
        </p:txBody>
      </p:sp>
      <p:sp>
        <p:nvSpPr>
          <p:cNvPr id="10" name="TextBox 9"/>
          <p:cNvSpPr txBox="1"/>
          <p:nvPr/>
        </p:nvSpPr>
        <p:spPr>
          <a:xfrm>
            <a:off x="2546697" y="6025975"/>
            <a:ext cx="7215446" cy="707886"/>
          </a:xfrm>
          <a:prstGeom prst="rect">
            <a:avLst/>
          </a:prstGeom>
          <a:noFill/>
        </p:spPr>
        <p:txBody>
          <a:bodyPr wrap="square" rtlCol="0">
            <a:spAutoFit/>
          </a:bodyPr>
          <a:lstStyle/>
          <a:p>
            <a:pPr algn="ctr"/>
            <a:r>
              <a:rPr lang="lv-LV" sz="1000" i="1" dirty="0">
                <a:latin typeface="Arial" panose="020B0604020202020204" pitchFamily="34" charset="0"/>
                <a:cs typeface="Arial" panose="020B0604020202020204" pitchFamily="34" charset="0"/>
              </a:rPr>
              <a:t>Bāze: </a:t>
            </a:r>
            <a:r>
              <a:rPr lang="lv-LV" sz="1000" i="1" dirty="0" smtClean="0">
                <a:latin typeface="Arial" panose="020B0604020202020204" pitchFamily="34" charset="0"/>
                <a:cs typeface="Arial" panose="020B0604020202020204" pitchFamily="34" charset="0"/>
              </a:rPr>
              <a:t>visi respondenti (skat</a:t>
            </a:r>
            <a:r>
              <a:rPr lang="lv-LV" sz="1000" i="1" dirty="0">
                <a:latin typeface="Arial" panose="020B0604020202020204" pitchFamily="34" charset="0"/>
                <a:cs typeface="Arial" panose="020B0604020202020204" pitchFamily="34" charset="0"/>
              </a:rPr>
              <a:t>. «n=» grafikā</a:t>
            </a:r>
            <a:r>
              <a:rPr lang="lv-LV" sz="1000" i="1" dirty="0" smtClean="0">
                <a:latin typeface="Arial" panose="020B0604020202020204" pitchFamily="34" charset="0"/>
                <a:cs typeface="Arial" panose="020B0604020202020204" pitchFamily="34" charset="0"/>
              </a:rPr>
              <a:t>)</a:t>
            </a:r>
          </a:p>
          <a:p>
            <a:pPr algn="ctr"/>
            <a:r>
              <a:rPr lang="lv-LV" sz="1000" i="1" dirty="0">
                <a:latin typeface="Arial" panose="020B0604020202020204" pitchFamily="34" charset="0"/>
                <a:cs typeface="Arial" panose="020B0604020202020204" pitchFamily="34" charset="0"/>
              </a:rPr>
              <a:t>*Formulējums </a:t>
            </a:r>
            <a:r>
              <a:rPr lang="lv-LV" sz="1000" i="1" dirty="0" smtClean="0">
                <a:latin typeface="Arial" panose="020B0604020202020204" pitchFamily="34" charset="0"/>
                <a:cs typeface="Arial" panose="020B0604020202020204" pitchFamily="34" charset="0"/>
              </a:rPr>
              <a:t>līdz 2022. gadam: «Reģistrēta </a:t>
            </a:r>
            <a:r>
              <a:rPr lang="lv-LV" sz="1000" i="1" dirty="0">
                <a:latin typeface="Arial" panose="020B0604020202020204" pitchFamily="34" charset="0"/>
                <a:cs typeface="Arial" panose="020B0604020202020204" pitchFamily="34" charset="0"/>
              </a:rPr>
              <a:t>dizainparauga īpašnieks var aizliegt citiem izmantot izstrādājumus, kuru kopiespaids būtiski neatšķiras no reģistrētā dizainparauga"</a:t>
            </a:r>
            <a:endParaRPr lang="lv-LV" sz="1000" i="1" dirty="0" smtClean="0">
              <a:latin typeface="Arial" panose="020B0604020202020204" pitchFamily="34" charset="0"/>
              <a:cs typeface="Arial" panose="020B0604020202020204" pitchFamily="34" charset="0"/>
            </a:endParaRPr>
          </a:p>
          <a:p>
            <a:pPr algn="ctr"/>
            <a:endParaRPr lang="lv-LV" sz="1000" dirty="0">
              <a:latin typeface="Arial" panose="020B0604020202020204" pitchFamily="34" charset="0"/>
              <a:cs typeface="Arial" panose="020B0604020202020204" pitchFamily="34" charset="0"/>
            </a:endParaRPr>
          </a:p>
        </p:txBody>
      </p:sp>
      <p:graphicFrame>
        <p:nvGraphicFramePr>
          <p:cNvPr id="11" name="Chart 10">
            <a:extLst>
              <a:ext uri="{FF2B5EF4-FFF2-40B4-BE49-F238E27FC236}">
                <a16:creationId xmlns:lc="http://schemas.openxmlformats.org/drawingml/2006/lockedCanvas" xmlns="" xmlns:a16="http://schemas.microsoft.com/office/drawing/2014/main" xmlns:xdr="http://schemas.openxmlformats.org/drawingml/2006/spreadsheetDrawing" id="{00000000-0008-0000-0100-000043000000}"/>
              </a:ext>
            </a:extLst>
          </p:cNvPr>
          <p:cNvGraphicFramePr>
            <a:graphicFrameLocks/>
          </p:cNvGraphicFramePr>
          <p:nvPr>
            <p:extLst>
              <p:ext uri="{D42A27DB-BD31-4B8C-83A1-F6EECF244321}">
                <p14:modId xmlns:p14="http://schemas.microsoft.com/office/powerpoint/2010/main" val="2800596948"/>
              </p:ext>
            </p:extLst>
          </p:nvPr>
        </p:nvGraphicFramePr>
        <p:xfrm>
          <a:off x="1214948" y="1577290"/>
          <a:ext cx="9762104" cy="4274870"/>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49</a:t>
            </a:fld>
            <a:endParaRPr lang="en-US"/>
          </a:p>
        </p:txBody>
      </p:sp>
    </p:spTree>
    <p:extLst>
      <p:ext uri="{BB962C8B-B14F-4D97-AF65-F5344CB8AC3E}">
        <p14:creationId xmlns:p14="http://schemas.microsoft.com/office/powerpoint/2010/main" val="32006346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3533112" y="180000"/>
            <a:ext cx="5292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Izlases raksturojums, 2. daļa</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7381085" y="6045980"/>
            <a:ext cx="4743603" cy="400110"/>
          </a:xfrm>
          <a:prstGeom prst="rect">
            <a:avLst/>
          </a:prstGeom>
          <a:noFill/>
        </p:spPr>
        <p:txBody>
          <a:bodyPr wrap="square" rtlCol="0">
            <a:spAutoFit/>
          </a:bodyPr>
          <a:lstStyle/>
          <a:p>
            <a:r>
              <a:rPr lang="lv-LV" sz="1000" i="1" dirty="0" smtClean="0">
                <a:latin typeface="Arial" panose="020B0604020202020204" pitchFamily="34" charset="0"/>
                <a:cs typeface="Arial" panose="020B0604020202020204" pitchFamily="34" charset="0"/>
              </a:rPr>
              <a:t>Bāze: visi respondenti</a:t>
            </a:r>
          </a:p>
          <a:p>
            <a:r>
              <a:rPr lang="lv-LV" sz="1000" i="1" dirty="0" smtClean="0">
                <a:latin typeface="Arial" panose="020B0604020202020204" pitchFamily="34" charset="0"/>
                <a:cs typeface="Arial" panose="020B0604020202020204" pitchFamily="34" charset="0"/>
              </a:rPr>
              <a:t>Šeit un turpmāk atskaitē — procenti svērti, skaits nesvērts</a:t>
            </a:r>
            <a:endParaRPr lang="lv-LV" sz="1000" i="1" dirty="0">
              <a:latin typeface="Arial" panose="020B0604020202020204" pitchFamily="34" charset="0"/>
              <a:cs typeface="Arial" panose="020B0604020202020204" pitchFamily="34" charset="0"/>
            </a:endParaRPr>
          </a:p>
        </p:txBody>
      </p:sp>
      <p:sp>
        <p:nvSpPr>
          <p:cNvPr id="7" name="TextBox 6"/>
          <p:cNvSpPr txBox="1"/>
          <p:nvPr/>
        </p:nvSpPr>
        <p:spPr>
          <a:xfrm>
            <a:off x="7477435" y="1806477"/>
            <a:ext cx="3960000" cy="3924000"/>
          </a:xfrm>
          <a:prstGeom prst="rect">
            <a:avLst/>
          </a:prstGeom>
          <a:noFill/>
          <a:ln>
            <a:solidFill>
              <a:srgbClr val="840C56"/>
            </a:solidFill>
          </a:ln>
        </p:spPr>
        <p:txBody>
          <a:bodyPr wrap="square" rtlCol="0">
            <a:spAutoFit/>
          </a:bodyPr>
          <a:lstStyle/>
          <a:p>
            <a:r>
              <a:rPr lang="lv-LV" sz="1200" b="1" u="sng" noProof="1" smtClean="0">
                <a:latin typeface="Arial" panose="020B0604020202020204" pitchFamily="34" charset="0"/>
                <a:cs typeface="Arial" panose="020B0604020202020204" pitchFamily="34" charset="0"/>
              </a:rPr>
              <a:t>Uzņēmuma statusa atbilžu varianta «Cits» atšifrējums</a:t>
            </a:r>
          </a:p>
          <a:p>
            <a:r>
              <a:rPr lang="lv-LV" sz="1200" b="1" noProof="1" smtClean="0">
                <a:latin typeface="Arial" panose="020B0604020202020204" pitchFamily="34" charset="0"/>
                <a:cs typeface="Arial" panose="020B0604020202020204" pitchFamily="34" charset="0"/>
              </a:rPr>
              <a:t>Minēts 1 reizi:</a:t>
            </a:r>
            <a:endParaRPr lang="lv-LV" sz="1200" b="1" noProof="1">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Holdinga kompānija</a:t>
            </a:r>
          </a:p>
          <a:p>
            <a:pPr marL="171450" indent="-171450">
              <a:buFont typeface="Arial" panose="020B0604020202020204" pitchFamily="34" charset="0"/>
              <a:buChar char="•"/>
            </a:pPr>
            <a:r>
              <a:rPr lang="lv-LV" sz="1200" noProof="1">
                <a:latin typeface="Arial" panose="020B0604020202020204" pitchFamily="34" charset="0"/>
                <a:cs typeface="Arial" panose="020B0604020202020204" pitchFamily="34" charset="0"/>
              </a:rPr>
              <a:t>liela Zviedrijas lauksaimniecības kooperatīva meitas </a:t>
            </a:r>
            <a:r>
              <a:rPr lang="lv-LV" sz="1200" noProof="1" smtClean="0">
                <a:latin typeface="Arial" panose="020B0604020202020204" pitchFamily="34" charset="0"/>
                <a:cs typeface="Arial" panose="020B0604020202020204" pitchFamily="34" charset="0"/>
              </a:rPr>
              <a:t>uzņēmums</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Mazumtirdzniecība</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Medicīna</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Nekāds</a:t>
            </a:r>
          </a:p>
          <a:p>
            <a:pPr marL="171450" indent="-171450">
              <a:buFont typeface="Arial" panose="020B0604020202020204" pitchFamily="34" charset="0"/>
              <a:buChar char="•"/>
            </a:pPr>
            <a:r>
              <a:rPr lang="lv-LV" sz="1200" noProof="1">
                <a:latin typeface="Arial" panose="020B0604020202020204" pitchFamily="34" charset="0"/>
                <a:cs typeface="Arial" panose="020B0604020202020204" pitchFamily="34" charset="0"/>
              </a:rPr>
              <a:t>nozares </a:t>
            </a:r>
            <a:r>
              <a:rPr lang="lv-LV" sz="1200" noProof="1" smtClean="0">
                <a:latin typeface="Arial" panose="020B0604020202020204" pitchFamily="34" charset="0"/>
                <a:cs typeface="Arial" panose="020B0604020202020204" pitchFamily="34" charset="0"/>
              </a:rPr>
              <a:t>pārstāvis</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Parādnieks</a:t>
            </a:r>
          </a:p>
          <a:p>
            <a:pPr marL="171450" indent="-171450">
              <a:buFont typeface="Arial" panose="020B0604020202020204" pitchFamily="34" charset="0"/>
              <a:buChar char="•"/>
            </a:pPr>
            <a:r>
              <a:rPr lang="lv-LV" sz="1200" noProof="1">
                <a:latin typeface="Arial" panose="020B0604020202020204" pitchFamily="34" charset="0"/>
                <a:cs typeface="Arial" panose="020B0604020202020204" pitchFamily="34" charset="0"/>
              </a:rPr>
              <a:t>PVN </a:t>
            </a:r>
            <a:r>
              <a:rPr lang="lv-LV" sz="1200" noProof="1" smtClean="0">
                <a:latin typeface="Arial" panose="020B0604020202020204" pitchFamily="34" charset="0"/>
                <a:cs typeface="Arial" panose="020B0604020202020204" pitchFamily="34" charset="0"/>
              </a:rPr>
              <a:t>nemaksātājs</a:t>
            </a:r>
          </a:p>
          <a:p>
            <a:pPr marL="171450" indent="-171450">
              <a:buFont typeface="Arial" panose="020B0604020202020204" pitchFamily="34" charset="0"/>
              <a:buChar char="•"/>
            </a:pPr>
            <a:r>
              <a:rPr lang="lv-LV" sz="1200" noProof="1">
                <a:latin typeface="Arial" panose="020B0604020202020204" pitchFamily="34" charset="0"/>
                <a:cs typeface="Arial" panose="020B0604020202020204" pitchFamily="34" charset="0"/>
              </a:rPr>
              <a:t>sabiedriskā labuma </a:t>
            </a:r>
            <a:r>
              <a:rPr lang="lv-LV" sz="1200" noProof="1" smtClean="0">
                <a:latin typeface="Arial" panose="020B0604020202020204" pitchFamily="34" charset="0"/>
                <a:cs typeface="Arial" panose="020B0604020202020204" pitchFamily="34" charset="0"/>
              </a:rPr>
              <a:t>guvēji</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SIA</a:t>
            </a:r>
          </a:p>
          <a:p>
            <a:pPr marL="171450" indent="-171450">
              <a:buFont typeface="Arial" panose="020B0604020202020204" pitchFamily="34" charset="0"/>
              <a:buChar char="•"/>
            </a:pPr>
            <a:r>
              <a:rPr lang="lv-LV" sz="1200" noProof="1">
                <a:latin typeface="Arial" panose="020B0604020202020204" pitchFamily="34" charset="0"/>
                <a:cs typeface="Arial" panose="020B0604020202020204" pitchFamily="34" charset="0"/>
              </a:rPr>
              <a:t>sociāls </a:t>
            </a:r>
            <a:r>
              <a:rPr lang="lv-LV" sz="1200" noProof="1" smtClean="0">
                <a:latin typeface="Arial" panose="020B0604020202020204" pitchFamily="34" charset="0"/>
                <a:cs typeface="Arial" panose="020B0604020202020204" pitchFamily="34" charset="0"/>
              </a:rPr>
              <a:t>uzņēmums</a:t>
            </a:r>
          </a:p>
          <a:p>
            <a:pPr marL="171450" indent="-171450">
              <a:buFont typeface="Arial" panose="020B0604020202020204" pitchFamily="34" charset="0"/>
              <a:buChar char="•"/>
            </a:pPr>
            <a:r>
              <a:rPr lang="lv-LV" sz="1200" noProof="1">
                <a:latin typeface="Arial" panose="020B0604020202020204" pitchFamily="34" charset="0"/>
                <a:cs typeface="Arial" panose="020B0604020202020204" pitchFamily="34" charset="0"/>
              </a:rPr>
              <a:t>uzņēmums attīstības </a:t>
            </a:r>
            <a:r>
              <a:rPr lang="lv-LV" sz="1200" noProof="1" smtClean="0">
                <a:latin typeface="Arial" panose="020B0604020202020204" pitchFamily="34" charset="0"/>
                <a:cs typeface="Arial" panose="020B0604020202020204" pitchFamily="34" charset="0"/>
              </a:rPr>
              <a:t>stadijā</a:t>
            </a:r>
          </a:p>
          <a:p>
            <a:pPr marL="171450" indent="-171450">
              <a:buFont typeface="Arial" panose="020B0604020202020204" pitchFamily="34" charset="0"/>
              <a:buChar char="•"/>
            </a:pPr>
            <a:r>
              <a:rPr lang="lv-LV" sz="1200" noProof="1">
                <a:latin typeface="Arial" panose="020B0604020202020204" pitchFamily="34" charset="0"/>
                <a:cs typeface="Arial" panose="020B0604020202020204" pitchFamily="34" charset="0"/>
              </a:rPr>
              <a:t>valsts </a:t>
            </a:r>
            <a:r>
              <a:rPr lang="lv-LV" sz="1200" noProof="1" smtClean="0">
                <a:latin typeface="Arial" panose="020B0604020202020204" pitchFamily="34" charset="0"/>
                <a:cs typeface="Arial" panose="020B0604020202020204" pitchFamily="34" charset="0"/>
              </a:rPr>
              <a:t>iestāde</a:t>
            </a:r>
          </a:p>
          <a:p>
            <a:pPr marL="171450" indent="-171450">
              <a:buFont typeface="Arial" panose="020B0604020202020204" pitchFamily="34" charset="0"/>
              <a:buChar char="•"/>
            </a:pPr>
            <a:r>
              <a:rPr lang="lv-LV" sz="1200" noProof="1">
                <a:latin typeface="Arial" panose="020B0604020202020204" pitchFamily="34" charset="0"/>
                <a:cs typeface="Arial" panose="020B0604020202020204" pitchFamily="34" charset="0"/>
              </a:rPr>
              <a:t>veselības </a:t>
            </a:r>
            <a:r>
              <a:rPr lang="lv-LV" sz="1200" noProof="1" smtClean="0">
                <a:latin typeface="Arial" panose="020B0604020202020204" pitchFamily="34" charset="0"/>
                <a:cs typeface="Arial" panose="020B0604020202020204" pitchFamily="34" charset="0"/>
              </a:rPr>
              <a:t>aprūpes</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Zobārstniecība</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ZTF</a:t>
            </a:r>
          </a:p>
          <a:p>
            <a:pPr marL="171450" indent="-171450">
              <a:buFont typeface="Arial" panose="020B0604020202020204" pitchFamily="34" charset="0"/>
              <a:buChar char="•"/>
            </a:pPr>
            <a:r>
              <a:rPr lang="lv-LV" sz="1200" noProof="1">
                <a:latin typeface="Arial" panose="020B0604020202020204" pitchFamily="34" charset="0"/>
                <a:cs typeface="Arial" panose="020B0604020202020204" pitchFamily="34" charset="0"/>
              </a:rPr>
              <a:t>zvejniecība</a:t>
            </a:r>
          </a:p>
        </p:txBody>
      </p:sp>
      <p:graphicFrame>
        <p:nvGraphicFramePr>
          <p:cNvPr id="8" name="Table 7"/>
          <p:cNvGraphicFramePr>
            <a:graphicFrameLocks noGrp="1"/>
          </p:cNvGraphicFramePr>
          <p:nvPr>
            <p:extLst>
              <p:ext uri="{D42A27DB-BD31-4B8C-83A1-F6EECF244321}">
                <p14:modId xmlns:p14="http://schemas.microsoft.com/office/powerpoint/2010/main" val="25841114"/>
              </p:ext>
            </p:extLst>
          </p:nvPr>
        </p:nvGraphicFramePr>
        <p:xfrm>
          <a:off x="982800" y="1090864"/>
          <a:ext cx="5468145" cy="5355226"/>
        </p:xfrm>
        <a:graphic>
          <a:graphicData uri="http://schemas.openxmlformats.org/drawingml/2006/table">
            <a:tbl>
              <a:tblPr/>
              <a:tblGrid>
                <a:gridCol w="1143890">
                  <a:extLst>
                    <a:ext uri="{9D8B030D-6E8A-4147-A177-3AD203B41FA5}">
                      <a16:colId xmlns:a16="http://schemas.microsoft.com/office/drawing/2014/main" xmlns="" val="20000"/>
                    </a:ext>
                  </a:extLst>
                </a:gridCol>
                <a:gridCol w="2822797">
                  <a:extLst>
                    <a:ext uri="{9D8B030D-6E8A-4147-A177-3AD203B41FA5}">
                      <a16:colId xmlns:a16="http://schemas.microsoft.com/office/drawing/2014/main" xmlns="" val="20001"/>
                    </a:ext>
                  </a:extLst>
                </a:gridCol>
                <a:gridCol w="721307">
                  <a:extLst>
                    <a:ext uri="{9D8B030D-6E8A-4147-A177-3AD203B41FA5}">
                      <a16:colId xmlns:a16="http://schemas.microsoft.com/office/drawing/2014/main" xmlns="" val="20002"/>
                    </a:ext>
                  </a:extLst>
                </a:gridCol>
                <a:gridCol w="780151">
                  <a:extLst>
                    <a:ext uri="{9D8B030D-6E8A-4147-A177-3AD203B41FA5}">
                      <a16:colId xmlns:a16="http://schemas.microsoft.com/office/drawing/2014/main" xmlns="" val="20003"/>
                    </a:ext>
                  </a:extLst>
                </a:gridCol>
              </a:tblGrid>
              <a:tr h="194438">
                <a:tc gridSpan="2">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endParaRPr kumimoji="0" lang="en-GB" altLang="lv-LV" sz="11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9524" marR="9524"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40C56"/>
                    </a:solidFill>
                  </a:tcPr>
                </a:tc>
                <a:tc hMerge="1">
                  <a:txBody>
                    <a:bodyPr/>
                    <a:lstStyle/>
                    <a:p>
                      <a:endParaRPr lang="lv-LV"/>
                    </a:p>
                  </a:txBody>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GB" altLang="lv-LV" sz="1100" b="1" i="0" u="none" strike="noStrike" cap="none" normalizeH="0" baseline="0" noProof="1">
                          <a:ln>
                            <a:noFill/>
                          </a:ln>
                          <a:solidFill>
                            <a:schemeClr val="bg1"/>
                          </a:solidFill>
                          <a:effectLst/>
                          <a:latin typeface="Arial" panose="020B0604020202020204" pitchFamily="34" charset="0"/>
                          <a:cs typeface="Arial" panose="020B0604020202020204" pitchFamily="34" charset="0"/>
                        </a:rPr>
                        <a:t>Skaits</a:t>
                      </a:r>
                    </a:p>
                  </a:txBody>
                  <a:tcPr marL="9524" marR="9524"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40C56"/>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GB" altLang="lv-LV" sz="1100" b="1" i="0" u="none" strike="noStrike" cap="none" normalizeH="0" baseline="0" noProof="1">
                          <a:ln>
                            <a:noFill/>
                          </a:ln>
                          <a:solidFill>
                            <a:schemeClr val="bg1"/>
                          </a:solidFill>
                          <a:effectLst/>
                          <a:latin typeface="Arial" panose="020B0604020202020204" pitchFamily="34" charset="0"/>
                          <a:cs typeface="Arial" panose="020B0604020202020204" pitchFamily="34" charset="0"/>
                        </a:rPr>
                        <a:t>Kol %</a:t>
                      </a:r>
                    </a:p>
                  </a:txBody>
                  <a:tcPr marL="9524" marR="9524"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40C56"/>
                    </a:solidFill>
                  </a:tcPr>
                </a:tc>
                <a:extLst>
                  <a:ext uri="{0D108BD9-81ED-4DB2-BD59-A6C34878D82A}">
                    <a16:rowId xmlns:a16="http://schemas.microsoft.com/office/drawing/2014/main" xmlns="" val="10000"/>
                  </a:ext>
                </a:extLst>
              </a:tr>
              <a:tr h="194438">
                <a:tc gridSpan="2">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lv-LV" altLang="lv-LV" sz="1200" b="1" i="0" u="none" strike="noStrike" cap="none" normalizeH="0" baseline="0" noProof="1" smtClean="0">
                          <a:ln>
                            <a:noFill/>
                          </a:ln>
                          <a:solidFill>
                            <a:schemeClr val="tx1"/>
                          </a:solidFill>
                          <a:effectLst/>
                          <a:latin typeface="Arial" panose="020B0604020202020204" pitchFamily="34" charset="0"/>
                          <a:cs typeface="Arial" panose="020B0604020202020204" pitchFamily="34" charset="0"/>
                        </a:rPr>
                        <a:t> KOPĀ</a:t>
                      </a:r>
                      <a:endParaRPr kumimoji="0" lang="lv-LV" altLang="lv-LV" sz="12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9524" marR="9524"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lv-LV"/>
                    </a:p>
                  </a:txBody>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2318</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100,0</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0001"/>
                  </a:ext>
                </a:extLst>
              </a:tr>
              <a:tr h="194438">
                <a:tc rowSpan="8">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0" fontAlgn="t" latinLnBrk="0" hangingPunct="0">
                        <a:lnSpc>
                          <a:spcPct val="100000"/>
                        </a:lnSpc>
                        <a:spcBef>
                          <a:spcPct val="0"/>
                        </a:spcBef>
                        <a:spcAft>
                          <a:spcPct val="0"/>
                        </a:spcAft>
                        <a:buClrTx/>
                        <a:buSzTx/>
                        <a:buFontTx/>
                        <a:buNone/>
                        <a:tabLst/>
                      </a:pPr>
                      <a:r>
                        <a:rPr kumimoji="0" lang="lv-LV" altLang="lv-LV" sz="1200" b="1" i="0" u="none" strike="noStrike" cap="none" normalizeH="0" baseline="0" noProof="1" smtClean="0">
                          <a:ln>
                            <a:noFill/>
                          </a:ln>
                          <a:solidFill>
                            <a:schemeClr val="tx1"/>
                          </a:solidFill>
                          <a:effectLst/>
                          <a:latin typeface="Arial" panose="020B0604020202020204" pitchFamily="34" charset="0"/>
                          <a:cs typeface="Arial" panose="020B0604020202020204" pitchFamily="34" charset="0"/>
                        </a:rPr>
                        <a:t>UZŅĒMUMA STATUSS</a:t>
                      </a:r>
                      <a:endParaRPr kumimoji="0" lang="lv-LV" altLang="lv-LV" sz="12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9524" marR="9524"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l" fontAlgn="t"/>
                      <a:r>
                        <a:rPr lang="lv-LV" sz="1200" b="0" i="0" u="none" strike="noStrike" noProof="1" smtClean="0">
                          <a:solidFill>
                            <a:srgbClr val="000000"/>
                          </a:solidFill>
                          <a:effectLst/>
                          <a:latin typeface="Arial" panose="020B0604020202020204" pitchFamily="34" charset="0"/>
                          <a:cs typeface="Arial" panose="020B0604020202020204" pitchFamily="34" charset="0"/>
                        </a:rPr>
                        <a:t>saimnieciskās darbības veicējs\-a</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209</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9,8</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2"/>
                  </a:ext>
                </a:extLst>
              </a:tr>
              <a:tr h="194438">
                <a:tc vMerge="1">
                  <a:txBody>
                    <a:bodyPr/>
                    <a:lstStyle/>
                    <a:p>
                      <a:endParaRPr lang="en-US"/>
                    </a:p>
                  </a:txBody>
                  <a:tcPr/>
                </a:tc>
                <a:tc>
                  <a:txBody>
                    <a:bodyPr/>
                    <a:lstStyle/>
                    <a:p>
                      <a:pPr algn="l" fontAlgn="t"/>
                      <a:r>
                        <a:rPr lang="lv-LV" sz="1200" b="0" i="0" u="none" strike="noStrike" noProof="1" smtClean="0">
                          <a:solidFill>
                            <a:srgbClr val="000000"/>
                          </a:solidFill>
                          <a:effectLst/>
                          <a:latin typeface="Arial" panose="020B0604020202020204" pitchFamily="34" charset="0"/>
                          <a:cs typeface="Arial" panose="020B0604020202020204" pitchFamily="34" charset="0"/>
                        </a:rPr>
                        <a:t>individuālais\-ā komersants\-e</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25</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1,2</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194438">
                <a:tc vMerge="1">
                  <a:txBody>
                    <a:bodyPr/>
                    <a:lstStyle/>
                    <a:p>
                      <a:endParaRPr lang="en-US"/>
                    </a:p>
                  </a:txBody>
                  <a:tcPr/>
                </a:tc>
                <a:tc>
                  <a:txBody>
                    <a:bodyPr/>
                    <a:lstStyle/>
                    <a:p>
                      <a:pPr algn="l" fontAlgn="t"/>
                      <a:r>
                        <a:rPr lang="lv-LV" sz="1200" b="0" i="0" u="none" strike="noStrike" noProof="1" smtClean="0">
                          <a:solidFill>
                            <a:srgbClr val="000000"/>
                          </a:solidFill>
                          <a:effectLst/>
                          <a:latin typeface="Arial" panose="020B0604020202020204" pitchFamily="34" charset="0"/>
                          <a:cs typeface="Arial" panose="020B0604020202020204" pitchFamily="34" charset="0"/>
                        </a:rPr>
                        <a:t>zemnieku saimniecības īpašnieks\-ce</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11</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0,5</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r>
              <a:tr h="194438">
                <a:tc vMerge="1">
                  <a:txBody>
                    <a:bodyPr/>
                    <a:lstStyle/>
                    <a:p>
                      <a:endParaRPr lang="en-US"/>
                    </a:p>
                  </a:txBody>
                  <a:tcPr/>
                </a:tc>
                <a:tc>
                  <a:txBody>
                    <a:bodyPr/>
                    <a:lstStyle/>
                    <a:p>
                      <a:pPr algn="l" fontAlgn="t"/>
                      <a:r>
                        <a:rPr lang="lv-LV" sz="1200" b="0" i="0" u="none" strike="noStrike" noProof="1" smtClean="0">
                          <a:solidFill>
                            <a:srgbClr val="000000"/>
                          </a:solidFill>
                          <a:effectLst/>
                          <a:latin typeface="Arial" panose="020B0604020202020204" pitchFamily="34" charset="0"/>
                          <a:cs typeface="Arial" panose="020B0604020202020204" pitchFamily="34" charset="0"/>
                        </a:rPr>
                        <a:t>mikrouzņēmuma īpašnieks\-ce</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133</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6,7</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372461">
                <a:tc vMerge="1">
                  <a:txBody>
                    <a:bodyPr/>
                    <a:lstStyle/>
                    <a:p>
                      <a:endParaRPr lang="en-US"/>
                    </a:p>
                  </a:txBody>
                  <a:tcPr/>
                </a:tc>
                <a:tc>
                  <a:txBody>
                    <a:bodyPr/>
                    <a:lstStyle/>
                    <a:p>
                      <a:pPr algn="l" fontAlgn="t"/>
                      <a:r>
                        <a:rPr lang="lv-LV" sz="1200" b="0" i="0" u="none" strike="noStrike" noProof="1" smtClean="0">
                          <a:solidFill>
                            <a:srgbClr val="000000"/>
                          </a:solidFill>
                          <a:effectLst/>
                          <a:latin typeface="Arial" panose="020B0604020202020204" pitchFamily="34" charset="0"/>
                          <a:cs typeface="Arial" panose="020B0604020202020204" pitchFamily="34" charset="0"/>
                        </a:rPr>
                        <a:t>maza uzņēmuma, kura apgrozījums gadā ir līdz 142 000 EUR, pārstāvis\-e</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1008</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49,7</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r>
              <a:tr h="553548">
                <a:tc vMerge="1">
                  <a:txBody>
                    <a:bodyPr/>
                    <a:lstStyle/>
                    <a:p>
                      <a:endParaRPr lang="en-US"/>
                    </a:p>
                  </a:txBody>
                  <a:tcPr/>
                </a:tc>
                <a:tc>
                  <a:txBody>
                    <a:bodyPr/>
                    <a:lstStyle/>
                    <a:p>
                      <a:pPr algn="l" fontAlgn="t"/>
                      <a:r>
                        <a:rPr lang="lv-LV" sz="1200" b="0" i="0" u="none" strike="noStrike" noProof="1" smtClean="0">
                          <a:solidFill>
                            <a:srgbClr val="000000"/>
                          </a:solidFill>
                          <a:effectLst/>
                          <a:latin typeface="Arial" panose="020B0604020202020204" pitchFamily="34" charset="0"/>
                          <a:cs typeface="Arial" panose="020B0604020202020204" pitchFamily="34" charset="0"/>
                        </a:rPr>
                        <a:t>Vidēja lieluma nodokļu maksātāja pārstāvis\-e  (uzņēmums, kura apgrozījums gadā ir no 142 000 EUR līdz 4 000 000 EUR)</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768</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28,8</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553548">
                <a:tc vMerge="1">
                  <a:txBody>
                    <a:bodyPr/>
                    <a:lstStyle/>
                    <a:p>
                      <a:endParaRPr lang="en-US"/>
                    </a:p>
                  </a:txBody>
                  <a:tcPr/>
                </a:tc>
                <a:tc>
                  <a:txBody>
                    <a:bodyPr/>
                    <a:lstStyle/>
                    <a:p>
                      <a:pPr algn="l" fontAlgn="t"/>
                      <a:r>
                        <a:rPr lang="lv-LV" sz="1200" b="0" i="0" u="none" strike="noStrike" noProof="1" smtClean="0">
                          <a:solidFill>
                            <a:srgbClr val="000000"/>
                          </a:solidFill>
                          <a:effectLst/>
                          <a:latin typeface="Arial" panose="020B0604020202020204" pitchFamily="34" charset="0"/>
                          <a:cs typeface="Arial" panose="020B0604020202020204" pitchFamily="34" charset="0"/>
                        </a:rPr>
                        <a:t>Liela nodokļu maksātāja pārstāvis\-e  (uzņēmums, kura apgrozījums gadā ir virs 4 000 000 EUR)</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147</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2,6</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194438">
                <a:tc vMerge="1">
                  <a:txBody>
                    <a:bodyPr/>
                    <a:lstStyle/>
                    <a:p>
                      <a:endParaRPr lang="lv-LV"/>
                    </a:p>
                  </a:txBody>
                  <a:tcPr/>
                </a:tc>
                <a:tc>
                  <a:txBody>
                    <a:bodyPr/>
                    <a:lstStyle/>
                    <a:p>
                      <a:pPr algn="l" fontAlgn="t"/>
                      <a:r>
                        <a:rPr lang="lv-LV" sz="1200" b="0" i="0" u="sng" strike="noStrike" noProof="1" smtClean="0">
                          <a:solidFill>
                            <a:srgbClr val="000000"/>
                          </a:solidFill>
                          <a:effectLst/>
                          <a:latin typeface="Arial" panose="020B0604020202020204" pitchFamily="34" charset="0"/>
                          <a:cs typeface="Arial" panose="020B0604020202020204" pitchFamily="34" charset="0"/>
                        </a:rPr>
                        <a:t>Cits</a:t>
                      </a:r>
                      <a:endParaRPr lang="lv-LV" sz="1200" b="0" i="0" u="sng"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17</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0,7</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0003"/>
                  </a:ext>
                </a:extLst>
              </a:tr>
              <a:tr h="194438">
                <a:tc rowSpan="11">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0" fontAlgn="t" latinLnBrk="0" hangingPunct="0">
                        <a:lnSpc>
                          <a:spcPct val="100000"/>
                        </a:lnSpc>
                        <a:spcBef>
                          <a:spcPct val="0"/>
                        </a:spcBef>
                        <a:spcAft>
                          <a:spcPct val="0"/>
                        </a:spcAft>
                        <a:buClrTx/>
                        <a:buSzTx/>
                        <a:buFontTx/>
                        <a:buNone/>
                        <a:tabLst/>
                      </a:pPr>
                      <a:r>
                        <a:rPr kumimoji="0" lang="lv-LV" altLang="lv-LV" sz="1200" b="1" i="0" u="none" strike="noStrike" cap="none" normalizeH="0" baseline="0" noProof="1" smtClean="0">
                          <a:ln>
                            <a:noFill/>
                          </a:ln>
                          <a:solidFill>
                            <a:schemeClr val="tx1"/>
                          </a:solidFill>
                          <a:effectLst/>
                          <a:latin typeface="Arial" panose="020B0604020202020204" pitchFamily="34" charset="0"/>
                          <a:cs typeface="Arial" panose="020B0604020202020204" pitchFamily="34" charset="0"/>
                        </a:rPr>
                        <a:t>NOZARE*</a:t>
                      </a:r>
                      <a:endParaRPr kumimoji="0" lang="lv-LV" altLang="lv-LV" sz="12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9524" marR="9524"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l" fontAlgn="t"/>
                      <a:r>
                        <a:rPr lang="lv-LV" sz="1200" b="0" i="0" u="none" strike="noStrike" noProof="1" smtClean="0">
                          <a:solidFill>
                            <a:srgbClr val="000000"/>
                          </a:solidFill>
                          <a:effectLst/>
                          <a:latin typeface="Arial" panose="020B0604020202020204" pitchFamily="34" charset="0"/>
                          <a:cs typeface="Arial" panose="020B0604020202020204" pitchFamily="34" charset="0"/>
                        </a:rPr>
                        <a:t>Pārtikas produktu, dzērienu ražošana</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en-US" sz="1200" b="0" i="0" u="none" strike="noStrike">
                          <a:solidFill>
                            <a:srgbClr val="000000"/>
                          </a:solidFill>
                          <a:effectLst/>
                          <a:latin typeface="Arial" panose="020B0604020202020204" pitchFamily="34" charset="0"/>
                        </a:rPr>
                        <a:t>62</a:t>
                      </a: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2,7</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4"/>
                  </a:ext>
                </a:extLst>
              </a:tr>
              <a:tr h="194438">
                <a:tc vMerge="1">
                  <a:txBody>
                    <a:bodyPr/>
                    <a:lstStyle/>
                    <a:p>
                      <a:endParaRPr lang="en-US"/>
                    </a:p>
                  </a:txBody>
                  <a:tcPr/>
                </a:tc>
                <a:tc>
                  <a:txBody>
                    <a:bodyPr/>
                    <a:lstStyle/>
                    <a:p>
                      <a:pPr algn="l" fontAlgn="t"/>
                      <a:r>
                        <a:rPr lang="lv-LV" sz="1200" b="0" i="0" u="none" strike="noStrike" noProof="1" smtClean="0">
                          <a:solidFill>
                            <a:srgbClr val="000000"/>
                          </a:solidFill>
                          <a:effectLst/>
                          <a:latin typeface="Arial" panose="020B0604020202020204" pitchFamily="34" charset="0"/>
                          <a:cs typeface="Arial" panose="020B0604020202020204" pitchFamily="34" charset="0"/>
                        </a:rPr>
                        <a:t>Koksnes, mēbeļu ražošana</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en-US" sz="1200" b="0" i="0" u="none" strike="noStrike" dirty="0">
                          <a:solidFill>
                            <a:srgbClr val="000000"/>
                          </a:solidFill>
                          <a:effectLst/>
                          <a:latin typeface="Arial" panose="020B0604020202020204" pitchFamily="34" charset="0"/>
                        </a:rPr>
                        <a:t>62</a:t>
                      </a: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2,7</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194438">
                <a:tc vMerge="1">
                  <a:txBody>
                    <a:bodyPr/>
                    <a:lstStyle/>
                    <a:p>
                      <a:endParaRPr lang="en-US"/>
                    </a:p>
                  </a:txBody>
                  <a:tcPr/>
                </a:tc>
                <a:tc>
                  <a:txBody>
                    <a:bodyPr/>
                    <a:lstStyle/>
                    <a:p>
                      <a:pPr algn="l" fontAlgn="t"/>
                      <a:r>
                        <a:rPr lang="lv-LV" sz="1200" b="0" i="0" u="none" strike="noStrike" noProof="1" smtClean="0">
                          <a:solidFill>
                            <a:srgbClr val="000000"/>
                          </a:solidFill>
                          <a:effectLst/>
                          <a:latin typeface="Arial" panose="020B0604020202020204" pitchFamily="34" charset="0"/>
                          <a:cs typeface="Arial" panose="020B0604020202020204" pitchFamily="34" charset="0"/>
                        </a:rPr>
                        <a:t>Metāla ražošana un apstrāde</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en-US" sz="1200" b="0" i="0" u="none" strike="noStrike" dirty="0">
                          <a:solidFill>
                            <a:srgbClr val="000000"/>
                          </a:solidFill>
                          <a:effectLst/>
                          <a:latin typeface="Arial" panose="020B0604020202020204" pitchFamily="34" charset="0"/>
                        </a:rPr>
                        <a:t>46</a:t>
                      </a: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2,0</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r>
              <a:tr h="194438">
                <a:tc vMerge="1">
                  <a:txBody>
                    <a:bodyPr/>
                    <a:lstStyle/>
                    <a:p>
                      <a:endParaRPr lang="en-US"/>
                    </a:p>
                  </a:txBody>
                  <a:tcPr/>
                </a:tc>
                <a:tc>
                  <a:txBody>
                    <a:bodyPr/>
                    <a:lstStyle/>
                    <a:p>
                      <a:pPr algn="l" fontAlgn="t"/>
                      <a:r>
                        <a:rPr lang="lv-LV" sz="1200" b="0" i="0" u="none" strike="noStrike" noProof="1" smtClean="0">
                          <a:solidFill>
                            <a:srgbClr val="000000"/>
                          </a:solidFill>
                          <a:effectLst/>
                          <a:latin typeface="Arial" panose="020B0604020202020204" pitchFamily="34" charset="0"/>
                          <a:cs typeface="Arial" panose="020B0604020202020204" pitchFamily="34" charset="0"/>
                        </a:rPr>
                        <a:t>Farmaceitisko preparātu ražošana</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en-US" sz="1200" b="0" i="0" u="none" strike="noStrike" dirty="0">
                          <a:solidFill>
                            <a:srgbClr val="000000"/>
                          </a:solidFill>
                          <a:effectLst/>
                          <a:latin typeface="Arial" panose="020B0604020202020204" pitchFamily="34" charset="0"/>
                        </a:rPr>
                        <a:t>4</a:t>
                      </a: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0,2</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194438">
                <a:tc vMerge="1">
                  <a:txBody>
                    <a:bodyPr/>
                    <a:lstStyle/>
                    <a:p>
                      <a:endParaRPr lang="en-US"/>
                    </a:p>
                  </a:txBody>
                  <a:tcPr/>
                </a:tc>
                <a:tc>
                  <a:txBody>
                    <a:bodyPr/>
                    <a:lstStyle/>
                    <a:p>
                      <a:pPr algn="l" fontAlgn="t"/>
                      <a:r>
                        <a:rPr lang="lv-LV" sz="1200" b="0" i="0" u="none" strike="noStrike" noProof="1" smtClean="0">
                          <a:solidFill>
                            <a:srgbClr val="000000"/>
                          </a:solidFill>
                          <a:effectLst/>
                          <a:latin typeface="Arial" panose="020B0604020202020204" pitchFamily="34" charset="0"/>
                          <a:cs typeface="Arial" panose="020B0604020202020204" pitchFamily="34" charset="0"/>
                        </a:rPr>
                        <a:t>Cita veida ražošana</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en-US" sz="1200" b="0" i="0" u="none" strike="noStrike">
                          <a:solidFill>
                            <a:srgbClr val="000000"/>
                          </a:solidFill>
                          <a:effectLst/>
                          <a:latin typeface="Arial" panose="020B0604020202020204" pitchFamily="34" charset="0"/>
                        </a:rPr>
                        <a:t>142</a:t>
                      </a: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6,1</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r>
              <a:tr h="194438">
                <a:tc vMerge="1">
                  <a:txBody>
                    <a:bodyPr/>
                    <a:lstStyle/>
                    <a:p>
                      <a:endParaRPr lang="en-US"/>
                    </a:p>
                  </a:txBody>
                  <a:tcPr/>
                </a:tc>
                <a:tc>
                  <a:txBody>
                    <a:bodyPr/>
                    <a:lstStyle/>
                    <a:p>
                      <a:pPr algn="l" fontAlgn="t"/>
                      <a:r>
                        <a:rPr lang="lv-LV" sz="1200" b="0" i="0" u="none" strike="noStrike" noProof="1" smtClean="0">
                          <a:solidFill>
                            <a:srgbClr val="000000"/>
                          </a:solidFill>
                          <a:effectLst/>
                          <a:latin typeface="Arial" panose="020B0604020202020204" pitchFamily="34" charset="0"/>
                          <a:cs typeface="Arial" panose="020B0604020202020204" pitchFamily="34" charset="0"/>
                        </a:rPr>
                        <a:t>Tirdzniecība</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en-US" sz="1200" b="0" i="0" u="none" strike="noStrike" dirty="0">
                          <a:solidFill>
                            <a:srgbClr val="000000"/>
                          </a:solidFill>
                          <a:effectLst/>
                          <a:latin typeface="Arial" panose="020B0604020202020204" pitchFamily="34" charset="0"/>
                        </a:rPr>
                        <a:t>430</a:t>
                      </a: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18,5</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194438">
                <a:tc vMerge="1">
                  <a:txBody>
                    <a:bodyPr/>
                    <a:lstStyle/>
                    <a:p>
                      <a:endParaRPr lang="en-US"/>
                    </a:p>
                  </a:txBody>
                  <a:tcPr/>
                </a:tc>
                <a:tc>
                  <a:txBody>
                    <a:bodyPr/>
                    <a:lstStyle/>
                    <a:p>
                      <a:pPr algn="l" fontAlgn="t"/>
                      <a:r>
                        <a:rPr lang="lv-LV" sz="1200" b="0" i="0" u="none" strike="noStrike" noProof="1" smtClean="0">
                          <a:solidFill>
                            <a:srgbClr val="000000"/>
                          </a:solidFill>
                          <a:effectLst/>
                          <a:latin typeface="Arial" panose="020B0604020202020204" pitchFamily="34" charset="0"/>
                          <a:cs typeface="Arial" panose="020B0604020202020204" pitchFamily="34" charset="0"/>
                        </a:rPr>
                        <a:t>Informācijas un komunikācijas pakalpojumi</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en-US" sz="1200" b="0" i="0" u="none" strike="noStrike">
                          <a:solidFill>
                            <a:srgbClr val="000000"/>
                          </a:solidFill>
                          <a:effectLst/>
                          <a:latin typeface="Arial" panose="020B0604020202020204" pitchFamily="34" charset="0"/>
                        </a:rPr>
                        <a:t>241</a:t>
                      </a: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10,4</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r>
              <a:tr h="194438">
                <a:tc vMerge="1">
                  <a:txBody>
                    <a:bodyPr/>
                    <a:lstStyle/>
                    <a:p>
                      <a:endParaRPr lang="en-US"/>
                    </a:p>
                  </a:txBody>
                  <a:tcPr/>
                </a:tc>
                <a:tc>
                  <a:txBody>
                    <a:bodyPr/>
                    <a:lstStyle/>
                    <a:p>
                      <a:pPr algn="l" fontAlgn="t"/>
                      <a:r>
                        <a:rPr lang="lv-LV" sz="1200" b="0" i="0" u="none" strike="noStrike" noProof="1" smtClean="0">
                          <a:solidFill>
                            <a:srgbClr val="000000"/>
                          </a:solidFill>
                          <a:effectLst/>
                          <a:latin typeface="Arial" panose="020B0604020202020204" pitchFamily="34" charset="0"/>
                          <a:cs typeface="Arial" panose="020B0604020202020204" pitchFamily="34" charset="0"/>
                        </a:rPr>
                        <a:t>Citi pakalpojumi</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en-US" sz="1200" b="0" i="0" u="none" strike="noStrike" dirty="0">
                          <a:solidFill>
                            <a:srgbClr val="000000"/>
                          </a:solidFill>
                          <a:effectLst/>
                          <a:latin typeface="Arial" panose="020B0604020202020204" pitchFamily="34" charset="0"/>
                        </a:rPr>
                        <a:t>766</a:t>
                      </a: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33,1</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194438">
                <a:tc vMerge="1">
                  <a:txBody>
                    <a:bodyPr/>
                    <a:lstStyle/>
                    <a:p>
                      <a:endParaRPr lang="en-US"/>
                    </a:p>
                  </a:txBody>
                  <a:tcPr/>
                </a:tc>
                <a:tc>
                  <a:txBody>
                    <a:bodyPr/>
                    <a:lstStyle/>
                    <a:p>
                      <a:pPr algn="l" fontAlgn="t"/>
                      <a:r>
                        <a:rPr lang="lv-LV" sz="1200" b="0" i="0" u="none" strike="noStrike" noProof="1" smtClean="0">
                          <a:solidFill>
                            <a:srgbClr val="000000"/>
                          </a:solidFill>
                          <a:effectLst/>
                          <a:latin typeface="Arial" panose="020B0604020202020204" pitchFamily="34" charset="0"/>
                          <a:cs typeface="Arial" panose="020B0604020202020204" pitchFamily="34" charset="0"/>
                        </a:rPr>
                        <a:t>Māksla, izklaide un atpūta</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en-US" sz="1200" b="0" i="0" u="none" strike="noStrike">
                          <a:solidFill>
                            <a:srgbClr val="000000"/>
                          </a:solidFill>
                          <a:effectLst/>
                          <a:latin typeface="Arial" panose="020B0604020202020204" pitchFamily="34" charset="0"/>
                        </a:rPr>
                        <a:t>116</a:t>
                      </a: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5,0</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r>
              <a:tr h="194438">
                <a:tc vMerge="1">
                  <a:txBody>
                    <a:bodyPr/>
                    <a:lstStyle/>
                    <a:p>
                      <a:endParaRPr lang="lv-LV"/>
                    </a:p>
                  </a:txBody>
                  <a:tcPr/>
                </a:tc>
                <a:tc>
                  <a:txBody>
                    <a:bodyPr/>
                    <a:lstStyle/>
                    <a:p>
                      <a:pPr algn="l" fontAlgn="t"/>
                      <a:r>
                        <a:rPr lang="lv-LV" sz="1200" b="0" i="0" u="none" strike="noStrike" noProof="1" smtClean="0">
                          <a:solidFill>
                            <a:srgbClr val="000000"/>
                          </a:solidFill>
                          <a:effectLst/>
                          <a:latin typeface="Arial" panose="020B0604020202020204" pitchFamily="34" charset="0"/>
                          <a:cs typeface="Arial" panose="020B0604020202020204" pitchFamily="34" charset="0"/>
                        </a:rPr>
                        <a:t>Būvniecība</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en-US" sz="1200" b="0" i="0" u="none" strike="noStrike" dirty="0">
                          <a:solidFill>
                            <a:srgbClr val="000000"/>
                          </a:solidFill>
                          <a:effectLst/>
                          <a:latin typeface="Arial" panose="020B0604020202020204" pitchFamily="34" charset="0"/>
                        </a:rPr>
                        <a:t>275</a:t>
                      </a: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11,9</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0005"/>
                  </a:ext>
                </a:extLst>
              </a:tr>
              <a:tr h="194438">
                <a:tc vMerge="1">
                  <a:txBody>
                    <a:bodyPr/>
                    <a:lstStyle/>
                    <a:p>
                      <a:endParaRPr lang="lv-LV"/>
                    </a:p>
                  </a:txBody>
                  <a:tcPr/>
                </a:tc>
                <a:tc>
                  <a:txBody>
                    <a:bodyPr/>
                    <a:lstStyle/>
                    <a:p>
                      <a:pPr algn="l" fontAlgn="t"/>
                      <a:r>
                        <a:rPr lang="lv-LV" sz="1200" b="0" i="0" u="none" strike="noStrike" noProof="1" smtClean="0">
                          <a:solidFill>
                            <a:srgbClr val="000000"/>
                          </a:solidFill>
                          <a:effectLst/>
                          <a:latin typeface="Arial" panose="020B0604020202020204" pitchFamily="34" charset="0"/>
                          <a:cs typeface="Arial" panose="020B0604020202020204" pitchFamily="34" charset="0"/>
                        </a:rPr>
                        <a:t>Cita nozare\ joma</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en-US" sz="1200" b="0" i="0" u="none" strike="noStrike" dirty="0">
                          <a:solidFill>
                            <a:srgbClr val="000000"/>
                          </a:solidFill>
                          <a:effectLst/>
                          <a:latin typeface="Arial" panose="020B0604020202020204" pitchFamily="34" charset="0"/>
                        </a:rPr>
                        <a:t>498</a:t>
                      </a: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t"/>
                      <a:r>
                        <a:rPr lang="lv-LV" sz="1200" b="0" i="0" u="none" strike="noStrike" noProof="1" smtClean="0">
                          <a:solidFill>
                            <a:srgbClr val="000000"/>
                          </a:solidFill>
                          <a:effectLst/>
                          <a:latin typeface="Arial" panose="020B0604020202020204" pitchFamily="34" charset="0"/>
                          <a:cs typeface="Arial" panose="020B0604020202020204" pitchFamily="34" charset="0"/>
                        </a:rPr>
                        <a:t>21,5</a:t>
                      </a:r>
                      <a:endParaRPr lang="lv-LV" sz="12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6"/>
                  </a:ext>
                </a:extLst>
              </a:tr>
            </a:tbl>
          </a:graphicData>
        </a:graphic>
      </p:graphicFrame>
      <p:cxnSp>
        <p:nvCxnSpPr>
          <p:cNvPr id="14" name="Straight Arrow Connector 13"/>
          <p:cNvCxnSpPr/>
          <p:nvPr/>
        </p:nvCxnSpPr>
        <p:spPr>
          <a:xfrm rot="60000" flipV="1">
            <a:off x="6481013" y="4042611"/>
            <a:ext cx="900000" cy="16042"/>
          </a:xfrm>
          <a:prstGeom prst="straightConnector1">
            <a:avLst/>
          </a:prstGeom>
          <a:ln>
            <a:solidFill>
              <a:srgbClr val="840C56"/>
            </a:solidFill>
            <a:tailEnd type="triangle"/>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9C167178-EF55-485E-AA9E-00B6FD4E37CC}" type="slidenum">
              <a:rPr lang="en-US" smtClean="0"/>
              <a:t>5</a:t>
            </a:fld>
            <a:endParaRPr lang="en-US"/>
          </a:p>
        </p:txBody>
      </p:sp>
    </p:spTree>
    <p:extLst>
      <p:ext uri="{BB962C8B-B14F-4D97-AF65-F5344CB8AC3E}">
        <p14:creationId xmlns:p14="http://schemas.microsoft.com/office/powerpoint/2010/main" val="254223532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5.2. Uzskati par dizainparaugiem un to reģistrāciju</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418502" cy="307777"/>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A17. Cik lielā mērā Jūs piekrītat vai nepiekrītat šādiem apgalvojumiem par dizainparaugu?</a:t>
            </a:r>
            <a:endParaRPr lang="en-US" sz="1400" dirty="0">
              <a:latin typeface="Arial" panose="020B0604020202020204" pitchFamily="34" charset="0"/>
              <a:cs typeface="Arial" panose="020B0604020202020204" pitchFamily="34" charset="0"/>
            </a:endParaRPr>
          </a:p>
        </p:txBody>
      </p:sp>
      <p:sp>
        <p:nvSpPr>
          <p:cNvPr id="10" name="TextBox 9"/>
          <p:cNvSpPr txBox="1"/>
          <p:nvPr/>
        </p:nvSpPr>
        <p:spPr>
          <a:xfrm>
            <a:off x="2546698" y="6162285"/>
            <a:ext cx="7215446" cy="576000"/>
          </a:xfrm>
          <a:prstGeom prst="rect">
            <a:avLst/>
          </a:prstGeom>
          <a:noFill/>
        </p:spPr>
        <p:txBody>
          <a:bodyPr wrap="square" rtlCol="0">
            <a:spAutoFit/>
          </a:bodyPr>
          <a:lstStyle/>
          <a:p>
            <a:pPr algn="ctr"/>
            <a:r>
              <a:rPr lang="lv-LV" sz="1000" i="1" dirty="0">
                <a:latin typeface="Arial" panose="020B0604020202020204" pitchFamily="34" charset="0"/>
                <a:cs typeface="Arial" panose="020B0604020202020204" pitchFamily="34" charset="0"/>
              </a:rPr>
              <a:t>Bāze: </a:t>
            </a:r>
            <a:r>
              <a:rPr lang="lv-LV" sz="1000" i="1" dirty="0" smtClean="0">
                <a:latin typeface="Arial" panose="020B0604020202020204" pitchFamily="34" charset="0"/>
                <a:cs typeface="Arial" panose="020B0604020202020204" pitchFamily="34" charset="0"/>
              </a:rPr>
              <a:t>visi respondenti (skat</a:t>
            </a:r>
            <a:r>
              <a:rPr lang="lv-LV" sz="1000" i="1" dirty="0">
                <a:latin typeface="Arial" panose="020B0604020202020204" pitchFamily="34" charset="0"/>
                <a:cs typeface="Arial" panose="020B0604020202020204" pitchFamily="34" charset="0"/>
              </a:rPr>
              <a:t>. «n=» grafikā</a:t>
            </a:r>
            <a:r>
              <a:rPr lang="lv-LV" sz="1000" i="1" dirty="0" smtClean="0">
                <a:latin typeface="Arial" panose="020B0604020202020204" pitchFamily="34" charset="0"/>
                <a:cs typeface="Arial" panose="020B0604020202020204" pitchFamily="34" charset="0"/>
              </a:rPr>
              <a:t>)</a:t>
            </a:r>
          </a:p>
          <a:p>
            <a:pPr algn="ctr"/>
            <a:r>
              <a:rPr lang="lv-LV" sz="1000" i="1" dirty="0">
                <a:latin typeface="Arial" panose="020B0604020202020204" pitchFamily="34" charset="0"/>
                <a:cs typeface="Arial" panose="020B0604020202020204" pitchFamily="34" charset="0"/>
              </a:rPr>
              <a:t>*Formulējums </a:t>
            </a:r>
            <a:r>
              <a:rPr lang="lv-LV" sz="1000" i="1" dirty="0" smtClean="0">
                <a:latin typeface="Arial" panose="020B0604020202020204" pitchFamily="34" charset="0"/>
                <a:cs typeface="Arial" panose="020B0604020202020204" pitchFamily="34" charset="0"/>
              </a:rPr>
              <a:t>līdz 2022. gadam: «Reģistrēta </a:t>
            </a:r>
            <a:r>
              <a:rPr lang="lv-LV" sz="1000" i="1" dirty="0">
                <a:latin typeface="Arial" panose="020B0604020202020204" pitchFamily="34" charset="0"/>
                <a:cs typeface="Arial" panose="020B0604020202020204" pitchFamily="34" charset="0"/>
              </a:rPr>
              <a:t>dizainparauga īpašnieks var aizliegt citiem izmantot izstrādājumus, kuru kopiespaids būtiski neatšķiras no reģistrētā dizainparauga"</a:t>
            </a:r>
            <a:endParaRPr lang="lv-LV" sz="1000" i="1" dirty="0" smtClean="0">
              <a:latin typeface="Arial" panose="020B0604020202020204" pitchFamily="34" charset="0"/>
              <a:cs typeface="Arial" panose="020B0604020202020204" pitchFamily="34" charset="0"/>
            </a:endParaRPr>
          </a:p>
          <a:p>
            <a:pPr algn="ctr"/>
            <a:endParaRPr lang="lv-LV" sz="1000" dirty="0">
              <a:latin typeface="Arial" panose="020B0604020202020204" pitchFamily="34" charset="0"/>
              <a:cs typeface="Arial" panose="020B0604020202020204" pitchFamily="34" charset="0"/>
            </a:endParaRPr>
          </a:p>
        </p:txBody>
      </p:sp>
      <p:sp>
        <p:nvSpPr>
          <p:cNvPr id="7" name="TextBox 6"/>
          <p:cNvSpPr txBox="1"/>
          <p:nvPr/>
        </p:nvSpPr>
        <p:spPr>
          <a:xfrm>
            <a:off x="8117058" y="1028146"/>
            <a:ext cx="3912794" cy="584775"/>
          </a:xfrm>
          <a:prstGeom prst="rect">
            <a:avLst/>
          </a:prstGeom>
          <a:noFill/>
        </p:spPr>
        <p:txBody>
          <a:bodyPr wrap="square" rtlCol="0">
            <a:spAutoFit/>
          </a:bodyPr>
          <a:lstStyle/>
          <a:p>
            <a:pPr algn="r"/>
            <a:r>
              <a:rPr lang="lv-LV" sz="1600" b="1" dirty="0" smtClean="0">
                <a:solidFill>
                  <a:srgbClr val="840C56"/>
                </a:solidFill>
                <a:latin typeface="Arial" panose="020B0604020202020204" pitchFamily="34" charset="0"/>
                <a:cs typeface="Arial" panose="020B0604020202020204" pitchFamily="34" charset="0"/>
              </a:rPr>
              <a:t>Respondentu atbildes atkarībā no tā, vai pieder tiesības uz dizainparaugu</a:t>
            </a:r>
            <a:endParaRPr lang="en-US" sz="1600" b="1" dirty="0">
              <a:solidFill>
                <a:srgbClr val="840C56"/>
              </a:solidFill>
              <a:latin typeface="Arial" panose="020B0604020202020204" pitchFamily="34" charset="0"/>
              <a:cs typeface="Arial" panose="020B0604020202020204" pitchFamily="34" charset="0"/>
            </a:endParaRPr>
          </a:p>
        </p:txBody>
      </p:sp>
      <p:graphicFrame>
        <p:nvGraphicFramePr>
          <p:cNvPr id="8" name="Chart 7">
            <a:extLst>
              <a:ext uri="{FF2B5EF4-FFF2-40B4-BE49-F238E27FC236}">
                <a16:creationId xmlns:lc="http://schemas.openxmlformats.org/drawingml/2006/lockedCanvas" xmlns="" xmlns:a16="http://schemas.microsoft.com/office/drawing/2014/main" xmlns:xdr="http://schemas.openxmlformats.org/drawingml/2006/spreadsheetDrawing" id="{00000000-0008-0000-0100-000044000000}"/>
              </a:ext>
            </a:extLst>
          </p:cNvPr>
          <p:cNvGraphicFramePr>
            <a:graphicFrameLocks/>
          </p:cNvGraphicFramePr>
          <p:nvPr>
            <p:extLst>
              <p:ext uri="{D42A27DB-BD31-4B8C-83A1-F6EECF244321}">
                <p14:modId xmlns:p14="http://schemas.microsoft.com/office/powerpoint/2010/main" val="3486312202"/>
              </p:ext>
            </p:extLst>
          </p:nvPr>
        </p:nvGraphicFramePr>
        <p:xfrm>
          <a:off x="611351" y="1577288"/>
          <a:ext cx="10971050" cy="4584997"/>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50</a:t>
            </a:fld>
            <a:endParaRPr lang="en-US"/>
          </a:p>
        </p:txBody>
      </p:sp>
    </p:spTree>
    <p:extLst>
      <p:ext uri="{BB962C8B-B14F-4D97-AF65-F5344CB8AC3E}">
        <p14:creationId xmlns:p14="http://schemas.microsoft.com/office/powerpoint/2010/main" val="5678830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5.3. Respondentu zināšanas par dažādiem rūpnieciskā īpašuma veidiem </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418502" cy="300082"/>
          </a:xfrm>
          <a:prstGeom prst="rect">
            <a:avLst/>
          </a:prstGeom>
          <a:noFill/>
        </p:spPr>
        <p:txBody>
          <a:bodyPr wrap="square" rtlCol="0">
            <a:spAutoFit/>
          </a:bodyPr>
          <a:lstStyle/>
          <a:p>
            <a:pPr algn="ctr"/>
            <a:r>
              <a:rPr lang="lv-LV" sz="1350" b="1" dirty="0" smtClean="0">
                <a:latin typeface="Arial" panose="020B0604020202020204" pitchFamily="34" charset="0"/>
                <a:cs typeface="Arial" panose="020B0604020202020204" pitchFamily="34" charset="0"/>
              </a:rPr>
              <a:t>Respondentu zināšanu salīdzinājums par preču zīmēm, patentiem un dizainparaugiem</a:t>
            </a:r>
            <a:endParaRPr lang="en-US" sz="1350" dirty="0">
              <a:latin typeface="Arial" panose="020B0604020202020204" pitchFamily="34" charset="0"/>
              <a:cs typeface="Arial" panose="020B0604020202020204" pitchFamily="34" charset="0"/>
            </a:endParaRPr>
          </a:p>
        </p:txBody>
      </p:sp>
      <p:sp>
        <p:nvSpPr>
          <p:cNvPr id="10" name="TextBox 9"/>
          <p:cNvSpPr txBox="1"/>
          <p:nvPr/>
        </p:nvSpPr>
        <p:spPr>
          <a:xfrm>
            <a:off x="2546697" y="6025975"/>
            <a:ext cx="7215446" cy="246221"/>
          </a:xfrm>
          <a:prstGeom prst="rect">
            <a:avLst/>
          </a:prstGeom>
          <a:noFill/>
        </p:spPr>
        <p:txBody>
          <a:bodyPr wrap="square" rtlCol="0">
            <a:spAutoFit/>
          </a:bodyPr>
          <a:lstStyle/>
          <a:p>
            <a:pPr algn="ctr"/>
            <a:r>
              <a:rPr lang="lv-LV" sz="1000" i="1" dirty="0">
                <a:latin typeface="Arial" panose="020B0604020202020204" pitchFamily="34" charset="0"/>
                <a:cs typeface="Arial" panose="020B0604020202020204" pitchFamily="34" charset="0"/>
              </a:rPr>
              <a:t>Bāze: </a:t>
            </a:r>
            <a:r>
              <a:rPr lang="lv-LV" sz="1000" i="1" dirty="0" smtClean="0">
                <a:latin typeface="Arial" panose="020B0604020202020204" pitchFamily="34" charset="0"/>
                <a:cs typeface="Arial" panose="020B0604020202020204" pitchFamily="34" charset="0"/>
              </a:rPr>
              <a:t>respondenti attiecīgajās grupās (skat</a:t>
            </a:r>
            <a:r>
              <a:rPr lang="lv-LV" sz="1000" i="1" dirty="0">
                <a:latin typeface="Arial" panose="020B0604020202020204" pitchFamily="34" charset="0"/>
                <a:cs typeface="Arial" panose="020B0604020202020204" pitchFamily="34" charset="0"/>
              </a:rPr>
              <a:t>. «n=» grafikā</a:t>
            </a:r>
            <a:r>
              <a:rPr lang="lv-LV" sz="1000" i="1" dirty="0" smtClean="0">
                <a:latin typeface="Arial" panose="020B0604020202020204" pitchFamily="34" charset="0"/>
                <a:cs typeface="Arial" panose="020B0604020202020204" pitchFamily="34" charset="0"/>
              </a:rPr>
              <a:t>)</a:t>
            </a:r>
            <a:endParaRPr lang="lv-LV" sz="1000" dirty="0">
              <a:latin typeface="Arial" panose="020B0604020202020204" pitchFamily="34" charset="0"/>
              <a:cs typeface="Arial" panose="020B0604020202020204" pitchFamily="34" charset="0"/>
            </a:endParaRPr>
          </a:p>
        </p:txBody>
      </p:sp>
      <p:graphicFrame>
        <p:nvGraphicFramePr>
          <p:cNvPr id="9" name="Chart 8">
            <a:extLst>
              <a:ext uri="{FF2B5EF4-FFF2-40B4-BE49-F238E27FC236}">
                <a16:creationId xmlns:lc="http://schemas.openxmlformats.org/drawingml/2006/lockedCanvas" xmlns="" xmlns:a16="http://schemas.microsoft.com/office/drawing/2014/main" xmlns:xdr="http://schemas.openxmlformats.org/drawingml/2006/spreadsheetDrawing" id="{00000000-0008-0000-0100-000021000000}"/>
              </a:ext>
            </a:extLst>
          </p:cNvPr>
          <p:cNvGraphicFramePr>
            <a:graphicFrameLocks/>
          </p:cNvGraphicFramePr>
          <p:nvPr>
            <p:extLst>
              <p:ext uri="{D42A27DB-BD31-4B8C-83A1-F6EECF244321}">
                <p14:modId xmlns:p14="http://schemas.microsoft.com/office/powerpoint/2010/main" val="3924212392"/>
              </p:ext>
            </p:extLst>
          </p:nvPr>
        </p:nvGraphicFramePr>
        <p:xfrm>
          <a:off x="1219200" y="1569594"/>
          <a:ext cx="9753600" cy="3916806"/>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51</a:t>
            </a:fld>
            <a:endParaRPr lang="en-US"/>
          </a:p>
        </p:txBody>
      </p:sp>
    </p:spTree>
    <p:extLst>
      <p:ext uri="{BB962C8B-B14F-4D97-AF65-F5344CB8AC3E}">
        <p14:creationId xmlns:p14="http://schemas.microsoft.com/office/powerpoint/2010/main" val="356137222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910364" y="2113155"/>
            <a:ext cx="6346178" cy="2553891"/>
          </a:xfrm>
          <a:prstGeom prst="roundRect">
            <a:avLst/>
          </a:prstGeom>
          <a:noFill/>
          <a:ln w="19050">
            <a:solidFill>
              <a:srgbClr val="840C56"/>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lv-LV" altLang="en-US" sz="3600" b="1" noProof="1" smtClean="0">
                <a:solidFill>
                  <a:srgbClr val="840C56"/>
                </a:solidFill>
                <a:latin typeface="Arial" panose="020B0604020202020204" pitchFamily="34" charset="0"/>
                <a:cs typeface="Arial" panose="020B0604020202020204" pitchFamily="34" charset="0"/>
              </a:rPr>
              <a:t>6. Saskarsme ar produkcijas kopēšanu un uzskati par viltotām precēm</a:t>
            </a:r>
            <a:endParaRPr lang="lv-LV" altLang="en-US" sz="2400" b="1" noProof="1">
              <a:solidFill>
                <a:srgbClr val="840C56"/>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A322A9DF-08DC-4EC6-A808-D3901E9DB9F5}" type="slidenum">
              <a:rPr lang="en-US" smtClean="0"/>
              <a:t>52</a:t>
            </a:fld>
            <a:endParaRPr lang="en-US"/>
          </a:p>
        </p:txBody>
      </p:sp>
    </p:spTree>
    <p:extLst>
      <p:ext uri="{BB962C8B-B14F-4D97-AF65-F5344CB8AC3E}">
        <p14:creationId xmlns:p14="http://schemas.microsoft.com/office/powerpoint/2010/main" val="276048978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6.1. Saskarsme ar produkcijas vai ražojumu ļaunprātīgu kopēšanu</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418502" cy="307777"/>
          </a:xfrm>
          <a:prstGeom prst="rect">
            <a:avLst/>
          </a:prstGeom>
          <a:noFill/>
        </p:spPr>
        <p:txBody>
          <a:bodyPr wrap="square" rtlCol="0">
            <a:spAutoFit/>
          </a:bodyPr>
          <a:lstStyle/>
          <a:p>
            <a:pPr algn="ctr"/>
            <a:r>
              <a:rPr lang="lv-LV" sz="1400" b="1" noProof="1" smtClean="0">
                <a:latin typeface="Arial" panose="020B0604020202020204" pitchFamily="34" charset="0"/>
                <a:cs typeface="Arial" panose="020B0604020202020204" pitchFamily="34" charset="0"/>
              </a:rPr>
              <a:t>A22. Vai Jūsu uzņēmums ir saskāries ar savas produkcijas (ražojumu) ļaunprātīgu kopēšanu?</a:t>
            </a:r>
            <a:endParaRPr lang="lv-LV" sz="1350" noProof="1">
              <a:latin typeface="Arial" panose="020B0604020202020204" pitchFamily="34" charset="0"/>
              <a:cs typeface="Arial" panose="020B0604020202020204" pitchFamily="34" charset="0"/>
            </a:endParaRPr>
          </a:p>
        </p:txBody>
      </p:sp>
      <p:sp>
        <p:nvSpPr>
          <p:cNvPr id="10" name="TextBox 9"/>
          <p:cNvSpPr txBox="1"/>
          <p:nvPr/>
        </p:nvSpPr>
        <p:spPr>
          <a:xfrm>
            <a:off x="2546697" y="6025975"/>
            <a:ext cx="7215446" cy="246221"/>
          </a:xfrm>
          <a:prstGeom prst="rect">
            <a:avLst/>
          </a:prstGeom>
          <a:noFill/>
        </p:spPr>
        <p:txBody>
          <a:bodyPr wrap="square" rtlCol="0">
            <a:spAutoFit/>
          </a:bodyPr>
          <a:lstStyle/>
          <a:p>
            <a:pPr algn="ctr"/>
            <a:r>
              <a:rPr lang="lv-LV" sz="1000" i="1" dirty="0">
                <a:latin typeface="Arial" panose="020B0604020202020204" pitchFamily="34" charset="0"/>
                <a:cs typeface="Arial" panose="020B0604020202020204" pitchFamily="34" charset="0"/>
              </a:rPr>
              <a:t>Bāze: </a:t>
            </a:r>
            <a:r>
              <a:rPr lang="lv-LV" sz="1000" i="1" dirty="0" smtClean="0">
                <a:latin typeface="Arial" panose="020B0604020202020204" pitchFamily="34" charset="0"/>
                <a:cs typeface="Arial" panose="020B0604020202020204" pitchFamily="34" charset="0"/>
              </a:rPr>
              <a:t>visi respondenti (skat</a:t>
            </a:r>
            <a:r>
              <a:rPr lang="lv-LV" sz="1000" i="1" dirty="0">
                <a:latin typeface="Arial" panose="020B0604020202020204" pitchFamily="34" charset="0"/>
                <a:cs typeface="Arial" panose="020B0604020202020204" pitchFamily="34" charset="0"/>
              </a:rPr>
              <a:t>. «n=» grafikā</a:t>
            </a:r>
            <a:r>
              <a:rPr lang="lv-LV" sz="1000" i="1" dirty="0" smtClean="0">
                <a:latin typeface="Arial" panose="020B0604020202020204" pitchFamily="34" charset="0"/>
                <a:cs typeface="Arial" panose="020B0604020202020204" pitchFamily="34" charset="0"/>
              </a:rPr>
              <a:t>)</a:t>
            </a:r>
            <a:endParaRPr lang="lv-LV" sz="1000" dirty="0">
              <a:latin typeface="Arial" panose="020B0604020202020204" pitchFamily="34" charset="0"/>
              <a:cs typeface="Arial" panose="020B0604020202020204" pitchFamily="34" charset="0"/>
            </a:endParaRPr>
          </a:p>
        </p:txBody>
      </p:sp>
      <p:graphicFrame>
        <p:nvGraphicFramePr>
          <p:cNvPr id="7" name="Chart 6">
            <a:extLst>
              <a:ext uri="{FF2B5EF4-FFF2-40B4-BE49-F238E27FC236}">
                <a16:creationId xmlns:lc="http://schemas.openxmlformats.org/drawingml/2006/lockedCanvas" xmlns="" xmlns:a16="http://schemas.microsoft.com/office/drawing/2014/main" xmlns:xdr="http://schemas.openxmlformats.org/drawingml/2006/spreadsheetDrawing" id="{00000000-0008-0000-0100-00002F000000}"/>
              </a:ext>
            </a:extLst>
          </p:cNvPr>
          <p:cNvGraphicFramePr>
            <a:graphicFrameLocks/>
          </p:cNvGraphicFramePr>
          <p:nvPr>
            <p:extLst>
              <p:ext uri="{D42A27DB-BD31-4B8C-83A1-F6EECF244321}">
                <p14:modId xmlns:p14="http://schemas.microsoft.com/office/powerpoint/2010/main" val="2944042747"/>
              </p:ext>
            </p:extLst>
          </p:nvPr>
        </p:nvGraphicFramePr>
        <p:xfrm>
          <a:off x="1863407" y="1641656"/>
          <a:ext cx="8582026" cy="3227936"/>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53</a:t>
            </a:fld>
            <a:endParaRPr lang="en-US"/>
          </a:p>
        </p:txBody>
      </p:sp>
    </p:spTree>
    <p:extLst>
      <p:ext uri="{BB962C8B-B14F-4D97-AF65-F5344CB8AC3E}">
        <p14:creationId xmlns:p14="http://schemas.microsoft.com/office/powerpoint/2010/main" val="146026385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6.1. Saskarsme ar produkcijas vai ražojumu ļaunprātīgu kopēšanu</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418502" cy="307777"/>
          </a:xfrm>
          <a:prstGeom prst="rect">
            <a:avLst/>
          </a:prstGeom>
          <a:noFill/>
        </p:spPr>
        <p:txBody>
          <a:bodyPr wrap="square" rtlCol="0">
            <a:spAutoFit/>
          </a:bodyPr>
          <a:lstStyle/>
          <a:p>
            <a:pPr algn="ctr"/>
            <a:r>
              <a:rPr lang="lv-LV" sz="1400" b="1" noProof="1" smtClean="0">
                <a:latin typeface="Arial" panose="020B0604020202020204" pitchFamily="34" charset="0"/>
                <a:cs typeface="Arial" panose="020B0604020202020204" pitchFamily="34" charset="0"/>
              </a:rPr>
              <a:t>A22. Vai Jūsu uzņēmums ir saskāries ar savas produkcijas (ražojumu) ļaunprātīgu kopēšanu?</a:t>
            </a:r>
            <a:endParaRPr lang="lv-LV" sz="1350" noProof="1">
              <a:latin typeface="Arial" panose="020B0604020202020204" pitchFamily="34" charset="0"/>
              <a:cs typeface="Arial" panose="020B0604020202020204" pitchFamily="34" charset="0"/>
            </a:endParaRPr>
          </a:p>
        </p:txBody>
      </p:sp>
      <p:graphicFrame>
        <p:nvGraphicFramePr>
          <p:cNvPr id="8" name="Chart 7">
            <a:extLst>
              <a:ext uri="{FF2B5EF4-FFF2-40B4-BE49-F238E27FC236}">
                <a16:creationId xmlns:lc="http://schemas.openxmlformats.org/drawingml/2006/lockedCanvas" xmlns="" xmlns:a16="http://schemas.microsoft.com/office/drawing/2014/main" xmlns:xdr="http://schemas.openxmlformats.org/drawingml/2006/spreadsheetDrawing" id="{00000000-0008-0000-0100-00001E000000}"/>
              </a:ext>
            </a:extLst>
          </p:cNvPr>
          <p:cNvGraphicFramePr>
            <a:graphicFrameLocks/>
          </p:cNvGraphicFramePr>
          <p:nvPr>
            <p:extLst>
              <p:ext uri="{D42A27DB-BD31-4B8C-83A1-F6EECF244321}">
                <p14:modId xmlns:p14="http://schemas.microsoft.com/office/powerpoint/2010/main" val="1495247080"/>
              </p:ext>
            </p:extLst>
          </p:nvPr>
        </p:nvGraphicFramePr>
        <p:xfrm>
          <a:off x="611350" y="976925"/>
          <a:ext cx="9772650" cy="5881075"/>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10315074" y="5374105"/>
            <a:ext cx="1604211" cy="707886"/>
          </a:xfrm>
          <a:prstGeom prst="rect">
            <a:avLst/>
          </a:prstGeom>
          <a:noFill/>
        </p:spPr>
        <p:txBody>
          <a:bodyPr wrap="square" rtlCol="0">
            <a:spAutoFit/>
          </a:bodyPr>
          <a:lstStyle/>
          <a:p>
            <a:r>
              <a:rPr lang="lv-LV" sz="1000" i="1" noProof="1" smtClean="0">
                <a:latin typeface="Arial" panose="020B0604020202020204" pitchFamily="34" charset="0"/>
                <a:cs typeface="Arial" panose="020B0604020202020204" pitchFamily="34" charset="0"/>
              </a:rPr>
              <a:t>Bāze: respondenti attiecīgajās grupās (skatīt «n=» grafikā)</a:t>
            </a:r>
          </a:p>
          <a:p>
            <a:r>
              <a:rPr lang="lv-LV" sz="1000" i="1" noProof="1" smtClean="0">
                <a:latin typeface="Arial" panose="020B0604020202020204" pitchFamily="34" charset="0"/>
                <a:cs typeface="Arial" panose="020B0604020202020204" pitchFamily="34" charset="0"/>
              </a:rPr>
              <a:t>*Vairākatbilžu jautājums</a:t>
            </a:r>
          </a:p>
        </p:txBody>
      </p:sp>
      <p:sp>
        <p:nvSpPr>
          <p:cNvPr id="5" name="Slide Number Placeholder 4"/>
          <p:cNvSpPr>
            <a:spLocks noGrp="1"/>
          </p:cNvSpPr>
          <p:nvPr>
            <p:ph type="sldNum" sz="quarter" idx="12"/>
          </p:nvPr>
        </p:nvSpPr>
        <p:spPr/>
        <p:txBody>
          <a:bodyPr/>
          <a:lstStyle/>
          <a:p>
            <a:fld id="{9C167178-EF55-485E-AA9E-00B6FD4E37CC}" type="slidenum">
              <a:rPr lang="en-US" smtClean="0"/>
              <a:t>54</a:t>
            </a:fld>
            <a:endParaRPr lang="en-US"/>
          </a:p>
        </p:txBody>
      </p:sp>
    </p:spTree>
    <p:extLst>
      <p:ext uri="{BB962C8B-B14F-4D97-AF65-F5344CB8AC3E}">
        <p14:creationId xmlns:p14="http://schemas.microsoft.com/office/powerpoint/2010/main" val="44919179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6.2. Uzskati par viltotām precēm</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418502" cy="307777"/>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A23. Ir izskanējuši dažādi apgalvojumi par viltotām precēm. Cik lielā mērā Jūs piekrītat vai nepiekrītat šādiem apgalvojumiem?</a:t>
            </a:r>
            <a:endParaRPr lang="lv-LV" sz="1350" noProof="1">
              <a:latin typeface="Arial" panose="020B0604020202020204" pitchFamily="34" charset="0"/>
              <a:cs typeface="Arial" panose="020B0604020202020204" pitchFamily="34" charset="0"/>
            </a:endParaRPr>
          </a:p>
        </p:txBody>
      </p:sp>
      <p:graphicFrame>
        <p:nvGraphicFramePr>
          <p:cNvPr id="7" name="Chart 6">
            <a:extLst>
              <a:ext uri="{FF2B5EF4-FFF2-40B4-BE49-F238E27FC236}">
                <a16:creationId xmlns:lc="http://schemas.openxmlformats.org/drawingml/2006/lockedCanvas" xmlns="" xmlns:a16="http://schemas.microsoft.com/office/drawing/2014/main" xmlns:xdr="http://schemas.openxmlformats.org/drawingml/2006/spreadsheetDrawing" id="{00000000-0008-0000-0100-000032000000}"/>
              </a:ext>
            </a:extLst>
          </p:cNvPr>
          <p:cNvGraphicFramePr>
            <a:graphicFrameLocks/>
          </p:cNvGraphicFramePr>
          <p:nvPr>
            <p:extLst>
              <p:ext uri="{D42A27DB-BD31-4B8C-83A1-F6EECF244321}">
                <p14:modId xmlns:p14="http://schemas.microsoft.com/office/powerpoint/2010/main" val="348329581"/>
              </p:ext>
            </p:extLst>
          </p:nvPr>
        </p:nvGraphicFramePr>
        <p:xfrm>
          <a:off x="611350" y="1032533"/>
          <a:ext cx="10906881" cy="493783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2546697" y="6025975"/>
            <a:ext cx="7215446" cy="246221"/>
          </a:xfrm>
          <a:prstGeom prst="rect">
            <a:avLst/>
          </a:prstGeom>
          <a:noFill/>
        </p:spPr>
        <p:txBody>
          <a:bodyPr wrap="square" rtlCol="0">
            <a:spAutoFit/>
          </a:bodyPr>
          <a:lstStyle/>
          <a:p>
            <a:pPr algn="ctr"/>
            <a:r>
              <a:rPr lang="lv-LV" sz="1000" i="1" dirty="0">
                <a:latin typeface="Arial" panose="020B0604020202020204" pitchFamily="34" charset="0"/>
                <a:cs typeface="Arial" panose="020B0604020202020204" pitchFamily="34" charset="0"/>
              </a:rPr>
              <a:t>Bāze: </a:t>
            </a:r>
            <a:r>
              <a:rPr lang="lv-LV" sz="1000" i="1" dirty="0" smtClean="0">
                <a:latin typeface="Arial" panose="020B0604020202020204" pitchFamily="34" charset="0"/>
                <a:cs typeface="Arial" panose="020B0604020202020204" pitchFamily="34" charset="0"/>
              </a:rPr>
              <a:t>visi respondenti (skat</a:t>
            </a:r>
            <a:r>
              <a:rPr lang="lv-LV" sz="1000" i="1" dirty="0">
                <a:latin typeface="Arial" panose="020B0604020202020204" pitchFamily="34" charset="0"/>
                <a:cs typeface="Arial" panose="020B0604020202020204" pitchFamily="34" charset="0"/>
              </a:rPr>
              <a:t>. «n=» grafikā</a:t>
            </a:r>
            <a:r>
              <a:rPr lang="lv-LV" sz="1000" i="1" dirty="0" smtClean="0">
                <a:latin typeface="Arial" panose="020B0604020202020204" pitchFamily="34" charset="0"/>
                <a:cs typeface="Arial" panose="020B0604020202020204" pitchFamily="34" charset="0"/>
              </a:rPr>
              <a:t>)</a:t>
            </a:r>
            <a:endParaRPr lang="lv-LV" sz="10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9C167178-EF55-485E-AA9E-00B6FD4E37CC}" type="slidenum">
              <a:rPr lang="en-US" smtClean="0"/>
              <a:t>55</a:t>
            </a:fld>
            <a:endParaRPr lang="en-US"/>
          </a:p>
        </p:txBody>
      </p:sp>
    </p:spTree>
    <p:extLst>
      <p:ext uri="{BB962C8B-B14F-4D97-AF65-F5344CB8AC3E}">
        <p14:creationId xmlns:p14="http://schemas.microsoft.com/office/powerpoint/2010/main" val="152639395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6.2. Uzskati par viltotām precēm</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418502" cy="307777"/>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A23. Ir izskanējuši dažādi apgalvojumi par viltotām precēm. Cik lielā mērā Jūs piekrītat vai nepiekrītat šādiem apgalvojumiem?</a:t>
            </a:r>
            <a:endParaRPr lang="lv-LV" sz="1350" noProof="1">
              <a:latin typeface="Arial" panose="020B0604020202020204" pitchFamily="34" charset="0"/>
              <a:cs typeface="Arial" panose="020B0604020202020204" pitchFamily="34" charset="0"/>
            </a:endParaRPr>
          </a:p>
        </p:txBody>
      </p:sp>
      <p:graphicFrame>
        <p:nvGraphicFramePr>
          <p:cNvPr id="8" name="Chart 7">
            <a:extLst>
              <a:ext uri="{FF2B5EF4-FFF2-40B4-BE49-F238E27FC236}">
                <a16:creationId xmlns:lc="http://schemas.openxmlformats.org/drawingml/2006/lockedCanvas" xmlns="" xmlns:a16="http://schemas.microsoft.com/office/drawing/2014/main" xmlns:xdr="http://schemas.openxmlformats.org/drawingml/2006/spreadsheetDrawing" id="{00000000-0008-0000-0100-000027000000}"/>
              </a:ext>
            </a:extLst>
          </p:cNvPr>
          <p:cNvGraphicFramePr>
            <a:graphicFrameLocks/>
          </p:cNvGraphicFramePr>
          <p:nvPr>
            <p:extLst>
              <p:ext uri="{D42A27DB-BD31-4B8C-83A1-F6EECF244321}">
                <p14:modId xmlns:p14="http://schemas.microsoft.com/office/powerpoint/2010/main" val="1026350523"/>
              </p:ext>
            </p:extLst>
          </p:nvPr>
        </p:nvGraphicFramePr>
        <p:xfrm>
          <a:off x="1819275" y="1032533"/>
          <a:ext cx="8553450" cy="5822292"/>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10315074" y="5374105"/>
            <a:ext cx="1604211" cy="553998"/>
          </a:xfrm>
          <a:prstGeom prst="rect">
            <a:avLst/>
          </a:prstGeom>
          <a:noFill/>
        </p:spPr>
        <p:txBody>
          <a:bodyPr wrap="square" rtlCol="0">
            <a:spAutoFit/>
          </a:bodyPr>
          <a:lstStyle/>
          <a:p>
            <a:r>
              <a:rPr lang="lv-LV" sz="1000" i="1" noProof="1" smtClean="0">
                <a:latin typeface="Arial" panose="020B0604020202020204" pitchFamily="34" charset="0"/>
                <a:cs typeface="Arial" panose="020B0604020202020204" pitchFamily="34" charset="0"/>
              </a:rPr>
              <a:t>Bāze: respondenti attiecīgajās grupās (skatīt «n=» grafikā</a:t>
            </a:r>
            <a:r>
              <a:rPr lang="lv-LV" sz="1000" i="1" noProof="1" smtClean="0">
                <a:latin typeface="Arial" panose="020B0604020202020204" pitchFamily="34" charset="0"/>
                <a:cs typeface="Arial" panose="020B0604020202020204" pitchFamily="34" charset="0"/>
              </a:rPr>
              <a:t>)</a:t>
            </a:r>
            <a:endParaRPr lang="lv-LV" sz="1000" i="1" noProof="1" smtClean="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9C167178-EF55-485E-AA9E-00B6FD4E37CC}" type="slidenum">
              <a:rPr lang="en-US" smtClean="0"/>
              <a:t>56</a:t>
            </a:fld>
            <a:endParaRPr lang="en-US"/>
          </a:p>
        </p:txBody>
      </p:sp>
    </p:spTree>
    <p:extLst>
      <p:ext uri="{BB962C8B-B14F-4D97-AF65-F5344CB8AC3E}">
        <p14:creationId xmlns:p14="http://schemas.microsoft.com/office/powerpoint/2010/main" val="205881337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910364" y="2113155"/>
            <a:ext cx="6346178" cy="1940957"/>
          </a:xfrm>
          <a:prstGeom prst="roundRect">
            <a:avLst/>
          </a:prstGeom>
          <a:noFill/>
          <a:ln w="19050">
            <a:solidFill>
              <a:srgbClr val="840C56"/>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lv-LV" altLang="en-US" sz="3600" b="1" noProof="1">
                <a:solidFill>
                  <a:srgbClr val="840C56"/>
                </a:solidFill>
                <a:latin typeface="Arial" panose="020B0604020202020204" pitchFamily="34" charset="0"/>
                <a:cs typeface="Arial" panose="020B0604020202020204" pitchFamily="34" charset="0"/>
              </a:rPr>
              <a:t>7</a:t>
            </a:r>
            <a:r>
              <a:rPr lang="lv-LV" altLang="en-US" sz="3600" b="1" noProof="1" smtClean="0">
                <a:solidFill>
                  <a:srgbClr val="840C56"/>
                </a:solidFill>
                <a:latin typeface="Arial" panose="020B0604020202020204" pitchFamily="34" charset="0"/>
                <a:cs typeface="Arial" panose="020B0604020202020204" pitchFamily="34" charset="0"/>
              </a:rPr>
              <a:t>. Zināšanas par pieejamo atbalstu rūpnieciskā īpašuma aizsardzībai</a:t>
            </a:r>
            <a:endParaRPr lang="lv-LV" altLang="en-US" sz="2400" b="1" noProof="1">
              <a:solidFill>
                <a:srgbClr val="840C56"/>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A322A9DF-08DC-4EC6-A808-D3901E9DB9F5}" type="slidenum">
              <a:rPr lang="en-US" smtClean="0"/>
              <a:t>57</a:t>
            </a:fld>
            <a:endParaRPr lang="en-US"/>
          </a:p>
        </p:txBody>
      </p:sp>
    </p:spTree>
    <p:extLst>
      <p:ext uri="{BB962C8B-B14F-4D97-AF65-F5344CB8AC3E}">
        <p14:creationId xmlns:p14="http://schemas.microsoft.com/office/powerpoint/2010/main" val="172188337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xdr="http://schemas.openxmlformats.org/drawingml/2006/spreadsheetDrawing" xmlns="" xmlns:a16="http://schemas.microsoft.com/office/drawing/2014/main" xmlns:lc="http://schemas.openxmlformats.org/drawingml/2006/lockedCanvas" id="{3E292300-2160-4998-9B84-DEA187AF2319}"/>
              </a:ext>
            </a:extLst>
          </p:cNvPr>
          <p:cNvGraphicFramePr>
            <a:graphicFrameLocks/>
          </p:cNvGraphicFramePr>
          <p:nvPr>
            <p:extLst>
              <p:ext uri="{D42A27DB-BD31-4B8C-83A1-F6EECF244321}">
                <p14:modId xmlns:p14="http://schemas.microsoft.com/office/powerpoint/2010/main" val="1855846307"/>
              </p:ext>
            </p:extLst>
          </p:nvPr>
        </p:nvGraphicFramePr>
        <p:xfrm>
          <a:off x="164019" y="1052226"/>
          <a:ext cx="9598124" cy="5373859"/>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7</a:t>
            </a:r>
            <a:r>
              <a:rPr lang="lv-LV" altLang="lv-LV" sz="2400" b="1" noProof="1" smtClean="0">
                <a:solidFill>
                  <a:srgbClr val="840C56"/>
                </a:solidFill>
                <a:latin typeface="Arial" panose="020B0604020202020204" pitchFamily="34" charset="0"/>
                <a:cs typeface="Arial" panose="020B0604020202020204" pitchFamily="34" charset="0"/>
              </a:rPr>
              <a:t>.1. Zināšanas par MVU fondu «Idejas stiprākam uzņēmumam»</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418502" cy="307777"/>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B1. Vai esat izmantojuši kādu no šiem atbalsta rīkiem rūpnieciskā īpašuma aizsardzībai</a:t>
            </a:r>
            <a:r>
              <a:rPr lang="lv-LV" sz="1400" b="1" dirty="0" smtClean="0">
                <a:latin typeface="Arial" panose="020B0604020202020204" pitchFamily="34" charset="0"/>
                <a:cs typeface="Arial" panose="020B0604020202020204" pitchFamily="34" charset="0"/>
              </a:rPr>
              <a:t>?</a:t>
            </a:r>
            <a:endParaRPr lang="en-US" sz="1400" b="1" dirty="0">
              <a:latin typeface="Arial" panose="020B0604020202020204" pitchFamily="34" charset="0"/>
              <a:cs typeface="Arial" panose="020B0604020202020204" pitchFamily="34" charset="0"/>
            </a:endParaRPr>
          </a:p>
        </p:txBody>
      </p:sp>
      <p:sp>
        <p:nvSpPr>
          <p:cNvPr id="9" name="TextBox 8"/>
          <p:cNvSpPr txBox="1"/>
          <p:nvPr/>
        </p:nvSpPr>
        <p:spPr>
          <a:xfrm>
            <a:off x="9946105" y="5374105"/>
            <a:ext cx="2202316" cy="553998"/>
          </a:xfrm>
          <a:prstGeom prst="rect">
            <a:avLst/>
          </a:prstGeom>
          <a:noFill/>
        </p:spPr>
        <p:txBody>
          <a:bodyPr wrap="square" rtlCol="0">
            <a:spAutoFit/>
          </a:bodyPr>
          <a:lstStyle/>
          <a:p>
            <a:r>
              <a:rPr lang="lv-LV" sz="1000" i="1" noProof="1" smtClean="0">
                <a:latin typeface="Arial" panose="020B0604020202020204" pitchFamily="34" charset="0"/>
                <a:cs typeface="Arial" panose="020B0604020202020204" pitchFamily="34" charset="0"/>
              </a:rPr>
              <a:t>Bāze: </a:t>
            </a:r>
            <a:r>
              <a:rPr lang="lv-LV" sz="1000" i="1" noProof="1" smtClean="0">
                <a:latin typeface="Arial" panose="020B0604020202020204" pitchFamily="34" charset="0"/>
                <a:cs typeface="Arial" panose="020B0604020202020204" pitchFamily="34" charset="0"/>
              </a:rPr>
              <a:t>visi respondenti, n=2318</a:t>
            </a:r>
          </a:p>
          <a:p>
            <a:r>
              <a:rPr lang="lv-LV" sz="1000" i="1" noProof="1" smtClean="0">
                <a:latin typeface="Arial" panose="020B0604020202020204" pitchFamily="34" charset="0"/>
                <a:cs typeface="Arial" panose="020B0604020202020204" pitchFamily="34" charset="0"/>
              </a:rPr>
              <a:t>Vaiirākatbilžu jautājums (% summa &gt; 100)</a:t>
            </a:r>
            <a:endParaRPr lang="lv-LV" sz="1000" i="1" noProof="1" smtClean="0">
              <a:latin typeface="Arial" panose="020B0604020202020204" pitchFamily="34" charset="0"/>
              <a:cs typeface="Arial" panose="020B0604020202020204" pitchFamily="34" charset="0"/>
            </a:endParaRPr>
          </a:p>
        </p:txBody>
      </p:sp>
      <p:sp>
        <p:nvSpPr>
          <p:cNvPr id="5" name="TextBox 4"/>
          <p:cNvSpPr txBox="1"/>
          <p:nvPr/>
        </p:nvSpPr>
        <p:spPr>
          <a:xfrm>
            <a:off x="5598695" y="3095203"/>
            <a:ext cx="3657600" cy="2123658"/>
          </a:xfrm>
          <a:prstGeom prst="rect">
            <a:avLst/>
          </a:prstGeom>
          <a:noFill/>
          <a:ln>
            <a:solidFill>
              <a:srgbClr val="840C56"/>
            </a:solidFill>
          </a:ln>
        </p:spPr>
        <p:txBody>
          <a:bodyPr wrap="square" rtlCol="0">
            <a:spAutoFit/>
          </a:bodyPr>
          <a:lstStyle/>
          <a:p>
            <a:r>
              <a:rPr lang="lv-LV" sz="1200" b="1" noProof="1" smtClean="0">
                <a:latin typeface="Arial" panose="020B0604020202020204" pitchFamily="34" charset="0"/>
                <a:cs typeface="Arial" panose="020B0604020202020204" pitchFamily="34" charset="0"/>
              </a:rPr>
              <a:t>Atbilžu varianta «Cits» atšifrējums:</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ALFA-PATENTS, SIA intelektuālā īpašuma aģentūra</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juristu konsultācijas preču zīmes WunderBaum tirdzniecībā</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LAD</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patentu birojs "Pētersona patents" konsultācijas</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plānojam pieteikties MVU fonda atbalstam</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uzņēmuma privātie līdzekļi</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neesam izmantojuši</a:t>
            </a:r>
          </a:p>
          <a:p>
            <a:pPr marL="171450" indent="-171450">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neko neizmantojam</a:t>
            </a:r>
            <a:endParaRPr lang="lv-LV" sz="1200" noProof="1">
              <a:latin typeface="Arial" panose="020B0604020202020204" pitchFamily="34" charset="0"/>
              <a:cs typeface="Arial" panose="020B0604020202020204" pitchFamily="34" charset="0"/>
            </a:endParaRPr>
          </a:p>
        </p:txBody>
      </p:sp>
      <p:cxnSp>
        <p:nvCxnSpPr>
          <p:cNvPr id="11" name="Straight Arrow Connector 10"/>
          <p:cNvCxnSpPr/>
          <p:nvPr/>
        </p:nvCxnSpPr>
        <p:spPr>
          <a:xfrm>
            <a:off x="5133474" y="5037221"/>
            <a:ext cx="360000" cy="0"/>
          </a:xfrm>
          <a:prstGeom prst="straightConnector1">
            <a:avLst/>
          </a:prstGeom>
          <a:ln w="19050">
            <a:solidFill>
              <a:srgbClr val="840C56"/>
            </a:solidFill>
            <a:tailEnd type="triangle"/>
          </a:ln>
        </p:spPr>
        <p:style>
          <a:lnRef idx="1">
            <a:schemeClr val="accent1"/>
          </a:lnRef>
          <a:fillRef idx="0">
            <a:schemeClr val="accent1"/>
          </a:fillRef>
          <a:effectRef idx="0">
            <a:schemeClr val="accent1"/>
          </a:effectRef>
          <a:fontRef idx="minor">
            <a:schemeClr val="tx1"/>
          </a:fontRef>
        </p:style>
      </p:cxnSp>
      <p:sp>
        <p:nvSpPr>
          <p:cNvPr id="12" name="Slide Number Placeholder 11"/>
          <p:cNvSpPr>
            <a:spLocks noGrp="1"/>
          </p:cNvSpPr>
          <p:nvPr>
            <p:ph type="sldNum" sz="quarter" idx="12"/>
          </p:nvPr>
        </p:nvSpPr>
        <p:spPr/>
        <p:txBody>
          <a:bodyPr/>
          <a:lstStyle/>
          <a:p>
            <a:fld id="{9C167178-EF55-485E-AA9E-00B6FD4E37CC}" type="slidenum">
              <a:rPr lang="en-US" smtClean="0"/>
              <a:t>58</a:t>
            </a:fld>
            <a:endParaRPr lang="en-US"/>
          </a:p>
        </p:txBody>
      </p:sp>
    </p:spTree>
    <p:extLst>
      <p:ext uri="{BB962C8B-B14F-4D97-AF65-F5344CB8AC3E}">
        <p14:creationId xmlns:p14="http://schemas.microsoft.com/office/powerpoint/2010/main" val="266888038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7</a:t>
            </a:r>
            <a:r>
              <a:rPr lang="lv-LV" altLang="lv-LV" sz="2400" b="1" noProof="1" smtClean="0">
                <a:solidFill>
                  <a:srgbClr val="840C56"/>
                </a:solidFill>
                <a:latin typeface="Arial" panose="020B0604020202020204" pitchFamily="34" charset="0"/>
                <a:cs typeface="Arial" panose="020B0604020202020204" pitchFamily="34" charset="0"/>
              </a:rPr>
              <a:t>.1. Zināšanas par MVU fondu «Idejas stiprākam uzņēmumam»</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418502" cy="307777"/>
          </a:xfrm>
          <a:prstGeom prst="rect">
            <a:avLst/>
          </a:prstGeom>
          <a:noFill/>
        </p:spPr>
        <p:txBody>
          <a:bodyPr wrap="square" rtlCol="0">
            <a:spAutoFit/>
          </a:bodyPr>
          <a:lstStyle/>
          <a:p>
            <a:pPr algn="ctr"/>
            <a:r>
              <a:rPr lang="lv-LV" sz="1400" b="1" noProof="1" smtClean="0">
                <a:latin typeface="Arial" panose="020B0604020202020204" pitchFamily="34" charset="0"/>
                <a:cs typeface="Arial" panose="020B0604020202020204" pitchFamily="34" charset="0"/>
              </a:rPr>
              <a:t>B2. Cik daudz Jūs zināt par Eiropas Komisijas un EUIPO iniciatīvu MVU fonds “Idejas stiprākam uzņēmumam” (</a:t>
            </a:r>
            <a:r>
              <a:rPr lang="lv-LV" sz="1400" b="1" i="1" noProof="1" smtClean="0">
                <a:latin typeface="Arial" panose="020B0604020202020204" pitchFamily="34" charset="0"/>
                <a:cs typeface="Arial" panose="020B0604020202020204" pitchFamily="34" charset="0"/>
              </a:rPr>
              <a:t>SME Fund</a:t>
            </a:r>
            <a:r>
              <a:rPr lang="lv-LV" sz="1400" b="1" noProof="1" smtClean="0">
                <a:latin typeface="Arial" panose="020B0604020202020204" pitchFamily="34" charset="0"/>
                <a:cs typeface="Arial" panose="020B0604020202020204" pitchFamily="34" charset="0"/>
              </a:rPr>
              <a:t>)?*</a:t>
            </a:r>
            <a:endParaRPr lang="lv-LV" sz="1400" noProof="1">
              <a:latin typeface="Arial" panose="020B0604020202020204" pitchFamily="34" charset="0"/>
              <a:cs typeface="Arial" panose="020B0604020202020204" pitchFamily="34" charset="0"/>
            </a:endParaRPr>
          </a:p>
        </p:txBody>
      </p:sp>
      <p:sp>
        <p:nvSpPr>
          <p:cNvPr id="10" name="TextBox 9"/>
          <p:cNvSpPr txBox="1"/>
          <p:nvPr/>
        </p:nvSpPr>
        <p:spPr>
          <a:xfrm>
            <a:off x="2546697" y="6025975"/>
            <a:ext cx="7215446" cy="553998"/>
          </a:xfrm>
          <a:prstGeom prst="rect">
            <a:avLst/>
          </a:prstGeom>
          <a:noFill/>
        </p:spPr>
        <p:txBody>
          <a:bodyPr wrap="square" rtlCol="0">
            <a:spAutoFit/>
          </a:bodyPr>
          <a:lstStyle/>
          <a:p>
            <a:pPr algn="ctr"/>
            <a:r>
              <a:rPr lang="lv-LV" sz="1000" i="1" noProof="1" smtClean="0">
                <a:latin typeface="Arial" panose="020B0604020202020204" pitchFamily="34" charset="0"/>
                <a:cs typeface="Arial" panose="020B0604020202020204" pitchFamily="34" charset="0"/>
              </a:rPr>
              <a:t>Bāze: visi respondenti (skat. «n=» grafikā)</a:t>
            </a:r>
          </a:p>
          <a:p>
            <a:pPr algn="ctr"/>
            <a:r>
              <a:rPr lang="lv-LV" sz="1000" i="1" noProof="1" smtClean="0">
                <a:latin typeface="Arial" panose="020B0604020202020204" pitchFamily="34" charset="0"/>
                <a:cs typeface="Arial" panose="020B0604020202020204" pitchFamily="34" charset="0"/>
              </a:rPr>
              <a:t>*Jautājuma formulējums 2022. gadā: «Cik labi Jūs zināt par Eiropas Komisijas un Eiropas Savienības Intelektuālā īpašuma biroja iniciatīvu “Mazo un vidējo uzņēmumu (MVU) fonds “Idejas stiprākam uzņēmumam” (SME Fund)”?</a:t>
            </a:r>
            <a:endParaRPr lang="lv-LV" sz="1000" noProof="1">
              <a:latin typeface="Arial" panose="020B0604020202020204" pitchFamily="34" charset="0"/>
              <a:cs typeface="Arial" panose="020B0604020202020204" pitchFamily="34" charset="0"/>
            </a:endParaRPr>
          </a:p>
        </p:txBody>
      </p:sp>
      <p:graphicFrame>
        <p:nvGraphicFramePr>
          <p:cNvPr id="12" name="Chart 11">
            <a:extLst>
              <a:ext uri="{FF2B5EF4-FFF2-40B4-BE49-F238E27FC236}">
                <a16:creationId xmlns:xdr="http://schemas.openxmlformats.org/drawingml/2006/spreadsheetDrawing" xmlns="" xmlns:a16="http://schemas.microsoft.com/office/drawing/2014/main" xmlns:lc="http://schemas.openxmlformats.org/drawingml/2006/lockedCanvas" id="{870BEB31-7FB8-4E12-927D-9D21D92246EF}"/>
              </a:ext>
            </a:extLst>
          </p:cNvPr>
          <p:cNvGraphicFramePr>
            <a:graphicFrameLocks/>
          </p:cNvGraphicFramePr>
          <p:nvPr>
            <p:extLst>
              <p:ext uri="{D42A27DB-BD31-4B8C-83A1-F6EECF244321}">
                <p14:modId xmlns:p14="http://schemas.microsoft.com/office/powerpoint/2010/main" val="1121468495"/>
              </p:ext>
            </p:extLst>
          </p:nvPr>
        </p:nvGraphicFramePr>
        <p:xfrm>
          <a:off x="1510420" y="1577288"/>
          <a:ext cx="9288000" cy="3347637"/>
        </p:xfrm>
        <a:graphic>
          <a:graphicData uri="http://schemas.openxmlformats.org/drawingml/2006/chart">
            <c:chart xmlns:c="http://schemas.openxmlformats.org/drawingml/2006/chart" xmlns:r="http://schemas.openxmlformats.org/officeDocument/2006/relationships" r:id="rId3"/>
          </a:graphicData>
        </a:graphic>
      </p:graphicFrame>
      <p:sp>
        <p:nvSpPr>
          <p:cNvPr id="6" name="Slide Number Placeholder 5"/>
          <p:cNvSpPr>
            <a:spLocks noGrp="1"/>
          </p:cNvSpPr>
          <p:nvPr>
            <p:ph type="sldNum" sz="quarter" idx="12"/>
          </p:nvPr>
        </p:nvSpPr>
        <p:spPr/>
        <p:txBody>
          <a:bodyPr/>
          <a:lstStyle/>
          <a:p>
            <a:fld id="{9C167178-EF55-485E-AA9E-00B6FD4E37CC}" type="slidenum">
              <a:rPr lang="en-US" smtClean="0"/>
              <a:t>59</a:t>
            </a:fld>
            <a:endParaRPr lang="en-US"/>
          </a:p>
        </p:txBody>
      </p:sp>
    </p:spTree>
    <p:extLst>
      <p:ext uri="{BB962C8B-B14F-4D97-AF65-F5344CB8AC3E}">
        <p14:creationId xmlns:p14="http://schemas.microsoft.com/office/powerpoint/2010/main" val="15938640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007644" y="2376000"/>
            <a:ext cx="4032250" cy="1328023"/>
          </a:xfrm>
          <a:prstGeom prst="roundRect">
            <a:avLst/>
          </a:prstGeom>
          <a:noFill/>
          <a:ln w="19050">
            <a:solidFill>
              <a:srgbClr val="840C56"/>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lv-LV" altLang="en-US" sz="3600" b="1" noProof="1" smtClean="0">
                <a:solidFill>
                  <a:srgbClr val="840C56"/>
                </a:solidFill>
                <a:latin typeface="Arial" panose="020B0604020202020204" pitchFamily="34" charset="0"/>
                <a:cs typeface="Arial" panose="020B0604020202020204" pitchFamily="34" charset="0"/>
              </a:rPr>
              <a:t>Galvenie secinājumi</a:t>
            </a:r>
            <a:endParaRPr lang="lv-LV" altLang="en-US" sz="2400" b="1" noProof="1">
              <a:solidFill>
                <a:srgbClr val="840C56"/>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A322A9DF-08DC-4EC6-A808-D3901E9DB9F5}" type="slidenum">
              <a:rPr lang="en-US" smtClean="0"/>
              <a:t>6</a:t>
            </a:fld>
            <a:endParaRPr lang="en-US"/>
          </a:p>
        </p:txBody>
      </p:sp>
    </p:spTree>
    <p:extLst>
      <p:ext uri="{BB962C8B-B14F-4D97-AF65-F5344CB8AC3E}">
        <p14:creationId xmlns:p14="http://schemas.microsoft.com/office/powerpoint/2010/main" val="374523828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7</a:t>
            </a:r>
            <a:r>
              <a:rPr lang="lv-LV" altLang="lv-LV" sz="2400" b="1" noProof="1" smtClean="0">
                <a:solidFill>
                  <a:srgbClr val="840C56"/>
                </a:solidFill>
                <a:latin typeface="Arial" panose="020B0604020202020204" pitchFamily="34" charset="0"/>
                <a:cs typeface="Arial" panose="020B0604020202020204" pitchFamily="34" charset="0"/>
              </a:rPr>
              <a:t>.1. Zināšanas par MVU fondu «Idejas stiprākam uzņēmumam»</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418502" cy="307777"/>
          </a:xfrm>
          <a:prstGeom prst="rect">
            <a:avLst/>
          </a:prstGeom>
          <a:noFill/>
        </p:spPr>
        <p:txBody>
          <a:bodyPr wrap="square" rtlCol="0">
            <a:spAutoFit/>
          </a:bodyPr>
          <a:lstStyle/>
          <a:p>
            <a:pPr algn="ctr"/>
            <a:r>
              <a:rPr lang="lv-LV" sz="1400" b="1" noProof="1" smtClean="0">
                <a:latin typeface="Arial" panose="020B0604020202020204" pitchFamily="34" charset="0"/>
                <a:cs typeface="Arial" panose="020B0604020202020204" pitchFamily="34" charset="0"/>
              </a:rPr>
              <a:t>B2. Cik daudz Jūs zināt par Eiropas Komisijas un EUIPO iniciatīvu MVU fonds “Idejas stiprākam uzņēmumam” (</a:t>
            </a:r>
            <a:r>
              <a:rPr lang="lv-LV" sz="1400" b="1" i="1" noProof="1" smtClean="0">
                <a:latin typeface="Arial" panose="020B0604020202020204" pitchFamily="34" charset="0"/>
                <a:cs typeface="Arial" panose="020B0604020202020204" pitchFamily="34" charset="0"/>
              </a:rPr>
              <a:t>SME Fund</a:t>
            </a:r>
            <a:r>
              <a:rPr lang="lv-LV" sz="1400" b="1" noProof="1" smtClean="0">
                <a:latin typeface="Arial" panose="020B0604020202020204" pitchFamily="34" charset="0"/>
                <a:cs typeface="Arial" panose="020B0604020202020204" pitchFamily="34" charset="0"/>
              </a:rPr>
              <a:t>)?*</a:t>
            </a:r>
            <a:endParaRPr lang="lv-LV" sz="1400" noProof="1">
              <a:latin typeface="Arial" panose="020B0604020202020204" pitchFamily="34" charset="0"/>
              <a:cs typeface="Arial" panose="020B0604020202020204" pitchFamily="34" charset="0"/>
            </a:endParaRPr>
          </a:p>
        </p:txBody>
      </p:sp>
      <p:sp>
        <p:nvSpPr>
          <p:cNvPr id="10" name="TextBox 9"/>
          <p:cNvSpPr txBox="1"/>
          <p:nvPr/>
        </p:nvSpPr>
        <p:spPr>
          <a:xfrm>
            <a:off x="2546697" y="6025975"/>
            <a:ext cx="7215446" cy="553998"/>
          </a:xfrm>
          <a:prstGeom prst="rect">
            <a:avLst/>
          </a:prstGeom>
          <a:noFill/>
        </p:spPr>
        <p:txBody>
          <a:bodyPr wrap="square" rtlCol="0">
            <a:spAutoFit/>
          </a:bodyPr>
          <a:lstStyle/>
          <a:p>
            <a:pPr algn="ctr"/>
            <a:r>
              <a:rPr lang="lv-LV" sz="1000" i="1" noProof="1" smtClean="0">
                <a:latin typeface="Arial" panose="020B0604020202020204" pitchFamily="34" charset="0"/>
                <a:cs typeface="Arial" panose="020B0604020202020204" pitchFamily="34" charset="0"/>
              </a:rPr>
              <a:t>Bāze: visi respondenti (skat. «n=» grafikā)</a:t>
            </a:r>
          </a:p>
          <a:p>
            <a:pPr algn="ctr"/>
            <a:r>
              <a:rPr lang="lv-LV" sz="1000" i="1" noProof="1" smtClean="0">
                <a:latin typeface="Arial" panose="020B0604020202020204" pitchFamily="34" charset="0"/>
                <a:cs typeface="Arial" panose="020B0604020202020204" pitchFamily="34" charset="0"/>
              </a:rPr>
              <a:t>*Jautājuma formulējums 2022. gadā: «Cik labi Jūs zināt par Eiropas Komisijas un Eiropas Savienības Intelektuālā īpašuma biroja iniciatīvu “Mazo un vidējo uzņēmumu (MVU) fonds “Idejas stiprākam uzņēmumam” (SME Fund)”?</a:t>
            </a:r>
            <a:endParaRPr lang="lv-LV" sz="1000" noProof="1">
              <a:latin typeface="Arial" panose="020B0604020202020204" pitchFamily="34" charset="0"/>
              <a:cs typeface="Arial" panose="020B0604020202020204" pitchFamily="34" charset="0"/>
            </a:endParaRPr>
          </a:p>
        </p:txBody>
      </p:sp>
      <p:sp>
        <p:nvSpPr>
          <p:cNvPr id="7" name="TextBox 6"/>
          <p:cNvSpPr txBox="1"/>
          <p:nvPr/>
        </p:nvSpPr>
        <p:spPr>
          <a:xfrm>
            <a:off x="8470726" y="1123292"/>
            <a:ext cx="3559126" cy="584775"/>
          </a:xfrm>
          <a:prstGeom prst="rect">
            <a:avLst/>
          </a:prstGeom>
          <a:noFill/>
        </p:spPr>
        <p:txBody>
          <a:bodyPr wrap="square" rtlCol="0">
            <a:spAutoFit/>
          </a:bodyPr>
          <a:lstStyle/>
          <a:p>
            <a:pPr algn="r"/>
            <a:r>
              <a:rPr lang="lv-LV" sz="1600" b="1" dirty="0" smtClean="0">
                <a:solidFill>
                  <a:srgbClr val="840C56"/>
                </a:solidFill>
                <a:latin typeface="Arial" panose="020B0604020202020204" pitchFamily="34" charset="0"/>
                <a:cs typeface="Arial" panose="020B0604020202020204" pitchFamily="34" charset="0"/>
              </a:rPr>
              <a:t>Respondentu atbildes atkarībā no tā, vai pieder tiesības</a:t>
            </a:r>
            <a:endParaRPr lang="en-US" sz="1600" b="1" dirty="0">
              <a:solidFill>
                <a:srgbClr val="840C56"/>
              </a:solidFill>
              <a:latin typeface="Arial" panose="020B0604020202020204" pitchFamily="34" charset="0"/>
              <a:cs typeface="Arial" panose="020B0604020202020204" pitchFamily="34" charset="0"/>
            </a:endParaRPr>
          </a:p>
        </p:txBody>
      </p:sp>
      <p:graphicFrame>
        <p:nvGraphicFramePr>
          <p:cNvPr id="8" name="Chart 7">
            <a:extLst>
              <a:ext uri="{FF2B5EF4-FFF2-40B4-BE49-F238E27FC236}">
                <a16:creationId xmlns:xdr="http://schemas.openxmlformats.org/drawingml/2006/spreadsheetDrawing" xmlns="" xmlns:a16="http://schemas.microsoft.com/office/drawing/2014/main" xmlns:lc="http://schemas.openxmlformats.org/drawingml/2006/lockedCanvas" id="{EB2C1B97-E3A7-40ED-9BF2-6ACEC089B911}"/>
              </a:ext>
            </a:extLst>
          </p:cNvPr>
          <p:cNvGraphicFramePr>
            <a:graphicFrameLocks/>
          </p:cNvGraphicFramePr>
          <p:nvPr>
            <p:extLst>
              <p:ext uri="{D42A27DB-BD31-4B8C-83A1-F6EECF244321}">
                <p14:modId xmlns:p14="http://schemas.microsoft.com/office/powerpoint/2010/main" val="473455327"/>
              </p:ext>
            </p:extLst>
          </p:nvPr>
        </p:nvGraphicFramePr>
        <p:xfrm>
          <a:off x="1004905" y="1708067"/>
          <a:ext cx="9753600" cy="3934326"/>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60</a:t>
            </a:fld>
            <a:endParaRPr lang="en-US"/>
          </a:p>
        </p:txBody>
      </p:sp>
    </p:spTree>
    <p:extLst>
      <p:ext uri="{BB962C8B-B14F-4D97-AF65-F5344CB8AC3E}">
        <p14:creationId xmlns:p14="http://schemas.microsoft.com/office/powerpoint/2010/main" val="235910928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7</a:t>
            </a:r>
            <a:r>
              <a:rPr lang="lv-LV" altLang="lv-LV" sz="2400" b="1" noProof="1" smtClean="0">
                <a:solidFill>
                  <a:srgbClr val="840C56"/>
                </a:solidFill>
                <a:latin typeface="Arial" panose="020B0604020202020204" pitchFamily="34" charset="0"/>
                <a:cs typeface="Arial" panose="020B0604020202020204" pitchFamily="34" charset="0"/>
              </a:rPr>
              <a:t>.2. MVU fonda piedāvāto pakalpojumu izmantošana</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418502" cy="307777"/>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B3. Vai Jūsu uzņēmums ir izmantojis vai pieteicies uz kādu no MVU fonda piedāvātajiem pakalpojumiem?</a:t>
            </a:r>
            <a:endParaRPr lang="lv-LV" sz="1400" noProof="1">
              <a:latin typeface="Arial" panose="020B0604020202020204" pitchFamily="34" charset="0"/>
              <a:cs typeface="Arial" panose="020B0604020202020204" pitchFamily="34" charset="0"/>
            </a:endParaRPr>
          </a:p>
        </p:txBody>
      </p:sp>
      <p:sp>
        <p:nvSpPr>
          <p:cNvPr id="10" name="TextBox 9"/>
          <p:cNvSpPr txBox="1"/>
          <p:nvPr/>
        </p:nvSpPr>
        <p:spPr>
          <a:xfrm>
            <a:off x="2546697" y="6025975"/>
            <a:ext cx="7215446" cy="553998"/>
          </a:xfrm>
          <a:prstGeom prst="rect">
            <a:avLst/>
          </a:prstGeom>
          <a:noFill/>
        </p:spPr>
        <p:txBody>
          <a:bodyPr wrap="square" rtlCol="0">
            <a:spAutoFit/>
          </a:bodyPr>
          <a:lstStyle/>
          <a:p>
            <a:pPr algn="ctr"/>
            <a:r>
              <a:rPr lang="lv-LV" sz="1000" i="1" noProof="1">
                <a:latin typeface="Arial" panose="020B0604020202020204" pitchFamily="34" charset="0"/>
                <a:cs typeface="Arial" panose="020B0604020202020204" pitchFamily="34" charset="0"/>
              </a:rPr>
              <a:t>Bāze: respondenti, kuri kopumā zina par Eiropas Komisijas un EUIPO iniciatīvu  MVU fonds “Idejas stiprākam uzņēmumam” (SME Fund</a:t>
            </a:r>
            <a:r>
              <a:rPr lang="lv-LV" sz="1000" i="1" noProof="1">
                <a:latin typeface="Arial" panose="020B0604020202020204" pitchFamily="34" charset="0"/>
                <a:cs typeface="Arial" panose="020B0604020202020204" pitchFamily="34" charset="0"/>
              </a:rPr>
              <a:t>) </a:t>
            </a:r>
            <a:r>
              <a:rPr lang="lv-LV" sz="1000" i="1" noProof="1" smtClean="0">
                <a:latin typeface="Arial" panose="020B0604020202020204" pitchFamily="34" charset="0"/>
                <a:cs typeface="Arial" panose="020B0604020202020204" pitchFamily="34" charset="0"/>
              </a:rPr>
              <a:t> n=62</a:t>
            </a:r>
          </a:p>
          <a:p>
            <a:pPr algn="ctr"/>
            <a:r>
              <a:rPr lang="lv-LV" sz="1000" i="1" noProof="1">
                <a:latin typeface="Arial" panose="020B0604020202020204" pitchFamily="34" charset="0"/>
                <a:cs typeface="Arial" panose="020B0604020202020204" pitchFamily="34" charset="0"/>
              </a:rPr>
              <a:t>Vairākatbilžu </a:t>
            </a:r>
            <a:r>
              <a:rPr lang="lv-LV" sz="1000" i="1" noProof="1">
                <a:latin typeface="Arial" panose="020B0604020202020204" pitchFamily="34" charset="0"/>
                <a:cs typeface="Arial" panose="020B0604020202020204" pitchFamily="34" charset="0"/>
              </a:rPr>
              <a:t>jautājums </a:t>
            </a:r>
            <a:r>
              <a:rPr lang="lv-LV" sz="1000" i="1" noProof="1" smtClean="0">
                <a:latin typeface="Arial" panose="020B0604020202020204" pitchFamily="34" charset="0"/>
                <a:cs typeface="Arial" panose="020B0604020202020204" pitchFamily="34" charset="0"/>
              </a:rPr>
              <a:t> (% </a:t>
            </a:r>
            <a:r>
              <a:rPr lang="lv-LV" sz="1000" i="1" noProof="1">
                <a:latin typeface="Arial" panose="020B0604020202020204" pitchFamily="34" charset="0"/>
                <a:cs typeface="Arial" panose="020B0604020202020204" pitchFamily="34" charset="0"/>
              </a:rPr>
              <a:t>summa &gt; 100)</a:t>
            </a:r>
            <a:endParaRPr lang="lv-LV" sz="1000" noProof="1">
              <a:latin typeface="Arial" panose="020B0604020202020204" pitchFamily="34" charset="0"/>
              <a:cs typeface="Arial" panose="020B0604020202020204" pitchFamily="34" charset="0"/>
            </a:endParaRPr>
          </a:p>
        </p:txBody>
      </p:sp>
      <p:graphicFrame>
        <p:nvGraphicFramePr>
          <p:cNvPr id="9" name="Chart 8">
            <a:extLst>
              <a:ext uri="{FF2B5EF4-FFF2-40B4-BE49-F238E27FC236}">
                <a16:creationId xmlns:xdr="http://schemas.openxmlformats.org/drawingml/2006/spreadsheetDrawing" xmlns="" xmlns:a16="http://schemas.microsoft.com/office/drawing/2014/main" xmlns:lc="http://schemas.openxmlformats.org/drawingml/2006/lockedCanvas" id="{00000000-0008-0000-0100-000024000000}"/>
              </a:ext>
            </a:extLst>
          </p:cNvPr>
          <p:cNvGraphicFramePr>
            <a:graphicFrameLocks/>
          </p:cNvGraphicFramePr>
          <p:nvPr>
            <p:extLst>
              <p:ext uri="{D42A27DB-BD31-4B8C-83A1-F6EECF244321}">
                <p14:modId xmlns:p14="http://schemas.microsoft.com/office/powerpoint/2010/main" val="1926452501"/>
              </p:ext>
            </p:extLst>
          </p:nvPr>
        </p:nvGraphicFramePr>
        <p:xfrm>
          <a:off x="1658620" y="1577289"/>
          <a:ext cx="8991600" cy="4143375"/>
        </p:xfrm>
        <a:graphic>
          <a:graphicData uri="http://schemas.openxmlformats.org/drawingml/2006/chart">
            <c:chart xmlns:c="http://schemas.openxmlformats.org/drawingml/2006/chart" xmlns:r="http://schemas.openxmlformats.org/officeDocument/2006/relationships" r:id="rId3"/>
          </a:graphicData>
        </a:graphic>
      </p:graphicFrame>
      <p:sp>
        <p:nvSpPr>
          <p:cNvPr id="6" name="Slide Number Placeholder 5"/>
          <p:cNvSpPr>
            <a:spLocks noGrp="1"/>
          </p:cNvSpPr>
          <p:nvPr>
            <p:ph type="sldNum" sz="quarter" idx="12"/>
          </p:nvPr>
        </p:nvSpPr>
        <p:spPr/>
        <p:txBody>
          <a:bodyPr/>
          <a:lstStyle/>
          <a:p>
            <a:fld id="{9C167178-EF55-485E-AA9E-00B6FD4E37CC}" type="slidenum">
              <a:rPr lang="en-US" smtClean="0"/>
              <a:t>61</a:t>
            </a:fld>
            <a:endParaRPr lang="en-US"/>
          </a:p>
        </p:txBody>
      </p:sp>
    </p:spTree>
    <p:extLst>
      <p:ext uri="{BB962C8B-B14F-4D97-AF65-F5344CB8AC3E}">
        <p14:creationId xmlns:p14="http://schemas.microsoft.com/office/powerpoint/2010/main" val="412098017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7</a:t>
            </a:r>
            <a:r>
              <a:rPr lang="lv-LV" altLang="lv-LV" sz="2400" b="1" noProof="1" smtClean="0">
                <a:solidFill>
                  <a:srgbClr val="840C56"/>
                </a:solidFill>
                <a:latin typeface="Arial" panose="020B0604020202020204" pitchFamily="34" charset="0"/>
                <a:cs typeface="Arial" panose="020B0604020202020204" pitchFamily="34" charset="0"/>
              </a:rPr>
              <a:t>.2. MVU fonda piedāvāto pakalpojumu izmantošana</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418502" cy="307777"/>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B3. Vai Jūsu uzņēmums ir izmantojis vai pieteicies uz kādu no MVU fonda piedāvātajiem pakalpojumiem?</a:t>
            </a:r>
            <a:endParaRPr lang="lv-LV" sz="1400" noProof="1">
              <a:latin typeface="Arial" panose="020B0604020202020204" pitchFamily="34" charset="0"/>
              <a:cs typeface="Arial" panose="020B0604020202020204" pitchFamily="34" charset="0"/>
            </a:endParaRPr>
          </a:p>
        </p:txBody>
      </p:sp>
      <p:sp>
        <p:nvSpPr>
          <p:cNvPr id="10" name="TextBox 9"/>
          <p:cNvSpPr txBox="1"/>
          <p:nvPr/>
        </p:nvSpPr>
        <p:spPr>
          <a:xfrm>
            <a:off x="2546697" y="6025975"/>
            <a:ext cx="7215446" cy="400110"/>
          </a:xfrm>
          <a:prstGeom prst="rect">
            <a:avLst/>
          </a:prstGeom>
          <a:noFill/>
        </p:spPr>
        <p:txBody>
          <a:bodyPr wrap="square" rtlCol="0">
            <a:spAutoFit/>
          </a:bodyPr>
          <a:lstStyle/>
          <a:p>
            <a:pPr algn="ctr"/>
            <a:r>
              <a:rPr lang="lv-LV" sz="1000" i="1" noProof="1">
                <a:latin typeface="Arial" panose="020B0604020202020204" pitchFamily="34" charset="0"/>
                <a:cs typeface="Arial" panose="020B0604020202020204" pitchFamily="34" charset="0"/>
              </a:rPr>
              <a:t>Bāze: respondenti, kuri kopumā zina par Eiropas Komisijas un EUIPO iniciatīvu  MVU fonds “Idejas stiprākam uzņēmumam” (SME </a:t>
            </a:r>
            <a:r>
              <a:rPr lang="lv-LV" sz="1000" i="1" noProof="1">
                <a:latin typeface="Arial" panose="020B0604020202020204" pitchFamily="34" charset="0"/>
                <a:cs typeface="Arial" panose="020B0604020202020204" pitchFamily="34" charset="0"/>
              </a:rPr>
              <a:t>Fund</a:t>
            </a:r>
            <a:r>
              <a:rPr lang="lv-LV" sz="1000" i="1" noProof="1" smtClean="0">
                <a:latin typeface="Arial" panose="020B0604020202020204" pitchFamily="34" charset="0"/>
                <a:cs typeface="Arial" panose="020B0604020202020204" pitchFamily="34" charset="0"/>
              </a:rPr>
              <a:t>) (skatīt «n=» grafikā)</a:t>
            </a:r>
          </a:p>
        </p:txBody>
      </p:sp>
      <p:graphicFrame>
        <p:nvGraphicFramePr>
          <p:cNvPr id="7" name="Chart 6">
            <a:extLst>
              <a:ext uri="{FF2B5EF4-FFF2-40B4-BE49-F238E27FC236}">
                <a16:creationId xmlns:xdr="http://schemas.openxmlformats.org/drawingml/2006/spreadsheetDrawing" xmlns="" xmlns:a16="http://schemas.microsoft.com/office/drawing/2014/main" xmlns:lc="http://schemas.openxmlformats.org/drawingml/2006/lockedCanvas" id="{4B876AD6-FEF7-42E5-BCB5-D719A791F2FE}"/>
              </a:ext>
            </a:extLst>
          </p:cNvPr>
          <p:cNvGraphicFramePr>
            <a:graphicFrameLocks/>
          </p:cNvGraphicFramePr>
          <p:nvPr>
            <p:extLst>
              <p:ext uri="{D42A27DB-BD31-4B8C-83A1-F6EECF244321}">
                <p14:modId xmlns:p14="http://schemas.microsoft.com/office/powerpoint/2010/main" val="3902034976"/>
              </p:ext>
            </p:extLst>
          </p:nvPr>
        </p:nvGraphicFramePr>
        <p:xfrm>
          <a:off x="2255744" y="1577290"/>
          <a:ext cx="7680511" cy="3893068"/>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62</a:t>
            </a:fld>
            <a:endParaRPr lang="en-US"/>
          </a:p>
        </p:txBody>
      </p:sp>
    </p:spTree>
    <p:extLst>
      <p:ext uri="{BB962C8B-B14F-4D97-AF65-F5344CB8AC3E}">
        <p14:creationId xmlns:p14="http://schemas.microsoft.com/office/powerpoint/2010/main" val="346514082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7</a:t>
            </a:r>
            <a:r>
              <a:rPr lang="lv-LV" altLang="lv-LV" sz="2400" b="1" noProof="1" smtClean="0">
                <a:solidFill>
                  <a:srgbClr val="840C56"/>
                </a:solidFill>
                <a:latin typeface="Arial" panose="020B0604020202020204" pitchFamily="34" charset="0"/>
                <a:cs typeface="Arial" panose="020B0604020202020204" pitchFamily="34" charset="0"/>
              </a:rPr>
              <a:t>.2. MVU fonda piedāvāto pakalpojumu izmantošana</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418502" cy="523220"/>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B4. Cik vienkārši Jums / Jūsu uzņēmumam bija pieteikties MVU fonda līdzfinansējumam? Tas bija…</a:t>
            </a:r>
            <a:endParaRPr lang="en-US" sz="1400" dirty="0">
              <a:latin typeface="Arial" panose="020B0604020202020204" pitchFamily="34" charset="0"/>
              <a:cs typeface="Arial" panose="020B0604020202020204" pitchFamily="34" charset="0"/>
            </a:endParaRPr>
          </a:p>
          <a:p>
            <a:pPr algn="ctr"/>
            <a:endParaRPr lang="lv-LV" sz="1400" noProof="1">
              <a:latin typeface="Arial" panose="020B0604020202020204" pitchFamily="34" charset="0"/>
              <a:cs typeface="Arial" panose="020B0604020202020204" pitchFamily="34" charset="0"/>
            </a:endParaRPr>
          </a:p>
        </p:txBody>
      </p:sp>
      <p:sp>
        <p:nvSpPr>
          <p:cNvPr id="10" name="TextBox 9"/>
          <p:cNvSpPr txBox="1"/>
          <p:nvPr/>
        </p:nvSpPr>
        <p:spPr>
          <a:xfrm>
            <a:off x="2546697" y="6025975"/>
            <a:ext cx="7215446" cy="400110"/>
          </a:xfrm>
          <a:prstGeom prst="rect">
            <a:avLst/>
          </a:prstGeom>
          <a:noFill/>
        </p:spPr>
        <p:txBody>
          <a:bodyPr wrap="square" rtlCol="0">
            <a:spAutoFit/>
          </a:bodyPr>
          <a:lstStyle/>
          <a:p>
            <a:pPr algn="ctr"/>
            <a:r>
              <a:rPr lang="lv-LV" sz="1000" i="1" noProof="1">
                <a:latin typeface="Arial" panose="020B0604020202020204" pitchFamily="34" charset="0"/>
                <a:cs typeface="Arial" panose="020B0604020202020204" pitchFamily="34" charset="0"/>
              </a:rPr>
              <a:t>Bāze: respondenti</a:t>
            </a:r>
            <a:r>
              <a:rPr lang="lv-LV" sz="1000" i="1" noProof="1">
                <a:latin typeface="Arial" panose="020B0604020202020204" pitchFamily="34" charset="0"/>
                <a:cs typeface="Arial" panose="020B0604020202020204" pitchFamily="34" charset="0"/>
              </a:rPr>
              <a:t>, </a:t>
            </a:r>
            <a:r>
              <a:rPr lang="lv-LV" sz="1000" i="1" noProof="1" smtClean="0">
                <a:latin typeface="Arial" panose="020B0604020202020204" pitchFamily="34" charset="0"/>
                <a:cs typeface="Arial" panose="020B0604020202020204" pitchFamily="34" charset="0"/>
              </a:rPr>
              <a:t>kuru </a:t>
            </a:r>
            <a:r>
              <a:rPr lang="lv-LV" sz="1000" b="1" i="1" dirty="0" smtClean="0">
                <a:latin typeface="Arial" panose="020B0604020202020204" pitchFamily="34" charset="0"/>
                <a:cs typeface="Arial" panose="020B0604020202020204" pitchFamily="34" charset="0"/>
              </a:rPr>
              <a:t>uzņēmums </a:t>
            </a:r>
            <a:r>
              <a:rPr lang="lv-LV" sz="1000" b="1" i="1" dirty="0">
                <a:latin typeface="Arial" panose="020B0604020202020204" pitchFamily="34" charset="0"/>
                <a:cs typeface="Arial" panose="020B0604020202020204" pitchFamily="34" charset="0"/>
              </a:rPr>
              <a:t>ir izmantojis vai pieteicies uz kādu no MVU fonda piedāvātajiem </a:t>
            </a:r>
            <a:r>
              <a:rPr lang="lv-LV" sz="1000" b="1" i="1" dirty="0" smtClean="0">
                <a:latin typeface="Arial" panose="020B0604020202020204" pitchFamily="34" charset="0"/>
                <a:cs typeface="Arial" panose="020B0604020202020204" pitchFamily="34" charset="0"/>
              </a:rPr>
              <a:t>pakalpojumiem (skatīt «n=» grafikā)</a:t>
            </a:r>
            <a:endParaRPr lang="lv-LV" sz="1000" i="1" noProof="1" smtClean="0">
              <a:latin typeface="Arial" panose="020B0604020202020204" pitchFamily="34" charset="0"/>
              <a:cs typeface="Arial" panose="020B0604020202020204" pitchFamily="34" charset="0"/>
            </a:endParaRPr>
          </a:p>
        </p:txBody>
      </p:sp>
      <p:graphicFrame>
        <p:nvGraphicFramePr>
          <p:cNvPr id="8" name="Chart 7">
            <a:extLst>
              <a:ext uri="{FF2B5EF4-FFF2-40B4-BE49-F238E27FC236}">
                <a16:creationId xmlns:xdr="http://schemas.openxmlformats.org/drawingml/2006/spreadsheetDrawing" xmlns="" xmlns:a16="http://schemas.microsoft.com/office/drawing/2014/main" xmlns:lc="http://schemas.openxmlformats.org/drawingml/2006/lockedCanvas" id="{9DCC0745-2033-459C-807B-FD3632E8EBE5}"/>
              </a:ext>
            </a:extLst>
          </p:cNvPr>
          <p:cNvGraphicFramePr>
            <a:graphicFrameLocks/>
          </p:cNvGraphicFramePr>
          <p:nvPr>
            <p:extLst>
              <p:ext uri="{D42A27DB-BD31-4B8C-83A1-F6EECF244321}">
                <p14:modId xmlns:p14="http://schemas.microsoft.com/office/powerpoint/2010/main" val="769403413"/>
              </p:ext>
            </p:extLst>
          </p:nvPr>
        </p:nvGraphicFramePr>
        <p:xfrm>
          <a:off x="1804987" y="1792733"/>
          <a:ext cx="8582026" cy="3822004"/>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63</a:t>
            </a:fld>
            <a:endParaRPr lang="en-US"/>
          </a:p>
        </p:txBody>
      </p:sp>
    </p:spTree>
    <p:extLst>
      <p:ext uri="{BB962C8B-B14F-4D97-AF65-F5344CB8AC3E}">
        <p14:creationId xmlns:p14="http://schemas.microsoft.com/office/powerpoint/2010/main" val="402067400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7</a:t>
            </a:r>
            <a:r>
              <a:rPr lang="lv-LV" altLang="lv-LV" sz="2400" b="1" noProof="1" smtClean="0">
                <a:solidFill>
                  <a:srgbClr val="840C56"/>
                </a:solidFill>
                <a:latin typeface="Arial" panose="020B0604020202020204" pitchFamily="34" charset="0"/>
                <a:cs typeface="Arial" panose="020B0604020202020204" pitchFamily="34" charset="0"/>
              </a:rPr>
              <a:t>.3. MVU fonda vērtējums</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418502" cy="307777"/>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B5. Cik noderīgi Jums bija MVU fonda piedāvātie pakalpojumi?</a:t>
            </a:r>
            <a:endParaRPr lang="lv-LV" sz="1400" noProof="1">
              <a:latin typeface="Arial" panose="020B0604020202020204" pitchFamily="34" charset="0"/>
              <a:cs typeface="Arial" panose="020B0604020202020204" pitchFamily="34" charset="0"/>
            </a:endParaRPr>
          </a:p>
        </p:txBody>
      </p:sp>
      <p:sp>
        <p:nvSpPr>
          <p:cNvPr id="10" name="TextBox 9"/>
          <p:cNvSpPr txBox="1"/>
          <p:nvPr/>
        </p:nvSpPr>
        <p:spPr>
          <a:xfrm>
            <a:off x="2546697" y="6025975"/>
            <a:ext cx="7215446" cy="400110"/>
          </a:xfrm>
          <a:prstGeom prst="rect">
            <a:avLst/>
          </a:prstGeom>
          <a:noFill/>
        </p:spPr>
        <p:txBody>
          <a:bodyPr wrap="square" rtlCol="0">
            <a:spAutoFit/>
          </a:bodyPr>
          <a:lstStyle/>
          <a:p>
            <a:pPr algn="ctr"/>
            <a:r>
              <a:rPr lang="lv-LV" sz="1000" i="1" noProof="1">
                <a:latin typeface="Arial" panose="020B0604020202020204" pitchFamily="34" charset="0"/>
                <a:cs typeface="Arial" panose="020B0604020202020204" pitchFamily="34" charset="0"/>
              </a:rPr>
              <a:t>Bāze: respondenti</a:t>
            </a:r>
            <a:r>
              <a:rPr lang="lv-LV" sz="1000" i="1" noProof="1">
                <a:latin typeface="Arial" panose="020B0604020202020204" pitchFamily="34" charset="0"/>
                <a:cs typeface="Arial" panose="020B0604020202020204" pitchFamily="34" charset="0"/>
              </a:rPr>
              <a:t>, </a:t>
            </a:r>
            <a:r>
              <a:rPr lang="lv-LV" sz="1000" i="1" noProof="1" smtClean="0">
                <a:latin typeface="Arial" panose="020B0604020202020204" pitchFamily="34" charset="0"/>
                <a:cs typeface="Arial" panose="020B0604020202020204" pitchFamily="34" charset="0"/>
              </a:rPr>
              <a:t>kuru </a:t>
            </a:r>
            <a:r>
              <a:rPr lang="lv-LV" sz="1000" b="1" i="1" dirty="0" smtClean="0">
                <a:latin typeface="Arial" panose="020B0604020202020204" pitchFamily="34" charset="0"/>
                <a:cs typeface="Arial" panose="020B0604020202020204" pitchFamily="34" charset="0"/>
              </a:rPr>
              <a:t>uzņēmums </a:t>
            </a:r>
            <a:r>
              <a:rPr lang="lv-LV" sz="1000" b="1" i="1" dirty="0">
                <a:latin typeface="Arial" panose="020B0604020202020204" pitchFamily="34" charset="0"/>
                <a:cs typeface="Arial" panose="020B0604020202020204" pitchFamily="34" charset="0"/>
              </a:rPr>
              <a:t>ir izmantojis vai pieteicies uz kādu no MVU fonda piedāvātajiem </a:t>
            </a:r>
            <a:r>
              <a:rPr lang="lv-LV" sz="1000" b="1" i="1" dirty="0" smtClean="0">
                <a:latin typeface="Arial" panose="020B0604020202020204" pitchFamily="34" charset="0"/>
                <a:cs typeface="Arial" panose="020B0604020202020204" pitchFamily="34" charset="0"/>
              </a:rPr>
              <a:t>pakalpojumiem (skatīt «n=» grafikā)</a:t>
            </a:r>
            <a:endParaRPr lang="lv-LV" sz="1000" i="1" noProof="1" smtClean="0">
              <a:latin typeface="Arial" panose="020B0604020202020204" pitchFamily="34" charset="0"/>
              <a:cs typeface="Arial" panose="020B0604020202020204" pitchFamily="34" charset="0"/>
            </a:endParaRPr>
          </a:p>
        </p:txBody>
      </p:sp>
      <p:graphicFrame>
        <p:nvGraphicFramePr>
          <p:cNvPr id="7" name="Chart 6">
            <a:extLst>
              <a:ext uri="{FF2B5EF4-FFF2-40B4-BE49-F238E27FC236}">
                <a16:creationId xmlns:xdr="http://schemas.openxmlformats.org/drawingml/2006/spreadsheetDrawing" xmlns="" xmlns:a16="http://schemas.microsoft.com/office/drawing/2014/main" xmlns:lc="http://schemas.openxmlformats.org/drawingml/2006/lockedCanvas" id="{AD7998E9-4350-47B2-ACE2-06B7AE83CCF9}"/>
              </a:ext>
            </a:extLst>
          </p:cNvPr>
          <p:cNvGraphicFramePr>
            <a:graphicFrameLocks/>
          </p:cNvGraphicFramePr>
          <p:nvPr>
            <p:extLst>
              <p:ext uri="{D42A27DB-BD31-4B8C-83A1-F6EECF244321}">
                <p14:modId xmlns:p14="http://schemas.microsoft.com/office/powerpoint/2010/main" val="679401621"/>
              </p:ext>
            </p:extLst>
          </p:nvPr>
        </p:nvGraphicFramePr>
        <p:xfrm>
          <a:off x="1219200" y="1577289"/>
          <a:ext cx="9753600" cy="3909111"/>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64</a:t>
            </a:fld>
            <a:endParaRPr lang="en-US"/>
          </a:p>
        </p:txBody>
      </p:sp>
    </p:spTree>
    <p:extLst>
      <p:ext uri="{BB962C8B-B14F-4D97-AF65-F5344CB8AC3E}">
        <p14:creationId xmlns:p14="http://schemas.microsoft.com/office/powerpoint/2010/main" val="346649386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7</a:t>
            </a:r>
            <a:r>
              <a:rPr lang="lv-LV" altLang="lv-LV" sz="2400" b="1" noProof="1" smtClean="0">
                <a:solidFill>
                  <a:srgbClr val="840C56"/>
                </a:solidFill>
                <a:latin typeface="Arial" panose="020B0604020202020204" pitchFamily="34" charset="0"/>
                <a:cs typeface="Arial" panose="020B0604020202020204" pitchFamily="34" charset="0"/>
              </a:rPr>
              <a:t>.3. MVU fonda vērtējums</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418502" cy="523220"/>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B6. Ņemot vērā jūsu zināšanas par šo iniciatīvu, cik lielā mērā Jūs / Jūsu uzņēmums esat apmierināti ar iniciatīvu MVU fondu “Idejas stiprākam uzņēmumam”?</a:t>
            </a:r>
            <a:endParaRPr lang="lv-LV" sz="1400" noProof="1">
              <a:latin typeface="Arial" panose="020B0604020202020204" pitchFamily="34" charset="0"/>
              <a:cs typeface="Arial" panose="020B0604020202020204" pitchFamily="34" charset="0"/>
            </a:endParaRPr>
          </a:p>
        </p:txBody>
      </p:sp>
      <p:sp>
        <p:nvSpPr>
          <p:cNvPr id="10" name="TextBox 9"/>
          <p:cNvSpPr txBox="1"/>
          <p:nvPr/>
        </p:nvSpPr>
        <p:spPr>
          <a:xfrm>
            <a:off x="2546697" y="6025975"/>
            <a:ext cx="7215446" cy="400110"/>
          </a:xfrm>
          <a:prstGeom prst="rect">
            <a:avLst/>
          </a:prstGeom>
          <a:noFill/>
        </p:spPr>
        <p:txBody>
          <a:bodyPr wrap="square" rtlCol="0">
            <a:spAutoFit/>
          </a:bodyPr>
          <a:lstStyle/>
          <a:p>
            <a:pPr algn="ctr"/>
            <a:r>
              <a:rPr lang="lv-LV" sz="1000" i="1" noProof="1">
                <a:latin typeface="Arial" panose="020B0604020202020204" pitchFamily="34" charset="0"/>
                <a:cs typeface="Arial" panose="020B0604020202020204" pitchFamily="34" charset="0"/>
              </a:rPr>
              <a:t>Bāze: respondenti, kuri kopumā zina par Eiropas Komisijas un EUIPO iniciatīvu  MVU fonds “Idejas stiprākam uzņēmumam” (SME </a:t>
            </a:r>
            <a:r>
              <a:rPr lang="lv-LV" sz="1000" i="1" noProof="1">
                <a:latin typeface="Arial" panose="020B0604020202020204" pitchFamily="34" charset="0"/>
                <a:cs typeface="Arial" panose="020B0604020202020204" pitchFamily="34" charset="0"/>
              </a:rPr>
              <a:t>Fund</a:t>
            </a:r>
            <a:r>
              <a:rPr lang="lv-LV" sz="1000" i="1" noProof="1" smtClean="0">
                <a:latin typeface="Arial" panose="020B0604020202020204" pitchFamily="34" charset="0"/>
                <a:cs typeface="Arial" panose="020B0604020202020204" pitchFamily="34" charset="0"/>
              </a:rPr>
              <a:t>), </a:t>
            </a:r>
            <a:r>
              <a:rPr lang="lv-LV" sz="1000" i="1" noProof="1">
                <a:latin typeface="Arial" panose="020B0604020202020204" pitchFamily="34" charset="0"/>
                <a:cs typeface="Arial" panose="020B0604020202020204" pitchFamily="34" charset="0"/>
              </a:rPr>
              <a:t>(skatīt «n=» grafikā)</a:t>
            </a:r>
          </a:p>
        </p:txBody>
      </p:sp>
      <p:graphicFrame>
        <p:nvGraphicFramePr>
          <p:cNvPr id="8" name="Chart 7">
            <a:extLst>
              <a:ext uri="{FF2B5EF4-FFF2-40B4-BE49-F238E27FC236}">
                <a16:creationId xmlns:xdr="http://schemas.openxmlformats.org/drawingml/2006/spreadsheetDrawing" xmlns="" xmlns:a16="http://schemas.microsoft.com/office/drawing/2014/main" xmlns:lc="http://schemas.openxmlformats.org/drawingml/2006/lockedCanvas" id="{4E795365-F971-404F-8001-8FA9AF224327}"/>
              </a:ext>
            </a:extLst>
          </p:cNvPr>
          <p:cNvGraphicFramePr>
            <a:graphicFrameLocks/>
          </p:cNvGraphicFramePr>
          <p:nvPr>
            <p:extLst>
              <p:ext uri="{D42A27DB-BD31-4B8C-83A1-F6EECF244321}">
                <p14:modId xmlns:p14="http://schemas.microsoft.com/office/powerpoint/2010/main" val="2061103567"/>
              </p:ext>
            </p:extLst>
          </p:nvPr>
        </p:nvGraphicFramePr>
        <p:xfrm>
          <a:off x="1804987" y="1751580"/>
          <a:ext cx="8582026" cy="3932635"/>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65</a:t>
            </a:fld>
            <a:endParaRPr lang="en-US"/>
          </a:p>
        </p:txBody>
      </p:sp>
    </p:spTree>
    <p:extLst>
      <p:ext uri="{BB962C8B-B14F-4D97-AF65-F5344CB8AC3E}">
        <p14:creationId xmlns:p14="http://schemas.microsoft.com/office/powerpoint/2010/main" val="186389948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7</a:t>
            </a:r>
            <a:r>
              <a:rPr lang="lv-LV" altLang="lv-LV" sz="2400" b="1" noProof="1" smtClean="0">
                <a:solidFill>
                  <a:srgbClr val="840C56"/>
                </a:solidFill>
                <a:latin typeface="Arial" panose="020B0604020202020204" pitchFamily="34" charset="0"/>
                <a:cs typeface="Arial" panose="020B0604020202020204" pitchFamily="34" charset="0"/>
              </a:rPr>
              <a:t>.3. MVU fonda vērtējums</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611350" y="724756"/>
            <a:ext cx="11418502" cy="523220"/>
          </a:xfrm>
          <a:prstGeom prst="rect">
            <a:avLst/>
          </a:prstGeom>
          <a:noFill/>
        </p:spPr>
        <p:txBody>
          <a:bodyPr wrap="square" rtlCol="0">
            <a:spAutoFit/>
          </a:bodyPr>
          <a:lstStyle/>
          <a:p>
            <a:pPr algn="ctr"/>
            <a:r>
              <a:rPr lang="lv-LV" sz="1400" b="1" dirty="0">
                <a:latin typeface="Arial" panose="020B0604020202020204" pitchFamily="34" charset="0"/>
                <a:cs typeface="Arial" panose="020B0604020202020204" pitchFamily="34" charset="0"/>
              </a:rPr>
              <a:t>B6. Ņemot vērā jūsu zināšanas par šo iniciatīvu, cik lielā mērā Jūs / Jūsu uzņēmums esat apmierināti ar iniciatīvu MVU fondu “Idejas stiprākam uzņēmumam”?</a:t>
            </a:r>
            <a:endParaRPr lang="lv-LV" sz="1400" noProof="1">
              <a:latin typeface="Arial" panose="020B0604020202020204" pitchFamily="34" charset="0"/>
              <a:cs typeface="Arial" panose="020B0604020202020204" pitchFamily="34" charset="0"/>
            </a:endParaRPr>
          </a:p>
        </p:txBody>
      </p:sp>
      <p:sp>
        <p:nvSpPr>
          <p:cNvPr id="10" name="TextBox 9"/>
          <p:cNvSpPr txBox="1"/>
          <p:nvPr/>
        </p:nvSpPr>
        <p:spPr>
          <a:xfrm>
            <a:off x="2546697" y="6025975"/>
            <a:ext cx="7215446" cy="400110"/>
          </a:xfrm>
          <a:prstGeom prst="rect">
            <a:avLst/>
          </a:prstGeom>
          <a:noFill/>
        </p:spPr>
        <p:txBody>
          <a:bodyPr wrap="square" rtlCol="0">
            <a:spAutoFit/>
          </a:bodyPr>
          <a:lstStyle/>
          <a:p>
            <a:pPr algn="ctr"/>
            <a:r>
              <a:rPr lang="lv-LV" sz="1000" i="1" noProof="1">
                <a:latin typeface="Arial" panose="020B0604020202020204" pitchFamily="34" charset="0"/>
                <a:cs typeface="Arial" panose="020B0604020202020204" pitchFamily="34" charset="0"/>
              </a:rPr>
              <a:t>Bāze: respondenti, kuri kopumā zina par Eiropas Komisijas un EUIPO iniciatīvu  MVU fonds “Idejas stiprākam uzņēmumam” (SME </a:t>
            </a:r>
            <a:r>
              <a:rPr lang="lv-LV" sz="1000" i="1" noProof="1">
                <a:latin typeface="Arial" panose="020B0604020202020204" pitchFamily="34" charset="0"/>
                <a:cs typeface="Arial" panose="020B0604020202020204" pitchFamily="34" charset="0"/>
              </a:rPr>
              <a:t>Fund</a:t>
            </a:r>
            <a:r>
              <a:rPr lang="lv-LV" sz="1000" i="1" noProof="1" smtClean="0">
                <a:latin typeface="Arial" panose="020B0604020202020204" pitchFamily="34" charset="0"/>
                <a:cs typeface="Arial" panose="020B0604020202020204" pitchFamily="34" charset="0"/>
              </a:rPr>
              <a:t>), attiecīgajās grupās </a:t>
            </a:r>
            <a:r>
              <a:rPr lang="lv-LV" sz="1000" i="1" noProof="1">
                <a:latin typeface="Arial" panose="020B0604020202020204" pitchFamily="34" charset="0"/>
                <a:cs typeface="Arial" panose="020B0604020202020204" pitchFamily="34" charset="0"/>
              </a:rPr>
              <a:t>(skatīt «n=» grafikā)</a:t>
            </a:r>
          </a:p>
        </p:txBody>
      </p:sp>
      <p:sp>
        <p:nvSpPr>
          <p:cNvPr id="7" name="TextBox 6"/>
          <p:cNvSpPr txBox="1"/>
          <p:nvPr/>
        </p:nvSpPr>
        <p:spPr>
          <a:xfrm>
            <a:off x="8470726" y="1123292"/>
            <a:ext cx="3559126" cy="584775"/>
          </a:xfrm>
          <a:prstGeom prst="rect">
            <a:avLst/>
          </a:prstGeom>
          <a:noFill/>
        </p:spPr>
        <p:txBody>
          <a:bodyPr wrap="square" rtlCol="0">
            <a:spAutoFit/>
          </a:bodyPr>
          <a:lstStyle/>
          <a:p>
            <a:pPr algn="r"/>
            <a:r>
              <a:rPr lang="lv-LV" sz="1600" b="1" dirty="0" smtClean="0">
                <a:solidFill>
                  <a:srgbClr val="840C56"/>
                </a:solidFill>
                <a:latin typeface="Arial" panose="020B0604020202020204" pitchFamily="34" charset="0"/>
                <a:cs typeface="Arial" panose="020B0604020202020204" pitchFamily="34" charset="0"/>
              </a:rPr>
              <a:t>Respondentu atbildes atkarībā no tā, vai pieder tiesības</a:t>
            </a:r>
            <a:endParaRPr lang="en-US" sz="1600" b="1" dirty="0">
              <a:solidFill>
                <a:srgbClr val="840C56"/>
              </a:solidFill>
              <a:latin typeface="Arial" panose="020B0604020202020204" pitchFamily="34" charset="0"/>
              <a:cs typeface="Arial" panose="020B0604020202020204" pitchFamily="34" charset="0"/>
            </a:endParaRPr>
          </a:p>
        </p:txBody>
      </p:sp>
      <p:graphicFrame>
        <p:nvGraphicFramePr>
          <p:cNvPr id="9" name="Chart 8">
            <a:extLst>
              <a:ext uri="{FF2B5EF4-FFF2-40B4-BE49-F238E27FC236}">
                <a16:creationId xmlns:xdr="http://schemas.openxmlformats.org/drawingml/2006/spreadsheetDrawing" xmlns="" xmlns:a16="http://schemas.microsoft.com/office/drawing/2014/main" xmlns:lc="http://schemas.openxmlformats.org/drawingml/2006/lockedCanvas" id="{EB2C1B97-E3A7-40ED-9BF2-6ACEC089B911}"/>
              </a:ext>
            </a:extLst>
          </p:cNvPr>
          <p:cNvGraphicFramePr>
            <a:graphicFrameLocks/>
          </p:cNvGraphicFramePr>
          <p:nvPr>
            <p:extLst>
              <p:ext uri="{D42A27DB-BD31-4B8C-83A1-F6EECF244321}">
                <p14:modId xmlns:p14="http://schemas.microsoft.com/office/powerpoint/2010/main" val="2657266545"/>
              </p:ext>
            </p:extLst>
          </p:nvPr>
        </p:nvGraphicFramePr>
        <p:xfrm>
          <a:off x="1026694" y="1582292"/>
          <a:ext cx="9785684" cy="4271211"/>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9C167178-EF55-485E-AA9E-00B6FD4E37CC}" type="slidenum">
              <a:rPr lang="en-US" smtClean="0"/>
              <a:t>66</a:t>
            </a:fld>
            <a:endParaRPr lang="en-US"/>
          </a:p>
        </p:txBody>
      </p:sp>
    </p:spTree>
    <p:extLst>
      <p:ext uri="{BB962C8B-B14F-4D97-AF65-F5344CB8AC3E}">
        <p14:creationId xmlns:p14="http://schemas.microsoft.com/office/powerpoint/2010/main" val="129131811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926406" y="2819007"/>
            <a:ext cx="6346178" cy="715089"/>
          </a:xfrm>
          <a:prstGeom prst="roundRect">
            <a:avLst/>
          </a:prstGeom>
          <a:noFill/>
          <a:ln w="19050">
            <a:solidFill>
              <a:srgbClr val="840C56"/>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lv-LV" altLang="en-US" sz="3600" b="1" noProof="1" smtClean="0">
                <a:solidFill>
                  <a:srgbClr val="840C56"/>
                </a:solidFill>
                <a:latin typeface="Arial" panose="020B0604020202020204" pitchFamily="34" charset="0"/>
                <a:cs typeface="Arial" panose="020B0604020202020204" pitchFamily="34" charset="0"/>
              </a:rPr>
              <a:t>Pielikums</a:t>
            </a:r>
            <a:endParaRPr lang="lv-LV" altLang="en-US" sz="2400" b="1" noProof="1">
              <a:solidFill>
                <a:srgbClr val="840C56"/>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A322A9DF-08DC-4EC6-A808-D3901E9DB9F5}" type="slidenum">
              <a:rPr lang="en-US" smtClean="0"/>
              <a:t>67</a:t>
            </a:fld>
            <a:endParaRPr lang="en-US"/>
          </a:p>
        </p:txBody>
      </p:sp>
    </p:spTree>
    <p:extLst>
      <p:ext uri="{BB962C8B-B14F-4D97-AF65-F5344CB8AC3E}">
        <p14:creationId xmlns:p14="http://schemas.microsoft.com/office/powerpoint/2010/main" val="151083822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Aptaujas anketa (1)</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12" name="Slide Number Placeholder 11"/>
          <p:cNvSpPr>
            <a:spLocks noGrp="1"/>
          </p:cNvSpPr>
          <p:nvPr>
            <p:ph type="sldNum" sz="quarter" idx="12"/>
          </p:nvPr>
        </p:nvSpPr>
        <p:spPr/>
        <p:txBody>
          <a:bodyPr/>
          <a:lstStyle/>
          <a:p>
            <a:fld id="{A322A9DF-08DC-4EC6-A808-D3901E9DB9F5}" type="slidenum">
              <a:rPr lang="en-US" smtClean="0"/>
              <a:t>68</a:t>
            </a:fld>
            <a:endParaRPr lang="en-US"/>
          </a:p>
        </p:txBody>
      </p:sp>
      <p:pic>
        <p:nvPicPr>
          <p:cNvPr id="13" name="Picture 12"/>
          <p:cNvPicPr>
            <a:picLocks noChangeAspect="1"/>
          </p:cNvPicPr>
          <p:nvPr/>
        </p:nvPicPr>
        <p:blipFill>
          <a:blip r:embed="rId3"/>
          <a:stretch>
            <a:fillRect/>
          </a:stretch>
        </p:blipFill>
        <p:spPr>
          <a:xfrm>
            <a:off x="264813" y="957596"/>
            <a:ext cx="5827658" cy="5398754"/>
          </a:xfrm>
          <a:prstGeom prst="rect">
            <a:avLst/>
          </a:prstGeom>
        </p:spPr>
      </p:pic>
      <p:pic>
        <p:nvPicPr>
          <p:cNvPr id="14" name="Picture 13"/>
          <p:cNvPicPr>
            <a:picLocks noChangeAspect="1"/>
          </p:cNvPicPr>
          <p:nvPr/>
        </p:nvPicPr>
        <p:blipFill>
          <a:blip r:embed="rId4"/>
          <a:stretch>
            <a:fillRect/>
          </a:stretch>
        </p:blipFill>
        <p:spPr>
          <a:xfrm>
            <a:off x="6092471" y="976925"/>
            <a:ext cx="4960540" cy="5767729"/>
          </a:xfrm>
          <a:prstGeom prst="rect">
            <a:avLst/>
          </a:prstGeom>
        </p:spPr>
      </p:pic>
    </p:spTree>
    <p:extLst>
      <p:ext uri="{BB962C8B-B14F-4D97-AF65-F5344CB8AC3E}">
        <p14:creationId xmlns:p14="http://schemas.microsoft.com/office/powerpoint/2010/main" val="54275122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Aptaujas anketa (2)</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6" name="Slide Number Placeholder 5"/>
          <p:cNvSpPr>
            <a:spLocks noGrp="1"/>
          </p:cNvSpPr>
          <p:nvPr>
            <p:ph type="sldNum" sz="quarter" idx="12"/>
          </p:nvPr>
        </p:nvSpPr>
        <p:spPr/>
        <p:txBody>
          <a:bodyPr/>
          <a:lstStyle/>
          <a:p>
            <a:fld id="{A322A9DF-08DC-4EC6-A808-D3901E9DB9F5}" type="slidenum">
              <a:rPr lang="en-US" smtClean="0"/>
              <a:t>69</a:t>
            </a:fld>
            <a:endParaRPr lang="en-US"/>
          </a:p>
        </p:txBody>
      </p:sp>
      <p:pic>
        <p:nvPicPr>
          <p:cNvPr id="7" name="Picture 6"/>
          <p:cNvPicPr>
            <a:picLocks noChangeAspect="1"/>
          </p:cNvPicPr>
          <p:nvPr/>
        </p:nvPicPr>
        <p:blipFill>
          <a:blip r:embed="rId3"/>
          <a:stretch>
            <a:fillRect/>
          </a:stretch>
        </p:blipFill>
        <p:spPr>
          <a:xfrm>
            <a:off x="160420" y="976925"/>
            <a:ext cx="5308255" cy="5744550"/>
          </a:xfrm>
          <a:prstGeom prst="rect">
            <a:avLst/>
          </a:prstGeom>
        </p:spPr>
      </p:pic>
      <p:pic>
        <p:nvPicPr>
          <p:cNvPr id="8" name="Picture 7"/>
          <p:cNvPicPr>
            <a:picLocks noChangeAspect="1"/>
          </p:cNvPicPr>
          <p:nvPr/>
        </p:nvPicPr>
        <p:blipFill>
          <a:blip r:embed="rId4"/>
          <a:stretch>
            <a:fillRect/>
          </a:stretch>
        </p:blipFill>
        <p:spPr>
          <a:xfrm>
            <a:off x="5593897" y="976925"/>
            <a:ext cx="5507239" cy="5803900"/>
          </a:xfrm>
          <a:prstGeom prst="rect">
            <a:avLst/>
          </a:prstGeom>
        </p:spPr>
      </p:pic>
    </p:spTree>
    <p:extLst>
      <p:ext uri="{BB962C8B-B14F-4D97-AF65-F5344CB8AC3E}">
        <p14:creationId xmlns:p14="http://schemas.microsoft.com/office/powerpoint/2010/main" val="14871646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4324039" y="180000"/>
            <a:ext cx="3600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Galvenie secinājumi (1)</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3" name="TextBox 2"/>
          <p:cNvSpPr txBox="1"/>
          <p:nvPr/>
        </p:nvSpPr>
        <p:spPr>
          <a:xfrm>
            <a:off x="770021" y="862610"/>
            <a:ext cx="5598694" cy="6001643"/>
          </a:xfrm>
          <a:prstGeom prst="rect">
            <a:avLst/>
          </a:prstGeom>
          <a:noFill/>
        </p:spPr>
        <p:txBody>
          <a:bodyPr wrap="square" rtlCol="0">
            <a:spAutoFit/>
          </a:bodyPr>
          <a:lstStyle/>
          <a:p>
            <a:pPr marL="228600" indent="-228600" algn="just">
              <a:buAutoNum type="arabicPeriod"/>
            </a:pPr>
            <a:r>
              <a:rPr lang="lv-LV" sz="1200" b="1" dirty="0" smtClean="0">
                <a:solidFill>
                  <a:srgbClr val="840C56"/>
                </a:solidFill>
                <a:latin typeface="Arial" panose="020B0604020202020204" pitchFamily="34" charset="0"/>
                <a:cs typeface="Arial" panose="020B0604020202020204" pitchFamily="34" charset="0"/>
              </a:rPr>
              <a:t>Informētība un uzskati par rūpniecisko īpašumu un tā </a:t>
            </a:r>
            <a:r>
              <a:rPr lang="lv-LV" sz="1200" b="1" dirty="0" smtClean="0">
                <a:solidFill>
                  <a:srgbClr val="840C56"/>
                </a:solidFill>
                <a:latin typeface="Arial" panose="020B0604020202020204" pitchFamily="34" charset="0"/>
                <a:cs typeface="Arial" panose="020B0604020202020204" pitchFamily="34" charset="0"/>
              </a:rPr>
              <a:t>aizsardzību</a:t>
            </a:r>
          </a:p>
          <a:p>
            <a:pPr algn="just"/>
            <a:r>
              <a:rPr lang="lv-LV" sz="1200" b="1" dirty="0" smtClean="0">
                <a:latin typeface="Arial" panose="020B0604020202020204" pitchFamily="34" charset="0"/>
                <a:cs typeface="Arial" panose="020B0604020202020204" pitchFamily="34" charset="0"/>
              </a:rPr>
              <a:t>1.1. Informētība par rūpnieciskā īpašuma aizsardzību</a:t>
            </a:r>
            <a:endParaRPr lang="lv-LV" sz="1200" b="1" dirty="0" smtClean="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Pārliecinoši lielākā daļa respondentu (73%) ir dzirdējuši kaut ko par intelektuālo īpašumu un tā aizsardzības veidiem. 13% norādījuši, ka nav dzirdējuši, savukārt 14% nav atbildes uz šo jautājumu (izvēlējušies atbildi </a:t>
            </a:r>
            <a:r>
              <a:rPr lang="lv-LV" sz="1200" dirty="0" smtClean="0">
                <a:latin typeface="Arial" panose="020B0604020202020204" pitchFamily="34" charset="0"/>
                <a:cs typeface="Arial" panose="020B0604020202020204" pitchFamily="34" charset="0"/>
              </a:rPr>
              <a:t>«grūti </a:t>
            </a:r>
            <a:r>
              <a:rPr lang="lv-LV" sz="1200" dirty="0" smtClean="0">
                <a:latin typeface="Arial" panose="020B0604020202020204" pitchFamily="34" charset="0"/>
                <a:cs typeface="Arial" panose="020B0604020202020204" pitchFamily="34" charset="0"/>
              </a:rPr>
              <a:t>pateikt</a:t>
            </a:r>
            <a:r>
              <a:rPr lang="lv-LV" sz="1200" dirty="0" smtClean="0">
                <a:latin typeface="Arial" panose="020B0604020202020204" pitchFamily="34" charset="0"/>
                <a:cs typeface="Arial" panose="020B0604020202020204" pitchFamily="34" charset="0"/>
              </a:rPr>
              <a:t>»). </a:t>
            </a:r>
            <a:endParaRPr lang="lv-LV" sz="1200" dirty="0" smtClean="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Vairāk kā puse respondentu (64%) norādījuši, ka rūpnieciskais īpašums, viņuprāt, ietver tiesības, kas saistītas ar izgudrojumu un produktu aizsardzību. Aptuveni ceturtā daļa respondentu (27%) norādījuši, ka rūpnieciskais īpašums ietver ekskluzīvas tiesības, kas palīdz cīnīties pret savu ideju kopēšanu, un aptuveni tikpat liela respondentu daļa (22%) norāda, ka rūpnieciskais īpašums ir ideju un inovāciju attīstības instruments. 9% šķiet, ka tā ir mākslas un literāro darbu aizsardzības forma, savukārt aptuveni piektdaļa respondentu (21%) nezina, ko ietver rūpnieciskais īpašums. </a:t>
            </a:r>
            <a:endParaRPr lang="lv-LV" sz="1200" dirty="0" smtClean="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Salīdzinot ar iepriekš veikto pētījumu rezultātiem, nedaudz samazinājies to respondentu skaits, kuri atzīst, ka nezina, ko ietver rūpnieciskais īpašums, attiecīgi, 2019. gadā šādi norādījuši 31% respondentu, bet 2022. gadā – 33% respondentu. </a:t>
            </a:r>
          </a:p>
          <a:p>
            <a:pPr algn="just"/>
            <a:r>
              <a:rPr lang="lv-LV" sz="1200" b="1" dirty="0" smtClean="0">
                <a:latin typeface="Arial" panose="020B0604020202020204" pitchFamily="34" charset="0"/>
                <a:cs typeface="Arial" panose="020B0604020202020204" pitchFamily="34" charset="0"/>
              </a:rPr>
              <a:t>1.2. Zināšanu rūpnieciskā īpašuma aizsardzības jomā vērtējums</a:t>
            </a:r>
            <a:endParaRPr lang="lv-LV" sz="1200" b="1" dirty="0" smtClean="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Salīdzinot ar iepriekš veikto pētījumu rezultātiem, nedaudz ir pieaudzis to respondentu skaits, kuri savas zināšanas rūpnieciskā īpašuma aizsardzības jomā vērtē kā kopumā sliktas: 2019. gadā tādi bija 49% respondentu, 2022. gadā 46% un 2024. gadā 54% respondentu. Kā kopumā labas savas zināšanas šogad vērtē 7% respondentu, savukārt 24% savas zināšanas vērtē kā vidējas, un 17% nespēj novērtēt savu zināšanu līmeni (atzīmējuši «grūti pateikt»).</a:t>
            </a:r>
          </a:p>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Respondenti</a:t>
            </a:r>
            <a:r>
              <a:rPr lang="lv-LV" sz="1200" dirty="0" smtClean="0">
                <a:latin typeface="Arial" panose="020B0604020202020204" pitchFamily="34" charset="0"/>
                <a:cs typeface="Arial" panose="020B0604020202020204" pitchFamily="34" charset="0"/>
              </a:rPr>
              <a:t>, kuru īpašumā ir reģistrētas tiesības uz uzņēmuma rīcībā esošajiem rūpnieciskā īpašuma objektiem, savas zināšanas </a:t>
            </a:r>
            <a:r>
              <a:rPr lang="lv-LV" sz="1200" dirty="0" smtClean="0">
                <a:latin typeface="Arial" panose="020B0604020202020204" pitchFamily="34" charset="0"/>
                <a:cs typeface="Arial" panose="020B0604020202020204" pitchFamily="34" charset="0"/>
              </a:rPr>
              <a:t>vērtē </a:t>
            </a:r>
            <a:r>
              <a:rPr lang="lv-LV" sz="1200" dirty="0" smtClean="0">
                <a:latin typeface="Arial" panose="020B0604020202020204" pitchFamily="34" charset="0"/>
                <a:cs typeface="Arial" panose="020B0604020202020204" pitchFamily="34" charset="0"/>
              </a:rPr>
              <a:t>augstāk par respondentiem, kuriem šādu tiesību īpašumā </a:t>
            </a:r>
            <a:r>
              <a:rPr lang="lv-LV" sz="1200" dirty="0" smtClean="0">
                <a:latin typeface="Arial" panose="020B0604020202020204" pitchFamily="34" charset="0"/>
                <a:cs typeface="Arial" panose="020B0604020202020204" pitchFamily="34" charset="0"/>
              </a:rPr>
              <a:t>nav, attiecīgi </a:t>
            </a:r>
            <a:r>
              <a:rPr lang="lv-LV" sz="1200" dirty="0" smtClean="0">
                <a:latin typeface="Arial" panose="020B0604020202020204" pitchFamily="34" charset="0"/>
                <a:cs typeface="Arial" panose="020B0604020202020204" pitchFamily="34" charset="0"/>
              </a:rPr>
              <a:t>15% </a:t>
            </a:r>
            <a:r>
              <a:rPr lang="lv-LV" sz="1200" dirty="0" smtClean="0">
                <a:latin typeface="Arial" panose="020B0604020202020204" pitchFamily="34" charset="0"/>
                <a:cs typeface="Arial" panose="020B0604020202020204" pitchFamily="34" charset="0"/>
              </a:rPr>
              <a:t>respondentu</a:t>
            </a:r>
            <a:r>
              <a:rPr lang="lv-LV" sz="1200" dirty="0" smtClean="0">
                <a:latin typeface="Arial" panose="020B0604020202020204" pitchFamily="34" charset="0"/>
                <a:cs typeface="Arial" panose="020B0604020202020204" pitchFamily="34" charset="0"/>
              </a:rPr>
              <a:t>, kuru īpašumā ir tiesības, savas zināšanas vērtē kā kopumā labas, taču </a:t>
            </a:r>
            <a:r>
              <a:rPr lang="lv-LV" sz="1200" dirty="0" smtClean="0">
                <a:latin typeface="Arial" panose="020B0604020202020204" pitchFamily="34" charset="0"/>
                <a:cs typeface="Arial" panose="020B0604020202020204" pitchFamily="34" charset="0"/>
              </a:rPr>
              <a:t>no respondentiem, kuriem šādu tiesību nav, tikai </a:t>
            </a:r>
            <a:r>
              <a:rPr lang="lv-LV" sz="1200" dirty="0" smtClean="0">
                <a:latin typeface="Arial" panose="020B0604020202020204" pitchFamily="34" charset="0"/>
                <a:cs typeface="Arial" panose="020B0604020202020204" pitchFamily="34" charset="0"/>
              </a:rPr>
              <a:t>4% </a:t>
            </a:r>
            <a:r>
              <a:rPr lang="lv-LV" sz="1200" dirty="0" smtClean="0">
                <a:latin typeface="Arial" panose="020B0604020202020204" pitchFamily="34" charset="0"/>
                <a:cs typeface="Arial" panose="020B0604020202020204" pitchFamily="34" charset="0"/>
              </a:rPr>
              <a:t>savas </a:t>
            </a:r>
            <a:r>
              <a:rPr lang="lv-LV" sz="1200" dirty="0" smtClean="0">
                <a:latin typeface="Arial" panose="020B0604020202020204" pitchFamily="34" charset="0"/>
                <a:cs typeface="Arial" panose="020B0604020202020204" pitchFamily="34" charset="0"/>
              </a:rPr>
              <a:t>zināšanas vērtē kā kopumā </a:t>
            </a:r>
            <a:r>
              <a:rPr lang="lv-LV" sz="1200" dirty="0" smtClean="0">
                <a:latin typeface="Arial" panose="020B0604020202020204" pitchFamily="34" charset="0"/>
                <a:cs typeface="Arial" panose="020B0604020202020204" pitchFamily="34" charset="0"/>
              </a:rPr>
              <a:t>labas.</a:t>
            </a:r>
            <a:endParaRPr lang="en-US" sz="1200" dirty="0">
              <a:latin typeface="Arial" panose="020B0604020202020204" pitchFamily="34" charset="0"/>
              <a:cs typeface="Arial" panose="020B0604020202020204" pitchFamily="34" charset="0"/>
            </a:endParaRPr>
          </a:p>
        </p:txBody>
      </p:sp>
      <p:sp>
        <p:nvSpPr>
          <p:cNvPr id="5" name="TextBox 4"/>
          <p:cNvSpPr txBox="1"/>
          <p:nvPr/>
        </p:nvSpPr>
        <p:spPr>
          <a:xfrm>
            <a:off x="6368715" y="862610"/>
            <a:ext cx="5598694" cy="6001643"/>
          </a:xfrm>
          <a:prstGeom prst="rect">
            <a:avLst/>
          </a:prstGeom>
          <a:noFill/>
        </p:spPr>
        <p:txBody>
          <a:bodyPr wrap="square" rtlCol="0">
            <a:spAutoFit/>
          </a:bodyPr>
          <a:lstStyle/>
          <a:p>
            <a:pPr algn="just"/>
            <a:r>
              <a:rPr lang="lv-LV" sz="1200" b="1" dirty="0" smtClean="0">
                <a:latin typeface="Arial" panose="020B0604020202020204" pitchFamily="34" charset="0"/>
                <a:cs typeface="Arial" panose="020B0604020202020204" pitchFamily="34" charset="0"/>
              </a:rPr>
              <a:t>1.3. Informācijas avoti par rūpnieciskā īpašuma aizsardzības jautājumiem</a:t>
            </a:r>
          </a:p>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Visbiežāk </a:t>
            </a:r>
            <a:r>
              <a:rPr lang="lv-LV" sz="1200" dirty="0" smtClean="0">
                <a:latin typeface="Arial" panose="020B0604020202020204" pitchFamily="34" charset="0"/>
                <a:cs typeface="Arial" panose="020B0604020202020204" pitchFamily="34" charset="0"/>
              </a:rPr>
              <a:t>respondenti uzskata, ka informāciju par rūpniecisko īpašumu var saņemt Patentu valdē – šo atbilžu variantu atzīmējuši aptuveni puse (52%) respondentu. Pārējās iestādes atzīmētas retāk, attiecīgi, Latvijas investīciju un attīstība aģentūra – 21%, Biznesa inkubators – 12%, Ekonomikas ministrija – 11%. Pārējās nosauktās iestādes nav sasniegušas 10% slieksni, taču aptuveni trešdaļa respondentu šajā jautājumā norādījuši, ka viņiem nav atbildes </a:t>
            </a:r>
            <a:r>
              <a:rPr lang="lv-LV" sz="1200" dirty="0" smtClean="0">
                <a:latin typeface="Arial" panose="020B0604020202020204" pitchFamily="34" charset="0"/>
                <a:cs typeface="Arial" panose="020B0604020202020204" pitchFamily="34" charset="0"/>
              </a:rPr>
              <a:t>(«grūti </a:t>
            </a:r>
            <a:r>
              <a:rPr lang="lv-LV" sz="1200" dirty="0" smtClean="0">
                <a:latin typeface="Arial" panose="020B0604020202020204" pitchFamily="34" charset="0"/>
                <a:cs typeface="Arial" panose="020B0604020202020204" pitchFamily="34" charset="0"/>
              </a:rPr>
              <a:t>pateikt»). </a:t>
            </a:r>
            <a:endParaRPr lang="lv-LV" sz="1200" dirty="0" smtClean="0">
              <a:latin typeface="Arial" panose="020B0604020202020204" pitchFamily="34" charset="0"/>
              <a:cs typeface="Arial" panose="020B0604020202020204" pitchFamily="34" charset="0"/>
            </a:endParaRPr>
          </a:p>
          <a:p>
            <a:pPr algn="just"/>
            <a:r>
              <a:rPr lang="lv-LV" sz="1200" b="1" dirty="0" smtClean="0">
                <a:latin typeface="Arial" panose="020B0604020202020204" pitchFamily="34" charset="0"/>
                <a:cs typeface="Arial" panose="020B0604020202020204" pitchFamily="34" charset="0"/>
              </a:rPr>
              <a:t>1.4. Priekšstats par Patentu valdes funkcijām</a:t>
            </a:r>
            <a:endParaRPr lang="lv-LV" sz="1200" b="1" dirty="0" smtClean="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Lielākā daļa respondentu uzskata, ka Patentu valdes funkcijas ir  reģistrēt preču zīmes un dizainparaugus (71%), kā arī piešķirt patentus (66%). Mazāk kā puse respondentu (42%) uzskata, ka </a:t>
            </a:r>
            <a:r>
              <a:rPr lang="lv-LV" sz="1200" dirty="0" smtClean="0">
                <a:latin typeface="Arial" panose="020B0604020202020204" pitchFamily="34" charset="0"/>
                <a:cs typeface="Arial" panose="020B0604020202020204" pitchFamily="34" charset="0"/>
              </a:rPr>
              <a:t> </a:t>
            </a:r>
            <a:r>
              <a:rPr lang="lv-LV" sz="1200" dirty="0" smtClean="0">
                <a:latin typeface="Arial" panose="020B0604020202020204" pitchFamily="34" charset="0"/>
                <a:cs typeface="Arial" panose="020B0604020202020204" pitchFamily="34" charset="0"/>
              </a:rPr>
              <a:t>Patentu valdes </a:t>
            </a:r>
            <a:r>
              <a:rPr lang="lv-LV" sz="1200" dirty="0" smtClean="0">
                <a:latin typeface="Arial" panose="020B0604020202020204" pitchFamily="34" charset="0"/>
                <a:cs typeface="Arial" panose="020B0604020202020204" pitchFamily="34" charset="0"/>
              </a:rPr>
              <a:t>funkcija </a:t>
            </a:r>
            <a:r>
              <a:rPr lang="lv-LV" sz="1200" dirty="0" smtClean="0">
                <a:latin typeface="Arial" panose="020B0604020202020204" pitchFamily="34" charset="0"/>
                <a:cs typeface="Arial" panose="020B0604020202020204" pitchFamily="34" charset="0"/>
              </a:rPr>
              <a:t>ir uzraudzīt intelektuālā īpašuma tiesību  pārkāpumus. 29% respondenti kā Patentu valdes funkciju norāda sabiedrības informēšanu par intelektuālo īpašumu. 14% respondentu atzīst, ka nezina, kuras ir Patentu valdes funkcijas.</a:t>
            </a:r>
          </a:p>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Aptuveni puse respondentu (52%) uzskata, ka iestādes nosaukums «Patentu valde» atspoguļo galvenās iestādes darbības jomas. Aptuveni trešdaļai respondentu (31%) nav atbildes uz šo jautājumu </a:t>
            </a:r>
            <a:r>
              <a:rPr lang="lv-LV" sz="1200" dirty="0" smtClean="0">
                <a:latin typeface="Arial" panose="020B0604020202020204" pitchFamily="34" charset="0"/>
                <a:cs typeface="Arial" panose="020B0604020202020204" pitchFamily="34" charset="0"/>
              </a:rPr>
              <a:t>(«grūti </a:t>
            </a:r>
            <a:r>
              <a:rPr lang="lv-LV" sz="1200" dirty="0" smtClean="0">
                <a:latin typeface="Arial" panose="020B0604020202020204" pitchFamily="34" charset="0"/>
                <a:cs typeface="Arial" panose="020B0604020202020204" pitchFamily="34" charset="0"/>
              </a:rPr>
              <a:t>pateikt»), savukārt gandrīz piektā daļa (17%) uzskata, ka nosaukums neatspoguļo galvenās iestādes darbības jomas. </a:t>
            </a:r>
            <a:endParaRPr lang="lv-LV" sz="1200" dirty="0" smtClean="0">
              <a:latin typeface="Arial" panose="020B0604020202020204" pitchFamily="34" charset="0"/>
              <a:cs typeface="Arial" panose="020B0604020202020204" pitchFamily="34" charset="0"/>
            </a:endParaRPr>
          </a:p>
          <a:p>
            <a:pPr algn="just"/>
            <a:r>
              <a:rPr lang="lv-LV" sz="1200" b="1" dirty="0" smtClean="0">
                <a:latin typeface="Arial" panose="020B0604020202020204" pitchFamily="34" charset="0"/>
                <a:cs typeface="Arial" panose="020B0604020202020204" pitchFamily="34" charset="0"/>
              </a:rPr>
              <a:t>1.5. Uzskati par rūpnieciskā īpašuma aizsardzību</a:t>
            </a:r>
            <a:endParaRPr lang="lv-LV" sz="1200" b="1" dirty="0" smtClean="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45% respondentu kopumā piekrīt apgalvojumam, ka rūpnieciskā īpašuma aizsardzība ir sarežģīts process. </a:t>
            </a:r>
            <a:r>
              <a:rPr lang="lv-LV" sz="1200" dirty="0" smtClean="0">
                <a:latin typeface="Arial" panose="020B0604020202020204" pitchFamily="34" charset="0"/>
                <a:cs typeface="Arial" panose="020B0604020202020204" pitchFamily="34" charset="0"/>
              </a:rPr>
              <a:t>11</a:t>
            </a:r>
            <a:r>
              <a:rPr lang="lv-LV" sz="1200" dirty="0" smtClean="0">
                <a:latin typeface="Arial" panose="020B0604020202020204" pitchFamily="34" charset="0"/>
                <a:cs typeface="Arial" panose="020B0604020202020204" pitchFamily="34" charset="0"/>
              </a:rPr>
              <a:t>% ir tādi, </a:t>
            </a:r>
            <a:r>
              <a:rPr lang="lv-LV" sz="1200" dirty="0" smtClean="0">
                <a:latin typeface="Arial" panose="020B0604020202020204" pitchFamily="34" charset="0"/>
                <a:cs typeface="Arial" panose="020B0604020202020204" pitchFamily="34" charset="0"/>
              </a:rPr>
              <a:t>kuri </a:t>
            </a:r>
            <a:r>
              <a:rPr lang="lv-LV" sz="1200" dirty="0" smtClean="0">
                <a:latin typeface="Arial" panose="020B0604020202020204" pitchFamily="34" charset="0"/>
                <a:cs typeface="Arial" panose="020B0604020202020204" pitchFamily="34" charset="0"/>
              </a:rPr>
              <a:t>šim </a:t>
            </a:r>
            <a:r>
              <a:rPr lang="lv-LV" sz="1200" dirty="0" smtClean="0">
                <a:latin typeface="Arial" panose="020B0604020202020204" pitchFamily="34" charset="0"/>
                <a:cs typeface="Arial" panose="020B0604020202020204" pitchFamily="34" charset="0"/>
              </a:rPr>
              <a:t>apgalvojumam kopumā </a:t>
            </a:r>
            <a:r>
              <a:rPr lang="lv-LV" sz="1200" dirty="0" smtClean="0">
                <a:latin typeface="Arial" panose="020B0604020202020204" pitchFamily="34" charset="0"/>
                <a:cs typeface="Arial" panose="020B0604020202020204" pitchFamily="34" charset="0"/>
              </a:rPr>
              <a:t>nepiekrīt. 44% pie šī apgalvojuma norādījuši </a:t>
            </a:r>
            <a:r>
              <a:rPr lang="lv-LV" sz="1200" dirty="0" smtClean="0">
                <a:latin typeface="Arial" panose="020B0604020202020204" pitchFamily="34" charset="0"/>
                <a:cs typeface="Arial" panose="020B0604020202020204" pitchFamily="34" charset="0"/>
              </a:rPr>
              <a:t>«grūti </a:t>
            </a:r>
            <a:r>
              <a:rPr lang="lv-LV" sz="1200" dirty="0" smtClean="0">
                <a:latin typeface="Arial" panose="020B0604020202020204" pitchFamily="34" charset="0"/>
                <a:cs typeface="Arial" panose="020B0604020202020204" pitchFamily="34" charset="0"/>
              </a:rPr>
              <a:t>pateikt».</a:t>
            </a:r>
            <a:r>
              <a:rPr lang="lv-LV" sz="1200" dirty="0">
                <a:latin typeface="Arial" panose="020B0604020202020204" pitchFamily="34" charset="0"/>
                <a:cs typeface="Arial" panose="020B0604020202020204" pitchFamily="34" charset="0"/>
              </a:rPr>
              <a:t> </a:t>
            </a:r>
            <a:r>
              <a:rPr lang="lv-LV" sz="1200" dirty="0" smtClean="0">
                <a:latin typeface="Arial" panose="020B0604020202020204" pitchFamily="34" charset="0"/>
                <a:cs typeface="Arial" panose="020B0604020202020204" pitchFamily="34" charset="0"/>
              </a:rPr>
              <a:t>Līdzīgs vērtējuma sadalījums ir arī apgalvojumam «Rūpnieciskā īpašuma aizsardzība ir dārgs process» - 44% respondentu šim apgalvojumam kopumā piekrīt, 11% kopumā </a:t>
            </a:r>
            <a:r>
              <a:rPr lang="lv-LV" sz="1200" dirty="0" smtClean="0">
                <a:latin typeface="Arial" panose="020B0604020202020204" pitchFamily="34" charset="0"/>
                <a:cs typeface="Arial" panose="020B0604020202020204" pitchFamily="34" charset="0"/>
              </a:rPr>
              <a:t>nepiekrīt, </a:t>
            </a:r>
            <a:r>
              <a:rPr lang="lv-LV" sz="1200" dirty="0" smtClean="0">
                <a:latin typeface="Arial" panose="020B0604020202020204" pitchFamily="34" charset="0"/>
                <a:cs typeface="Arial" panose="020B0604020202020204" pitchFamily="34" charset="0"/>
              </a:rPr>
              <a:t>un 48% atzīmējuši </a:t>
            </a:r>
            <a:r>
              <a:rPr lang="lv-LV" sz="1200" dirty="0" smtClean="0">
                <a:latin typeface="Arial" panose="020B0604020202020204" pitchFamily="34" charset="0"/>
                <a:cs typeface="Arial" panose="020B0604020202020204" pitchFamily="34" charset="0"/>
              </a:rPr>
              <a:t>«grūti </a:t>
            </a:r>
            <a:r>
              <a:rPr lang="lv-LV" sz="1200" dirty="0" smtClean="0">
                <a:latin typeface="Arial" panose="020B0604020202020204" pitchFamily="34" charset="0"/>
                <a:cs typeface="Arial" panose="020B0604020202020204" pitchFamily="34" charset="0"/>
              </a:rPr>
              <a:t>pateikt». Nedaudz mazāk atbalstītāju ir apgalvojumam «Rūpnieciskā īpašuma aizsardzības sistēma ir pieejama ikvienam Latvijā – 32% šim apgalvojumam kopumā piekrīt, kamēr 17% kopumā nepiekrīt, un 42% norādījuši, ka ir grūti pateikt. </a:t>
            </a:r>
          </a:p>
          <a:p>
            <a:pPr marL="171450" indent="-171450" algn="just">
              <a:buFont typeface="Arial" panose="020B0604020202020204" pitchFamily="34" charset="0"/>
              <a:buChar char="•"/>
            </a:pPr>
            <a:endParaRPr lang="lv-LV" sz="1200" dirty="0" smtClean="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9C167178-EF55-485E-AA9E-00B6FD4E37CC}" type="slidenum">
              <a:rPr lang="en-US" smtClean="0"/>
              <a:t>7</a:t>
            </a:fld>
            <a:endParaRPr lang="en-US"/>
          </a:p>
        </p:txBody>
      </p:sp>
    </p:spTree>
    <p:extLst>
      <p:ext uri="{BB962C8B-B14F-4D97-AF65-F5344CB8AC3E}">
        <p14:creationId xmlns:p14="http://schemas.microsoft.com/office/powerpoint/2010/main" val="53332831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Aptaujas anketa (3)</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8" name="Slide Number Placeholder 7"/>
          <p:cNvSpPr>
            <a:spLocks noGrp="1"/>
          </p:cNvSpPr>
          <p:nvPr>
            <p:ph type="sldNum" sz="quarter" idx="12"/>
          </p:nvPr>
        </p:nvSpPr>
        <p:spPr/>
        <p:txBody>
          <a:bodyPr/>
          <a:lstStyle/>
          <a:p>
            <a:fld id="{A322A9DF-08DC-4EC6-A808-D3901E9DB9F5}" type="slidenum">
              <a:rPr lang="en-US" smtClean="0"/>
              <a:t>70</a:t>
            </a:fld>
            <a:endParaRPr lang="en-US"/>
          </a:p>
        </p:txBody>
      </p:sp>
      <p:pic>
        <p:nvPicPr>
          <p:cNvPr id="9" name="Picture 8"/>
          <p:cNvPicPr>
            <a:picLocks noChangeAspect="1"/>
          </p:cNvPicPr>
          <p:nvPr/>
        </p:nvPicPr>
        <p:blipFill>
          <a:blip r:embed="rId3"/>
          <a:stretch>
            <a:fillRect/>
          </a:stretch>
        </p:blipFill>
        <p:spPr>
          <a:xfrm>
            <a:off x="160421" y="976924"/>
            <a:ext cx="5881577" cy="4509476"/>
          </a:xfrm>
          <a:prstGeom prst="rect">
            <a:avLst/>
          </a:prstGeom>
        </p:spPr>
      </p:pic>
      <p:pic>
        <p:nvPicPr>
          <p:cNvPr id="10" name="Picture 9"/>
          <p:cNvPicPr>
            <a:picLocks noChangeAspect="1"/>
          </p:cNvPicPr>
          <p:nvPr/>
        </p:nvPicPr>
        <p:blipFill>
          <a:blip r:embed="rId4"/>
          <a:stretch>
            <a:fillRect/>
          </a:stretch>
        </p:blipFill>
        <p:spPr>
          <a:xfrm>
            <a:off x="6154420" y="976924"/>
            <a:ext cx="5768859" cy="5744551"/>
          </a:xfrm>
          <a:prstGeom prst="rect">
            <a:avLst/>
          </a:prstGeom>
        </p:spPr>
      </p:pic>
    </p:spTree>
    <p:extLst>
      <p:ext uri="{BB962C8B-B14F-4D97-AF65-F5344CB8AC3E}">
        <p14:creationId xmlns:p14="http://schemas.microsoft.com/office/powerpoint/2010/main" val="76865861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Aptaujas anketa (4)</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8" name="Slide Number Placeholder 7"/>
          <p:cNvSpPr>
            <a:spLocks noGrp="1"/>
          </p:cNvSpPr>
          <p:nvPr>
            <p:ph type="sldNum" sz="quarter" idx="12"/>
          </p:nvPr>
        </p:nvSpPr>
        <p:spPr/>
        <p:txBody>
          <a:bodyPr/>
          <a:lstStyle/>
          <a:p>
            <a:fld id="{A322A9DF-08DC-4EC6-A808-D3901E9DB9F5}" type="slidenum">
              <a:rPr lang="en-US" smtClean="0"/>
              <a:t>71</a:t>
            </a:fld>
            <a:endParaRPr lang="en-US"/>
          </a:p>
        </p:txBody>
      </p:sp>
      <p:pic>
        <p:nvPicPr>
          <p:cNvPr id="9" name="Picture 8"/>
          <p:cNvPicPr>
            <a:picLocks noChangeAspect="1"/>
          </p:cNvPicPr>
          <p:nvPr/>
        </p:nvPicPr>
        <p:blipFill>
          <a:blip r:embed="rId3"/>
          <a:stretch>
            <a:fillRect/>
          </a:stretch>
        </p:blipFill>
        <p:spPr>
          <a:xfrm>
            <a:off x="160421" y="976924"/>
            <a:ext cx="5153688" cy="5616381"/>
          </a:xfrm>
          <a:prstGeom prst="rect">
            <a:avLst/>
          </a:prstGeom>
        </p:spPr>
      </p:pic>
      <p:pic>
        <p:nvPicPr>
          <p:cNvPr id="10" name="Picture 9"/>
          <p:cNvPicPr>
            <a:picLocks noChangeAspect="1"/>
          </p:cNvPicPr>
          <p:nvPr/>
        </p:nvPicPr>
        <p:blipFill>
          <a:blip r:embed="rId4"/>
          <a:stretch>
            <a:fillRect/>
          </a:stretch>
        </p:blipFill>
        <p:spPr>
          <a:xfrm>
            <a:off x="5719225" y="976923"/>
            <a:ext cx="5157321" cy="5835545"/>
          </a:xfrm>
          <a:prstGeom prst="rect">
            <a:avLst/>
          </a:prstGeom>
        </p:spPr>
      </p:pic>
    </p:spTree>
    <p:extLst>
      <p:ext uri="{BB962C8B-B14F-4D97-AF65-F5344CB8AC3E}">
        <p14:creationId xmlns:p14="http://schemas.microsoft.com/office/powerpoint/2010/main" val="216121580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160421" y="180000"/>
            <a:ext cx="1198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Statistiskās kļūdas novērtēšanas tabula</a:t>
            </a:r>
            <a:endParaRPr lang="lv-LV" altLang="lv-LV" sz="2400" b="1" noProof="1">
              <a:solidFill>
                <a:srgbClr val="840C56"/>
              </a:solidFill>
              <a:latin typeface="Arial" panose="020B0604020202020204" pitchFamily="34" charset="0"/>
              <a:cs typeface="Arial" panose="020B0604020202020204" pitchFamily="34" charset="0"/>
            </a:endParaRPr>
          </a:p>
        </p:txBody>
      </p:sp>
      <p:sp>
        <p:nvSpPr>
          <p:cNvPr id="101379" name="Rectangle 5"/>
          <p:cNvSpPr>
            <a:spLocks noChangeArrowheads="1"/>
          </p:cNvSpPr>
          <p:nvPr/>
        </p:nvSpPr>
        <p:spPr bwMode="auto">
          <a:xfrm>
            <a:off x="731404" y="922339"/>
            <a:ext cx="1072919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lv-LV" altLang="lv-LV" sz="1200" noProof="1">
                <a:latin typeface="Arial" panose="020B0604020202020204" pitchFamily="34" charset="0"/>
                <a:cs typeface="Arial" panose="020B0604020202020204" pitchFamily="34" charset="0"/>
              </a:rPr>
              <a:t>Pētījuma rezultātos vienmēr pastāv zināma </a:t>
            </a:r>
            <a:r>
              <a:rPr lang="lv-LV" altLang="lv-LV" sz="1200" i="1" noProof="1">
                <a:latin typeface="Arial" panose="020B0604020202020204" pitchFamily="34" charset="0"/>
                <a:cs typeface="Arial" panose="020B0604020202020204" pitchFamily="34" charset="0"/>
              </a:rPr>
              <a:t>statistiskās kļūdas</a:t>
            </a:r>
            <a:r>
              <a:rPr lang="lv-LV" altLang="lv-LV" sz="1200" noProof="1">
                <a:latin typeface="Arial" panose="020B0604020202020204" pitchFamily="34" charset="0"/>
                <a:cs typeface="Arial" panose="020B0604020202020204" pitchFamily="34" charset="0"/>
              </a:rPr>
              <a:t> varbūtība. Analizējot un interpretējot pētījumā iegūtos rezultātus, to vajadzētu ņemt vērā. Tās atšķirības, kuras iekļaujas statistiskās kļūdas robežās jeb ir mazākas par to, var uzskatīt par </a:t>
            </a:r>
            <a:r>
              <a:rPr lang="lv-LV" altLang="lv-LV" sz="1200" i="1" noProof="1">
                <a:latin typeface="Arial" panose="020B0604020202020204" pitchFamily="34" charset="0"/>
                <a:cs typeface="Arial" panose="020B0604020202020204" pitchFamily="34" charset="0"/>
              </a:rPr>
              <a:t>nenozīmīgām. </a:t>
            </a:r>
            <a:endParaRPr lang="lv-LV" altLang="lv-LV" sz="1200" noProof="1">
              <a:latin typeface="Arial" panose="020B0604020202020204" pitchFamily="34" charset="0"/>
              <a:cs typeface="Arial" panose="020B0604020202020204" pitchFamily="34" charset="0"/>
            </a:endParaRPr>
          </a:p>
        </p:txBody>
      </p:sp>
      <p:sp>
        <p:nvSpPr>
          <p:cNvPr id="101380" name="Rectangle 6"/>
          <p:cNvSpPr>
            <a:spLocks noChangeArrowheads="1"/>
          </p:cNvSpPr>
          <p:nvPr/>
        </p:nvSpPr>
        <p:spPr bwMode="auto">
          <a:xfrm>
            <a:off x="731404" y="5502701"/>
            <a:ext cx="1072919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GB" altLang="lv-LV" sz="1200" noProof="1">
                <a:latin typeface="Arial" panose="020B0604020202020204" pitchFamily="34" charset="0"/>
                <a:cs typeface="Arial" panose="020B0604020202020204" pitchFamily="34" charset="0"/>
              </a:rPr>
              <a:t>Lai noteiktu statistisko mērījuma kļūdu, ir jāzina respondentu skaits attiecīgajā grupā un rezultāts procentos. Izmantojot šos lielumus, tabulas attiecīgajā iedaļā var atrast statistiskās mērījuma kļūdas robežas +/- procentos ar </a:t>
            </a:r>
            <a:r>
              <a:rPr lang="en-GB" altLang="lv-LV" sz="1200" b="1" noProof="1">
                <a:latin typeface="Arial" panose="020B0604020202020204" pitchFamily="34" charset="0"/>
                <a:cs typeface="Arial" panose="020B0604020202020204" pitchFamily="34" charset="0"/>
              </a:rPr>
              <a:t>95% varbūtību.</a:t>
            </a:r>
            <a:r>
              <a:rPr lang="lv-LV" altLang="lv-LV" sz="1200" b="1" noProof="1">
                <a:latin typeface="Arial" panose="020B0604020202020204" pitchFamily="34" charset="0"/>
                <a:cs typeface="Arial" panose="020B0604020202020204" pitchFamily="34" charset="0"/>
              </a:rPr>
              <a:t> </a:t>
            </a:r>
            <a:r>
              <a:rPr lang="en-GB" altLang="lv-LV" sz="1200" noProof="1">
                <a:latin typeface="Arial" panose="020B0604020202020204" pitchFamily="34" charset="0"/>
                <a:cs typeface="Arial" panose="020B0604020202020204" pitchFamily="34" charset="0"/>
              </a:rPr>
              <a:t>Piemēram, ja pētījumā iegūtie dati rāda, ka </a:t>
            </a:r>
            <a:r>
              <a:rPr lang="lv-LV" altLang="lv-LV" sz="1200" noProof="1">
                <a:latin typeface="Arial" panose="020B0604020202020204" pitchFamily="34" charset="0"/>
                <a:cs typeface="Arial" panose="020B0604020202020204" pitchFamily="34" charset="0"/>
              </a:rPr>
              <a:t>48</a:t>
            </a:r>
            <a:r>
              <a:rPr lang="en-GB" altLang="lv-LV" sz="1200" noProof="1">
                <a:latin typeface="Arial" panose="020B0604020202020204" pitchFamily="34" charset="0"/>
                <a:cs typeface="Arial" panose="020B0604020202020204" pitchFamily="34" charset="0"/>
              </a:rPr>
              <a:t>% respondentu (respondentu skaits n=</a:t>
            </a:r>
            <a:r>
              <a:rPr lang="lv-LV" altLang="lv-LV" sz="1200" noProof="1">
                <a:latin typeface="Arial" panose="020B0604020202020204" pitchFamily="34" charset="0"/>
                <a:cs typeface="Arial" panose="020B0604020202020204" pitchFamily="34" charset="0"/>
              </a:rPr>
              <a:t>1017</a:t>
            </a:r>
            <a:r>
              <a:rPr lang="en-GB" altLang="lv-LV" sz="1200" noProof="1">
                <a:latin typeface="Arial" panose="020B0604020202020204" pitchFamily="34" charset="0"/>
                <a:cs typeface="Arial" panose="020B0604020202020204" pitchFamily="34" charset="0"/>
              </a:rPr>
              <a:t>) par SPRK ir dzirdējuši, tad ar 95% varbūtību mēs varam teikt, ka statistiskā mērījuma kļūda šeit ir +/-3,1% robežās. No tā izriet, ka kopumā par SPRK ir dzirdējuši no 4</a:t>
            </a:r>
            <a:r>
              <a:rPr lang="lv-LV" altLang="lv-LV" sz="1200" noProof="1">
                <a:latin typeface="Arial" panose="020B0604020202020204" pitchFamily="34" charset="0"/>
                <a:cs typeface="Arial" panose="020B0604020202020204" pitchFamily="34" charset="0"/>
              </a:rPr>
              <a:t>4</a:t>
            </a:r>
            <a:r>
              <a:rPr lang="en-GB" altLang="lv-LV" sz="1200" noProof="1">
                <a:latin typeface="Arial" panose="020B0604020202020204" pitchFamily="34" charset="0"/>
                <a:cs typeface="Arial" panose="020B0604020202020204" pitchFamily="34" charset="0"/>
              </a:rPr>
              <a:t>,9% līdz </a:t>
            </a:r>
            <a:r>
              <a:rPr lang="lv-LV" altLang="lv-LV" sz="1200" noProof="1">
                <a:latin typeface="Arial" panose="020B0604020202020204" pitchFamily="34" charset="0"/>
                <a:cs typeface="Arial" panose="020B0604020202020204" pitchFamily="34" charset="0"/>
              </a:rPr>
              <a:t>51</a:t>
            </a:r>
            <a:r>
              <a:rPr lang="en-GB" altLang="lv-LV" sz="1200" noProof="1">
                <a:latin typeface="Arial" panose="020B0604020202020204" pitchFamily="34" charset="0"/>
                <a:cs typeface="Arial" panose="020B0604020202020204" pitchFamily="34" charset="0"/>
              </a:rPr>
              <a:t>,1% mērķa grupai atbilstoši iedzīvotāji.</a:t>
            </a:r>
          </a:p>
        </p:txBody>
      </p:sp>
      <p:graphicFrame>
        <p:nvGraphicFramePr>
          <p:cNvPr id="144356" name="Group 996"/>
          <p:cNvGraphicFramePr>
            <a:graphicFrameLocks noGrp="1"/>
          </p:cNvGraphicFramePr>
          <p:nvPr>
            <p:extLst>
              <p:ext uri="{D42A27DB-BD31-4B8C-83A1-F6EECF244321}">
                <p14:modId xmlns:p14="http://schemas.microsoft.com/office/powerpoint/2010/main" val="2434327069"/>
              </p:ext>
            </p:extLst>
          </p:nvPr>
        </p:nvGraphicFramePr>
        <p:xfrm>
          <a:off x="2924175" y="1612884"/>
          <a:ext cx="6343650" cy="3632232"/>
        </p:xfrm>
        <a:graphic>
          <a:graphicData uri="http://schemas.openxmlformats.org/drawingml/2006/table">
            <a:tbl>
              <a:tblPr/>
              <a:tblGrid>
                <a:gridCol w="771525">
                  <a:extLst>
                    <a:ext uri="{9D8B030D-6E8A-4147-A177-3AD203B41FA5}">
                      <a16:colId xmlns="" xmlns:a16="http://schemas.microsoft.com/office/drawing/2014/main" val="20000"/>
                    </a:ext>
                  </a:extLst>
                </a:gridCol>
                <a:gridCol w="428625">
                  <a:extLst>
                    <a:ext uri="{9D8B030D-6E8A-4147-A177-3AD203B41FA5}">
                      <a16:colId xmlns="" xmlns:a16="http://schemas.microsoft.com/office/drawing/2014/main" val="20001"/>
                    </a:ext>
                  </a:extLst>
                </a:gridCol>
                <a:gridCol w="428625">
                  <a:extLst>
                    <a:ext uri="{9D8B030D-6E8A-4147-A177-3AD203B41FA5}">
                      <a16:colId xmlns="" xmlns:a16="http://schemas.microsoft.com/office/drawing/2014/main" val="20002"/>
                    </a:ext>
                  </a:extLst>
                </a:gridCol>
                <a:gridCol w="428625">
                  <a:extLst>
                    <a:ext uri="{9D8B030D-6E8A-4147-A177-3AD203B41FA5}">
                      <a16:colId xmlns="" xmlns:a16="http://schemas.microsoft.com/office/drawing/2014/main" val="20003"/>
                    </a:ext>
                  </a:extLst>
                </a:gridCol>
                <a:gridCol w="428625">
                  <a:extLst>
                    <a:ext uri="{9D8B030D-6E8A-4147-A177-3AD203B41FA5}">
                      <a16:colId xmlns="" xmlns:a16="http://schemas.microsoft.com/office/drawing/2014/main" val="20004"/>
                    </a:ext>
                  </a:extLst>
                </a:gridCol>
                <a:gridCol w="428625">
                  <a:extLst>
                    <a:ext uri="{9D8B030D-6E8A-4147-A177-3AD203B41FA5}">
                      <a16:colId xmlns="" xmlns:a16="http://schemas.microsoft.com/office/drawing/2014/main" val="20005"/>
                    </a:ext>
                  </a:extLst>
                </a:gridCol>
                <a:gridCol w="428625">
                  <a:extLst>
                    <a:ext uri="{9D8B030D-6E8A-4147-A177-3AD203B41FA5}">
                      <a16:colId xmlns="" xmlns:a16="http://schemas.microsoft.com/office/drawing/2014/main" val="20006"/>
                    </a:ext>
                  </a:extLst>
                </a:gridCol>
                <a:gridCol w="428625">
                  <a:extLst>
                    <a:ext uri="{9D8B030D-6E8A-4147-A177-3AD203B41FA5}">
                      <a16:colId xmlns="" xmlns:a16="http://schemas.microsoft.com/office/drawing/2014/main" val="20007"/>
                    </a:ext>
                  </a:extLst>
                </a:gridCol>
                <a:gridCol w="428625">
                  <a:extLst>
                    <a:ext uri="{9D8B030D-6E8A-4147-A177-3AD203B41FA5}">
                      <a16:colId xmlns="" xmlns:a16="http://schemas.microsoft.com/office/drawing/2014/main" val="20008"/>
                    </a:ext>
                  </a:extLst>
                </a:gridCol>
                <a:gridCol w="428625">
                  <a:extLst>
                    <a:ext uri="{9D8B030D-6E8A-4147-A177-3AD203B41FA5}">
                      <a16:colId xmlns="" xmlns:a16="http://schemas.microsoft.com/office/drawing/2014/main" val="20009"/>
                    </a:ext>
                  </a:extLst>
                </a:gridCol>
                <a:gridCol w="428625">
                  <a:extLst>
                    <a:ext uri="{9D8B030D-6E8A-4147-A177-3AD203B41FA5}">
                      <a16:colId xmlns="" xmlns:a16="http://schemas.microsoft.com/office/drawing/2014/main" val="20010"/>
                    </a:ext>
                  </a:extLst>
                </a:gridCol>
                <a:gridCol w="428625">
                  <a:extLst>
                    <a:ext uri="{9D8B030D-6E8A-4147-A177-3AD203B41FA5}">
                      <a16:colId xmlns="" xmlns:a16="http://schemas.microsoft.com/office/drawing/2014/main" val="20011"/>
                    </a:ext>
                  </a:extLst>
                </a:gridCol>
                <a:gridCol w="428625">
                  <a:extLst>
                    <a:ext uri="{9D8B030D-6E8A-4147-A177-3AD203B41FA5}">
                      <a16:colId xmlns="" xmlns:a16="http://schemas.microsoft.com/office/drawing/2014/main" val="20012"/>
                    </a:ext>
                  </a:extLst>
                </a:gridCol>
                <a:gridCol w="428625">
                  <a:extLst>
                    <a:ext uri="{9D8B030D-6E8A-4147-A177-3AD203B41FA5}">
                      <a16:colId xmlns="" xmlns:a16="http://schemas.microsoft.com/office/drawing/2014/main" val="20013"/>
                    </a:ext>
                  </a:extLst>
                </a:gridCol>
              </a:tblGrid>
              <a:tr h="518154">
                <a:tc rowSpan="2">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hlink"/>
                        </a:buClr>
                        <a:buSzPct val="80000"/>
                        <a:buFont typeface="Arial" charset="0"/>
                        <a:buNone/>
                        <a:tabLst/>
                      </a:pPr>
                      <a:r>
                        <a:rPr kumimoji="0" lang="en-GB" altLang="lv-LV" sz="1000" b="1" i="0" u="none" strike="noStrike" cap="none" normalizeH="0" baseline="0" noProof="1">
                          <a:ln>
                            <a:noFill/>
                          </a:ln>
                          <a:solidFill>
                            <a:schemeClr val="tx1"/>
                          </a:solidFill>
                          <a:effectLst/>
                          <a:latin typeface="Arial" charset="0"/>
                        </a:rPr>
                        <a:t>Atbilžu sadalījums</a:t>
                      </a:r>
                    </a:p>
                    <a:p>
                      <a:pPr marL="0" marR="0" lvl="0" indent="0" algn="ctr" defTabSz="914400" rtl="0" eaLnBrk="0" fontAlgn="base" latinLnBrk="0" hangingPunct="0">
                        <a:lnSpc>
                          <a:spcPct val="100000"/>
                        </a:lnSpc>
                        <a:spcBef>
                          <a:spcPct val="20000"/>
                        </a:spcBef>
                        <a:spcAft>
                          <a:spcPct val="0"/>
                        </a:spcAft>
                        <a:buClr>
                          <a:schemeClr val="hlink"/>
                        </a:buClr>
                        <a:buSzPct val="80000"/>
                        <a:buFont typeface="Arial" charset="0"/>
                        <a:buNone/>
                        <a:tabLst/>
                      </a:pPr>
                      <a:r>
                        <a:rPr kumimoji="0" lang="en-GB" altLang="lv-LV" sz="1000" b="1" i="0" u="none" strike="noStrike" cap="none" normalizeH="0" baseline="0" noProof="1">
                          <a:ln>
                            <a:noFill/>
                          </a:ln>
                          <a:solidFill>
                            <a:schemeClr val="tx1"/>
                          </a:solidFill>
                          <a:effectLst/>
                          <a:latin typeface="Arial" charset="0"/>
                        </a:rPr>
                        <a:t>%</a:t>
                      </a:r>
                    </a:p>
                  </a:txBody>
                  <a:tcPr marL="0" marR="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gridSpan="13">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tx1"/>
                          </a:solidFill>
                          <a:effectLst/>
                          <a:latin typeface="Arial" charset="0"/>
                          <a:cs typeface="Arial" charset="0"/>
                        </a:rPr>
                        <a:t>Respondentu skaits</a:t>
                      </a:r>
                      <a:r>
                        <a:rPr kumimoji="0" lang="en-GB" altLang="lv-LV" sz="1000" b="1" i="0" u="none" strike="noStrike" cap="none" normalizeH="0" baseline="0" noProof="1">
                          <a:ln>
                            <a:noFill/>
                          </a:ln>
                          <a:solidFill>
                            <a:schemeClr val="tx1"/>
                          </a:solidFill>
                          <a:effectLst/>
                          <a:latin typeface="Arial" charset="0"/>
                        </a:rPr>
                        <a:t> (</a:t>
                      </a:r>
                      <a:r>
                        <a:rPr kumimoji="0" lang="en-GB" altLang="lv-LV" sz="1000" b="1" i="0" u="none" strike="noStrike" cap="none" normalizeH="0" baseline="0" noProof="1">
                          <a:ln>
                            <a:noFill/>
                          </a:ln>
                          <a:solidFill>
                            <a:schemeClr val="tx1"/>
                          </a:solidFill>
                          <a:effectLst/>
                          <a:latin typeface="Arial" charset="0"/>
                          <a:cs typeface="Arial" charset="0"/>
                        </a:rPr>
                        <a:t>bāze</a:t>
                      </a:r>
                      <a:r>
                        <a:rPr kumimoji="0" lang="en-GB" altLang="lv-LV" sz="1000" b="1" i="0" u="none" strike="noStrike" cap="none" normalizeH="0" baseline="0" noProof="1">
                          <a:ln>
                            <a:noFill/>
                          </a:ln>
                          <a:solidFill>
                            <a:schemeClr val="tx1"/>
                          </a:solidFill>
                          <a:effectLst/>
                          <a:latin typeface="Arial" charset="0"/>
                          <a:cs typeface="Times New Roman" pitchFamily="18" charset="0"/>
                        </a:rPr>
                        <a:t>)</a:t>
                      </a:r>
                    </a:p>
                    <a:p>
                      <a:pPr marL="0" marR="0" lvl="0" indent="0" algn="ctr" defTabSz="914400" rtl="0" eaLnBrk="0" fontAlgn="base" latinLnBrk="0" hangingPunct="0">
                        <a:lnSpc>
                          <a:spcPct val="100000"/>
                        </a:lnSpc>
                        <a:spcBef>
                          <a:spcPct val="20000"/>
                        </a:spcBef>
                        <a:spcAft>
                          <a:spcPct val="0"/>
                        </a:spcAft>
                        <a:buClr>
                          <a:schemeClr val="hlink"/>
                        </a:buClr>
                        <a:buSzPct val="80000"/>
                        <a:buFont typeface="Arial" charset="0"/>
                        <a:buNone/>
                        <a:tabLst/>
                      </a:pPr>
                      <a:r>
                        <a:rPr kumimoji="0" lang="en-GB" altLang="lv-LV" sz="1000" b="1" i="0" u="none" strike="noStrike" cap="none" normalizeH="0" baseline="0" noProof="1">
                          <a:ln>
                            <a:noFill/>
                          </a:ln>
                          <a:solidFill>
                            <a:schemeClr val="tx1"/>
                          </a:solidFill>
                          <a:effectLst/>
                          <a:latin typeface="Arial" charset="0"/>
                          <a:cs typeface="Times New Roman" pitchFamily="18" charset="0"/>
                        </a:rPr>
                        <a:t>N=</a:t>
                      </a:r>
                    </a:p>
                  </a:txBody>
                  <a:tcPr marL="0" marR="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 xmlns:a16="http://schemas.microsoft.com/office/drawing/2014/main" val="10000"/>
                  </a:ext>
                </a:extLst>
              </a:tr>
              <a:tr h="202968">
                <a:tc vMerge="1">
                  <a:txBody>
                    <a:bodyPr/>
                    <a:lstStyle/>
                    <a:p>
                      <a:endParaRPr lang="lv-LV"/>
                    </a:p>
                  </a:txBody>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50</a:t>
                      </a:r>
                    </a:p>
                  </a:txBody>
                  <a:tcPr marL="0" marR="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75</a:t>
                      </a:r>
                    </a:p>
                  </a:txBody>
                  <a:tcPr marL="0" marR="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100</a:t>
                      </a:r>
                    </a:p>
                  </a:txBody>
                  <a:tcPr marL="0" marR="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200</a:t>
                      </a:r>
                    </a:p>
                  </a:txBody>
                  <a:tcPr marL="0" marR="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300</a:t>
                      </a:r>
                    </a:p>
                  </a:txBody>
                  <a:tcPr marL="0" marR="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400</a:t>
                      </a:r>
                    </a:p>
                  </a:txBody>
                  <a:tcPr marL="0" marR="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500</a:t>
                      </a:r>
                    </a:p>
                  </a:txBody>
                  <a:tcPr marL="0" marR="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600</a:t>
                      </a:r>
                    </a:p>
                  </a:txBody>
                  <a:tcPr marL="0" marR="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cs typeface="Arial" charset="0"/>
                        </a:rPr>
                        <a:t>700</a:t>
                      </a:r>
                    </a:p>
                  </a:txBody>
                  <a:tcPr marL="0" marR="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800</a:t>
                      </a:r>
                    </a:p>
                  </a:txBody>
                  <a:tcPr marL="0" marR="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cs typeface="Arial" charset="0"/>
                        </a:rPr>
                        <a:t>900</a:t>
                      </a:r>
                    </a:p>
                  </a:txBody>
                  <a:tcPr marL="0" marR="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1000</a:t>
                      </a:r>
                    </a:p>
                  </a:txBody>
                  <a:tcPr marL="0" marR="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cs typeface="Arial" charset="0"/>
                        </a:rPr>
                        <a:t>1100</a:t>
                      </a:r>
                    </a:p>
                  </a:txBody>
                  <a:tcPr marL="0" marR="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extLst>
                  <a:ext uri="{0D108BD9-81ED-4DB2-BD59-A6C34878D82A}">
                    <a16:rowId xmlns="" xmlns:a16="http://schemas.microsoft.com/office/drawing/2014/main" val="10001"/>
                  </a:ext>
                </a:extLst>
              </a:tr>
              <a:tr h="152398">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cs typeface="Arial" charset="0"/>
                        </a:rPr>
                        <a:t>1 </a:t>
                      </a:r>
                      <a:r>
                        <a:rPr kumimoji="0" lang="en-GB" altLang="lv-LV" sz="1000" b="1" i="0" u="none" strike="noStrike" cap="none" normalizeH="0" baseline="0" noProof="1">
                          <a:ln>
                            <a:noFill/>
                          </a:ln>
                          <a:solidFill>
                            <a:schemeClr val="bg1"/>
                          </a:solidFill>
                          <a:effectLst/>
                          <a:latin typeface="Arial" charset="0"/>
                        </a:rPr>
                        <a:t>vai</a:t>
                      </a:r>
                      <a:r>
                        <a:rPr kumimoji="0" lang="en-GB" altLang="lv-LV" sz="1000" b="1" i="0" u="none" strike="noStrike" cap="none" normalizeH="0" baseline="0" noProof="1">
                          <a:ln>
                            <a:noFill/>
                          </a:ln>
                          <a:solidFill>
                            <a:schemeClr val="bg1"/>
                          </a:solidFill>
                          <a:effectLst/>
                          <a:latin typeface="Arial" charset="0"/>
                          <a:cs typeface="Arial" charset="0"/>
                        </a:rPr>
                        <a:t> 99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1,1</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0,9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0,8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0,7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0,7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0,6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0,6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0,6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2"/>
                  </a:ext>
                </a:extLst>
              </a:tr>
              <a:tr h="152398">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2 vai 98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1,1</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0,9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0,9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0,8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3"/>
                  </a:ext>
                </a:extLst>
              </a:tr>
              <a:tr h="152398">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4 vai 96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5,4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1,3</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4"/>
                  </a:ext>
                </a:extLst>
              </a:tr>
              <a:tr h="152398">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6 vai 94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6,6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5,4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3,3</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2,3</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5"/>
                  </a:ext>
                </a:extLst>
              </a:tr>
              <a:tr h="153811">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8 vai 92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7,5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6,1</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5,3</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3,1</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6"/>
                  </a:ext>
                </a:extLst>
              </a:tr>
              <a:tr h="152398">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10 vai 90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8,3</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6,8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5,9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7"/>
                  </a:ext>
                </a:extLst>
              </a:tr>
              <a:tr h="152398">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12 vai 88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9,0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7,4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6,4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2,3</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2,1</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8"/>
                  </a:ext>
                </a:extLst>
              </a:tr>
              <a:tr h="152398">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15 vai 85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9,9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8,0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7,0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5,0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3,1</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2,3</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2,1</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9"/>
                  </a:ext>
                </a:extLst>
              </a:tr>
              <a:tr h="152398">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cs typeface="Arial" charset="0"/>
                        </a:rPr>
                        <a:t>18 </a:t>
                      </a:r>
                      <a:r>
                        <a:rPr kumimoji="0" lang="en-GB" altLang="lv-LV" sz="1000" b="1" i="0" u="none" strike="noStrike" cap="none" normalizeH="0" baseline="0" noProof="1">
                          <a:ln>
                            <a:noFill/>
                          </a:ln>
                          <a:solidFill>
                            <a:schemeClr val="bg1"/>
                          </a:solidFill>
                          <a:effectLst/>
                          <a:latin typeface="Arial" charset="0"/>
                        </a:rPr>
                        <a:t>vai</a:t>
                      </a:r>
                      <a:r>
                        <a:rPr kumimoji="0" lang="en-GB" altLang="lv-LV" sz="1000" b="1" i="0" u="none" strike="noStrike" cap="none" normalizeH="0" baseline="0" noProof="1">
                          <a:ln>
                            <a:noFill/>
                          </a:ln>
                          <a:solidFill>
                            <a:schemeClr val="bg1"/>
                          </a:solidFill>
                          <a:effectLst/>
                          <a:latin typeface="Arial" charset="0"/>
                          <a:cs typeface="Arial" charset="0"/>
                        </a:rPr>
                        <a:t> 82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10,7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8,7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7,5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5,3</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2,3</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10"/>
                  </a:ext>
                </a:extLst>
              </a:tr>
              <a:tr h="152398">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20 vai 80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11,1</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9,1</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7,8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5,5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11"/>
                  </a:ext>
                </a:extLst>
              </a:tr>
              <a:tr h="152398">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cs typeface="Arial" charset="0"/>
                        </a:rPr>
                        <a:t>22 </a:t>
                      </a:r>
                      <a:r>
                        <a:rPr kumimoji="0" lang="en-GB" altLang="lv-LV" sz="1000" b="1" i="0" u="none" strike="noStrike" cap="none" normalizeH="0" baseline="0" noProof="1">
                          <a:ln>
                            <a:noFill/>
                          </a:ln>
                          <a:solidFill>
                            <a:schemeClr val="bg1"/>
                          </a:solidFill>
                          <a:effectLst/>
                          <a:latin typeface="Arial" charset="0"/>
                        </a:rPr>
                        <a:t>vai</a:t>
                      </a:r>
                      <a:r>
                        <a:rPr kumimoji="0" lang="en-GB" altLang="lv-LV" sz="1000" b="1" i="0" u="none" strike="noStrike" cap="none" normalizeH="0" baseline="0" noProof="1">
                          <a:ln>
                            <a:noFill/>
                          </a:ln>
                          <a:solidFill>
                            <a:schemeClr val="bg1"/>
                          </a:solidFill>
                          <a:effectLst/>
                          <a:latin typeface="Arial" charset="0"/>
                          <a:cs typeface="Arial" charset="0"/>
                        </a:rPr>
                        <a:t> 78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11,5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9,4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8,1</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5,7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4,1</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3,3</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3,1</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12"/>
                  </a:ext>
                </a:extLst>
              </a:tr>
              <a:tr h="152398">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25 vai 75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12,0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9,8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8,5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6,0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13"/>
                  </a:ext>
                </a:extLst>
              </a:tr>
              <a:tr h="152398">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cs typeface="Arial" charset="0"/>
                        </a:rPr>
                        <a:t>28 </a:t>
                      </a:r>
                      <a:r>
                        <a:rPr kumimoji="0" lang="en-GB" altLang="lv-LV" sz="1000" b="1" i="0" u="none" strike="noStrike" cap="none" normalizeH="0" baseline="0" noProof="1">
                          <a:ln>
                            <a:noFill/>
                          </a:ln>
                          <a:solidFill>
                            <a:schemeClr val="bg1"/>
                          </a:solidFill>
                          <a:effectLst/>
                          <a:latin typeface="Arial" charset="0"/>
                        </a:rPr>
                        <a:t>vai</a:t>
                      </a:r>
                      <a:r>
                        <a:rPr kumimoji="0" lang="en-GB" altLang="lv-LV" sz="1000" b="1" i="0" u="none" strike="noStrike" cap="none" normalizeH="0" baseline="0" noProof="1">
                          <a:ln>
                            <a:noFill/>
                          </a:ln>
                          <a:solidFill>
                            <a:schemeClr val="bg1"/>
                          </a:solidFill>
                          <a:effectLst/>
                          <a:latin typeface="Arial" charset="0"/>
                          <a:cs typeface="Arial" charset="0"/>
                        </a:rPr>
                        <a:t> 72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12,5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10,2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8,8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6,2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5,1</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3,3</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3,1</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14"/>
                  </a:ext>
                </a:extLst>
              </a:tr>
              <a:tr h="152398">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30 vai 70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12,7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10,4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9,0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6,4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5,2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15"/>
                  </a:ext>
                </a:extLst>
              </a:tr>
              <a:tr h="152398">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cs typeface="Arial" charset="0"/>
                        </a:rPr>
                        <a:t>32 </a:t>
                      </a:r>
                      <a:r>
                        <a:rPr kumimoji="0" lang="en-GB" altLang="lv-LV" sz="1000" b="1" i="0" u="none" strike="noStrike" cap="none" normalizeH="0" baseline="0" noProof="1">
                          <a:ln>
                            <a:noFill/>
                          </a:ln>
                          <a:solidFill>
                            <a:schemeClr val="bg1"/>
                          </a:solidFill>
                          <a:effectLst/>
                          <a:latin typeface="Arial" charset="0"/>
                        </a:rPr>
                        <a:t>vai</a:t>
                      </a:r>
                      <a:r>
                        <a:rPr kumimoji="0" lang="en-GB" altLang="lv-LV" sz="1000" b="1" i="0" u="none" strike="noStrike" cap="none" normalizeH="0" baseline="0" noProof="1">
                          <a:ln>
                            <a:noFill/>
                          </a:ln>
                          <a:solidFill>
                            <a:schemeClr val="bg1"/>
                          </a:solidFill>
                          <a:effectLst/>
                          <a:latin typeface="Arial" charset="0"/>
                          <a:cs typeface="Arial" charset="0"/>
                        </a:rPr>
                        <a:t> 68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12,9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10,6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9,1</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6,5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5,3</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4,1</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3,1</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6"/>
                  </a:ext>
                </a:extLst>
              </a:tr>
              <a:tr h="152398">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35 vai 65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13,2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10,8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9,4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6,6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5,4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3,3</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3,1</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7"/>
                  </a:ext>
                </a:extLst>
              </a:tr>
              <a:tr h="166499">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40 vai 60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13,6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11,1</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9,6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6,8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5,5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4,3</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3,2</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8"/>
                  </a:ext>
                </a:extLst>
              </a:tr>
              <a:tr h="152398">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45 vai 55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13,8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11,3</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9,8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6,9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5,6</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3,3</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3,1</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2,9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9"/>
                  </a:ext>
                </a:extLst>
              </a:tr>
              <a:tr h="152398">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chemeClr val="bg1"/>
                          </a:solidFill>
                          <a:effectLst/>
                          <a:latin typeface="Arial" charset="0"/>
                        </a:rPr>
                        <a:t>50 vai 50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840C56"/>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13,9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11,3</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9,8</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6,9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5,7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4,9</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4,4</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4,0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3,7</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3,5</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3,3</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1" i="0" u="none" strike="noStrike" cap="none" normalizeH="0" baseline="0" noProof="1">
                          <a:ln>
                            <a:noFill/>
                          </a:ln>
                          <a:solidFill>
                            <a:srgbClr val="336699"/>
                          </a:solidFill>
                          <a:effectLst/>
                          <a:latin typeface="Arial" charset="0"/>
                          <a:cs typeface="Arial" charset="0"/>
                        </a:rPr>
                        <a:t>3,1</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0" fontAlgn="base" latinLnBrk="0" hangingPunct="0">
                        <a:lnSpc>
                          <a:spcPct val="100000"/>
                        </a:lnSpc>
                        <a:spcBef>
                          <a:spcPct val="20000"/>
                        </a:spcBef>
                        <a:spcAft>
                          <a:spcPct val="0"/>
                        </a:spcAft>
                        <a:buClr>
                          <a:schemeClr val="bg1"/>
                        </a:buClr>
                        <a:buSzPct val="80000"/>
                        <a:buFontTx/>
                        <a:buNone/>
                        <a:tabLst/>
                      </a:pPr>
                      <a:r>
                        <a:rPr kumimoji="0" lang="en-GB" altLang="lv-LV" sz="1000" b="0" i="0" u="none" strike="noStrike" cap="none" normalizeH="0" baseline="0" noProof="1">
                          <a:ln>
                            <a:noFill/>
                          </a:ln>
                          <a:solidFill>
                            <a:schemeClr val="tx1"/>
                          </a:solidFill>
                          <a:effectLst/>
                          <a:latin typeface="Arial" charset="0"/>
                          <a:cs typeface="Arial" charset="0"/>
                        </a:rPr>
                        <a:t>3,0</a:t>
                      </a:r>
                    </a:p>
                  </a:txBody>
                  <a:tcPr marL="0" marR="0" marT="0" marB="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20"/>
                  </a:ext>
                </a:extLst>
              </a:tr>
            </a:tbl>
          </a:graphicData>
        </a:graphic>
      </p:graphicFrame>
      <p:sp>
        <p:nvSpPr>
          <p:cNvPr id="2" name="Slide Number Placeholder 1"/>
          <p:cNvSpPr>
            <a:spLocks noGrp="1"/>
          </p:cNvSpPr>
          <p:nvPr>
            <p:ph type="sldNum" sz="quarter" idx="12"/>
          </p:nvPr>
        </p:nvSpPr>
        <p:spPr/>
        <p:txBody>
          <a:bodyPr/>
          <a:lstStyle/>
          <a:p>
            <a:fld id="{A322A9DF-08DC-4EC6-A808-D3901E9DB9F5}" type="slidenum">
              <a:rPr lang="en-US" smtClean="0"/>
              <a:t>72</a:t>
            </a:fld>
            <a:endParaRPr lang="en-US"/>
          </a:p>
        </p:txBody>
      </p:sp>
    </p:spTree>
    <p:extLst>
      <p:ext uri="{BB962C8B-B14F-4D97-AF65-F5344CB8AC3E}">
        <p14:creationId xmlns:p14="http://schemas.microsoft.com/office/powerpoint/2010/main" val="14700529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6"/>
          <p:cNvSpPr txBox="1">
            <a:spLocks noChangeArrowheads="1"/>
          </p:cNvSpPr>
          <p:nvPr/>
        </p:nvSpPr>
        <p:spPr bwMode="auto">
          <a:xfrm>
            <a:off x="3791744" y="1988840"/>
            <a:ext cx="4645025" cy="2168525"/>
          </a:xfrm>
          <a:prstGeom prst="roundRect">
            <a:avLst/>
          </a:prstGeom>
          <a:noFill/>
          <a:ln w="19050">
            <a:solidFill>
              <a:srgbClr val="840C56"/>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lv-LV" altLang="lv-LV" sz="1400" b="1" u="sng" noProof="1">
                <a:solidFill>
                  <a:srgbClr val="840C56"/>
                </a:solidFill>
                <a:latin typeface="Arial" panose="020B0604020202020204" pitchFamily="34" charset="0"/>
                <a:cs typeface="Arial" panose="020B0604020202020204" pitchFamily="34" charset="0"/>
              </a:rPr>
              <a:t>SKDS</a:t>
            </a:r>
            <a:r>
              <a:rPr lang="lv-LV" altLang="lv-LV" sz="1400" noProof="1">
                <a:solidFill>
                  <a:srgbClr val="840C56"/>
                </a:solidFill>
                <a:latin typeface="Arial" panose="020B0604020202020204" pitchFamily="34" charset="0"/>
                <a:cs typeface="Arial" panose="020B0604020202020204" pitchFamily="34" charset="0"/>
              </a:rPr>
              <a:t/>
            </a:r>
            <a:br>
              <a:rPr lang="lv-LV" altLang="lv-LV" sz="1400" noProof="1">
                <a:solidFill>
                  <a:srgbClr val="840C56"/>
                </a:solidFill>
                <a:latin typeface="Arial" panose="020B0604020202020204" pitchFamily="34" charset="0"/>
                <a:cs typeface="Arial" panose="020B0604020202020204" pitchFamily="34" charset="0"/>
              </a:rPr>
            </a:br>
            <a:r>
              <a:rPr lang="lv-LV" altLang="lv-LV" sz="1400" noProof="1">
                <a:solidFill>
                  <a:srgbClr val="840C56"/>
                </a:solidFill>
                <a:latin typeface="Arial" panose="020B0604020202020204" pitchFamily="34" charset="0"/>
                <a:cs typeface="Arial" panose="020B0604020202020204" pitchFamily="34" charset="0"/>
              </a:rPr>
              <a:t>sabiedriskās domas pētījumu centrs</a:t>
            </a:r>
            <a:br>
              <a:rPr lang="lv-LV" altLang="lv-LV" sz="1400" noProof="1">
                <a:solidFill>
                  <a:srgbClr val="840C56"/>
                </a:solidFill>
                <a:latin typeface="Arial" panose="020B0604020202020204" pitchFamily="34" charset="0"/>
                <a:cs typeface="Arial" panose="020B0604020202020204" pitchFamily="34" charset="0"/>
              </a:rPr>
            </a:br>
            <a:r>
              <a:rPr lang="lv-LV" altLang="lv-LV" sz="1400" noProof="1">
                <a:solidFill>
                  <a:srgbClr val="840C56"/>
                </a:solidFill>
                <a:latin typeface="Arial" panose="020B0604020202020204" pitchFamily="34" charset="0"/>
                <a:cs typeface="Arial" panose="020B0604020202020204" pitchFamily="34" charset="0"/>
              </a:rPr>
              <a:t>Baznīcas iela 32-2, Rīga, Latvija, LV-1010 </a:t>
            </a:r>
            <a:br>
              <a:rPr lang="lv-LV" altLang="lv-LV" sz="1400" noProof="1">
                <a:solidFill>
                  <a:srgbClr val="840C56"/>
                </a:solidFill>
                <a:latin typeface="Arial" panose="020B0604020202020204" pitchFamily="34" charset="0"/>
                <a:cs typeface="Arial" panose="020B0604020202020204" pitchFamily="34" charset="0"/>
              </a:rPr>
            </a:br>
            <a:r>
              <a:rPr lang="lv-LV" altLang="lv-LV" sz="1400" noProof="1">
                <a:solidFill>
                  <a:srgbClr val="840C56"/>
                </a:solidFill>
                <a:latin typeface="Arial" panose="020B0604020202020204" pitchFamily="34" charset="0"/>
                <a:cs typeface="Arial" panose="020B0604020202020204" pitchFamily="34" charset="0"/>
              </a:rPr>
              <a:t>Tālr.: +371 67 312 876, E-pasts: skds@skds.lv</a:t>
            </a:r>
            <a:br>
              <a:rPr lang="lv-LV" altLang="lv-LV" sz="1400" noProof="1">
                <a:solidFill>
                  <a:srgbClr val="840C56"/>
                </a:solidFill>
                <a:latin typeface="Arial" panose="020B0604020202020204" pitchFamily="34" charset="0"/>
                <a:cs typeface="Arial" panose="020B0604020202020204" pitchFamily="34" charset="0"/>
              </a:rPr>
            </a:br>
            <a:r>
              <a:rPr lang="lv-LV" altLang="lv-LV" sz="1400" noProof="1">
                <a:solidFill>
                  <a:srgbClr val="840C56"/>
                </a:solidFill>
                <a:latin typeface="Arial" panose="020B0604020202020204" pitchFamily="34" charset="0"/>
                <a:cs typeface="Arial" panose="020B0604020202020204" pitchFamily="34" charset="0"/>
              </a:rPr>
              <a:t>www.skds.lv </a:t>
            </a:r>
          </a:p>
        </p:txBody>
      </p:sp>
      <p:sp>
        <p:nvSpPr>
          <p:cNvPr id="2" name="Slide Number Placeholder 1"/>
          <p:cNvSpPr>
            <a:spLocks noGrp="1"/>
          </p:cNvSpPr>
          <p:nvPr>
            <p:ph type="sldNum" sz="quarter" idx="12"/>
          </p:nvPr>
        </p:nvSpPr>
        <p:spPr/>
        <p:txBody>
          <a:bodyPr/>
          <a:lstStyle/>
          <a:p>
            <a:fld id="{A322A9DF-08DC-4EC6-A808-D3901E9DB9F5}" type="slidenum">
              <a:rPr lang="en-US" smtClean="0"/>
              <a:t>73</a:t>
            </a:fld>
            <a:endParaRPr lang="en-US"/>
          </a:p>
        </p:txBody>
      </p:sp>
    </p:spTree>
    <p:extLst>
      <p:ext uri="{BB962C8B-B14F-4D97-AF65-F5344CB8AC3E}">
        <p14:creationId xmlns:p14="http://schemas.microsoft.com/office/powerpoint/2010/main" val="1867642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4324039" y="180000"/>
            <a:ext cx="3600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Galvenie secinājumi (2)</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5" name="TextBox 4"/>
          <p:cNvSpPr txBox="1"/>
          <p:nvPr/>
        </p:nvSpPr>
        <p:spPr>
          <a:xfrm>
            <a:off x="770021" y="976925"/>
            <a:ext cx="5598694" cy="5816977"/>
          </a:xfrm>
          <a:prstGeom prst="rect">
            <a:avLst/>
          </a:prstGeom>
          <a:noFill/>
        </p:spPr>
        <p:txBody>
          <a:bodyPr wrap="square" rtlCol="0">
            <a:spAutoFit/>
          </a:bodyPr>
          <a:lstStyle/>
          <a:p>
            <a:pPr algn="just"/>
            <a:r>
              <a:rPr lang="lv-LV" sz="1200" dirty="0" smtClean="0">
                <a:latin typeface="Arial" panose="020B0604020202020204" pitchFamily="34" charset="0"/>
                <a:cs typeface="Arial" panose="020B0604020202020204" pitchFamily="34" charset="0"/>
              </a:rPr>
              <a:t>Krietni mazāk respondentu piekrīt apgalvojumam «Zina, kā rīkoties, lai aizsargātu savu rūpniecisko īpašumu» – kopumā piekrīt 19%, kopumā nepiekrīt 36%, un 45% ir grūti pateikt. Vēl mazāka atsaucība un lielāka neskaidrība respondentu vidū ir par apgalvojumu «Rūpnieciskā īpašuma aizsardzībai ir pieejams finansiāls atbalsts»: 16% kopumā piekrīt, 17% kopumā nepiekrīt, taču aptuveni divām trešdaļām respondentu (68%) ir grūti pateikt, vai viņi piekrīt vai nepiekrīt šim apgalvojumam. </a:t>
            </a:r>
            <a:endParaRPr lang="lv-LV" sz="1200" dirty="0" smtClean="0">
              <a:latin typeface="Arial" panose="020B0604020202020204" pitchFamily="34" charset="0"/>
              <a:cs typeface="Arial" panose="020B0604020202020204" pitchFamily="34" charset="0"/>
            </a:endParaRPr>
          </a:p>
          <a:p>
            <a:pPr algn="just"/>
            <a:r>
              <a:rPr lang="lv-LV" sz="1200" b="1" dirty="0" smtClean="0">
                <a:latin typeface="Arial" panose="020B0604020202020204" pitchFamily="34" charset="0"/>
                <a:cs typeface="Arial" panose="020B0604020202020204" pitchFamily="34" charset="0"/>
              </a:rPr>
              <a:t>1.6. Uzskati par tiesību uz rūpnieciskā īpašuma nostiprināšanu</a:t>
            </a:r>
            <a:endParaRPr lang="lv-LV" sz="1200" b="1" dirty="0" smtClean="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Līdzīgi </a:t>
            </a:r>
            <a:r>
              <a:rPr lang="lv-LV" sz="1200" dirty="0" smtClean="0">
                <a:latin typeface="Arial" panose="020B0604020202020204" pitchFamily="34" charset="0"/>
                <a:cs typeface="Arial" panose="020B0604020202020204" pitchFamily="34" charset="0"/>
              </a:rPr>
              <a:t>kā iepriekš notikušajās aptaujās 2019. un 2022. gadā, respondenti visvairāk piekrīt apgalvojumam, ka reģistrēta rūpnieciskā īpašuma tiesības paaugstina uzņēmuma vērtību (kopumā piekrīt 68%, kopumā nepiekrīt </a:t>
            </a:r>
            <a:r>
              <a:rPr lang="lv-LV" sz="1200" dirty="0">
                <a:latin typeface="Arial" panose="020B0604020202020204" pitchFamily="34" charset="0"/>
                <a:cs typeface="Arial" panose="020B0604020202020204" pitchFamily="34" charset="0"/>
              </a:rPr>
              <a:t>5</a:t>
            </a:r>
            <a:r>
              <a:rPr lang="lv-LV" sz="1200" dirty="0" smtClean="0">
                <a:latin typeface="Arial" panose="020B0604020202020204" pitchFamily="34" charset="0"/>
                <a:cs typeface="Arial" panose="020B0604020202020204" pitchFamily="34" charset="0"/>
              </a:rPr>
              <a:t>%, </a:t>
            </a:r>
            <a:r>
              <a:rPr lang="lv-LV" sz="1200" dirty="0" smtClean="0">
                <a:latin typeface="Arial" panose="020B0604020202020204" pitchFamily="34" charset="0"/>
                <a:cs typeface="Arial" panose="020B0604020202020204" pitchFamily="34" charset="0"/>
              </a:rPr>
              <a:t>grūti pateikt 27%). Apmēram 64% aptaujāto uzņēmumu pārstāvju piekrīt apgalvojumam, ka reģistrēts rūpnieciskais īpašums uzlabo uzņēmuma reputāciju (kopumā nepiekrīt 8</a:t>
            </a:r>
            <a:r>
              <a:rPr lang="lv-LV" sz="1200" dirty="0" smtClean="0">
                <a:latin typeface="Arial" panose="020B0604020202020204" pitchFamily="34" charset="0"/>
                <a:cs typeface="Arial" panose="020B0604020202020204" pitchFamily="34" charset="0"/>
              </a:rPr>
              <a:t>%, </a:t>
            </a:r>
            <a:r>
              <a:rPr lang="lv-LV" sz="1200" dirty="0" smtClean="0">
                <a:latin typeface="Arial" panose="020B0604020202020204" pitchFamily="34" charset="0"/>
                <a:cs typeface="Arial" panose="020B0604020202020204" pitchFamily="34" charset="0"/>
              </a:rPr>
              <a:t>grūti pateikt – 27%). 62% respondentu kopumā piekrīt, ka rūpnieciskā īpašuma tiesību reģistrēšana nodrošina tā īpašniekam sava radītā darba aizsardzību pret ļaunprātīgu kopēšanu vai izmantošanu bez atļaujas (9% kopumā nepiekrīt, 28% ir grūti pateikt</a:t>
            </a:r>
            <a:r>
              <a:rPr lang="lv-LV" sz="1200" dirty="0" smtClean="0">
                <a:latin typeface="Arial" panose="020B0604020202020204" pitchFamily="34" charset="0"/>
                <a:cs typeface="Arial" panose="020B0604020202020204" pitchFamily="34" charset="0"/>
              </a:rPr>
              <a:t>). Apgalvojumam</a:t>
            </a:r>
            <a:r>
              <a:rPr lang="lv-LV" sz="1200" dirty="0" smtClean="0">
                <a:latin typeface="Arial" panose="020B0604020202020204" pitchFamily="34" charset="0"/>
                <a:cs typeface="Arial" panose="020B0604020202020204" pitchFamily="34" charset="0"/>
              </a:rPr>
              <a:t>, ka labāka uzņēmuma reputācija, kuru nodrošina rūpnieciskā īpašuma reģistrācija,  nozīmē lielāku peļņu, piekrīt mazāk nekā puse no aptaujātajiem (47% respondentu), savukārt 17% kopumā nepiekrīt. Trešdaļa respondentu šim apgalvojumam nespēj sniegt novērtējumu (36% atzīmējuši «Grūti pateikt»). Gandrīz pusei respondentu (46%) ir grūti pateikt, vai ierobežojumi, kas saistīti ar rūpniecisko īpašumu, kavē tehnoloģisko un ekonomisko progresu. Šim apgalvojumam 31% kopumā nepiekrīt, bet 24% - kopumā piekrīt. </a:t>
            </a:r>
            <a:endParaRPr lang="lv-LV" sz="1200" dirty="0" smtClean="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Salīdzinot </a:t>
            </a:r>
            <a:r>
              <a:rPr lang="lv-LV" sz="1200" dirty="0" smtClean="0">
                <a:latin typeface="Arial" panose="020B0604020202020204" pitchFamily="34" charset="0"/>
                <a:cs typeface="Arial" panose="020B0604020202020204" pitchFamily="34" charset="0"/>
              </a:rPr>
              <a:t>respondentu uzskatus par tiesību uz rūpnieciskā īpašuma nostiprināšanu, redzams, ka kopš 2019. gada attieksme kļuvusi kopumā pozitīvāka – aizvien vairāk respondentu kopumā piekrīt pozitīvu nostāju vēstošiem apgalvojumiem, savukārt </a:t>
            </a:r>
            <a:r>
              <a:rPr lang="lv-LV" sz="1200" dirty="0" smtClean="0">
                <a:latin typeface="Arial" panose="020B0604020202020204" pitchFamily="34" charset="0"/>
                <a:cs typeface="Arial" panose="020B0604020202020204" pitchFamily="34" charset="0"/>
              </a:rPr>
              <a:t>apgalvojumam, </a:t>
            </a:r>
            <a:r>
              <a:rPr lang="lv-LV" sz="1200" dirty="0" smtClean="0">
                <a:latin typeface="Arial" panose="020B0604020202020204" pitchFamily="34" charset="0"/>
                <a:cs typeface="Arial" panose="020B0604020202020204" pitchFamily="34" charset="0"/>
              </a:rPr>
              <a:t>kas par rūpnieciskā īpašuma tiesību nostiprināšanu pauž negatīvu nostāju, aizvien vairāk respondentu nepiekrīt. </a:t>
            </a:r>
          </a:p>
        </p:txBody>
      </p:sp>
      <p:sp>
        <p:nvSpPr>
          <p:cNvPr id="6" name="TextBox 5"/>
          <p:cNvSpPr txBox="1"/>
          <p:nvPr/>
        </p:nvSpPr>
        <p:spPr>
          <a:xfrm>
            <a:off x="6368715" y="976925"/>
            <a:ext cx="5598694" cy="4708981"/>
          </a:xfrm>
          <a:prstGeom prst="rect">
            <a:avLst/>
          </a:prstGeom>
          <a:noFill/>
        </p:spPr>
        <p:txBody>
          <a:bodyPr wrap="square" rtlCol="0">
            <a:spAutoFit/>
          </a:bodyPr>
          <a:lstStyle/>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Domājot par iemesliem, kāpēc uzņēmumam vajadzētu nostiprināt tiesības uz rūpniecisko īpašumu, tāpat kā 2019. un 2022. gada aptaujā, par trīs </a:t>
            </a:r>
            <a:r>
              <a:rPr lang="lv-LV" sz="1200" dirty="0" smtClean="0">
                <a:latin typeface="Arial" panose="020B0604020202020204" pitchFamily="34" charset="0"/>
                <a:cs typeface="Arial" panose="020B0604020202020204" pitchFamily="34" charset="0"/>
              </a:rPr>
              <a:t>svarīgākajiem </a:t>
            </a:r>
            <a:r>
              <a:rPr lang="lv-LV" sz="1200" dirty="0" smtClean="0">
                <a:latin typeface="Arial" panose="020B0604020202020204" pitchFamily="34" charset="0"/>
                <a:cs typeface="Arial" panose="020B0604020202020204" pitchFamily="34" charset="0"/>
              </a:rPr>
              <a:t>iemesliem respondenti uzskata: 1. rūpnieciskā īpašuma reģistrācija palīdz uzturēt godīgu konkurenci (atzīmējuši 42%); 2. palīdz izveidot spēcīgu identitāti (42%); 3. veicina preces/produkta atpazīstamību (40</a:t>
            </a:r>
            <a:r>
              <a:rPr lang="lv-LV" sz="1200" dirty="0" smtClean="0">
                <a:latin typeface="Arial" panose="020B0604020202020204" pitchFamily="34" charset="0"/>
                <a:cs typeface="Arial" panose="020B0604020202020204" pitchFamily="34" charset="0"/>
              </a:rPr>
              <a:t>%). Aptuveni </a:t>
            </a:r>
            <a:r>
              <a:rPr lang="lv-LV" sz="1200" dirty="0" smtClean="0">
                <a:latin typeface="Arial" panose="020B0604020202020204" pitchFamily="34" charset="0"/>
                <a:cs typeface="Arial" panose="020B0604020202020204" pitchFamily="34" charset="0"/>
              </a:rPr>
              <a:t>trešdaļa respondentu uzskata, ka viens no galvenajiem iemesliem ir investīciju piesaiste (30%). 23% atzīmējuši, ka uzņēmumam vajadzētu nostiprināt tiesības uz rūpniecisko īpašumu, jo tas veicina uzņēmuma izaugsmi. 18% uzskata, ka tiesību nostiprināšana var palīdzēt iesaistīties sadarbības projektos. </a:t>
            </a:r>
            <a:r>
              <a:rPr lang="lv-LV" sz="1200" dirty="0" smtClean="0">
                <a:latin typeface="Arial" panose="020B0604020202020204" pitchFamily="34" charset="0"/>
                <a:cs typeface="Arial" panose="020B0604020202020204" pitchFamily="34" charset="0"/>
              </a:rPr>
              <a:t>7</a:t>
            </a:r>
            <a:r>
              <a:rPr lang="lv-LV" sz="1200" dirty="0" smtClean="0">
                <a:latin typeface="Arial" panose="020B0604020202020204" pitchFamily="34" charset="0"/>
                <a:cs typeface="Arial" panose="020B0604020202020204" pitchFamily="34" charset="0"/>
              </a:rPr>
              <a:t>% uzskata, ka uzņēmumam nevajag nostiprināt savas tiesības uz rūpniecisko īpašumu, savukārt piektdaļa respondentu (21%) nav atbildes uz šo jautājumu («grūti pateikt»).  </a:t>
            </a:r>
          </a:p>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No piedāvātājiem atbilžu variantiem par Patentu valdes </a:t>
            </a:r>
            <a:r>
              <a:rPr lang="lv-LV" sz="1200" dirty="0" smtClean="0">
                <a:latin typeface="Arial" panose="020B0604020202020204" pitchFamily="34" charset="0"/>
                <a:cs typeface="Arial" panose="020B0604020202020204" pitchFamily="34" charset="0"/>
              </a:rPr>
              <a:t>sniegtajām </a:t>
            </a:r>
            <a:r>
              <a:rPr lang="lv-LV" sz="1200" dirty="0" smtClean="0">
                <a:latin typeface="Arial" panose="020B0604020202020204" pitchFamily="34" charset="0"/>
                <a:cs typeface="Arial" panose="020B0604020202020204" pitchFamily="34" charset="0"/>
              </a:rPr>
              <a:t>iespējām uzņēmējiem, visatsaucīgāk respondenti vērtē bezmaksas informatīvās lekcijas – tās atbalstītu vairāk kā puse (58%). Padziļinātas ekspertu konsultācijas par noderīgām uzskata 47% respondentu, savukārt 36% vēlētos rūpnieciskā īpašuma novērtēšanas rīku, kas nosaka rūpniecisko īpašumu naudas izteiksmē. Tikai 4% norādījuši, ka papildus nekas nav nepieciešams, savukārt 23% respondentu ir grūti pateikt, kuras no norādītajām iespējām būtu noderīgas.</a:t>
            </a:r>
          </a:p>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Pārliecinoši lielākā daļa respondentu (73%) uzskata, ka būtu noderīgi, ja uzņēmumi jau to reģistrācijas brīdī saņemtu informāciju par  intelektuālā īpašuma aizsardzību (t.i., kur, ko un kā Latvijā šajā jomā ir iespējams un ieteicams darīt). 7% uz šo jautājumu ir atbildējuši noliedzoši, savukārt 20% ir izvēlējušies atbildi «Grūti pateikt».  </a:t>
            </a:r>
          </a:p>
        </p:txBody>
      </p:sp>
      <p:sp>
        <p:nvSpPr>
          <p:cNvPr id="3" name="Slide Number Placeholder 2"/>
          <p:cNvSpPr>
            <a:spLocks noGrp="1"/>
          </p:cNvSpPr>
          <p:nvPr>
            <p:ph type="sldNum" sz="quarter" idx="12"/>
          </p:nvPr>
        </p:nvSpPr>
        <p:spPr/>
        <p:txBody>
          <a:bodyPr/>
          <a:lstStyle/>
          <a:p>
            <a:fld id="{9C167178-EF55-485E-AA9E-00B6FD4E37CC}" type="slidenum">
              <a:rPr lang="en-US" smtClean="0"/>
              <a:t>8</a:t>
            </a:fld>
            <a:endParaRPr lang="en-US"/>
          </a:p>
        </p:txBody>
      </p:sp>
    </p:spTree>
    <p:extLst>
      <p:ext uri="{BB962C8B-B14F-4D97-AF65-F5344CB8AC3E}">
        <p14:creationId xmlns:p14="http://schemas.microsoft.com/office/powerpoint/2010/main" val="1734332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2A64828A-6BE6-4680-9624-50BA9AFBAF60}"/>
              </a:ext>
            </a:extLst>
          </p:cNvPr>
          <p:cNvSpPr txBox="1">
            <a:spLocks noRot="1" noChangeArrowheads="1"/>
          </p:cNvSpPr>
          <p:nvPr/>
        </p:nvSpPr>
        <p:spPr bwMode="auto">
          <a:xfrm>
            <a:off x="4324039" y="180000"/>
            <a:ext cx="3600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lnSpc>
                <a:spcPct val="80000"/>
              </a:lnSpc>
            </a:pPr>
            <a:r>
              <a:rPr lang="lv-LV" altLang="lv-LV" sz="2400" b="1" noProof="1" smtClean="0">
                <a:solidFill>
                  <a:srgbClr val="840C56"/>
                </a:solidFill>
                <a:latin typeface="Arial" panose="020B0604020202020204" pitchFamily="34" charset="0"/>
                <a:cs typeface="Arial" panose="020B0604020202020204" pitchFamily="34" charset="0"/>
              </a:rPr>
              <a:t>Galvenie secinājumi (3)</a:t>
            </a:r>
            <a:endParaRPr lang="lv-LV" altLang="lv-LV" sz="2400" b="1" noProof="1">
              <a:solidFill>
                <a:srgbClr val="840C56"/>
              </a:solidFill>
              <a:latin typeface="Arial" panose="020B0604020202020204" pitchFamily="34" charset="0"/>
              <a:cs typeface="Arial" panose="020B0604020202020204" pitchFamily="34" charset="0"/>
            </a:endParaRPr>
          </a:p>
        </p:txBody>
      </p:sp>
      <p:pic>
        <p:nvPicPr>
          <p:cNvPr id="4" name="Picture 19">
            <a:extLst>
              <a:ext uri="{FF2B5EF4-FFF2-40B4-BE49-F238E27FC236}">
                <a16:creationId xmlns="" xmlns:a16="http://schemas.microsoft.com/office/drawing/2014/main" id="{43EFB993-AFB0-073F-6A61-9BF343DA0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3775" y="2955195"/>
            <a:ext cx="1359792" cy="600858"/>
          </a:xfrm>
          <a:prstGeom prst="rect">
            <a:avLst/>
          </a:prstGeom>
        </p:spPr>
      </p:pic>
      <p:sp>
        <p:nvSpPr>
          <p:cNvPr id="5" name="TextBox 4"/>
          <p:cNvSpPr txBox="1"/>
          <p:nvPr/>
        </p:nvSpPr>
        <p:spPr>
          <a:xfrm>
            <a:off x="770021" y="976925"/>
            <a:ext cx="5598694" cy="6740307"/>
          </a:xfrm>
          <a:prstGeom prst="rect">
            <a:avLst/>
          </a:prstGeom>
          <a:noFill/>
        </p:spPr>
        <p:txBody>
          <a:bodyPr wrap="square" rtlCol="0">
            <a:spAutoFit/>
          </a:bodyPr>
          <a:lstStyle/>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Kā trīs teju vienlīdz novērtētas problēmas, ar kurām var saskarties, ja netiek aizsargāts īpašums, ir: 1. ļaunprātīgas kopēšanas dēļ uzņēmums var gūt ievērojamus finansiālus zaudējumus (norādījuši 63% respondentu); 2. inovatīva ideja vai komerciāli veiksmīgs produkts/prece var tikt kopēts (62%); 3. ir grūtāk pierādīt, kam pieder tiesības uz ideju vai produktu/preci (61%). Salīdzinoši mazāk respondentu uzskata, ka īpašuma neaizsargāšanas gadījumā  neaizsargātu produktu/preci ir grūtāk ieviest jaunos tirgos. 21% aptaujāto izvēlējušies atbilžu variantu «Grūti pateikt».</a:t>
            </a:r>
          </a:p>
          <a:p>
            <a:pPr marL="171450" indent="-171450" algn="just">
              <a:buFont typeface="Arial" panose="020B0604020202020204" pitchFamily="34" charset="0"/>
              <a:buChar char="•"/>
            </a:pPr>
            <a:endParaRPr lang="lv-LV" sz="1200" dirty="0">
              <a:latin typeface="Arial" panose="020B0604020202020204" pitchFamily="34" charset="0"/>
              <a:cs typeface="Arial" panose="020B0604020202020204" pitchFamily="34" charset="0"/>
            </a:endParaRPr>
          </a:p>
          <a:p>
            <a:pPr algn="just"/>
            <a:r>
              <a:rPr lang="lv-LV" sz="1200" b="1" dirty="0" smtClean="0">
                <a:solidFill>
                  <a:srgbClr val="840C56"/>
                </a:solidFill>
                <a:latin typeface="Arial" panose="020B0604020202020204" pitchFamily="34" charset="0"/>
                <a:cs typeface="Arial" panose="020B0604020202020204" pitchFamily="34" charset="0"/>
              </a:rPr>
              <a:t>2. Saskarsme ar rūpnieciskā īpašuma reģistrācijas procesu un tā vērtējums</a:t>
            </a:r>
          </a:p>
          <a:p>
            <a:pPr algn="just"/>
            <a:r>
              <a:rPr lang="lv-LV" sz="1200" b="1" dirty="0" smtClean="0">
                <a:latin typeface="Arial" panose="020B0604020202020204" pitchFamily="34" charset="0"/>
                <a:cs typeface="Arial" panose="020B0604020202020204" pitchFamily="34" charset="0"/>
              </a:rPr>
              <a:t>2.1. Saskarsme ar rūpnieciskā īpašuma reģistrācijas procesu</a:t>
            </a:r>
            <a:endParaRPr lang="lv-LV" sz="1200" b="1" dirty="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85% respondentu nepieder neviens no rūpnieciskā īpašuma objektiem. No tiem respondentiem, kuriem pieder kādas reģistrētas tiesības, lielākajai daļai (12%) pieder tiesības uz preču zīmi. 3% atzīmējuši, ka viņiem pieder tiesības uz dizainparaugu, 2% - ka pieder tiesības uz patentu. </a:t>
            </a:r>
          </a:p>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3% no visiem aptaujātajiem pēdējo 3 gadu laikā ir pieteikušies kāda rūpnieciskā īpašuma reģistrācijas procesam Patentu valdē. Attiecīgi, 94% nav pieteikušies, savukārt 3% uz šo jautājumu nav varējuši atbildēt (atbilžu variants </a:t>
            </a:r>
            <a:r>
              <a:rPr lang="lv-LV" sz="1200" dirty="0" smtClean="0">
                <a:latin typeface="Arial" panose="020B0604020202020204" pitchFamily="34" charset="0"/>
                <a:cs typeface="Arial" panose="020B0604020202020204" pitchFamily="34" charset="0"/>
              </a:rPr>
              <a:t>«grūti </a:t>
            </a:r>
            <a:r>
              <a:rPr lang="lv-LV" sz="1200" dirty="0" smtClean="0">
                <a:latin typeface="Arial" panose="020B0604020202020204" pitchFamily="34" charset="0"/>
                <a:cs typeface="Arial" panose="020B0604020202020204" pitchFamily="34" charset="0"/>
              </a:rPr>
              <a:t>pateikt</a:t>
            </a:r>
            <a:r>
              <a:rPr lang="lv-LV" sz="1200" dirty="0" smtClean="0">
                <a:latin typeface="Arial" panose="020B0604020202020204" pitchFamily="34" charset="0"/>
                <a:cs typeface="Arial" panose="020B0604020202020204" pitchFamily="34" charset="0"/>
              </a:rPr>
              <a:t>»).</a:t>
            </a:r>
          </a:p>
          <a:p>
            <a:pPr algn="just"/>
            <a:r>
              <a:rPr lang="lv-LV" sz="1200" b="1" dirty="0" smtClean="0">
                <a:latin typeface="Arial" panose="020B0604020202020204" pitchFamily="34" charset="0"/>
                <a:cs typeface="Arial" panose="020B0604020202020204" pitchFamily="34" charset="0"/>
              </a:rPr>
              <a:t>2.2. Rūpnieciskā īpašuma reģistrācijas procesa vērtējums</a:t>
            </a:r>
            <a:endParaRPr lang="lv-LV" sz="1200" b="1" dirty="0" smtClean="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lv-LV" sz="1200" dirty="0" smtClean="0">
                <a:latin typeface="Arial" panose="020B0604020202020204" pitchFamily="34" charset="0"/>
                <a:cs typeface="Arial" panose="020B0604020202020204" pitchFamily="34" charset="0"/>
              </a:rPr>
              <a:t>No tiem respondentiem, </a:t>
            </a:r>
            <a:r>
              <a:rPr lang="lv-LV" sz="1200" dirty="0">
                <a:latin typeface="Arial" panose="020B0604020202020204" pitchFamily="34" charset="0"/>
                <a:cs typeface="Arial" panose="020B0604020202020204" pitchFamily="34" charset="0"/>
              </a:rPr>
              <a:t>kuru uzņēmums pēdējo 3 gadu laikā ir pieteicies kāda rūpnieciskā īpašuma reģistrācijas procesam Patentu </a:t>
            </a:r>
            <a:r>
              <a:rPr lang="lv-LV" sz="1200" dirty="0" smtClean="0">
                <a:latin typeface="Arial" panose="020B0604020202020204" pitchFamily="34" charset="0"/>
                <a:cs typeface="Arial" panose="020B0604020202020204" pitchFamily="34" charset="0"/>
              </a:rPr>
              <a:t>valdē, </a:t>
            </a:r>
            <a:r>
              <a:rPr lang="lv-LV" sz="1200" dirty="0" smtClean="0">
                <a:latin typeface="Arial" panose="020B0604020202020204" pitchFamily="34" charset="0"/>
                <a:cs typeface="Arial" panose="020B0604020202020204" pitchFamily="34" charset="0"/>
              </a:rPr>
              <a:t>visapmierinātākie </a:t>
            </a:r>
            <a:r>
              <a:rPr lang="lv-LV" sz="1200" dirty="0" smtClean="0">
                <a:latin typeface="Arial" panose="020B0604020202020204" pitchFamily="34" charset="0"/>
                <a:cs typeface="Arial" panose="020B0604020202020204" pitchFamily="34" charset="0"/>
              </a:rPr>
              <a:t>(70</a:t>
            </a:r>
            <a:r>
              <a:rPr lang="lv-LV" sz="1200" dirty="0" smtClean="0">
                <a:latin typeface="Arial" panose="020B0604020202020204" pitchFamily="34" charset="0"/>
                <a:cs typeface="Arial" panose="020B0604020202020204" pitchFamily="34" charset="0"/>
              </a:rPr>
              <a:t>% kopumā apmierināti) ar </a:t>
            </a:r>
            <a:r>
              <a:rPr lang="lv-LV" sz="1200" dirty="0" smtClean="0">
                <a:latin typeface="Arial" panose="020B0604020202020204" pitchFamily="34" charset="0"/>
                <a:cs typeface="Arial" panose="020B0604020202020204" pitchFamily="34" charset="0"/>
              </a:rPr>
              <a:t>rūpnieciskā īpašuma reģistrācijas procesa ātrumu. 20% norādījuši, ka kopumā ar procesa ātrumu nav apmierināti, savukārt 10% atzīmējuši </a:t>
            </a:r>
            <a:r>
              <a:rPr lang="lv-LV" sz="1200" dirty="0" smtClean="0">
                <a:latin typeface="Arial" panose="020B0604020202020204" pitchFamily="34" charset="0"/>
                <a:cs typeface="Arial" panose="020B0604020202020204" pitchFamily="34" charset="0"/>
              </a:rPr>
              <a:t>«grūti </a:t>
            </a:r>
            <a:r>
              <a:rPr lang="lv-LV" sz="1200" dirty="0" smtClean="0">
                <a:latin typeface="Arial" panose="020B0604020202020204" pitchFamily="34" charset="0"/>
                <a:cs typeface="Arial" panose="020B0604020202020204" pitchFamily="34" charset="0"/>
              </a:rPr>
              <a:t>pateikt». 63% ir kopumā apmierināti ar procesa vienkāršumu un saprotamību, taču 25</a:t>
            </a:r>
            <a:r>
              <a:rPr lang="lv-LV" sz="1200" dirty="0" smtClean="0">
                <a:latin typeface="Arial" panose="020B0604020202020204" pitchFamily="34" charset="0"/>
                <a:cs typeface="Arial" panose="020B0604020202020204" pitchFamily="34" charset="0"/>
              </a:rPr>
              <a:t>% </a:t>
            </a:r>
            <a:r>
              <a:rPr lang="lv-LV" sz="1200" dirty="0" smtClean="0">
                <a:latin typeface="Arial" panose="020B0604020202020204" pitchFamily="34" charset="0"/>
                <a:cs typeface="Arial" panose="020B0604020202020204" pitchFamily="34" charset="0"/>
              </a:rPr>
              <a:t>ar šo </a:t>
            </a:r>
            <a:r>
              <a:rPr lang="lv-LV" sz="1200" dirty="0" smtClean="0">
                <a:latin typeface="Arial" panose="020B0604020202020204" pitchFamily="34" charset="0"/>
                <a:cs typeface="Arial" panose="020B0604020202020204" pitchFamily="34" charset="0"/>
              </a:rPr>
              <a:t>aspektu kopumā </a:t>
            </a:r>
            <a:r>
              <a:rPr lang="lv-LV" sz="1200" dirty="0" smtClean="0">
                <a:latin typeface="Arial" panose="020B0604020202020204" pitchFamily="34" charset="0"/>
                <a:cs typeface="Arial" panose="020B0604020202020204" pitchFamily="34" charset="0"/>
              </a:rPr>
              <a:t>nav apmierināti, un 10% nevar </a:t>
            </a:r>
            <a:r>
              <a:rPr lang="lv-LV" sz="1200" dirty="0" smtClean="0">
                <a:latin typeface="Arial" panose="020B0604020202020204" pitchFamily="34" charset="0"/>
                <a:cs typeface="Arial" panose="020B0604020202020204" pitchFamily="34" charset="0"/>
              </a:rPr>
              <a:t>novērtēt («</a:t>
            </a:r>
            <a:r>
              <a:rPr lang="lv-LV" sz="1200" dirty="0">
                <a:latin typeface="Arial" panose="020B0604020202020204" pitchFamily="34" charset="0"/>
                <a:cs typeface="Arial" panose="020B0604020202020204" pitchFamily="34" charset="0"/>
              </a:rPr>
              <a:t>g</a:t>
            </a:r>
            <a:r>
              <a:rPr lang="lv-LV" sz="1200" dirty="0" smtClean="0">
                <a:latin typeface="Arial" panose="020B0604020202020204" pitchFamily="34" charset="0"/>
                <a:cs typeface="Arial" panose="020B0604020202020204" pitchFamily="34" charset="0"/>
              </a:rPr>
              <a:t>rūti </a:t>
            </a:r>
            <a:r>
              <a:rPr lang="lv-LV" sz="1200" dirty="0" smtClean="0">
                <a:latin typeface="Arial" panose="020B0604020202020204" pitchFamily="34" charset="0"/>
                <a:cs typeface="Arial" panose="020B0604020202020204" pitchFamily="34" charset="0"/>
              </a:rPr>
              <a:t>pateikt»). Savukārt vismazāk apmierināti, respondenti ir ar procesa </a:t>
            </a:r>
            <a:r>
              <a:rPr lang="lv-LV" sz="1200" dirty="0" smtClean="0">
                <a:latin typeface="Arial" panose="020B0604020202020204" pitchFamily="34" charset="0"/>
                <a:cs typeface="Arial" panose="020B0604020202020204" pitchFamily="34" charset="0"/>
              </a:rPr>
              <a:t>izmaksām</a:t>
            </a:r>
            <a:r>
              <a:rPr lang="lv-LV" sz="1200" dirty="0">
                <a:latin typeface="Arial" panose="020B0604020202020204" pitchFamily="34" charset="0"/>
                <a:cs typeface="Arial" panose="020B0604020202020204" pitchFamily="34" charset="0"/>
              </a:rPr>
              <a:t> </a:t>
            </a:r>
            <a:r>
              <a:rPr lang="lv-LV" sz="1200" dirty="0" smtClean="0">
                <a:latin typeface="Arial" panose="020B0604020202020204" pitchFamily="34" charset="0"/>
                <a:cs typeface="Arial" panose="020B0604020202020204" pitchFamily="34" charset="0"/>
              </a:rPr>
              <a:t>-</a:t>
            </a:r>
            <a:r>
              <a:rPr lang="lv-LV" sz="1200" dirty="0" smtClean="0">
                <a:latin typeface="Arial" panose="020B0604020202020204" pitchFamily="34" charset="0"/>
                <a:cs typeface="Arial" panose="020B0604020202020204" pitchFamily="34" charset="0"/>
              </a:rPr>
              <a:t> </a:t>
            </a:r>
            <a:r>
              <a:rPr lang="lv-LV" sz="1200" dirty="0" smtClean="0">
                <a:latin typeface="Arial" panose="020B0604020202020204" pitchFamily="34" charset="0"/>
                <a:cs typeface="Arial" panose="020B0604020202020204" pitchFamily="34" charset="0"/>
              </a:rPr>
              <a:t>kopumā </a:t>
            </a:r>
            <a:r>
              <a:rPr lang="lv-LV" sz="1200" dirty="0" smtClean="0">
                <a:latin typeface="Arial" panose="020B0604020202020204" pitchFamily="34" charset="0"/>
                <a:cs typeface="Arial" panose="020B0604020202020204" pitchFamily="34" charset="0"/>
              </a:rPr>
              <a:t>apmierināti ir </a:t>
            </a:r>
            <a:r>
              <a:rPr lang="lv-LV" sz="1200" dirty="0" smtClean="0">
                <a:latin typeface="Arial" panose="020B0604020202020204" pitchFamily="34" charset="0"/>
                <a:cs typeface="Arial" panose="020B0604020202020204" pitchFamily="34" charset="0"/>
              </a:rPr>
              <a:t>58% respondentu, taču gandrīz trešdaļa kopumā nav apmierināti, </a:t>
            </a:r>
            <a:r>
              <a:rPr lang="lv-LV" sz="1200" dirty="0" smtClean="0">
                <a:latin typeface="Arial" panose="020B0604020202020204" pitchFamily="34" charset="0"/>
                <a:cs typeface="Arial" panose="020B0604020202020204" pitchFamily="34" charset="0"/>
              </a:rPr>
              <a:t>un</a:t>
            </a:r>
            <a:r>
              <a:rPr lang="lv-LV" sz="1200" dirty="0" smtClean="0">
                <a:latin typeface="Arial" panose="020B0604020202020204" pitchFamily="34" charset="0"/>
                <a:cs typeface="Arial" panose="020B0604020202020204" pitchFamily="34" charset="0"/>
              </a:rPr>
              <a:t> </a:t>
            </a:r>
            <a:r>
              <a:rPr lang="lv-LV" sz="1200" dirty="0" smtClean="0">
                <a:latin typeface="Arial" panose="020B0604020202020204" pitchFamily="34" charset="0"/>
                <a:cs typeface="Arial" panose="020B0604020202020204" pitchFamily="34" charset="0"/>
              </a:rPr>
              <a:t>11% šo aspektu nevar novērtēt </a:t>
            </a:r>
            <a:r>
              <a:rPr lang="lv-LV" sz="1200" dirty="0" smtClean="0">
                <a:latin typeface="Arial" panose="020B0604020202020204" pitchFamily="34" charset="0"/>
                <a:cs typeface="Arial" panose="020B0604020202020204" pitchFamily="34" charset="0"/>
              </a:rPr>
              <a:t>(</a:t>
            </a:r>
            <a:r>
              <a:rPr lang="lv-LV" sz="1200" dirty="0" smtClean="0">
                <a:latin typeface="Arial" panose="020B0604020202020204" pitchFamily="34" charset="0"/>
                <a:cs typeface="Arial" panose="020B0604020202020204" pitchFamily="34" charset="0"/>
              </a:rPr>
              <a:t>«g</a:t>
            </a:r>
            <a:r>
              <a:rPr lang="lv-LV" sz="1200" dirty="0" smtClean="0">
                <a:latin typeface="Arial" panose="020B0604020202020204" pitchFamily="34" charset="0"/>
                <a:cs typeface="Arial" panose="020B0604020202020204" pitchFamily="34" charset="0"/>
              </a:rPr>
              <a:t>rūti </a:t>
            </a:r>
            <a:r>
              <a:rPr lang="lv-LV" sz="1200" dirty="0" smtClean="0">
                <a:latin typeface="Arial" panose="020B0604020202020204" pitchFamily="34" charset="0"/>
                <a:cs typeface="Arial" panose="020B0604020202020204" pitchFamily="34" charset="0"/>
              </a:rPr>
              <a:t>pateikt</a:t>
            </a:r>
            <a:r>
              <a:rPr lang="lv-LV" sz="1200" dirty="0" smtClean="0">
                <a:latin typeface="Arial" panose="020B0604020202020204" pitchFamily="34" charset="0"/>
                <a:cs typeface="Arial" panose="020B0604020202020204" pitchFamily="34" charset="0"/>
              </a:rPr>
              <a:t>»).</a:t>
            </a:r>
            <a:endParaRPr lang="lv-LV" sz="1200" dirty="0" smtClean="0">
              <a:latin typeface="Arial" panose="020B0604020202020204" pitchFamily="34" charset="0"/>
              <a:cs typeface="Arial" panose="020B0604020202020204" pitchFamily="34" charset="0"/>
            </a:endParaRPr>
          </a:p>
          <a:p>
            <a:endParaRPr lang="lv-LV" sz="1200" dirty="0">
              <a:latin typeface="Arial" panose="020B0604020202020204" pitchFamily="34" charset="0"/>
              <a:cs typeface="Arial" panose="020B0604020202020204" pitchFamily="34" charset="0"/>
            </a:endParaRPr>
          </a:p>
          <a:p>
            <a:endParaRPr lang="lv-LV" sz="1200" b="1" dirty="0" smtClean="0">
              <a:latin typeface="Arial" panose="020B0604020202020204" pitchFamily="34" charset="0"/>
              <a:cs typeface="Arial" panose="020B0604020202020204" pitchFamily="34" charset="0"/>
            </a:endParaRPr>
          </a:p>
          <a:p>
            <a:r>
              <a:rPr lang="lv-LV" sz="1200" b="1" dirty="0" smtClean="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endParaRPr lang="lv-LV" sz="1200" dirty="0" smtClean="0">
              <a:latin typeface="Arial" panose="020B0604020202020204" pitchFamily="34" charset="0"/>
              <a:cs typeface="Arial" panose="020B0604020202020204" pitchFamily="34" charset="0"/>
            </a:endParaRPr>
          </a:p>
        </p:txBody>
      </p:sp>
      <p:sp>
        <p:nvSpPr>
          <p:cNvPr id="6" name="TextBox 5"/>
          <p:cNvSpPr txBox="1"/>
          <p:nvPr/>
        </p:nvSpPr>
        <p:spPr>
          <a:xfrm>
            <a:off x="6368715" y="976925"/>
            <a:ext cx="5598694" cy="5447645"/>
          </a:xfrm>
          <a:prstGeom prst="rect">
            <a:avLst/>
          </a:prstGeom>
          <a:noFill/>
        </p:spPr>
        <p:txBody>
          <a:bodyPr wrap="square" rtlCol="0">
            <a:spAutoFit/>
          </a:bodyPr>
          <a:lstStyle/>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No tiem respondentiem, kuru uzņēmums pēdējo 3 gadu laikā ir pieteicies kāda rūpnieciskā īpašuma reģistrācijas procesam Patentu valdē, aptuveni puse (53%) uzskata, ka tiesību reģistrācija neko nemainīja uzņēmējdarbības attīstībā. 32% aptaujāto uzskata, ka tiesību reģistrācija kopumā ir uzlabojusi uzņēmējdarbības attīstību, kas ir par 5% mazāk nekā 2022. gada pētījumā (2022. gadā 37% uzskatīja, ka tiesību reģistrācija kopumā ir uzlabojusi uzņēmējdarbības attīstību). </a:t>
            </a:r>
          </a:p>
          <a:p>
            <a:pPr marL="171450" indent="-171450" algn="just">
              <a:buFont typeface="Arial" panose="020B0604020202020204" pitchFamily="34" charset="0"/>
              <a:buChar char="•"/>
            </a:pPr>
            <a:endParaRPr lang="lv-LV" sz="1200" noProof="1" smtClean="0">
              <a:latin typeface="Arial" panose="020B0604020202020204" pitchFamily="34" charset="0"/>
              <a:cs typeface="Arial" panose="020B0604020202020204" pitchFamily="34" charset="0"/>
            </a:endParaRPr>
          </a:p>
          <a:p>
            <a:pPr algn="just"/>
            <a:r>
              <a:rPr lang="lv-LV" sz="1200" b="1" noProof="1" smtClean="0">
                <a:solidFill>
                  <a:srgbClr val="840C56"/>
                </a:solidFill>
                <a:latin typeface="Arial" panose="020B0604020202020204" pitchFamily="34" charset="0"/>
                <a:cs typeface="Arial" panose="020B0604020202020204" pitchFamily="34" charset="0"/>
              </a:rPr>
              <a:t>3. Informētība un uzskati par preču zīmēm un </a:t>
            </a:r>
            <a:r>
              <a:rPr lang="lv-LV" sz="1200" b="1" noProof="1" smtClean="0">
                <a:solidFill>
                  <a:srgbClr val="840C56"/>
                </a:solidFill>
                <a:latin typeface="Arial" panose="020B0604020202020204" pitchFamily="34" charset="0"/>
                <a:cs typeface="Arial" panose="020B0604020202020204" pitchFamily="34" charset="0"/>
              </a:rPr>
              <a:t>to </a:t>
            </a:r>
            <a:r>
              <a:rPr lang="lv-LV" sz="1200" b="1" noProof="1" smtClean="0">
                <a:solidFill>
                  <a:srgbClr val="840C56"/>
                </a:solidFill>
                <a:latin typeface="Arial" panose="020B0604020202020204" pitchFamily="34" charset="0"/>
                <a:cs typeface="Arial" panose="020B0604020202020204" pitchFamily="34" charset="0"/>
              </a:rPr>
              <a:t>reģistrāciju</a:t>
            </a:r>
          </a:p>
          <a:p>
            <a:pPr algn="just"/>
            <a:r>
              <a:rPr lang="lv-LV" sz="1200" b="1" noProof="1" smtClean="0">
                <a:latin typeface="Arial" panose="020B0604020202020204" pitchFamily="34" charset="0"/>
                <a:cs typeface="Arial" panose="020B0604020202020204" pitchFamily="34" charset="0"/>
              </a:rPr>
              <a:t>3.1. Informētība par preču zīmēm un to reģistrāciju</a:t>
            </a:r>
            <a:endParaRPr lang="lv-LV" sz="1200" b="1" noProof="1" smtClean="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Respondenti savas </a:t>
            </a:r>
            <a:r>
              <a:rPr lang="lv-LV" sz="1200" noProof="1" smtClean="0">
                <a:latin typeface="Arial" panose="020B0604020202020204" pitchFamily="34" charset="0"/>
                <a:cs typeface="Arial" panose="020B0604020202020204" pitchFamily="34" charset="0"/>
              </a:rPr>
              <a:t>zināšanas saistībā ar preču zīmēm un to reģistrāciju vērtē kā kopumā sliktas – šādu vērtējumu snieguši gandrīz puse (49%) respondentu. Salīdzinot </a:t>
            </a:r>
            <a:r>
              <a:rPr lang="lv-LV" sz="1200" noProof="1" smtClean="0">
                <a:latin typeface="Arial" panose="020B0604020202020204" pitchFamily="34" charset="0"/>
                <a:cs typeface="Arial" panose="020B0604020202020204" pitchFamily="34" charset="0"/>
              </a:rPr>
              <a:t>ar </a:t>
            </a:r>
            <a:r>
              <a:rPr lang="lv-LV" sz="1200" noProof="1" smtClean="0">
                <a:latin typeface="Arial" panose="020B0604020202020204" pitchFamily="34" charset="0"/>
                <a:cs typeface="Arial" panose="020B0604020202020204" pitchFamily="34" charset="0"/>
              </a:rPr>
              <a:t>2019. </a:t>
            </a:r>
            <a:r>
              <a:rPr lang="lv-LV" sz="1200" noProof="1" smtClean="0">
                <a:latin typeface="Arial" panose="020B0604020202020204" pitchFamily="34" charset="0"/>
                <a:cs typeface="Arial" panose="020B0604020202020204" pitchFamily="34" charset="0"/>
              </a:rPr>
              <a:t>un </a:t>
            </a:r>
            <a:r>
              <a:rPr lang="lv-LV" sz="1200" noProof="1" smtClean="0">
                <a:latin typeface="Arial" panose="020B0604020202020204" pitchFamily="34" charset="0"/>
                <a:cs typeface="Arial" panose="020B0604020202020204" pitchFamily="34" charset="0"/>
              </a:rPr>
              <a:t>2022. </a:t>
            </a:r>
            <a:r>
              <a:rPr lang="lv-LV" sz="1200" noProof="1" smtClean="0">
                <a:latin typeface="Arial" panose="020B0604020202020204" pitchFamily="34" charset="0"/>
                <a:cs typeface="Arial" panose="020B0604020202020204" pitchFamily="34" charset="0"/>
              </a:rPr>
              <a:t>gada pētījumu rezultātiem, arī šogad nemainīgi 24% respondentu savas zināšanas vērtē </a:t>
            </a:r>
            <a:r>
              <a:rPr lang="lv-LV" sz="1200" noProof="1" smtClean="0">
                <a:latin typeface="Arial" panose="020B0604020202020204" pitchFamily="34" charset="0"/>
                <a:cs typeface="Arial" panose="020B0604020202020204" pitchFamily="34" charset="0"/>
              </a:rPr>
              <a:t>kā </a:t>
            </a:r>
            <a:r>
              <a:rPr lang="lv-LV" sz="1200" noProof="1" smtClean="0">
                <a:latin typeface="Arial" panose="020B0604020202020204" pitchFamily="34" charset="0"/>
                <a:cs typeface="Arial" panose="020B0604020202020204" pitchFamily="34" charset="0"/>
              </a:rPr>
              <a:t>vidējas. Šogad 10% respondentu savas zināšanas vērtē kā kopumā labas, un </a:t>
            </a:r>
            <a:r>
              <a:rPr lang="lv-LV" sz="1200" noProof="1" smtClean="0">
                <a:latin typeface="Arial" panose="020B0604020202020204" pitchFamily="34" charset="0"/>
                <a:cs typeface="Arial" panose="020B0604020202020204" pitchFamily="34" charset="0"/>
              </a:rPr>
              <a:t>nedaudz mazāk kā citus gadus respondenti norādījuši </a:t>
            </a:r>
            <a:r>
              <a:rPr lang="lv-LV" sz="1200" noProof="1" smtClean="0">
                <a:latin typeface="Arial" panose="020B0604020202020204" pitchFamily="34" charset="0"/>
                <a:cs typeface="Arial" panose="020B0604020202020204" pitchFamily="34" charset="0"/>
              </a:rPr>
              <a:t>atbildi </a:t>
            </a:r>
            <a:r>
              <a:rPr lang="lv-LV" sz="1200" noProof="1" smtClean="0">
                <a:latin typeface="Arial" panose="020B0604020202020204" pitchFamily="34" charset="0"/>
                <a:cs typeface="Arial" panose="020B0604020202020204" pitchFamily="34" charset="0"/>
              </a:rPr>
              <a:t>«grūti </a:t>
            </a:r>
            <a:r>
              <a:rPr lang="lv-LV" sz="1200" noProof="1" smtClean="0">
                <a:latin typeface="Arial" panose="020B0604020202020204" pitchFamily="34" charset="0"/>
                <a:cs typeface="Arial" panose="020B0604020202020204" pitchFamily="34" charset="0"/>
              </a:rPr>
              <a:t>pateikt» – 1999. gadā 21%,  2022. gadā 24%, 2024. gadā – 18%. </a:t>
            </a: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Respondenti, kuru īpašumā ir tiesības uz preču zīmēm, savas zināšanas par preču zīmēm un to reģistrāciju kopumā vērtē augstāk nekā respondenti</a:t>
            </a:r>
            <a:r>
              <a:rPr lang="lv-LV" sz="1200" noProof="1" smtClean="0">
                <a:latin typeface="Arial" panose="020B0604020202020204" pitchFamily="34" charset="0"/>
                <a:cs typeface="Arial" panose="020B0604020202020204" pitchFamily="34" charset="0"/>
              </a:rPr>
              <a:t>, </a:t>
            </a:r>
            <a:r>
              <a:rPr lang="lv-LV" sz="1200" noProof="1" smtClean="0">
                <a:latin typeface="Arial" panose="020B0604020202020204" pitchFamily="34" charset="0"/>
                <a:cs typeface="Arial" panose="020B0604020202020204" pitchFamily="34" charset="0"/>
              </a:rPr>
              <a:t>kuriem </a:t>
            </a:r>
            <a:r>
              <a:rPr lang="lv-LV" sz="1200" noProof="1" smtClean="0">
                <a:latin typeface="Arial" panose="020B0604020202020204" pitchFamily="34" charset="0"/>
                <a:cs typeface="Arial" panose="020B0604020202020204" pitchFamily="34" charset="0"/>
              </a:rPr>
              <a:t>šādu </a:t>
            </a:r>
            <a:r>
              <a:rPr lang="lv-LV" sz="1200" noProof="1" smtClean="0">
                <a:latin typeface="Arial" panose="020B0604020202020204" pitchFamily="34" charset="0"/>
                <a:cs typeface="Arial" panose="020B0604020202020204" pitchFamily="34" charset="0"/>
              </a:rPr>
              <a:t>tiesību nav. </a:t>
            </a:r>
          </a:p>
          <a:p>
            <a:pPr algn="just"/>
            <a:r>
              <a:rPr lang="lv-LV" sz="1200" b="1" noProof="1" smtClean="0">
                <a:latin typeface="Arial" panose="020B0604020202020204" pitchFamily="34" charset="0"/>
                <a:cs typeface="Arial" panose="020B0604020202020204" pitchFamily="34" charset="0"/>
              </a:rPr>
              <a:t>3.2. Uzskati par preču zīmēm un to reģistrāciju</a:t>
            </a:r>
            <a:endParaRPr lang="lv-LV" sz="1200" b="1" noProof="1" smtClean="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lv-LV" sz="1200" noProof="1" smtClean="0">
                <a:latin typeface="Arial" panose="020B0604020202020204" pitchFamily="34" charset="0"/>
                <a:cs typeface="Arial" panose="020B0604020202020204" pitchFamily="34" charset="0"/>
              </a:rPr>
              <a:t>Šī </a:t>
            </a:r>
            <a:r>
              <a:rPr lang="lv-LV" sz="1200" noProof="1" smtClean="0">
                <a:latin typeface="Arial" panose="020B0604020202020204" pitchFamily="34" charset="0"/>
                <a:cs typeface="Arial" panose="020B0604020202020204" pitchFamily="34" charset="0"/>
              </a:rPr>
              <a:t>gada aptaujā, tāpat kā 2019. un 2022. gada aptaujās, respondenti visbiežāk kopumā piekrīt apgalvojumam, ka ir svarīgi parūpēties par savas preču zīmes aizsardzību: kopumā piekrīt 84% respondentu, kopumā nepiekrīt 2,5%, un 14% izvēlējušies atbilžu variantu «Grūti pateikt». Otrajā vietā, tāpat kā iepriekš, ir apgalvojums, ka reģistrēta preču zīme ir efektīvas zīmolvedības sastāvdaļa. Šim apgalvojumam piekrīt  77% respondentu, kopumā nepiekrīt 4,8%, grūti pateikt – 17</a:t>
            </a:r>
            <a:r>
              <a:rPr lang="lv-LV" sz="1200" noProof="1" smtClean="0">
                <a:latin typeface="Arial" panose="020B0604020202020204" pitchFamily="34" charset="0"/>
                <a:cs typeface="Arial" panose="020B0604020202020204" pitchFamily="34" charset="0"/>
              </a:rPr>
              <a:t>%. </a:t>
            </a:r>
            <a:endParaRPr lang="lv-LV" sz="1200" b="1" dirty="0">
              <a:latin typeface="Arial" panose="020B0604020202020204" pitchFamily="34" charset="0"/>
              <a:cs typeface="Arial" panose="020B0604020202020204" pitchFamily="34" charset="0"/>
            </a:endParaRPr>
          </a:p>
          <a:p>
            <a:endParaRPr lang="lv-LV" sz="1200" dirty="0" smtClean="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9C167178-EF55-485E-AA9E-00B6FD4E37CC}" type="slidenum">
              <a:rPr lang="en-US" smtClean="0"/>
              <a:t>9</a:t>
            </a:fld>
            <a:endParaRPr lang="en-US"/>
          </a:p>
        </p:txBody>
      </p:sp>
    </p:spTree>
    <p:extLst>
      <p:ext uri="{BB962C8B-B14F-4D97-AF65-F5344CB8AC3E}">
        <p14:creationId xmlns:p14="http://schemas.microsoft.com/office/powerpoint/2010/main" val="32072754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8336</TotalTime>
  <Words>8779</Words>
  <Application>Microsoft Office PowerPoint</Application>
  <PresentationFormat>Widescreen</PresentationFormat>
  <Paragraphs>1419</Paragraphs>
  <Slides>73</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73</vt:i4>
      </vt:variant>
    </vt:vector>
  </HeadingPairs>
  <TitlesOfParts>
    <vt:vector size="80" baseType="lpstr">
      <vt:lpstr>맑은 고딕</vt:lpstr>
      <vt:lpstr>Arial</vt:lpstr>
      <vt:lpstr>Calibri</vt:lpstr>
      <vt:lpstr>Calibri Light</vt:lpstr>
      <vt:lpstr>Times New Roman</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Ieva Smite</dc:creator>
  <cp:lastModifiedBy>Ieva Smite</cp:lastModifiedBy>
  <cp:revision>151</cp:revision>
  <dcterms:created xsi:type="dcterms:W3CDTF">2024-08-07T11:32:41Z</dcterms:created>
  <dcterms:modified xsi:type="dcterms:W3CDTF">2024-08-15T07:08:53Z</dcterms:modified>
</cp:coreProperties>
</file>