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drawings/drawing3.xml" ContentType="application/vnd.openxmlformats-officedocument.drawingml.chartshapes+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drawings/drawing4.xml" ContentType="application/vnd.openxmlformats-officedocument.drawingml.chartshapes+xml"/>
  <Override PartName="/ppt/charts/chart10.xml" ContentType="application/vnd.openxmlformats-officedocument.drawingml.chart+xml"/>
  <Override PartName="/ppt/theme/themeOverride10.xml" ContentType="application/vnd.openxmlformats-officedocument.themeOverride+xml"/>
  <Override PartName="/ppt/drawings/drawing5.xml" ContentType="application/vnd.openxmlformats-officedocument.drawingml.chartshapes+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drawings/drawing6.xml" ContentType="application/vnd.openxmlformats-officedocument.drawingml.chartshapes+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drawings/drawing7.xml" ContentType="application/vnd.openxmlformats-officedocument.drawingml.chartshapes+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drawings/drawing8.xml" ContentType="application/vnd.openxmlformats-officedocument.drawingml.chartshapes+xml"/>
  <Override PartName="/ppt/charts/chart22.xml" ContentType="application/vnd.openxmlformats-officedocument.drawingml.chart+xml"/>
  <Override PartName="/ppt/theme/themeOverride22.xml" ContentType="application/vnd.openxmlformats-officedocument.themeOverride+xml"/>
  <Override PartName="/ppt/drawings/drawing9.xml" ContentType="application/vnd.openxmlformats-officedocument.drawingml.chartshapes+xml"/>
  <Override PartName="/ppt/charts/chart23.xml" ContentType="application/vnd.openxmlformats-officedocument.drawingml.chart+xml"/>
  <Override PartName="/ppt/theme/themeOverride23.xml" ContentType="application/vnd.openxmlformats-officedocument.themeOverride+xml"/>
  <Override PartName="/ppt/drawings/drawing10.xml" ContentType="application/vnd.openxmlformats-officedocument.drawingml.chartshapes+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drawings/drawing11.xml" ContentType="application/vnd.openxmlformats-officedocument.drawingml.chartshapes+xml"/>
  <Override PartName="/ppt/charts/chart26.xml" ContentType="application/vnd.openxmlformats-officedocument.drawingml.chart+xml"/>
  <Override PartName="/ppt/theme/themeOverride26.xml" ContentType="application/vnd.openxmlformats-officedocument.themeOverride+xml"/>
  <Override PartName="/ppt/drawings/drawing12.xml" ContentType="application/vnd.openxmlformats-officedocument.drawingml.chartshapes+xml"/>
  <Override PartName="/ppt/charts/chart27.xml" ContentType="application/vnd.openxmlformats-officedocument.drawingml.chart+xml"/>
  <Override PartName="/ppt/theme/themeOverride27.xml" ContentType="application/vnd.openxmlformats-officedocument.themeOverride+xml"/>
  <Override PartName="/ppt/drawings/drawing13.xml" ContentType="application/vnd.openxmlformats-officedocument.drawingml.chartshapes+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drawings/drawing14.xml" ContentType="application/vnd.openxmlformats-officedocument.drawingml.chartshapes+xml"/>
  <Override PartName="/ppt/charts/chart30.xml" ContentType="application/vnd.openxmlformats-officedocument.drawingml.chart+xml"/>
  <Override PartName="/ppt/theme/themeOverride30.xml" ContentType="application/vnd.openxmlformats-officedocument.themeOverride+xml"/>
  <Override PartName="/ppt/drawings/drawing15.xml" ContentType="application/vnd.openxmlformats-officedocument.drawingml.chartshapes+xml"/>
  <Override PartName="/ppt/charts/chart31.xml" ContentType="application/vnd.openxmlformats-officedocument.drawingml.chart+xml"/>
  <Override PartName="/ppt/theme/themeOverride31.xml" ContentType="application/vnd.openxmlformats-officedocument.themeOverride+xml"/>
  <Override PartName="/ppt/drawings/drawing16.xml" ContentType="application/vnd.openxmlformats-officedocument.drawingml.chartshapes+xml"/>
  <Override PartName="/ppt/charts/chart32.xml" ContentType="application/vnd.openxmlformats-officedocument.drawingml.chart+xml"/>
  <Override PartName="/ppt/theme/themeOverride32.xml" ContentType="application/vnd.openxmlformats-officedocument.themeOverride+xml"/>
  <Override PartName="/ppt/drawings/drawing17.xml" ContentType="application/vnd.openxmlformats-officedocument.drawingml.chartshapes+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drawings/drawing18.xml" ContentType="application/vnd.openxmlformats-officedocument.drawingml.chartshapes+xml"/>
  <Override PartName="/ppt/charts/chart35.xml" ContentType="application/vnd.openxmlformats-officedocument.drawingml.chart+xml"/>
  <Override PartName="/ppt/theme/themeOverride35.xml" ContentType="application/vnd.openxmlformats-officedocument.themeOverride+xml"/>
  <Override PartName="/ppt/drawings/drawing19.xml" ContentType="application/vnd.openxmlformats-officedocument.drawingml.chartshapes+xml"/>
  <Override PartName="/ppt/charts/chart36.xml" ContentType="application/vnd.openxmlformats-officedocument.drawingml.chart+xml"/>
  <Override PartName="/ppt/drawings/drawing20.xml" ContentType="application/vnd.openxmlformats-officedocument.drawingml.chartshapes+xml"/>
  <Override PartName="/ppt/charts/chart37.xml" ContentType="application/vnd.openxmlformats-officedocument.drawingml.chart+xml"/>
  <Override PartName="/ppt/theme/themeOverride36.xml" ContentType="application/vnd.openxmlformats-officedocument.themeOverride+xml"/>
  <Override PartName="/ppt/charts/chart38.xml" ContentType="application/vnd.openxmlformats-officedocument.drawingml.chart+xml"/>
  <Override PartName="/ppt/theme/themeOverride37.xml" ContentType="application/vnd.openxmlformats-officedocument.themeOverride+xml"/>
  <Override PartName="/ppt/charts/chart39.xml" ContentType="application/vnd.openxmlformats-officedocument.drawingml.chart+xml"/>
  <Override PartName="/ppt/theme/themeOverride38.xml" ContentType="application/vnd.openxmlformats-officedocument.themeOverride+xml"/>
  <Override PartName="/ppt/drawings/drawing21.xml" ContentType="application/vnd.openxmlformats-officedocument.drawingml.chartshapes+xml"/>
  <Override PartName="/ppt/charts/chart40.xml" ContentType="application/vnd.openxmlformats-officedocument.drawingml.chart+xml"/>
  <Override PartName="/ppt/theme/themeOverride39.xml" ContentType="application/vnd.openxmlformats-officedocument.themeOverride+xml"/>
  <Override PartName="/ppt/drawings/drawing22.xml" ContentType="application/vnd.openxmlformats-officedocument.drawingml.chartshapes+xml"/>
  <Override PartName="/ppt/charts/chart41.xml" ContentType="application/vnd.openxmlformats-officedocument.drawingml.chart+xml"/>
  <Override PartName="/ppt/theme/themeOverride40.xml" ContentType="application/vnd.openxmlformats-officedocument.themeOverride+xml"/>
  <Override PartName="/ppt/charts/chart42.xml" ContentType="application/vnd.openxmlformats-officedocument.drawingml.chart+xml"/>
  <Override PartName="/ppt/theme/themeOverride41.xml" ContentType="application/vnd.openxmlformats-officedocument.themeOverride+xml"/>
  <Override PartName="/ppt/charts/chart43.xml" ContentType="application/vnd.openxmlformats-officedocument.drawingml.chart+xml"/>
  <Override PartName="/ppt/theme/themeOverride42.xml" ContentType="application/vnd.openxmlformats-officedocument.themeOverride+xml"/>
  <Override PartName="/ppt/charts/chart44.xml" ContentType="application/vnd.openxmlformats-officedocument.drawingml.chart+xml"/>
  <Override PartName="/ppt/theme/themeOverride43.xml" ContentType="application/vnd.openxmlformats-officedocument.themeOverride+xml"/>
  <Override PartName="/ppt/charts/chart45.xml" ContentType="application/vnd.openxmlformats-officedocument.drawingml.chart+xml"/>
  <Override PartName="/ppt/theme/themeOverride44.xml" ContentType="application/vnd.openxmlformats-officedocument.themeOverride+xml"/>
  <Override PartName="/ppt/drawings/drawing23.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76"/>
  </p:notesMasterIdLst>
  <p:sldIdLst>
    <p:sldId id="256" r:id="rId3"/>
    <p:sldId id="258" r:id="rId4"/>
    <p:sldId id="259" r:id="rId5"/>
    <p:sldId id="276" r:id="rId6"/>
    <p:sldId id="277" r:id="rId7"/>
    <p:sldId id="261" r:id="rId8"/>
    <p:sldId id="262" r:id="rId9"/>
    <p:sldId id="263" r:id="rId10"/>
    <p:sldId id="285" r:id="rId11"/>
    <p:sldId id="264" r:id="rId12"/>
    <p:sldId id="306" r:id="rId13"/>
    <p:sldId id="315" r:id="rId14"/>
    <p:sldId id="266" r:id="rId15"/>
    <p:sldId id="268" r:id="rId16"/>
    <p:sldId id="267" r:id="rId17"/>
    <p:sldId id="269" r:id="rId18"/>
    <p:sldId id="271" r:id="rId19"/>
    <p:sldId id="270" r:id="rId20"/>
    <p:sldId id="272" r:id="rId21"/>
    <p:sldId id="273" r:id="rId22"/>
    <p:sldId id="274" r:id="rId23"/>
    <p:sldId id="275" r:id="rId24"/>
    <p:sldId id="278" r:id="rId25"/>
    <p:sldId id="279" r:id="rId26"/>
    <p:sldId id="280" r:id="rId27"/>
    <p:sldId id="281" r:id="rId28"/>
    <p:sldId id="282" r:id="rId29"/>
    <p:sldId id="283" r:id="rId30"/>
    <p:sldId id="284" r:id="rId31"/>
    <p:sldId id="286" r:id="rId32"/>
    <p:sldId id="287" r:id="rId33"/>
    <p:sldId id="288" r:id="rId34"/>
    <p:sldId id="296" r:id="rId35"/>
    <p:sldId id="290" r:id="rId36"/>
    <p:sldId id="291" r:id="rId37"/>
    <p:sldId id="292" r:id="rId38"/>
    <p:sldId id="293" r:id="rId39"/>
    <p:sldId id="294" r:id="rId40"/>
    <p:sldId id="295" r:id="rId41"/>
    <p:sldId id="297" r:id="rId42"/>
    <p:sldId id="299" r:id="rId43"/>
    <p:sldId id="300" r:id="rId44"/>
    <p:sldId id="301" r:id="rId45"/>
    <p:sldId id="302" r:id="rId46"/>
    <p:sldId id="303" r:id="rId47"/>
    <p:sldId id="304" r:id="rId48"/>
    <p:sldId id="305" r:id="rId49"/>
    <p:sldId id="307" r:id="rId50"/>
    <p:sldId id="309" r:id="rId51"/>
    <p:sldId id="310" r:id="rId52"/>
    <p:sldId id="308" r:id="rId53"/>
    <p:sldId id="311" r:id="rId54"/>
    <p:sldId id="312" r:id="rId55"/>
    <p:sldId id="313" r:id="rId56"/>
    <p:sldId id="314" r:id="rId57"/>
    <p:sldId id="316" r:id="rId58"/>
    <p:sldId id="318" r:id="rId59"/>
    <p:sldId id="317"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0C56"/>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60" d="100"/>
          <a:sy n="60" d="100"/>
        </p:scale>
        <p:origin x="102"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2" Type="http://schemas.openxmlformats.org/officeDocument/2006/relationships/oleObject" Target="file:///\\server-1\skds\Ieva_&#352;mite\2024\Patentu%20valde\Dati\Grafiki_Patentu_valde_2024%20(Recovered).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server-1\skds\Ieva_&#352;mite\2024\Patentu%20valde\Dati\Grafiki_Patentu_valde_2024%20(Recovered).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server-1\skds\Ieva_&#352;mite\2024\Patentu%20valde\Dati\Grafiki_Patentu_valde_2024%20(Recovered).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server-1\skds\Ieva_&#352;mite\2024\Patentu%20valde\Dati\Grafiki_Patentu_valde_2024%20(Recovered).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C:\Users\Ieva.Smite.SKDS\AppData\Roaming\Microsoft\Excel\Grafiki_Patentu_valde_2024%20(Recovered)%20(version%201).xlsb"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C:\Users\Ieva.Smite.SKDS\AppData\Roaming\Microsoft\Excel\Grafiki_Patentu_valde_2024%20(Recovered)%20(version%201).xlsb"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server-1\skds\Ieva_&#352;mite\2024\Patentu%20valde\Dati\Grafiki_Patentu_valde_2024%20(Recovered)%20(Autosaved).xlsx"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server-1\skds\Ieva_&#352;mite\2024\Patentu%20valde\Dati\Grafiki_Patentu_valde_2024%20(Recovered)%20(Autosaved).xlsx"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file:///\\server-1\skds\Ieva_&#352;mite\2024\Patentu%20valde\Dati\Grafiki_Patentu_valde_2024%20(Recovered)%20(Autosaved).xlsx"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server-1\skds\Ieva_&#352;mite\2024\Patentu%20valde\Dati\Grafiki_Patentu_valde_2024%20(Recovered)%20(Autosaved).xlsx"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oleObject" Target="file:///\\server-1\skds\Ieva_&#352;mite\2024\Patentu%20valde\Dati\Grafiki_Patentu_valde_2024%20(Recovered)%20(Autosaved).xlsx" TargetMode="External"/><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server-1\skds\Ieva_&#352;mite\2024\Patentu%20valde\Dati\Grafiki_Patentu_valde_2024%20(Recovered).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file:///\\server-1\skds\Ieva_&#352;mite\2024\Patentu%20valde\Dati\Grafiki_Patentu_valde_2024%20(Recovered)%20(Autosaved).xlsx" TargetMode="External"/><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file:///\\server-1\skds\Ieva_&#352;mite\2024\Patentu%20valde\Dati\Grafiki_Patentu_valde_2024%20(Recovered)%20(Autosaved).xlsx" TargetMode="External"/><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oleObject" Target="file:///\\server-1\skds\Ieva_&#352;mite\2024\Patentu%20valde\Dati\Grafiki_Patentu_valde_2024%20(Recovered)%20(Autosaved).xlsx" TargetMode="External"/><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oleObject" Target="file:///\\server-1\skds\Ieva_&#352;mite\2024\Patentu%20valde\Dati\Grafiki_Patentu_valde_2024%20(Recovered)%20(Autosaved).xlsx" TargetMode="External"/><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oleObject" Target="file:///\\server-1\skds\Ieva_&#352;mite\2024\Patentu%20valde\Dati\Grafiki_Patentu_valde_2024%20(Recovered)%20(Autosaved).xlsx" TargetMode="External"/><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oleObject" Target="file:///\\server-1\skds\Ieva_&#352;mite\2024\Patentu%20valde\Dati\Grafiki_Patentu_valde_2024%20(Recovered)%20(Autosaved).xlsx" TargetMode="External"/><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oleObject" Target="file:///\\server-1\skds\Ieva_&#352;mite\2024\Patentu%20valde\Dati\Grafiki_Patentu_valde_2024%20(Recovered)%20(Autosaved).xlsx" TargetMode="External"/><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oleObject" Target="file:///\\server-1\skds\Ieva_&#352;mite\2024\Patentu%20valde\Dati\Grafiki_Patentu_valde_2024%20(Recovered)%20(Autosaved).xlsx" TargetMode="External"/><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oleObject" Target="file:///\\server-1\skds\Ieva_&#352;mite\2024\Patentu%20valde\Dati\Grafiki_Patentu_valde_2024%20(Recovered)%20(Autosaved).xlsx" TargetMode="External"/><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oleObject" Target="file:///\\server-1\skds\Ieva_&#352;mite\2024\Patentu%20valde\Dati\Grafiki_Patentu_valde_2024%20(Recovered)%20(Autosaved).xlsx" TargetMode="External"/><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server-1\skds\Ieva_&#352;mite\2024\Patentu%20valde\Dati\Grafiki_Patentu_valde_2024%20(Recovered).xlsx"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oleObject" Target="file:///\\server-1\skds\Ieva_&#352;mite\2024\Patentu%20valde\Dati\Grafiki_Patentu_valde_2024%20(Recovered)%20(Autosaved).xlsx" TargetMode="External"/><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oleObject" Target="file:///\\server-1\skds\Ieva_&#352;mite\2024\Patentu%20valde\Dati\Grafiki_Patentu_valde_2024%20(Recovered)%20(Autosaved).xlsx" TargetMode="External"/><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oleObject" Target="file:///\\server-1\skds\Ieva_&#352;mite\2024\Patentu%20valde\Dati\Grafiki_Patentu_valde_2024%20(Recovered)%20(Autosaved).xlsx" TargetMode="External"/><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oleObject" Target="file:///\\server-1\skds\Ieva_&#352;mite\2024\Patentu%20valde\Dati\Grafiki_Patentu_valde_2024%20(Recovered)%20(Autosaved).xlsx" TargetMode="External"/><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oleObject" Target="file:///\\server-1\skds\Ieva_&#352;mite\2024\Patentu%20valde\Dati\Grafiki_Patentu_valde_2024%20(Recovered)%20(Autosaved).xlsx" TargetMode="External"/><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oleObject" Target="file:///\\server-1\skds\Ieva_&#352;mite\2024\Patentu%20valde\Dati\Grafiki_Patentu_valde_2024%20(Recovered)%20(Autosaved).xlsx" TargetMode="External"/><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oleObject" Target="file:///\\server-1\skds\Ieva_&#352;mite\2024\Patentu%20valde\Dati\Grafiki_Patentu_valde_2024%20(Recovered)%20(Autosaved).xlsx" TargetMode="External"/></Relationships>
</file>

<file path=ppt/charts/_rels/chart37.xml.rels><?xml version="1.0" encoding="UTF-8" standalone="yes"?>
<Relationships xmlns="http://schemas.openxmlformats.org/package/2006/relationships"><Relationship Id="rId2" Type="http://schemas.openxmlformats.org/officeDocument/2006/relationships/oleObject" Target="file:///\\server-1\skds\Ieva_&#352;mite\2024\Patentu%20valde\Dati\Grafiki_Patentu_valde_2024%20(Recovered)%20(Autosaved).xlsx" TargetMode="External"/><Relationship Id="rId1" Type="http://schemas.openxmlformats.org/officeDocument/2006/relationships/themeOverride" Target="../theme/themeOverride36.xml"/></Relationships>
</file>

<file path=ppt/charts/_rels/chart38.xml.rels><?xml version="1.0" encoding="UTF-8" standalone="yes"?>
<Relationships xmlns="http://schemas.openxmlformats.org/package/2006/relationships"><Relationship Id="rId2" Type="http://schemas.openxmlformats.org/officeDocument/2006/relationships/oleObject" Target="file:///\\server-1\skds\Ieva_&#352;mite\2024\Patentu%20valde\Dati\Grafiki_Patentu_valde_2024%20(Recovered)%20(Autosaved).xlsx" TargetMode="External"/><Relationship Id="rId1" Type="http://schemas.openxmlformats.org/officeDocument/2006/relationships/themeOverride" Target="../theme/themeOverride37.xml"/></Relationships>
</file>

<file path=ppt/charts/_rels/chart39.xml.rels><?xml version="1.0" encoding="UTF-8" standalone="yes"?>
<Relationships xmlns="http://schemas.openxmlformats.org/package/2006/relationships"><Relationship Id="rId3" Type="http://schemas.openxmlformats.org/officeDocument/2006/relationships/chartUserShapes" Target="../drawings/drawing21.xml"/><Relationship Id="rId2" Type="http://schemas.openxmlformats.org/officeDocument/2006/relationships/oleObject" Target="file:///\\server-1\skds\Ieva_&#352;mite\2024\Patentu%20valde\Dati\Grafiki_Patentu_valde_2024%20(Recovered)%20(Autosaved).xlsx" TargetMode="External"/><Relationship Id="rId1" Type="http://schemas.openxmlformats.org/officeDocument/2006/relationships/themeOverride" Target="../theme/themeOverride38.xml"/></Relationships>
</file>

<file path=ppt/charts/_rels/chart4.xml.rels><?xml version="1.0" encoding="UTF-8" standalone="yes"?>
<Relationships xmlns="http://schemas.openxmlformats.org/package/2006/relationships"><Relationship Id="rId2" Type="http://schemas.openxmlformats.org/officeDocument/2006/relationships/oleObject" Target="file:///\\server-1\skds\Ieva_&#352;mite\2024\Patentu%20valde\Dati\Grafiki_Patentu_valde_2024%20(Recovered).xlsx" TargetMode="External"/><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3" Type="http://schemas.openxmlformats.org/officeDocument/2006/relationships/chartUserShapes" Target="../drawings/drawing22.xml"/><Relationship Id="rId2" Type="http://schemas.openxmlformats.org/officeDocument/2006/relationships/oleObject" Target="file:///\\server-1\skds\Ieva_&#352;mite\2024\Patentu%20valde\Dati\Grafiki_Patentu_valde_2024%20(Recovered)%20(Autosaved).xlsx" TargetMode="External"/><Relationship Id="rId1" Type="http://schemas.openxmlformats.org/officeDocument/2006/relationships/themeOverride" Target="../theme/themeOverride39.xml"/></Relationships>
</file>

<file path=ppt/charts/_rels/chart41.xml.rels><?xml version="1.0" encoding="UTF-8" standalone="yes"?>
<Relationships xmlns="http://schemas.openxmlformats.org/package/2006/relationships"><Relationship Id="rId2" Type="http://schemas.openxmlformats.org/officeDocument/2006/relationships/oleObject" Target="file:///\\server-1\skds\Ieva_&#352;mite\2024\Patentu%20valde\Dati\Grafiki_Patentu_valde_2024%20(Recovered)%20(Autosaved).xlsx" TargetMode="External"/><Relationship Id="rId1" Type="http://schemas.openxmlformats.org/officeDocument/2006/relationships/themeOverride" Target="../theme/themeOverride40.xml"/></Relationships>
</file>

<file path=ppt/charts/_rels/chart42.xml.rels><?xml version="1.0" encoding="UTF-8" standalone="yes"?>
<Relationships xmlns="http://schemas.openxmlformats.org/package/2006/relationships"><Relationship Id="rId2" Type="http://schemas.openxmlformats.org/officeDocument/2006/relationships/oleObject" Target="file:///\\server-1\skds\Ieva_&#352;mite\2024\Patentu%20valde\Dati\Grafiki_Patentu_valde_2024%20(Recovered)%20(Autosaved).xlsx" TargetMode="External"/><Relationship Id="rId1" Type="http://schemas.openxmlformats.org/officeDocument/2006/relationships/themeOverride" Target="../theme/themeOverride41.xml"/></Relationships>
</file>

<file path=ppt/charts/_rels/chart43.xml.rels><?xml version="1.0" encoding="UTF-8" standalone="yes"?>
<Relationships xmlns="http://schemas.openxmlformats.org/package/2006/relationships"><Relationship Id="rId2" Type="http://schemas.openxmlformats.org/officeDocument/2006/relationships/oleObject" Target="file:///\\server-1\skds\Ieva_&#352;mite\2024\Patentu%20valde\Dati\Grafiki_Patentu_valde_2024%20(Recovered)%20(Autosaved).xlsx" TargetMode="External"/><Relationship Id="rId1" Type="http://schemas.openxmlformats.org/officeDocument/2006/relationships/themeOverride" Target="../theme/themeOverride42.xml"/></Relationships>
</file>

<file path=ppt/charts/_rels/chart44.xml.rels><?xml version="1.0" encoding="UTF-8" standalone="yes"?>
<Relationships xmlns="http://schemas.openxmlformats.org/package/2006/relationships"><Relationship Id="rId2" Type="http://schemas.openxmlformats.org/officeDocument/2006/relationships/oleObject" Target="file:///\\server-1\skds\Ieva_&#352;mite\2024\Patentu%20valde\Dati\Grafiki_Patentu_valde_2024%20(Recovered)%20(Autosaved).xlsx" TargetMode="External"/><Relationship Id="rId1" Type="http://schemas.openxmlformats.org/officeDocument/2006/relationships/themeOverride" Target="../theme/themeOverride43.xml"/></Relationships>
</file>

<file path=ppt/charts/_rels/chart45.xml.rels><?xml version="1.0" encoding="UTF-8" standalone="yes"?>
<Relationships xmlns="http://schemas.openxmlformats.org/package/2006/relationships"><Relationship Id="rId3" Type="http://schemas.openxmlformats.org/officeDocument/2006/relationships/chartUserShapes" Target="../drawings/drawing23.xml"/><Relationship Id="rId2" Type="http://schemas.openxmlformats.org/officeDocument/2006/relationships/oleObject" Target="file:///\\server-1\skds\Ieva_&#352;mite\2024\Patentu%20valde\Dati\Grafiki_Patentu_valde_2024%20(Recovered)%20(Autosaved).xlsx" TargetMode="External"/><Relationship Id="rId1" Type="http://schemas.openxmlformats.org/officeDocument/2006/relationships/themeOverride" Target="../theme/themeOverride4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server-1\skds\Ieva_&#352;mite\2024\Patentu%20valde\Dati\Grafiki_Patentu_valde_2024%20(Recovered).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server-1\skds\Ieva_&#352;mite\2024\Patentu%20valde\Dati\Grafiki_Patentu_valde_2024%20(Recovered).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server-1\skds\Ieva_&#352;mite\2024\Patentu%20valde\Dati\Grafiki_Patentu_valde_2024%20(Recovered).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server-1\skds\Ieva_&#352;mite\2024\Patentu%20valde\Dati\Grafiki_Patentu_valde_2024%20(Recovered).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server-1\skds\Ieva_&#352;mite\2024\Patentu%20valde\Dati\Grafiki_Patentu_valde_2024%20(Recovered).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1751560035771242"/>
          <c:y val="6.6748969636195657E-2"/>
          <c:w val="0.40248743931664593"/>
          <c:h val="0.92193295303685341"/>
        </c:manualLayout>
      </c:layout>
      <c:pieChart>
        <c:varyColors val="1"/>
        <c:ser>
          <c:idx val="0"/>
          <c:order val="0"/>
          <c:spPr>
            <a:solidFill>
              <a:srgbClr val="3A516E"/>
            </a:solidFill>
            <a:ln w="12700">
              <a:solidFill>
                <a:srgbClr val="000000"/>
              </a:solidFill>
              <a:prstDash val="solid"/>
            </a:ln>
          </c:spPr>
          <c:explosion val="1"/>
          <c:dPt>
            <c:idx val="0"/>
            <c:bubble3D val="0"/>
            <c:spPr>
              <a:solidFill>
                <a:srgbClr val="BDDCA8"/>
              </a:solidFill>
              <a:ln w="25400">
                <a:noFill/>
              </a:ln>
            </c:spPr>
            <c:extLst xmlns:c16r2="http://schemas.microsoft.com/office/drawing/2015/06/chart">
              <c:ext xmlns:c16="http://schemas.microsoft.com/office/drawing/2014/chart" uri="{C3380CC4-5D6E-409C-BE32-E72D297353CC}">
                <c16:uniqueId val="{00000001-E462-47FC-AB05-19901561716E}"/>
              </c:ext>
            </c:extLst>
          </c:dPt>
          <c:dPt>
            <c:idx val="1"/>
            <c:bubble3D val="0"/>
            <c:spPr>
              <a:solidFill>
                <a:srgbClr val="D0909F"/>
              </a:solidFill>
              <a:ln w="25400">
                <a:noFill/>
              </a:ln>
            </c:spPr>
            <c:extLst xmlns:c16r2="http://schemas.microsoft.com/office/drawing/2015/06/chart">
              <c:ext xmlns:c16="http://schemas.microsoft.com/office/drawing/2014/chart" uri="{C3380CC4-5D6E-409C-BE32-E72D297353CC}">
                <c16:uniqueId val="{00000003-E462-47FC-AB05-19901561716E}"/>
              </c:ext>
            </c:extLst>
          </c:dPt>
          <c:dPt>
            <c:idx val="2"/>
            <c:bubble3D val="0"/>
            <c:spPr>
              <a:solidFill>
                <a:sysClr val="window" lastClr="FFFFFF">
                  <a:lumMod val="75000"/>
                </a:sysClr>
              </a:solidFill>
              <a:ln w="25400">
                <a:noFill/>
              </a:ln>
            </c:spPr>
            <c:extLst xmlns:c16r2="http://schemas.microsoft.com/office/drawing/2015/06/chart">
              <c:ext xmlns:c16="http://schemas.microsoft.com/office/drawing/2014/chart" uri="{C3380CC4-5D6E-409C-BE32-E72D297353CC}">
                <c16:uniqueId val="{00000005-E462-47FC-AB05-19901561716E}"/>
              </c:ext>
            </c:extLst>
          </c:dPt>
          <c:dPt>
            <c:idx val="3"/>
            <c:bubble3D val="0"/>
            <c:spPr>
              <a:solidFill>
                <a:srgbClr val="990000"/>
              </a:solidFill>
              <a:ln w="25400">
                <a:noFill/>
              </a:ln>
            </c:spPr>
            <c:extLst xmlns:c16r2="http://schemas.microsoft.com/office/drawing/2015/06/chart">
              <c:ext xmlns:c16="http://schemas.microsoft.com/office/drawing/2014/chart" uri="{C3380CC4-5D6E-409C-BE32-E72D297353CC}">
                <c16:uniqueId val="{00000007-E462-47FC-AB05-19901561716E}"/>
              </c:ext>
            </c:extLst>
          </c:dPt>
          <c:dPt>
            <c:idx val="4"/>
            <c:bubble3D val="0"/>
            <c:spPr>
              <a:solidFill>
                <a:sysClr val="window" lastClr="FFFFFF">
                  <a:lumMod val="75000"/>
                </a:sysClr>
              </a:solidFill>
              <a:ln w="25400">
                <a:noFill/>
              </a:ln>
            </c:spPr>
            <c:extLst xmlns:c16r2="http://schemas.microsoft.com/office/drawing/2015/06/chart">
              <c:ext xmlns:c16="http://schemas.microsoft.com/office/drawing/2014/chart" uri="{C3380CC4-5D6E-409C-BE32-E72D297353CC}">
                <c16:uniqueId val="{00000009-E462-47FC-AB05-19901561716E}"/>
              </c:ext>
            </c:extLst>
          </c:dPt>
          <c:dPt>
            <c:idx val="5"/>
            <c:bubble3D val="0"/>
            <c:spPr>
              <a:solidFill>
                <a:schemeClr val="bg1">
                  <a:lumMod val="75000"/>
                </a:schemeClr>
              </a:solidFill>
              <a:ln w="25400">
                <a:noFill/>
              </a:ln>
            </c:spPr>
            <c:extLst xmlns:c16r2="http://schemas.microsoft.com/office/drawing/2015/06/chart">
              <c:ext xmlns:c16="http://schemas.microsoft.com/office/drawing/2014/chart" uri="{C3380CC4-5D6E-409C-BE32-E72D297353CC}">
                <c16:uniqueId val="{0000000B-E462-47FC-AB05-19901561716E}"/>
              </c:ext>
            </c:extLst>
          </c:dPt>
          <c:dPt>
            <c:idx val="6"/>
            <c:bubble3D val="0"/>
            <c:spPr>
              <a:solidFill>
                <a:schemeClr val="accent4">
                  <a:lumMod val="75000"/>
                </a:schemeClr>
              </a:solidFill>
              <a:ln w="25400">
                <a:noFill/>
              </a:ln>
            </c:spPr>
            <c:extLst xmlns:c16r2="http://schemas.microsoft.com/office/drawing/2015/06/chart">
              <c:ext xmlns:c16="http://schemas.microsoft.com/office/drawing/2014/chart" uri="{C3380CC4-5D6E-409C-BE32-E72D297353CC}">
                <c16:uniqueId val="{0000000D-E462-47FC-AB05-19901561716E}"/>
              </c:ext>
            </c:extLst>
          </c:dPt>
          <c:dPt>
            <c:idx val="7"/>
            <c:bubble3D val="0"/>
            <c:spPr>
              <a:solidFill>
                <a:schemeClr val="accent4">
                  <a:lumMod val="60000"/>
                  <a:lumOff val="40000"/>
                </a:schemeClr>
              </a:solidFill>
              <a:ln w="12700">
                <a:solidFill>
                  <a:schemeClr val="bg1">
                    <a:lumMod val="75000"/>
                  </a:schemeClr>
                </a:solidFill>
                <a:prstDash val="solid"/>
              </a:ln>
            </c:spPr>
            <c:extLst xmlns:c16r2="http://schemas.microsoft.com/office/drawing/2015/06/chart">
              <c:ext xmlns:c16="http://schemas.microsoft.com/office/drawing/2014/chart" uri="{C3380CC4-5D6E-409C-BE32-E72D297353CC}">
                <c16:uniqueId val="{0000000F-E462-47FC-AB05-19901561716E}"/>
              </c:ext>
            </c:extLst>
          </c:dPt>
          <c:dLbls>
            <c:dLbl>
              <c:idx val="0"/>
              <c:layout>
                <c:manualLayout>
                  <c:x val="-1.6180657846171512E-2"/>
                  <c:y val="-4.348632651632948E-3"/>
                </c:manualLayout>
              </c:layout>
              <c:tx>
                <c:rich>
                  <a:bodyPr/>
                  <a:lstStyle/>
                  <a:p>
                    <a:fld id="{FC0DEA44-9974-4480-8047-81703763E4E6}" type="CATEGORYNAME">
                      <a:rPr lang="en-US"/>
                      <a:pPr/>
                      <a:t>[CATEGORY NAME]</a:t>
                    </a:fld>
                    <a:r>
                      <a:rPr lang="en-US" baseline="0"/>
                      <a:t>
</a:t>
                    </a:r>
                    <a:fld id="{DE291BCC-E4D2-4D4F-ACA2-C366B24F45C0}" type="PERCENTAGE">
                      <a:rPr lang="en-US" b="1" baseline="0"/>
                      <a:pPr/>
                      <a:t>[PERCENTAGE]</a:t>
                    </a:fld>
                    <a:endParaRPr lang="en-US" baseline="0"/>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E462-47FC-AB05-19901561716E}"/>
                </c:ext>
                <c:ext xmlns:c15="http://schemas.microsoft.com/office/drawing/2012/chart" uri="{CE6537A1-D6FC-4f65-9D91-7224C49458BB}">
                  <c15:layout/>
                  <c15:dlblFieldTable/>
                  <c15:showDataLabelsRange val="0"/>
                </c:ext>
              </c:extLst>
            </c:dLbl>
            <c:dLbl>
              <c:idx val="1"/>
              <c:layout>
                <c:manualLayout>
                  <c:x val="8.932053998289214E-3"/>
                  <c:y val="-8.3483417036896906E-2"/>
                </c:manualLayout>
              </c:layout>
              <c:tx>
                <c:rich>
                  <a:bodyPr/>
                  <a:lstStyle/>
                  <a:p>
                    <a:fld id="{8122606C-1608-4387-8043-8B3062CABC7B}" type="CATEGORYNAME">
                      <a:rPr lang="en-US"/>
                      <a:pPr/>
                      <a:t>[CATEGORY NAME]</a:t>
                    </a:fld>
                    <a:r>
                      <a:rPr lang="en-US" baseline="0"/>
                      <a:t>
</a:t>
                    </a:r>
                    <a:fld id="{0E74D34E-CE5C-4B95-9D27-7F8F69D5475C}" type="PERCENTAGE">
                      <a:rPr lang="en-US" b="1" baseline="0"/>
                      <a:pPr/>
                      <a:t>[PERCENTAGE]</a:t>
                    </a:fld>
                    <a:endParaRPr lang="en-US" baseline="0"/>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E462-47FC-AB05-19901561716E}"/>
                </c:ext>
                <c:ext xmlns:c15="http://schemas.microsoft.com/office/drawing/2012/chart" uri="{CE6537A1-D6FC-4f65-9D91-7224C49458BB}">
                  <c15:layout>
                    <c:manualLayout>
                      <c:w val="0.10889600869243721"/>
                      <c:h val="0.17641195036212984"/>
                    </c:manualLayout>
                  </c15:layout>
                  <c15:dlblFieldTable/>
                  <c15:showDataLabelsRange val="0"/>
                </c:ext>
              </c:extLst>
            </c:dLbl>
            <c:dLbl>
              <c:idx val="2"/>
              <c:layout>
                <c:manualLayout>
                  <c:x val="2.5262042762119159E-5"/>
                  <c:y val="4.6431875283095246E-2"/>
                </c:manualLayout>
              </c:layout>
              <c:tx>
                <c:rich>
                  <a:bodyPr/>
                  <a:lstStyle/>
                  <a:p>
                    <a:fld id="{BE7F273B-BBAF-4048-B6E8-BEFA8294150A}" type="CATEGORYNAME">
                      <a:rPr lang="en-US"/>
                      <a:pPr/>
                      <a:t>[CATEGORY NAME]</a:t>
                    </a:fld>
                    <a:r>
                      <a:rPr lang="en-US" baseline="0"/>
                      <a:t>
</a:t>
                    </a:r>
                    <a:fld id="{2B95BCAC-AE46-40BF-A295-E63BBE73E6EC}" type="PERCENTAGE">
                      <a:rPr lang="en-US" b="1" baseline="0"/>
                      <a:pPr/>
                      <a:t>[PERCENTAGE]</a:t>
                    </a:fld>
                    <a:endParaRPr lang="en-US" baseline="0"/>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E462-47FC-AB05-19901561716E}"/>
                </c:ext>
                <c:ext xmlns:c15="http://schemas.microsoft.com/office/drawing/2012/chart" uri="{CE6537A1-D6FC-4f65-9D91-7224C49458BB}">
                  <c15:layout/>
                  <c15:dlblFieldTable/>
                  <c15:showDataLabelsRange val="0"/>
                </c:ext>
              </c:extLst>
            </c:dLbl>
            <c:dLbl>
              <c:idx val="3"/>
              <c:delete val="1"/>
              <c:extLst xmlns:c16r2="http://schemas.microsoft.com/office/drawing/2015/06/chart">
                <c:ext xmlns:c16="http://schemas.microsoft.com/office/drawing/2014/chart" uri="{C3380CC4-5D6E-409C-BE32-E72D297353CC}">
                  <c16:uniqueId val="{00000007-E462-47FC-AB05-19901561716E}"/>
                </c:ext>
                <c:ext xmlns:c15="http://schemas.microsoft.com/office/drawing/2012/chart" uri="{CE6537A1-D6FC-4f65-9D91-7224C49458BB}"/>
              </c:extLst>
            </c:dLbl>
            <c:dLbl>
              <c:idx val="4"/>
              <c:layout>
                <c:manualLayout>
                  <c:x val="2.435063222768772E-2"/>
                  <c:y val="7.7549497785737846E-4"/>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E462-47FC-AB05-19901561716E}"/>
                </c:ext>
                <c:ext xmlns:c15="http://schemas.microsoft.com/office/drawing/2012/chart" uri="{CE6537A1-D6FC-4f65-9D91-7224C49458BB}"/>
              </c:extLst>
            </c:dLbl>
            <c:dLbl>
              <c:idx val="5"/>
              <c:layout>
                <c:manualLayout>
                  <c:x val="-1.6059888972348293E-2"/>
                  <c:y val="-9.0551179776102533E-4"/>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E462-47FC-AB05-19901561716E}"/>
                </c:ext>
                <c:ext xmlns:c15="http://schemas.microsoft.com/office/drawing/2012/chart" uri="{CE6537A1-D6FC-4f65-9D91-7224C49458BB}"/>
              </c:extLst>
            </c:dLbl>
            <c:dLbl>
              <c:idx val="6"/>
              <c:layout>
                <c:manualLayout>
                  <c:x val="6.1520993261422264E-3"/>
                  <c:y val="1.9342765081194119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D-E462-47FC-AB05-19901561716E}"/>
                </c:ext>
                <c:ext xmlns:c15="http://schemas.microsoft.com/office/drawing/2012/chart" uri="{CE6537A1-D6FC-4f65-9D91-7224C49458BB}"/>
              </c:extLst>
            </c:dLbl>
            <c:dLbl>
              <c:idx val="7"/>
              <c:layout>
                <c:manualLayout>
                  <c:x val="-2.3702515242021081E-2"/>
                  <c:y val="6.5111495209440179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F-E462-47FC-AB05-19901561716E}"/>
                </c:ext>
                <c:ext xmlns:c15="http://schemas.microsoft.com/office/drawing/2012/chart" uri="{CE6537A1-D6FC-4f65-9D91-7224C49458BB}"/>
              </c:extLst>
            </c:dLbl>
            <c:numFmt formatCode="0%" sourceLinked="0"/>
            <c:spPr>
              <a:noFill/>
              <a:ln w="25400">
                <a:noFill/>
              </a:ln>
            </c:spPr>
            <c:txPr>
              <a:bodyPr/>
              <a:lstStyle/>
              <a:p>
                <a:pPr>
                  <a:defRPr sz="1400"/>
                </a:pPr>
                <a:endParaRPr lang="en-US"/>
              </a:p>
            </c:txP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'Ievas dati'!$B$7:$B$9</c:f>
              <c:strCache>
                <c:ptCount val="3"/>
                <c:pt idx="0">
                  <c:v>Jā</c:v>
                </c:pt>
                <c:pt idx="1">
                  <c:v>Nē</c:v>
                </c:pt>
                <c:pt idx="2">
                  <c:v>Grūti pateikt</c:v>
                </c:pt>
              </c:strCache>
            </c:strRef>
          </c:cat>
          <c:val>
            <c:numRef>
              <c:f>'Ievas dati'!$C$7:$C$9</c:f>
              <c:numCache>
                <c:formatCode>###0.0</c:formatCode>
                <c:ptCount val="3"/>
                <c:pt idx="0">
                  <c:v>72.833304992676233</c:v>
                </c:pt>
                <c:pt idx="1">
                  <c:v>13.188953193777243</c:v>
                </c:pt>
                <c:pt idx="2">
                  <c:v>13.977741813546512</c:v>
                </c:pt>
              </c:numCache>
            </c:numRef>
          </c:val>
          <c:extLst xmlns:c16r2="http://schemas.microsoft.com/office/drawing/2015/06/chart">
            <c:ext xmlns:c16="http://schemas.microsoft.com/office/drawing/2014/chart" uri="{C3380CC4-5D6E-409C-BE32-E72D297353CC}">
              <c16:uniqueId val="{00000010-E462-47FC-AB05-19901561716E}"/>
            </c:ext>
          </c:extLst>
        </c:ser>
        <c:dLbls>
          <c:showLegendKey val="0"/>
          <c:showVal val="0"/>
          <c:showCatName val="1"/>
          <c:showSerName val="0"/>
          <c:showPercent val="1"/>
          <c:showBubbleSize val="0"/>
          <c:showLeaderLines val="0"/>
        </c:dLbls>
        <c:firstSliceAng val="0"/>
      </c:pieChart>
      <c:spPr>
        <a:noFill/>
        <a:ln w="25400">
          <a:noFill/>
        </a:ln>
      </c:spPr>
    </c:plotArea>
    <c:plotVisOnly val="1"/>
    <c:dispBlanksAs val="zero"/>
    <c:showDLblsOverMax val="0"/>
  </c:chart>
  <c:spPr>
    <a:noFill/>
    <a:ln w="6350">
      <a:noFill/>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endParaRPr lang="en-US" sz="900"/>
          </a:p>
        </c:rich>
      </c:tx>
      <c:layout>
        <c:manualLayout>
          <c:xMode val="edge"/>
          <c:yMode val="edge"/>
          <c:x val="0.96637784480118116"/>
          <c:y val="2.0899851040562991E-2"/>
        </c:manualLayout>
      </c:layout>
      <c:overlay val="0"/>
      <c:spPr>
        <a:solidFill>
          <a:sysClr val="window" lastClr="FFFFFF"/>
        </a:solidFill>
        <a:ln w="3175">
          <a:solidFill>
            <a:srgbClr val="333333"/>
          </a:solidFill>
        </a:ln>
        <a:effectLst>
          <a:outerShdw dist="35560" dir="2700000" algn="tl" rotWithShape="0">
            <a:prstClr val="black"/>
          </a:outerShdw>
        </a:effectLst>
      </c:spPr>
    </c:title>
    <c:autoTitleDeleted val="0"/>
    <c:plotArea>
      <c:layout>
        <c:manualLayout>
          <c:layoutTarget val="inner"/>
          <c:xMode val="edge"/>
          <c:yMode val="edge"/>
          <c:x val="0.46035961893517485"/>
          <c:y val="9.3825905261746376E-2"/>
          <c:w val="0.5296693827535105"/>
          <c:h val="0.89089077450313081"/>
        </c:manualLayout>
      </c:layout>
      <c:barChart>
        <c:barDir val="bar"/>
        <c:grouping val="stacked"/>
        <c:varyColors val="0"/>
        <c:ser>
          <c:idx val="0"/>
          <c:order val="0"/>
          <c:tx>
            <c:strRef>
              <c:f>Dati!$D$104</c:f>
              <c:strCache>
                <c:ptCount val="1"/>
                <c:pt idx="0">
                  <c:v>.</c:v>
                </c:pt>
              </c:strCache>
            </c:strRef>
          </c:tx>
          <c:spPr>
            <a:noFill/>
          </c:spPr>
          <c:invertIfNegative val="0"/>
          <c:dLbls>
            <c:delete val="1"/>
          </c:dLbls>
          <c:cat>
            <c:strRef>
              <c:f>Dati!$C$105:$C$123</c:f>
              <c:strCache>
                <c:ptCount val="19"/>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pt idx="13">
                  <c:v>06.2022, n=2808</c:v>
                </c:pt>
                <c:pt idx="14">
                  <c:v>11.2019, n=3622</c:v>
                </c:pt>
                <c:pt idx="16">
                  <c:v>07.2024., n=2318</c:v>
                </c:pt>
                <c:pt idx="17">
                  <c:v>06.2022, n=2808</c:v>
                </c:pt>
                <c:pt idx="18">
                  <c:v>11.2019, n=3622</c:v>
                </c:pt>
              </c:strCache>
            </c:strRef>
          </c:cat>
          <c:val>
            <c:numRef>
              <c:f>Dati!$D$105:$D$123</c:f>
              <c:numCache>
                <c:formatCode>0.0</c:formatCode>
                <c:ptCount val="19"/>
                <c:pt idx="0">
                  <c:v>29.281056407756314</c:v>
                </c:pt>
                <c:pt idx="1">
                  <c:v>27.987271656861882</c:v>
                </c:pt>
                <c:pt idx="2">
                  <c:v>28.187271656861881</c:v>
                </c:pt>
                <c:pt idx="3">
                  <c:v>34.287271656861883</c:v>
                </c:pt>
                <c:pt idx="4">
                  <c:v>26.136630422234781</c:v>
                </c:pt>
                <c:pt idx="5">
                  <c:v>27.187271656861881</c:v>
                </c:pt>
                <c:pt idx="6">
                  <c:v>26.687271656861881</c:v>
                </c:pt>
                <c:pt idx="7">
                  <c:v>34.287271656861883</c:v>
                </c:pt>
                <c:pt idx="8">
                  <c:v>25.377985481873907</c:v>
                </c:pt>
                <c:pt idx="9">
                  <c:v>20.887271656861884</c:v>
                </c:pt>
                <c:pt idx="10">
                  <c:v>19.787271656861883</c:v>
                </c:pt>
                <c:pt idx="11">
                  <c:v>34.287271656861883</c:v>
                </c:pt>
                <c:pt idx="12">
                  <c:v>16.816227831604181</c:v>
                </c:pt>
                <c:pt idx="13">
                  <c:v>14.287271656861883</c:v>
                </c:pt>
                <c:pt idx="14">
                  <c:v>13.387271656861884</c:v>
                </c:pt>
                <c:pt idx="15">
                  <c:v>34.287271656861883</c:v>
                </c:pt>
                <c:pt idx="16">
                  <c:v>3.3792495714159081</c:v>
                </c:pt>
                <c:pt idx="17">
                  <c:v>5.6872716568618813</c:v>
                </c:pt>
                <c:pt idx="18">
                  <c:v>7.5872716568618834</c:v>
                </c:pt>
              </c:numCache>
            </c:numRef>
          </c:val>
          <c:extLst xmlns:c16r2="http://schemas.microsoft.com/office/drawing/2015/06/chart">
            <c:ext xmlns:c16="http://schemas.microsoft.com/office/drawing/2014/chart" uri="{C3380CC4-5D6E-409C-BE32-E72D297353CC}">
              <c16:uniqueId val="{00000000-F6FD-4108-8DE2-0FAFE1CE9FCE}"/>
            </c:ext>
          </c:extLst>
        </c:ser>
        <c:ser>
          <c:idx val="1"/>
          <c:order val="1"/>
          <c:tx>
            <c:strRef>
              <c:f>Dati!$E$104</c:f>
              <c:strCache>
                <c:ptCount val="1"/>
                <c:pt idx="0">
                  <c:v>Pilnīgi nepiekrīt</c:v>
                </c:pt>
              </c:strCache>
            </c:strRef>
          </c:tx>
          <c:spPr>
            <a:solidFill>
              <a:srgbClr val="840C54"/>
            </a:solidFill>
          </c:spPr>
          <c:invertIfNegative val="0"/>
          <c:dLbls>
            <c:dLbl>
              <c:idx val="0"/>
              <c:layout/>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dLbl>
              <c:idx val="1"/>
              <c:layout/>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dLbl>
              <c:idx val="2"/>
              <c:layout/>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dLbl>
              <c:idx val="4"/>
              <c:layout/>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dLbl>
              <c:idx val="5"/>
              <c:layout/>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dLbl>
              <c:idx val="6"/>
              <c:layout/>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dLbl>
              <c:idx val="8"/>
              <c:layout/>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Dati!$C$105:$C$123</c:f>
              <c:strCache>
                <c:ptCount val="19"/>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pt idx="13">
                  <c:v>06.2022, n=2808</c:v>
                </c:pt>
                <c:pt idx="14">
                  <c:v>11.2019, n=3622</c:v>
                </c:pt>
                <c:pt idx="16">
                  <c:v>07.2024., n=2318</c:v>
                </c:pt>
                <c:pt idx="17">
                  <c:v>06.2022, n=2808</c:v>
                </c:pt>
                <c:pt idx="18">
                  <c:v>11.2019, n=3622</c:v>
                </c:pt>
              </c:strCache>
            </c:strRef>
          </c:cat>
          <c:val>
            <c:numRef>
              <c:f>Dati!$E$105:$E$123</c:f>
              <c:numCache>
                <c:formatCode>0</c:formatCode>
                <c:ptCount val="19"/>
                <c:pt idx="0" formatCode="0.0">
                  <c:v>0.90421041029648619</c:v>
                </c:pt>
                <c:pt idx="1">
                  <c:v>1.1000000000000001</c:v>
                </c:pt>
                <c:pt idx="2">
                  <c:v>1</c:v>
                </c:pt>
                <c:pt idx="4">
                  <c:v>1.8058837680369126</c:v>
                </c:pt>
                <c:pt idx="5">
                  <c:v>1.6</c:v>
                </c:pt>
                <c:pt idx="6">
                  <c:v>1</c:v>
                </c:pt>
                <c:pt idx="8">
                  <c:v>1.9646790836874386</c:v>
                </c:pt>
                <c:pt idx="9">
                  <c:v>2.7</c:v>
                </c:pt>
                <c:pt idx="10">
                  <c:v>3.2</c:v>
                </c:pt>
                <c:pt idx="12">
                  <c:v>3.1483199115863263</c:v>
                </c:pt>
                <c:pt idx="13">
                  <c:v>4</c:v>
                </c:pt>
                <c:pt idx="14">
                  <c:v>4</c:v>
                </c:pt>
                <c:pt idx="16">
                  <c:v>7.1872716568618795</c:v>
                </c:pt>
                <c:pt idx="17">
                  <c:v>4.5</c:v>
                </c:pt>
                <c:pt idx="18">
                  <c:v>4</c:v>
                </c:pt>
              </c:numCache>
            </c:numRef>
          </c:val>
          <c:extLst xmlns:c16r2="http://schemas.microsoft.com/office/drawing/2015/06/chart">
            <c:ext xmlns:c16="http://schemas.microsoft.com/office/drawing/2014/chart" uri="{C3380CC4-5D6E-409C-BE32-E72D297353CC}">
              <c16:uniqueId val="{00000001-F6FD-4108-8DE2-0FAFE1CE9FCE}"/>
            </c:ext>
          </c:extLst>
        </c:ser>
        <c:ser>
          <c:idx val="2"/>
          <c:order val="2"/>
          <c:tx>
            <c:strRef>
              <c:f>Dati!$F$104</c:f>
              <c:strCache>
                <c:ptCount val="1"/>
                <c:pt idx="0">
                  <c:v>Drīzāk nepiekrīt</c:v>
                </c:pt>
              </c:strCache>
            </c:strRef>
          </c:tx>
          <c:spPr>
            <a:solidFill>
              <a:srgbClr val="D0909F"/>
            </a:solidFill>
          </c:spPr>
          <c:invertIfNegative val="0"/>
          <c:dLbls>
            <c:spPr>
              <a:noFill/>
              <a:ln>
                <a:noFill/>
              </a:ln>
              <a:effectLst/>
            </c:spPr>
            <c:txPr>
              <a:bodyPr wrap="square" lIns="38100" tIns="19050" rIns="38100" bIns="19050" anchor="ctr">
                <a:spAutoFit/>
              </a:bodyPr>
              <a:lstStyle/>
              <a:p>
                <a:pPr>
                  <a:defRPr sz="1400" b="1">
                    <a:solidFill>
                      <a:sysClr val="windowText" lastClr="00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Dati!$C$105:$C$123</c:f>
              <c:strCache>
                <c:ptCount val="19"/>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pt idx="13">
                  <c:v>06.2022, n=2808</c:v>
                </c:pt>
                <c:pt idx="14">
                  <c:v>11.2019, n=3622</c:v>
                </c:pt>
                <c:pt idx="16">
                  <c:v>07.2024., n=2318</c:v>
                </c:pt>
                <c:pt idx="17">
                  <c:v>06.2022, n=2808</c:v>
                </c:pt>
                <c:pt idx="18">
                  <c:v>11.2019, n=3622</c:v>
                </c:pt>
              </c:strCache>
            </c:strRef>
          </c:cat>
          <c:val>
            <c:numRef>
              <c:f>Dati!$F$105:$F$123</c:f>
              <c:numCache>
                <c:formatCode>0</c:formatCode>
                <c:ptCount val="19"/>
                <c:pt idx="0">
                  <c:v>4.1020048388090826</c:v>
                </c:pt>
                <c:pt idx="1">
                  <c:v>5.2</c:v>
                </c:pt>
                <c:pt idx="2">
                  <c:v>5.0999999999999996</c:v>
                </c:pt>
                <c:pt idx="4">
                  <c:v>6.3447574665901865</c:v>
                </c:pt>
                <c:pt idx="5">
                  <c:v>5.5</c:v>
                </c:pt>
                <c:pt idx="6">
                  <c:v>6.6</c:v>
                </c:pt>
                <c:pt idx="8">
                  <c:v>6.9446070913005391</c:v>
                </c:pt>
                <c:pt idx="9">
                  <c:v>10.7</c:v>
                </c:pt>
                <c:pt idx="10">
                  <c:v>11.3</c:v>
                </c:pt>
                <c:pt idx="12">
                  <c:v>14.322723913671375</c:v>
                </c:pt>
                <c:pt idx="13">
                  <c:v>16</c:v>
                </c:pt>
                <c:pt idx="14">
                  <c:v>16.899999999999999</c:v>
                </c:pt>
                <c:pt idx="16">
                  <c:v>23.720750428584093</c:v>
                </c:pt>
                <c:pt idx="17">
                  <c:v>24.1</c:v>
                </c:pt>
                <c:pt idx="18">
                  <c:v>22.7</c:v>
                </c:pt>
              </c:numCache>
            </c:numRef>
          </c:val>
          <c:extLst xmlns:c16r2="http://schemas.microsoft.com/office/drawing/2015/06/chart">
            <c:ext xmlns:c16="http://schemas.microsoft.com/office/drawing/2014/chart" uri="{C3380CC4-5D6E-409C-BE32-E72D297353CC}">
              <c16:uniqueId val="{00000002-F6FD-4108-8DE2-0FAFE1CE9FCE}"/>
            </c:ext>
          </c:extLst>
        </c:ser>
        <c:ser>
          <c:idx val="3"/>
          <c:order val="3"/>
          <c:tx>
            <c:strRef>
              <c:f>Dati!$G$104</c:f>
              <c:strCache>
                <c:ptCount val="1"/>
                <c:pt idx="0">
                  <c:v>Drīzāk piekrīt</c:v>
                </c:pt>
              </c:strCache>
            </c:strRef>
          </c:tx>
          <c:spPr>
            <a:solidFill>
              <a:srgbClr val="BDDCA8"/>
            </a:solidFill>
          </c:spPr>
          <c:invertIfNegative val="0"/>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Dati!$C$105:$C$123</c:f>
              <c:strCache>
                <c:ptCount val="19"/>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pt idx="13">
                  <c:v>06.2022, n=2808</c:v>
                </c:pt>
                <c:pt idx="14">
                  <c:v>11.2019, n=3622</c:v>
                </c:pt>
                <c:pt idx="16">
                  <c:v>07.2024., n=2318</c:v>
                </c:pt>
                <c:pt idx="17">
                  <c:v>06.2022, n=2808</c:v>
                </c:pt>
                <c:pt idx="18">
                  <c:v>11.2019, n=3622</c:v>
                </c:pt>
              </c:strCache>
            </c:strRef>
          </c:cat>
          <c:val>
            <c:numRef>
              <c:f>Dati!$G$105:$G$123</c:f>
              <c:numCache>
                <c:formatCode>0</c:formatCode>
                <c:ptCount val="19"/>
                <c:pt idx="0">
                  <c:v>42.417197698253823</c:v>
                </c:pt>
                <c:pt idx="1">
                  <c:v>42</c:v>
                </c:pt>
                <c:pt idx="2">
                  <c:v>44.9</c:v>
                </c:pt>
                <c:pt idx="4">
                  <c:v>44.262115836235544</c:v>
                </c:pt>
                <c:pt idx="5">
                  <c:v>40.4</c:v>
                </c:pt>
                <c:pt idx="6">
                  <c:v>42.6</c:v>
                </c:pt>
                <c:pt idx="8">
                  <c:v>40.215190585838101</c:v>
                </c:pt>
                <c:pt idx="9">
                  <c:v>36.700000000000003</c:v>
                </c:pt>
                <c:pt idx="10">
                  <c:v>37.6</c:v>
                </c:pt>
                <c:pt idx="12">
                  <c:v>33.754876366932038</c:v>
                </c:pt>
                <c:pt idx="13">
                  <c:v>27.9</c:v>
                </c:pt>
                <c:pt idx="14">
                  <c:v>29.8</c:v>
                </c:pt>
                <c:pt idx="16">
                  <c:v>17.581712125453421</c:v>
                </c:pt>
                <c:pt idx="17">
                  <c:v>17.7</c:v>
                </c:pt>
                <c:pt idx="18">
                  <c:v>22.3</c:v>
                </c:pt>
              </c:numCache>
            </c:numRef>
          </c:val>
          <c:extLst xmlns:c16r2="http://schemas.microsoft.com/office/drawing/2015/06/chart">
            <c:ext xmlns:c16="http://schemas.microsoft.com/office/drawing/2014/chart" uri="{C3380CC4-5D6E-409C-BE32-E72D297353CC}">
              <c16:uniqueId val="{00000007-F6FD-4108-8DE2-0FAFE1CE9FCE}"/>
            </c:ext>
          </c:extLst>
        </c:ser>
        <c:ser>
          <c:idx val="4"/>
          <c:order val="4"/>
          <c:tx>
            <c:strRef>
              <c:f>Dati!$H$104</c:f>
              <c:strCache>
                <c:ptCount val="1"/>
                <c:pt idx="0">
                  <c:v>Pilnīgi piekrīt</c:v>
                </c:pt>
              </c:strCache>
            </c:strRef>
          </c:tx>
          <c:spPr>
            <a:solidFill>
              <a:srgbClr val="385723"/>
            </a:solidFill>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Dati!$C$105:$C$123</c:f>
              <c:strCache>
                <c:ptCount val="19"/>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pt idx="13">
                  <c:v>06.2022, n=2808</c:v>
                </c:pt>
                <c:pt idx="14">
                  <c:v>11.2019, n=3622</c:v>
                </c:pt>
                <c:pt idx="16">
                  <c:v>07.2024., n=2318</c:v>
                </c:pt>
                <c:pt idx="17">
                  <c:v>06.2022, n=2808</c:v>
                </c:pt>
                <c:pt idx="18">
                  <c:v>11.2019, n=3622</c:v>
                </c:pt>
              </c:strCache>
            </c:strRef>
          </c:cat>
          <c:val>
            <c:numRef>
              <c:f>Dati!$H$105:$H$123</c:f>
              <c:numCache>
                <c:formatCode>0</c:formatCode>
                <c:ptCount val="19"/>
                <c:pt idx="0">
                  <c:v>25.595768562464876</c:v>
                </c:pt>
                <c:pt idx="1">
                  <c:v>15.5</c:v>
                </c:pt>
                <c:pt idx="2">
                  <c:v>18.2</c:v>
                </c:pt>
                <c:pt idx="4">
                  <c:v>20.118007569416886</c:v>
                </c:pt>
                <c:pt idx="5">
                  <c:v>16</c:v>
                </c:pt>
                <c:pt idx="6">
                  <c:v>18.7</c:v>
                </c:pt>
                <c:pt idx="8">
                  <c:v>22.44224993143327</c:v>
                </c:pt>
                <c:pt idx="9">
                  <c:v>13</c:v>
                </c:pt>
                <c:pt idx="10">
                  <c:v>14.3</c:v>
                </c:pt>
                <c:pt idx="12">
                  <c:v>12.87338780623972</c:v>
                </c:pt>
                <c:pt idx="13">
                  <c:v>7.9</c:v>
                </c:pt>
                <c:pt idx="14">
                  <c:v>8.6</c:v>
                </c:pt>
                <c:pt idx="16">
                  <c:v>5.9501953927867879</c:v>
                </c:pt>
                <c:pt idx="17">
                  <c:v>5.6</c:v>
                </c:pt>
                <c:pt idx="18">
                  <c:v>5.5</c:v>
                </c:pt>
              </c:numCache>
            </c:numRef>
          </c:val>
          <c:extLst xmlns:c16r2="http://schemas.microsoft.com/office/drawing/2015/06/chart">
            <c:ext xmlns:c16="http://schemas.microsoft.com/office/drawing/2014/chart" uri="{C3380CC4-5D6E-409C-BE32-E72D297353CC}">
              <c16:uniqueId val="{00000008-F6FD-4108-8DE2-0FAFE1CE9FCE}"/>
            </c:ext>
          </c:extLst>
        </c:ser>
        <c:ser>
          <c:idx val="5"/>
          <c:order val="5"/>
          <c:tx>
            <c:strRef>
              <c:f>Dati!$I$104</c:f>
              <c:strCache>
                <c:ptCount val="1"/>
                <c:pt idx="0">
                  <c:v>34,3</c:v>
                </c:pt>
              </c:strCache>
            </c:strRef>
          </c:tx>
          <c:spPr>
            <a:noFill/>
          </c:spPr>
          <c:invertIfNegative val="0"/>
          <c:dLbls>
            <c:delete val="1"/>
          </c:dLbls>
          <c:cat>
            <c:strRef>
              <c:f>Dati!$C$105:$C$123</c:f>
              <c:strCache>
                <c:ptCount val="19"/>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pt idx="13">
                  <c:v>06.2022, n=2808</c:v>
                </c:pt>
                <c:pt idx="14">
                  <c:v>11.2019, n=3622</c:v>
                </c:pt>
                <c:pt idx="16">
                  <c:v>07.2024., n=2318</c:v>
                </c:pt>
                <c:pt idx="17">
                  <c:v>06.2022, n=2808</c:v>
                </c:pt>
                <c:pt idx="18">
                  <c:v>11.2019, n=3622</c:v>
                </c:pt>
              </c:strCache>
            </c:strRef>
          </c:cat>
          <c:val>
            <c:numRef>
              <c:f>Dati!$I$105:$I$123</c:f>
              <c:numCache>
                <c:formatCode>0</c:formatCode>
                <c:ptCount val="19"/>
                <c:pt idx="0">
                  <c:v>6.482802301746176</c:v>
                </c:pt>
                <c:pt idx="1">
                  <c:v>16.995768562464875</c:v>
                </c:pt>
                <c:pt idx="2">
                  <c:v>11.395768562464873</c:v>
                </c:pt>
                <c:pt idx="3">
                  <c:v>74.495768562464875</c:v>
                </c:pt>
                <c:pt idx="4">
                  <c:v>10.115645156812441</c:v>
                </c:pt>
                <c:pt idx="5">
                  <c:v>18.095768562464876</c:v>
                </c:pt>
                <c:pt idx="6">
                  <c:v>13.19576856246487</c:v>
                </c:pt>
                <c:pt idx="7">
                  <c:v>74.495768562464875</c:v>
                </c:pt>
                <c:pt idx="8">
                  <c:v>11.838328045193506</c:v>
                </c:pt>
                <c:pt idx="9">
                  <c:v>24.795768562464872</c:v>
                </c:pt>
                <c:pt idx="10">
                  <c:v>22.595768562464876</c:v>
                </c:pt>
                <c:pt idx="11">
                  <c:v>74.495768562464875</c:v>
                </c:pt>
                <c:pt idx="12">
                  <c:v>27.867504389293117</c:v>
                </c:pt>
                <c:pt idx="13">
                  <c:v>38.69576856246487</c:v>
                </c:pt>
                <c:pt idx="14">
                  <c:v>36.095768562464883</c:v>
                </c:pt>
                <c:pt idx="15">
                  <c:v>74.495768562464875</c:v>
                </c:pt>
                <c:pt idx="16">
                  <c:v>50.963861044224672</c:v>
                </c:pt>
                <c:pt idx="17">
                  <c:v>51.195768562464878</c:v>
                </c:pt>
                <c:pt idx="18">
                  <c:v>46.695768562464878</c:v>
                </c:pt>
              </c:numCache>
            </c:numRef>
          </c:val>
          <c:extLst xmlns:c16r2="http://schemas.microsoft.com/office/drawing/2015/06/chart">
            <c:ext xmlns:c16="http://schemas.microsoft.com/office/drawing/2014/chart" uri="{C3380CC4-5D6E-409C-BE32-E72D297353CC}">
              <c16:uniqueId val="{00000009-F6FD-4108-8DE2-0FAFE1CE9FCE}"/>
            </c:ext>
          </c:extLst>
        </c:ser>
        <c:ser>
          <c:idx val="6"/>
          <c:order val="6"/>
          <c:tx>
            <c:strRef>
              <c:f>Dati!$J$104</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Dati!$C$105:$C$123</c:f>
              <c:strCache>
                <c:ptCount val="19"/>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pt idx="13">
                  <c:v>06.2022, n=2808</c:v>
                </c:pt>
                <c:pt idx="14">
                  <c:v>11.2019, n=3622</c:v>
                </c:pt>
                <c:pt idx="16">
                  <c:v>07.2024., n=2318</c:v>
                </c:pt>
                <c:pt idx="17">
                  <c:v>06.2022, n=2808</c:v>
                </c:pt>
                <c:pt idx="18">
                  <c:v>11.2019, n=3622</c:v>
                </c:pt>
              </c:strCache>
            </c:strRef>
          </c:cat>
          <c:val>
            <c:numRef>
              <c:f>Dati!$J$105:$J$123</c:f>
              <c:numCache>
                <c:formatCode>0</c:formatCode>
                <c:ptCount val="19"/>
                <c:pt idx="0">
                  <c:v>26.980818490174546</c:v>
                </c:pt>
                <c:pt idx="1">
                  <c:v>36.200000000000003</c:v>
                </c:pt>
                <c:pt idx="2">
                  <c:v>30.8</c:v>
                </c:pt>
                <c:pt idx="4">
                  <c:v>27.46923535971931</c:v>
                </c:pt>
                <c:pt idx="5">
                  <c:v>36.5</c:v>
                </c:pt>
                <c:pt idx="6">
                  <c:v>31.1</c:v>
                </c:pt>
                <c:pt idx="8">
                  <c:v>28.433273307739373</c:v>
                </c:pt>
                <c:pt idx="9">
                  <c:v>36.9</c:v>
                </c:pt>
                <c:pt idx="10">
                  <c:v>33.6</c:v>
                </c:pt>
                <c:pt idx="12">
                  <c:v>35.900692001569404</c:v>
                </c:pt>
                <c:pt idx="13">
                  <c:v>44.2</c:v>
                </c:pt>
                <c:pt idx="14">
                  <c:v>40.799999999999997</c:v>
                </c:pt>
                <c:pt idx="16">
                  <c:v>45.560070396312653</c:v>
                </c:pt>
                <c:pt idx="17">
                  <c:v>48.1</c:v>
                </c:pt>
                <c:pt idx="18">
                  <c:v>45.5</c:v>
                </c:pt>
              </c:numCache>
            </c:numRef>
          </c:val>
          <c:extLst xmlns:c16r2="http://schemas.microsoft.com/office/drawing/2015/06/chart">
            <c:ext xmlns:c16="http://schemas.microsoft.com/office/drawing/2014/chart" uri="{C3380CC4-5D6E-409C-BE32-E72D297353CC}">
              <c16:uniqueId val="{0000000A-F6FD-4108-8DE2-0FAFE1CE9FCE}"/>
            </c:ext>
          </c:extLst>
        </c:ser>
        <c:dLbls>
          <c:showLegendKey val="0"/>
          <c:showVal val="1"/>
          <c:showCatName val="0"/>
          <c:showSerName val="0"/>
          <c:showPercent val="0"/>
          <c:showBubbleSize val="0"/>
        </c:dLbls>
        <c:gapWidth val="30"/>
        <c:overlap val="100"/>
        <c:axId val="806254584"/>
        <c:axId val="806260072"/>
      </c:barChart>
      <c:catAx>
        <c:axId val="806254584"/>
        <c:scaling>
          <c:orientation val="maxMin"/>
        </c:scaling>
        <c:delete val="0"/>
        <c:axPos val="l"/>
        <c:numFmt formatCode="General" sourceLinked="1"/>
        <c:majorTickMark val="none"/>
        <c:minorTickMark val="none"/>
        <c:tickLblPos val="low"/>
        <c:spPr>
          <a:ln w="3175">
            <a:solidFill>
              <a:sysClr val="windowText" lastClr="000000"/>
            </a:solidFill>
            <a:prstDash val="solid"/>
          </a:ln>
        </c:spPr>
        <c:txPr>
          <a:bodyPr rot="0" vert="horz"/>
          <a:lstStyle/>
          <a:p>
            <a:pPr>
              <a:defRPr sz="1200"/>
            </a:pPr>
            <a:endParaRPr lang="en-US"/>
          </a:p>
        </c:txPr>
        <c:crossAx val="806260072"/>
        <c:crossesAt val="34.299999999999997"/>
        <c:auto val="1"/>
        <c:lblAlgn val="ctr"/>
        <c:lblOffset val="100"/>
        <c:tickLblSkip val="1"/>
        <c:tickMarkSkip val="1"/>
        <c:noMultiLvlLbl val="0"/>
      </c:catAx>
      <c:valAx>
        <c:axId val="806260072"/>
        <c:scaling>
          <c:orientation val="minMax"/>
          <c:max val="160"/>
          <c:min val="0"/>
        </c:scaling>
        <c:delete val="1"/>
        <c:axPos val="t"/>
        <c:numFmt formatCode="0.0" sourceLinked="1"/>
        <c:majorTickMark val="out"/>
        <c:minorTickMark val="none"/>
        <c:tickLblPos val="nextTo"/>
        <c:crossAx val="806254584"/>
        <c:crosses val="autoZero"/>
        <c:crossBetween val="between"/>
      </c:valAx>
      <c:spPr>
        <a:noFill/>
        <a:ln w="3175">
          <a:noFill/>
          <a:prstDash val="solid"/>
        </a:ln>
      </c:spPr>
    </c:plotArea>
    <c:legend>
      <c:legendPos val="t"/>
      <c:legendEntry>
        <c:idx val="0"/>
        <c:delete val="1"/>
      </c:legendEntry>
      <c:legendEntry>
        <c:idx val="5"/>
        <c:delete val="1"/>
      </c:legendEntry>
      <c:layout>
        <c:manualLayout>
          <c:xMode val="edge"/>
          <c:yMode val="edge"/>
          <c:x val="0.29845478367627459"/>
          <c:y val="1.4115627740191265E-2"/>
          <c:w val="0.6560635939626458"/>
          <c:h val="6.1305000461124907E-2"/>
        </c:manualLayout>
      </c:layout>
      <c:overlay val="0"/>
      <c:txPr>
        <a:bodyPr/>
        <a:lstStyle/>
        <a:p>
          <a:pPr>
            <a:defRPr sz="1200"/>
          </a:pPr>
          <a:endParaRPr lang="en-US"/>
        </a:p>
      </c:txPr>
    </c:legend>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lv-LV" sz="900"/>
              <a:t>%</a:t>
            </a:r>
            <a:endParaRPr lang="en-US" sz="900"/>
          </a:p>
        </c:rich>
      </c:tx>
      <c:layout>
        <c:manualLayout>
          <c:xMode val="edge"/>
          <c:yMode val="edge"/>
          <c:x val="0.96305119608606471"/>
          <c:y val="1.9007394924277232E-2"/>
        </c:manualLayout>
      </c:layout>
      <c:overlay val="1"/>
      <c:spPr>
        <a:solidFill>
          <a:sysClr val="window" lastClr="FFFFFF"/>
        </a:solidFill>
        <a:ln w="3175">
          <a:solidFill>
            <a:srgbClr val="333333"/>
          </a:solidFill>
        </a:ln>
        <a:effectLst>
          <a:outerShdw dist="35560" dir="2700000" algn="tl" rotWithShape="0">
            <a:prstClr val="black"/>
          </a:outerShdw>
        </a:effectLst>
      </c:spPr>
    </c:title>
    <c:autoTitleDeleted val="0"/>
    <c:plotArea>
      <c:layout>
        <c:manualLayout>
          <c:layoutTarget val="inner"/>
          <c:xMode val="edge"/>
          <c:yMode val="edge"/>
          <c:x val="0.39420624631471451"/>
          <c:y val="1.4379737186317057E-2"/>
          <c:w val="0.58388599823622023"/>
          <c:h val="0.92342839117717346"/>
        </c:manualLayout>
      </c:layout>
      <c:barChart>
        <c:barDir val="bar"/>
        <c:grouping val="clustered"/>
        <c:varyColors val="0"/>
        <c:ser>
          <c:idx val="0"/>
          <c:order val="0"/>
          <c:tx>
            <c:strRef>
              <c:f>Dati!$C$132</c:f>
              <c:strCache>
                <c:ptCount val="1"/>
                <c:pt idx="0">
                  <c:v>07.2024., n=2318</c:v>
                </c:pt>
              </c:strCache>
            </c:strRef>
          </c:tx>
          <c:spPr>
            <a:solidFill>
              <a:srgbClr val="990000"/>
            </a:solidFill>
            <a:ln w="25400">
              <a:noFill/>
            </a:ln>
          </c:spPr>
          <c:invertIfNegative val="0"/>
          <c:dPt>
            <c:idx val="0"/>
            <c:invertIfNegative val="0"/>
            <c:bubble3D val="0"/>
            <c:spPr>
              <a:solidFill>
                <a:srgbClr val="840C54"/>
              </a:solidFill>
              <a:ln w="25400">
                <a:noFill/>
              </a:ln>
            </c:spPr>
          </c:dPt>
          <c:dPt>
            <c:idx val="5"/>
            <c:invertIfNegative val="0"/>
            <c:bubble3D val="0"/>
            <c:extLst xmlns:c16r2="http://schemas.microsoft.com/office/drawing/2015/06/chart">
              <c:ext xmlns:c16="http://schemas.microsoft.com/office/drawing/2014/chart" uri="{C3380CC4-5D6E-409C-BE32-E72D297353CC}">
                <c16:uniqueId val="{00000000-E201-48AC-BA05-8637CF0F3365}"/>
              </c:ext>
            </c:extLst>
          </c:dPt>
          <c:dPt>
            <c:idx val="6"/>
            <c:invertIfNegative val="0"/>
            <c:bubble3D val="0"/>
            <c:extLst xmlns:c16r2="http://schemas.microsoft.com/office/drawing/2015/06/chart">
              <c:ext xmlns:c16="http://schemas.microsoft.com/office/drawing/2014/chart" uri="{C3380CC4-5D6E-409C-BE32-E72D297353CC}">
                <c16:uniqueId val="{00000001-E201-48AC-BA05-8637CF0F3365}"/>
              </c:ext>
            </c:extLst>
          </c:dPt>
          <c:dPt>
            <c:idx val="7"/>
            <c:invertIfNegative val="0"/>
            <c:bubble3D val="0"/>
            <c:extLst xmlns:c16r2="http://schemas.microsoft.com/office/drawing/2015/06/chart">
              <c:ext xmlns:c16="http://schemas.microsoft.com/office/drawing/2014/chart" uri="{C3380CC4-5D6E-409C-BE32-E72D297353CC}">
                <c16:uniqueId val="{00000002-E201-48AC-BA05-8637CF0F3365}"/>
              </c:ext>
            </c:extLst>
          </c:dPt>
          <c:dPt>
            <c:idx val="8"/>
            <c:invertIfNegative val="0"/>
            <c:bubble3D val="0"/>
            <c:extLst xmlns:c16r2="http://schemas.microsoft.com/office/drawing/2015/06/chart">
              <c:ext xmlns:c16="http://schemas.microsoft.com/office/drawing/2014/chart" uri="{C3380CC4-5D6E-409C-BE32-E72D297353CC}">
                <c16:uniqueId val="{00000003-E201-48AC-BA05-8637CF0F3365}"/>
              </c:ext>
            </c:extLst>
          </c:dPt>
          <c:dPt>
            <c:idx val="9"/>
            <c:invertIfNegative val="0"/>
            <c:bubble3D val="0"/>
            <c:extLst xmlns:c16r2="http://schemas.microsoft.com/office/drawing/2015/06/chart">
              <c:ext xmlns:c16="http://schemas.microsoft.com/office/drawing/2014/chart" uri="{C3380CC4-5D6E-409C-BE32-E72D297353CC}">
                <c16:uniqueId val="{00000004-E201-48AC-BA05-8637CF0F3365}"/>
              </c:ext>
            </c:extLst>
          </c:dPt>
          <c:dPt>
            <c:idx val="12"/>
            <c:invertIfNegative val="0"/>
            <c:bubble3D val="0"/>
            <c:extLst xmlns:c16r2="http://schemas.microsoft.com/office/drawing/2015/06/chart">
              <c:ext xmlns:c16="http://schemas.microsoft.com/office/drawing/2014/chart" uri="{C3380CC4-5D6E-409C-BE32-E72D297353CC}">
                <c16:uniqueId val="{00000005-E201-48AC-BA05-8637CF0F3365}"/>
              </c:ext>
            </c:extLst>
          </c:dPt>
          <c:dPt>
            <c:idx val="13"/>
            <c:invertIfNegative val="0"/>
            <c:bubble3D val="0"/>
            <c:extLst xmlns:c16r2="http://schemas.microsoft.com/office/drawing/2015/06/chart">
              <c:ext xmlns:c16="http://schemas.microsoft.com/office/drawing/2014/chart" uri="{C3380CC4-5D6E-409C-BE32-E72D297353CC}">
                <c16:uniqueId val="{00000006-E201-48AC-BA05-8637CF0F3365}"/>
              </c:ext>
            </c:extLst>
          </c:dPt>
          <c:dPt>
            <c:idx val="14"/>
            <c:invertIfNegative val="0"/>
            <c:bubble3D val="0"/>
            <c:extLst xmlns:c16r2="http://schemas.microsoft.com/office/drawing/2015/06/chart">
              <c:ext xmlns:c16="http://schemas.microsoft.com/office/drawing/2014/chart" uri="{C3380CC4-5D6E-409C-BE32-E72D297353CC}">
                <c16:uniqueId val="{00000007-E201-48AC-BA05-8637CF0F3365}"/>
              </c:ext>
            </c:extLst>
          </c:dPt>
          <c:dPt>
            <c:idx val="15"/>
            <c:invertIfNegative val="0"/>
            <c:bubble3D val="0"/>
            <c:extLst xmlns:c16r2="http://schemas.microsoft.com/office/drawing/2015/06/chart">
              <c:ext xmlns:c16="http://schemas.microsoft.com/office/drawing/2014/chart" uri="{C3380CC4-5D6E-409C-BE32-E72D297353CC}">
                <c16:uniqueId val="{00000008-E201-48AC-BA05-8637CF0F3365}"/>
              </c:ext>
            </c:extLst>
          </c:dPt>
          <c:dPt>
            <c:idx val="21"/>
            <c:invertIfNegative val="0"/>
            <c:bubble3D val="0"/>
            <c:extLst xmlns:c16r2="http://schemas.microsoft.com/office/drawing/2015/06/chart">
              <c:ext xmlns:c16="http://schemas.microsoft.com/office/drawing/2014/chart" uri="{C3380CC4-5D6E-409C-BE32-E72D297353CC}">
                <c16:uniqueId val="{00000009-E201-48AC-BA05-8637CF0F3365}"/>
              </c:ext>
            </c:extLst>
          </c:dPt>
          <c:dLbls>
            <c:numFmt formatCode="#,##0" sourceLinked="0"/>
            <c:spPr>
              <a:noFill/>
              <a:ln w="25400">
                <a:noFill/>
              </a:ln>
            </c:spPr>
            <c:txPr>
              <a:bodyPr/>
              <a:lstStyle/>
              <a:p>
                <a:pPr>
                  <a:defRPr sz="1200"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Dati!$B$133:$B$141</c:f>
              <c:strCache>
                <c:ptCount val="9"/>
                <c:pt idx="0">
                  <c:v>Rūpnieciskā īpašuma reģistrācija palīdz uzturēt godīgu konkurenci</c:v>
                </c:pt>
                <c:pt idx="1">
                  <c:v>Palīdz izveidot spēcīgu identitāti</c:v>
                </c:pt>
                <c:pt idx="2">
                  <c:v>Veicina preces/produkta atpazīstamību</c:v>
                </c:pt>
                <c:pt idx="3">
                  <c:v>Palīdz piesaistīt investīcijas</c:v>
                </c:pt>
                <c:pt idx="4">
                  <c:v>Veicina uzņēmuma ekonomisko izaugsmi</c:v>
                </c:pt>
                <c:pt idx="5">
                  <c:v>Palīdz iesaistīties sadarbības projektos</c:v>
                </c:pt>
                <c:pt idx="6">
                  <c:v>Cits iemesls</c:v>
                </c:pt>
                <c:pt idx="7">
                  <c:v>Nav tādu iemeslu, uzņēmumam nevajag</c:v>
                </c:pt>
                <c:pt idx="8">
                  <c:v>Grūti pateikt</c:v>
                </c:pt>
              </c:strCache>
            </c:strRef>
          </c:cat>
          <c:val>
            <c:numRef>
              <c:f>Dati!$C$133:$C$141</c:f>
              <c:numCache>
                <c:formatCode>0</c:formatCode>
                <c:ptCount val="9"/>
                <c:pt idx="0">
                  <c:v>42.352810719810037</c:v>
                </c:pt>
                <c:pt idx="1">
                  <c:v>41.982721970746404</c:v>
                </c:pt>
                <c:pt idx="2">
                  <c:v>39.601144705469324</c:v>
                </c:pt>
                <c:pt idx="3">
                  <c:v>29.666239191225667</c:v>
                </c:pt>
                <c:pt idx="4">
                  <c:v>22.600783228869251</c:v>
                </c:pt>
                <c:pt idx="5">
                  <c:v>18.399801240096043</c:v>
                </c:pt>
                <c:pt idx="6">
                  <c:v>2.3580314734072267</c:v>
                </c:pt>
                <c:pt idx="7">
                  <c:v>7.2248113359099895</c:v>
                </c:pt>
                <c:pt idx="8">
                  <c:v>21.088310562558245</c:v>
                </c:pt>
              </c:numCache>
            </c:numRef>
          </c:val>
          <c:extLst xmlns:c16r2="http://schemas.microsoft.com/office/drawing/2015/06/chart">
            <c:ext xmlns:c16="http://schemas.microsoft.com/office/drawing/2014/chart" uri="{C3380CC4-5D6E-409C-BE32-E72D297353CC}">
              <c16:uniqueId val="{0000000A-E201-48AC-BA05-8637CF0F3365}"/>
            </c:ext>
          </c:extLst>
        </c:ser>
        <c:ser>
          <c:idx val="1"/>
          <c:order val="1"/>
          <c:tx>
            <c:strRef>
              <c:f>Dati!$D$132</c:f>
              <c:strCache>
                <c:ptCount val="1"/>
                <c:pt idx="0">
                  <c:v>06.2022, n=2808</c:v>
                </c:pt>
              </c:strCache>
            </c:strRef>
          </c:tx>
          <c:spPr>
            <a:solidFill>
              <a:srgbClr val="C799C4"/>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Dati!$B$133:$B$141</c:f>
              <c:strCache>
                <c:ptCount val="9"/>
                <c:pt idx="0">
                  <c:v>Rūpnieciskā īpašuma reģistrācija palīdz uzturēt godīgu konkurenci</c:v>
                </c:pt>
                <c:pt idx="1">
                  <c:v>Palīdz izveidot spēcīgu identitāti</c:v>
                </c:pt>
                <c:pt idx="2">
                  <c:v>Veicina preces/produkta atpazīstamību</c:v>
                </c:pt>
                <c:pt idx="3">
                  <c:v>Palīdz piesaistīt investīcijas</c:v>
                </c:pt>
                <c:pt idx="4">
                  <c:v>Veicina uzņēmuma ekonomisko izaugsmi</c:v>
                </c:pt>
                <c:pt idx="5">
                  <c:v>Palīdz iesaistīties sadarbības projektos</c:v>
                </c:pt>
                <c:pt idx="6">
                  <c:v>Cits iemesls</c:v>
                </c:pt>
                <c:pt idx="7">
                  <c:v>Nav tādu iemeslu, uzņēmumam nevajag</c:v>
                </c:pt>
                <c:pt idx="8">
                  <c:v>Grūti pateikt</c:v>
                </c:pt>
              </c:strCache>
            </c:strRef>
          </c:cat>
          <c:val>
            <c:numRef>
              <c:f>Dati!$D$133:$D$141</c:f>
              <c:numCache>
                <c:formatCode>0</c:formatCode>
                <c:ptCount val="9"/>
                <c:pt idx="0">
                  <c:v>33.200000000000003</c:v>
                </c:pt>
                <c:pt idx="1">
                  <c:v>36.5</c:v>
                </c:pt>
                <c:pt idx="2">
                  <c:v>36.700000000000003</c:v>
                </c:pt>
                <c:pt idx="3">
                  <c:v>32</c:v>
                </c:pt>
                <c:pt idx="4">
                  <c:v>20.3</c:v>
                </c:pt>
                <c:pt idx="5">
                  <c:v>18.3</c:v>
                </c:pt>
                <c:pt idx="6">
                  <c:v>2</c:v>
                </c:pt>
                <c:pt idx="7">
                  <c:v>5</c:v>
                </c:pt>
                <c:pt idx="8">
                  <c:v>29.7</c:v>
                </c:pt>
              </c:numCache>
            </c:numRef>
          </c:val>
          <c:extLst xmlns:c16r2="http://schemas.microsoft.com/office/drawing/2015/06/chart">
            <c:ext xmlns:c16="http://schemas.microsoft.com/office/drawing/2014/chart" uri="{C3380CC4-5D6E-409C-BE32-E72D297353CC}">
              <c16:uniqueId val="{0000000B-E201-48AC-BA05-8637CF0F3365}"/>
            </c:ext>
          </c:extLst>
        </c:ser>
        <c:ser>
          <c:idx val="2"/>
          <c:order val="2"/>
          <c:tx>
            <c:strRef>
              <c:f>Dati!$E$132</c:f>
              <c:strCache>
                <c:ptCount val="1"/>
                <c:pt idx="0">
                  <c:v>11.2019, n=3622</c:v>
                </c:pt>
              </c:strCache>
            </c:strRef>
          </c:tx>
          <c:spPr>
            <a:solidFill>
              <a:srgbClr val="F8CBAD"/>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Dati!$B$133:$B$141</c:f>
              <c:strCache>
                <c:ptCount val="9"/>
                <c:pt idx="0">
                  <c:v>Rūpnieciskā īpašuma reģistrācija palīdz uzturēt godīgu konkurenci</c:v>
                </c:pt>
                <c:pt idx="1">
                  <c:v>Palīdz izveidot spēcīgu identitāti</c:v>
                </c:pt>
                <c:pt idx="2">
                  <c:v>Veicina preces/produkta atpazīstamību</c:v>
                </c:pt>
                <c:pt idx="3">
                  <c:v>Palīdz piesaistīt investīcijas</c:v>
                </c:pt>
                <c:pt idx="4">
                  <c:v>Veicina uzņēmuma ekonomisko izaugsmi</c:v>
                </c:pt>
                <c:pt idx="5">
                  <c:v>Palīdz iesaistīties sadarbības projektos</c:v>
                </c:pt>
                <c:pt idx="6">
                  <c:v>Cits iemesls</c:v>
                </c:pt>
                <c:pt idx="7">
                  <c:v>Nav tādu iemeslu, uzņēmumam nevajag</c:v>
                </c:pt>
                <c:pt idx="8">
                  <c:v>Grūti pateikt</c:v>
                </c:pt>
              </c:strCache>
            </c:strRef>
          </c:cat>
          <c:val>
            <c:numRef>
              <c:f>Dati!$E$133:$E$141</c:f>
              <c:numCache>
                <c:formatCode>0</c:formatCode>
                <c:ptCount val="9"/>
                <c:pt idx="0">
                  <c:v>32.5</c:v>
                </c:pt>
                <c:pt idx="1">
                  <c:v>35.9</c:v>
                </c:pt>
                <c:pt idx="2">
                  <c:v>41.3</c:v>
                </c:pt>
                <c:pt idx="3">
                  <c:v>31.9</c:v>
                </c:pt>
                <c:pt idx="4">
                  <c:v>20.6</c:v>
                </c:pt>
                <c:pt idx="5">
                  <c:v>18.100000000000001</c:v>
                </c:pt>
                <c:pt idx="6">
                  <c:v>1.8</c:v>
                </c:pt>
                <c:pt idx="7">
                  <c:v>5.4</c:v>
                </c:pt>
                <c:pt idx="8">
                  <c:v>25.5</c:v>
                </c:pt>
              </c:numCache>
            </c:numRef>
          </c:val>
          <c:extLst xmlns:c16r2="http://schemas.microsoft.com/office/drawing/2015/06/chart">
            <c:ext xmlns:c16="http://schemas.microsoft.com/office/drawing/2014/chart" uri="{C3380CC4-5D6E-409C-BE32-E72D297353CC}">
              <c16:uniqueId val="{0000000A-2E21-4F41-8E7C-796561D5C7CB}"/>
            </c:ext>
          </c:extLst>
        </c:ser>
        <c:dLbls>
          <c:showLegendKey val="0"/>
          <c:showVal val="1"/>
          <c:showCatName val="0"/>
          <c:showSerName val="0"/>
          <c:showPercent val="0"/>
          <c:showBubbleSize val="0"/>
        </c:dLbls>
        <c:gapWidth val="40"/>
        <c:axId val="806257720"/>
        <c:axId val="806259680"/>
      </c:barChart>
      <c:catAx>
        <c:axId val="806257720"/>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200"/>
            </a:pPr>
            <a:endParaRPr lang="en-US"/>
          </a:p>
        </c:txPr>
        <c:crossAx val="806259680"/>
        <c:crosses val="autoZero"/>
        <c:auto val="1"/>
        <c:lblAlgn val="ctr"/>
        <c:lblOffset val="100"/>
        <c:tickLblSkip val="1"/>
        <c:tickMarkSkip val="1"/>
        <c:noMultiLvlLbl val="0"/>
      </c:catAx>
      <c:valAx>
        <c:axId val="806259680"/>
        <c:scaling>
          <c:orientation val="minMax"/>
          <c:max val="50"/>
          <c:min val="0"/>
        </c:scaling>
        <c:delete val="1"/>
        <c:axPos val="b"/>
        <c:numFmt formatCode="General" sourceLinked="0"/>
        <c:majorTickMark val="out"/>
        <c:minorTickMark val="none"/>
        <c:tickLblPos val="nextTo"/>
        <c:crossAx val="806257720"/>
        <c:crosses val="max"/>
        <c:crossBetween val="between"/>
        <c:majorUnit val="10"/>
      </c:valAx>
      <c:spPr>
        <a:noFill/>
        <a:ln w="25400">
          <a:noFill/>
        </a:ln>
      </c:spPr>
    </c:plotArea>
    <c:legend>
      <c:legendPos val="r"/>
      <c:layout>
        <c:manualLayout>
          <c:xMode val="edge"/>
          <c:yMode val="edge"/>
          <c:x val="0.78923220500790792"/>
          <c:y val="0.78086244556982731"/>
          <c:w val="0.19671483219907523"/>
          <c:h val="0.16786252677407337"/>
        </c:manualLayout>
      </c:layout>
      <c:overlay val="0"/>
      <c:txPr>
        <a:bodyPr/>
        <a:lstStyle/>
        <a:p>
          <a:pPr>
            <a:defRPr sz="1200"/>
          </a:pPr>
          <a:endParaRPr lang="en-US"/>
        </a:p>
      </c:txPr>
    </c:legend>
    <c:plotVisOnly val="1"/>
    <c:dispBlanksAs val="gap"/>
    <c:showDLblsOverMax val="0"/>
  </c:chart>
  <c:spPr>
    <a:noFill/>
    <a:ln w="6350">
      <a:noFill/>
    </a:ln>
  </c:spPr>
  <c:txPr>
    <a:bodyPr/>
    <a:lstStyle/>
    <a:p>
      <a:pPr>
        <a:defRPr sz="1100" b="0" i="0" u="none" strike="noStrike" baseline="0">
          <a:solidFill>
            <a:srgbClr val="000000"/>
          </a:solidFill>
          <a:latin typeface="Arial"/>
          <a:ea typeface="Arial"/>
          <a:cs typeface="Arial"/>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endParaRPr lang="en-US" sz="900"/>
          </a:p>
        </c:rich>
      </c:tx>
      <c:layout>
        <c:manualLayout>
          <c:xMode val="edge"/>
          <c:yMode val="edge"/>
          <c:x val="0.95049068216324195"/>
          <c:y val="3.9113184925958326E-2"/>
        </c:manualLayout>
      </c:layout>
      <c:overlay val="0"/>
      <c:spPr>
        <a:solidFill>
          <a:sysClr val="window" lastClr="FFFFFF"/>
        </a:solidFill>
        <a:ln w="3175">
          <a:solidFill>
            <a:srgbClr val="333333"/>
          </a:solidFill>
        </a:ln>
        <a:effectLst>
          <a:outerShdw dist="35560" dir="2700000" algn="tl" rotWithShape="0">
            <a:prstClr val="black"/>
          </a:outerShdw>
        </a:effectLst>
      </c:spPr>
    </c:title>
    <c:autoTitleDeleted val="0"/>
    <c:plotArea>
      <c:layout>
        <c:manualLayout>
          <c:layoutTarget val="inner"/>
          <c:xMode val="edge"/>
          <c:yMode val="edge"/>
          <c:x val="0.35809481234703466"/>
          <c:y val="3.5275355505934886E-2"/>
          <c:w val="0.6199974755345049"/>
          <c:h val="0.90253284757315788"/>
        </c:manualLayout>
      </c:layout>
      <c:barChart>
        <c:barDir val="bar"/>
        <c:grouping val="clustered"/>
        <c:varyColors val="0"/>
        <c:ser>
          <c:idx val="0"/>
          <c:order val="0"/>
          <c:spPr>
            <a:solidFill>
              <a:srgbClr val="840C54"/>
            </a:solidFill>
            <a:ln w="25400">
              <a:noFill/>
            </a:ln>
          </c:spPr>
          <c:invertIfNegative val="0"/>
          <c:dPt>
            <c:idx val="3"/>
            <c:invertIfNegative val="0"/>
            <c:bubble3D val="0"/>
            <c:spPr>
              <a:solidFill>
                <a:srgbClr val="C799C4"/>
              </a:solidFill>
              <a:ln w="25400">
                <a:noFill/>
              </a:ln>
            </c:spPr>
          </c:dPt>
          <c:dPt>
            <c:idx val="4"/>
            <c:invertIfNegative val="0"/>
            <c:bubble3D val="0"/>
            <c:spPr>
              <a:solidFill>
                <a:srgbClr val="BDDCA8"/>
              </a:solidFill>
              <a:ln w="25400">
                <a:noFill/>
              </a:ln>
            </c:spPr>
          </c:dPt>
          <c:dPt>
            <c:idx val="5"/>
            <c:invertIfNegative val="0"/>
            <c:bubble3D val="0"/>
            <c:spPr>
              <a:solidFill>
                <a:sysClr val="window" lastClr="FFFFFF">
                  <a:lumMod val="75000"/>
                </a:sysClr>
              </a:solidFill>
              <a:ln w="25400">
                <a:noFill/>
              </a:ln>
            </c:spPr>
            <c:extLst xmlns:c16r2="http://schemas.microsoft.com/office/drawing/2015/06/chart">
              <c:ext xmlns:c16="http://schemas.microsoft.com/office/drawing/2014/chart" uri="{C3380CC4-5D6E-409C-BE32-E72D297353CC}">
                <c16:uniqueId val="{00000000-6AC3-4CF2-8ADA-9AAEFA8E2FB8}"/>
              </c:ext>
            </c:extLst>
          </c:dPt>
          <c:dPt>
            <c:idx val="6"/>
            <c:invertIfNegative val="0"/>
            <c:bubble3D val="0"/>
            <c:extLst xmlns:c16r2="http://schemas.microsoft.com/office/drawing/2015/06/chart">
              <c:ext xmlns:c16="http://schemas.microsoft.com/office/drawing/2014/chart" uri="{C3380CC4-5D6E-409C-BE32-E72D297353CC}">
                <c16:uniqueId val="{00000001-6AC3-4CF2-8ADA-9AAEFA8E2FB8}"/>
              </c:ext>
            </c:extLst>
          </c:dPt>
          <c:dPt>
            <c:idx val="7"/>
            <c:invertIfNegative val="0"/>
            <c:bubble3D val="0"/>
            <c:extLst xmlns:c16r2="http://schemas.microsoft.com/office/drawing/2015/06/chart">
              <c:ext xmlns:c16="http://schemas.microsoft.com/office/drawing/2014/chart" uri="{C3380CC4-5D6E-409C-BE32-E72D297353CC}">
                <c16:uniqueId val="{00000002-6AC3-4CF2-8ADA-9AAEFA8E2FB8}"/>
              </c:ext>
            </c:extLst>
          </c:dPt>
          <c:dPt>
            <c:idx val="8"/>
            <c:invertIfNegative val="0"/>
            <c:bubble3D val="0"/>
            <c:extLst xmlns:c16r2="http://schemas.microsoft.com/office/drawing/2015/06/chart">
              <c:ext xmlns:c16="http://schemas.microsoft.com/office/drawing/2014/chart" uri="{C3380CC4-5D6E-409C-BE32-E72D297353CC}">
                <c16:uniqueId val="{00000003-6AC3-4CF2-8ADA-9AAEFA8E2FB8}"/>
              </c:ext>
            </c:extLst>
          </c:dPt>
          <c:dPt>
            <c:idx val="9"/>
            <c:invertIfNegative val="0"/>
            <c:bubble3D val="0"/>
            <c:extLst xmlns:c16r2="http://schemas.microsoft.com/office/drawing/2015/06/chart">
              <c:ext xmlns:c16="http://schemas.microsoft.com/office/drawing/2014/chart" uri="{C3380CC4-5D6E-409C-BE32-E72D297353CC}">
                <c16:uniqueId val="{00000004-6AC3-4CF2-8ADA-9AAEFA8E2FB8}"/>
              </c:ext>
            </c:extLst>
          </c:dPt>
          <c:dPt>
            <c:idx val="12"/>
            <c:invertIfNegative val="0"/>
            <c:bubble3D val="0"/>
            <c:extLst xmlns:c16r2="http://schemas.microsoft.com/office/drawing/2015/06/chart">
              <c:ext xmlns:c16="http://schemas.microsoft.com/office/drawing/2014/chart" uri="{C3380CC4-5D6E-409C-BE32-E72D297353CC}">
                <c16:uniqueId val="{00000005-6AC3-4CF2-8ADA-9AAEFA8E2FB8}"/>
              </c:ext>
            </c:extLst>
          </c:dPt>
          <c:dPt>
            <c:idx val="13"/>
            <c:invertIfNegative val="0"/>
            <c:bubble3D val="0"/>
            <c:extLst xmlns:c16r2="http://schemas.microsoft.com/office/drawing/2015/06/chart">
              <c:ext xmlns:c16="http://schemas.microsoft.com/office/drawing/2014/chart" uri="{C3380CC4-5D6E-409C-BE32-E72D297353CC}">
                <c16:uniqueId val="{00000006-6AC3-4CF2-8ADA-9AAEFA8E2FB8}"/>
              </c:ext>
            </c:extLst>
          </c:dPt>
          <c:dPt>
            <c:idx val="14"/>
            <c:invertIfNegative val="0"/>
            <c:bubble3D val="0"/>
            <c:extLst xmlns:c16r2="http://schemas.microsoft.com/office/drawing/2015/06/chart">
              <c:ext xmlns:c16="http://schemas.microsoft.com/office/drawing/2014/chart" uri="{C3380CC4-5D6E-409C-BE32-E72D297353CC}">
                <c16:uniqueId val="{00000007-6AC3-4CF2-8ADA-9AAEFA8E2FB8}"/>
              </c:ext>
            </c:extLst>
          </c:dPt>
          <c:dPt>
            <c:idx val="15"/>
            <c:invertIfNegative val="0"/>
            <c:bubble3D val="0"/>
            <c:extLst xmlns:c16r2="http://schemas.microsoft.com/office/drawing/2015/06/chart">
              <c:ext xmlns:c16="http://schemas.microsoft.com/office/drawing/2014/chart" uri="{C3380CC4-5D6E-409C-BE32-E72D297353CC}">
                <c16:uniqueId val="{00000008-6AC3-4CF2-8ADA-9AAEFA8E2FB8}"/>
              </c:ext>
            </c:extLst>
          </c:dPt>
          <c:dPt>
            <c:idx val="21"/>
            <c:invertIfNegative val="0"/>
            <c:bubble3D val="0"/>
            <c:extLst xmlns:c16r2="http://schemas.microsoft.com/office/drawing/2015/06/chart">
              <c:ext xmlns:c16="http://schemas.microsoft.com/office/drawing/2014/chart" uri="{C3380CC4-5D6E-409C-BE32-E72D297353CC}">
                <c16:uniqueId val="{00000009-6AC3-4CF2-8ADA-9AAEFA8E2FB8}"/>
              </c:ext>
            </c:extLst>
          </c:dPt>
          <c:dLbls>
            <c:numFmt formatCode="#,##0" sourceLinked="0"/>
            <c:spPr>
              <a:noFill/>
              <a:ln w="25400">
                <a:noFill/>
              </a:ln>
            </c:spPr>
            <c:txPr>
              <a:bodyPr/>
              <a:lstStyle/>
              <a:p>
                <a:pPr>
                  <a:defRPr sz="1200"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Dati!$B$146:$B$151</c:f>
              <c:strCache>
                <c:ptCount val="6"/>
                <c:pt idx="0">
                  <c:v>Bezmaksas informatīvas lekcijas</c:v>
                </c:pt>
                <c:pt idx="1">
                  <c:v>Padziļinātas ekspertu konsultācijas</c:v>
                </c:pt>
                <c:pt idx="2">
                  <c:v>Rūpnieciskā īpašuma (RĪ) novērtēšanas rīks (finanšu rīks, kas nosaka RĪ vērtību naudas izteiksmē)</c:v>
                </c:pt>
                <c:pt idx="3">
                  <c:v>Cits ieteikums</c:v>
                </c:pt>
                <c:pt idx="4">
                  <c:v>Papildus nekas nav nepieciešams</c:v>
                </c:pt>
                <c:pt idx="5">
                  <c:v>Grūti pateikt</c:v>
                </c:pt>
              </c:strCache>
            </c:strRef>
          </c:cat>
          <c:val>
            <c:numRef>
              <c:f>Dati!$C$146:$C$151</c:f>
              <c:numCache>
                <c:formatCode>0</c:formatCode>
                <c:ptCount val="6"/>
                <c:pt idx="0">
                  <c:v>58.148704773098416</c:v>
                </c:pt>
                <c:pt idx="1">
                  <c:v>47.490527222384642</c:v>
                </c:pt>
                <c:pt idx="2">
                  <c:v>35.80553487751537</c:v>
                </c:pt>
                <c:pt idx="3">
                  <c:v>1.3797043396954258</c:v>
                </c:pt>
                <c:pt idx="4">
                  <c:v>3.7181212650782487</c:v>
                </c:pt>
                <c:pt idx="5">
                  <c:v>23.339079899865464</c:v>
                </c:pt>
              </c:numCache>
            </c:numRef>
          </c:val>
          <c:extLst xmlns:c16r2="http://schemas.microsoft.com/office/drawing/2015/06/chart">
            <c:ext xmlns:c16="http://schemas.microsoft.com/office/drawing/2014/chart" uri="{C3380CC4-5D6E-409C-BE32-E72D297353CC}">
              <c16:uniqueId val="{0000000A-6AC3-4CF2-8ADA-9AAEFA8E2FB8}"/>
            </c:ext>
          </c:extLst>
        </c:ser>
        <c:dLbls>
          <c:showLegendKey val="0"/>
          <c:showVal val="1"/>
          <c:showCatName val="0"/>
          <c:showSerName val="0"/>
          <c:showPercent val="0"/>
          <c:showBubbleSize val="0"/>
        </c:dLbls>
        <c:gapWidth val="40"/>
        <c:axId val="806267912"/>
        <c:axId val="806266736"/>
      </c:barChart>
      <c:catAx>
        <c:axId val="806267912"/>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200"/>
            </a:pPr>
            <a:endParaRPr lang="en-US"/>
          </a:p>
        </c:txPr>
        <c:crossAx val="806266736"/>
        <c:crosses val="autoZero"/>
        <c:auto val="1"/>
        <c:lblAlgn val="ctr"/>
        <c:lblOffset val="100"/>
        <c:tickLblSkip val="1"/>
        <c:tickMarkSkip val="1"/>
        <c:noMultiLvlLbl val="0"/>
      </c:catAx>
      <c:valAx>
        <c:axId val="806266736"/>
        <c:scaling>
          <c:orientation val="minMax"/>
          <c:max val="70"/>
          <c:min val="0"/>
        </c:scaling>
        <c:delete val="1"/>
        <c:axPos val="b"/>
        <c:numFmt formatCode="General" sourceLinked="0"/>
        <c:majorTickMark val="out"/>
        <c:minorTickMark val="none"/>
        <c:tickLblPos val="nextTo"/>
        <c:crossAx val="806267912"/>
        <c:crosses val="max"/>
        <c:crossBetween val="between"/>
        <c:majorUnit val="10"/>
      </c:valAx>
      <c:spPr>
        <a:noFill/>
        <a:ln w="25400">
          <a:noFill/>
        </a:ln>
      </c:spPr>
    </c:plotArea>
    <c:plotVisOnly val="1"/>
    <c:dispBlanksAs val="gap"/>
    <c:showDLblsOverMax val="0"/>
  </c:chart>
  <c:spPr>
    <a:noFill/>
    <a:ln w="6350">
      <a:noFill/>
    </a:ln>
  </c:spPr>
  <c:txPr>
    <a:bodyPr/>
    <a:lstStyle/>
    <a:p>
      <a:pPr>
        <a:defRPr sz="1100" b="0" i="0" u="none" strike="noStrike" baseline="0">
          <a:solidFill>
            <a:srgbClr val="000000"/>
          </a:solidFill>
          <a:latin typeface="Arial"/>
          <a:ea typeface="Arial"/>
          <a:cs typeface="Arial"/>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848241885045137"/>
          <c:y val="0"/>
          <c:w val="0.46981260840119143"/>
          <c:h val="0.91671426278282364"/>
        </c:manualLayout>
      </c:layout>
      <c:pieChart>
        <c:varyColors val="1"/>
        <c:ser>
          <c:idx val="0"/>
          <c:order val="0"/>
          <c:spPr>
            <a:solidFill>
              <a:srgbClr val="3A516E"/>
            </a:solidFill>
            <a:ln w="12700">
              <a:solidFill>
                <a:srgbClr val="000000"/>
              </a:solidFill>
              <a:prstDash val="solid"/>
            </a:ln>
          </c:spPr>
          <c:explosion val="1"/>
          <c:dPt>
            <c:idx val="0"/>
            <c:bubble3D val="0"/>
            <c:spPr>
              <a:solidFill>
                <a:srgbClr val="BDDCA8"/>
              </a:solidFill>
              <a:ln w="25400">
                <a:noFill/>
              </a:ln>
            </c:spPr>
            <c:extLst xmlns:c16r2="http://schemas.microsoft.com/office/drawing/2015/06/chart">
              <c:ext xmlns:c16="http://schemas.microsoft.com/office/drawing/2014/chart" uri="{C3380CC4-5D6E-409C-BE32-E72D297353CC}">
                <c16:uniqueId val="{00000001-16D7-46AC-AF60-9082113CFA9A}"/>
              </c:ext>
            </c:extLst>
          </c:dPt>
          <c:dPt>
            <c:idx val="1"/>
            <c:bubble3D val="0"/>
            <c:spPr>
              <a:solidFill>
                <a:srgbClr val="D0909F"/>
              </a:solidFill>
              <a:ln w="25400">
                <a:noFill/>
              </a:ln>
            </c:spPr>
            <c:extLst xmlns:c16r2="http://schemas.microsoft.com/office/drawing/2015/06/chart">
              <c:ext xmlns:c16="http://schemas.microsoft.com/office/drawing/2014/chart" uri="{C3380CC4-5D6E-409C-BE32-E72D297353CC}">
                <c16:uniqueId val="{00000003-16D7-46AC-AF60-9082113CFA9A}"/>
              </c:ext>
            </c:extLst>
          </c:dPt>
          <c:dPt>
            <c:idx val="2"/>
            <c:bubble3D val="0"/>
            <c:spPr>
              <a:solidFill>
                <a:sysClr val="window" lastClr="FFFFFF">
                  <a:lumMod val="75000"/>
                </a:sysClr>
              </a:solidFill>
              <a:ln w="25400">
                <a:noFill/>
              </a:ln>
            </c:spPr>
            <c:extLst xmlns:c16r2="http://schemas.microsoft.com/office/drawing/2015/06/chart">
              <c:ext xmlns:c16="http://schemas.microsoft.com/office/drawing/2014/chart" uri="{C3380CC4-5D6E-409C-BE32-E72D297353CC}">
                <c16:uniqueId val="{00000005-16D7-46AC-AF60-9082113CFA9A}"/>
              </c:ext>
            </c:extLst>
          </c:dPt>
          <c:dPt>
            <c:idx val="3"/>
            <c:bubble3D val="0"/>
            <c:spPr>
              <a:solidFill>
                <a:srgbClr val="990000"/>
              </a:solidFill>
              <a:ln w="25400">
                <a:noFill/>
              </a:ln>
            </c:spPr>
            <c:extLst xmlns:c16r2="http://schemas.microsoft.com/office/drawing/2015/06/chart">
              <c:ext xmlns:c16="http://schemas.microsoft.com/office/drawing/2014/chart" uri="{C3380CC4-5D6E-409C-BE32-E72D297353CC}">
                <c16:uniqueId val="{00000007-16D7-46AC-AF60-9082113CFA9A}"/>
              </c:ext>
            </c:extLst>
          </c:dPt>
          <c:dPt>
            <c:idx val="4"/>
            <c:bubble3D val="0"/>
            <c:spPr>
              <a:solidFill>
                <a:sysClr val="window" lastClr="FFFFFF">
                  <a:lumMod val="75000"/>
                </a:sysClr>
              </a:solidFill>
              <a:ln w="25400">
                <a:noFill/>
              </a:ln>
            </c:spPr>
            <c:extLst xmlns:c16r2="http://schemas.microsoft.com/office/drawing/2015/06/chart">
              <c:ext xmlns:c16="http://schemas.microsoft.com/office/drawing/2014/chart" uri="{C3380CC4-5D6E-409C-BE32-E72D297353CC}">
                <c16:uniqueId val="{00000009-16D7-46AC-AF60-9082113CFA9A}"/>
              </c:ext>
            </c:extLst>
          </c:dPt>
          <c:dPt>
            <c:idx val="5"/>
            <c:bubble3D val="0"/>
            <c:spPr>
              <a:solidFill>
                <a:schemeClr val="bg1">
                  <a:lumMod val="75000"/>
                </a:schemeClr>
              </a:solidFill>
              <a:ln w="25400">
                <a:noFill/>
              </a:ln>
            </c:spPr>
            <c:extLst xmlns:c16r2="http://schemas.microsoft.com/office/drawing/2015/06/chart">
              <c:ext xmlns:c16="http://schemas.microsoft.com/office/drawing/2014/chart" uri="{C3380CC4-5D6E-409C-BE32-E72D297353CC}">
                <c16:uniqueId val="{0000000B-16D7-46AC-AF60-9082113CFA9A}"/>
              </c:ext>
            </c:extLst>
          </c:dPt>
          <c:dPt>
            <c:idx val="6"/>
            <c:bubble3D val="0"/>
            <c:spPr>
              <a:solidFill>
                <a:schemeClr val="accent4">
                  <a:lumMod val="75000"/>
                </a:schemeClr>
              </a:solidFill>
              <a:ln w="25400">
                <a:noFill/>
              </a:ln>
            </c:spPr>
            <c:extLst xmlns:c16r2="http://schemas.microsoft.com/office/drawing/2015/06/chart">
              <c:ext xmlns:c16="http://schemas.microsoft.com/office/drawing/2014/chart" uri="{C3380CC4-5D6E-409C-BE32-E72D297353CC}">
                <c16:uniqueId val="{0000000D-16D7-46AC-AF60-9082113CFA9A}"/>
              </c:ext>
            </c:extLst>
          </c:dPt>
          <c:dPt>
            <c:idx val="7"/>
            <c:bubble3D val="0"/>
            <c:spPr>
              <a:solidFill>
                <a:schemeClr val="accent4">
                  <a:lumMod val="60000"/>
                  <a:lumOff val="40000"/>
                </a:schemeClr>
              </a:solidFill>
              <a:ln w="12700">
                <a:solidFill>
                  <a:schemeClr val="bg1">
                    <a:lumMod val="75000"/>
                  </a:schemeClr>
                </a:solidFill>
                <a:prstDash val="solid"/>
              </a:ln>
            </c:spPr>
            <c:extLst xmlns:c16r2="http://schemas.microsoft.com/office/drawing/2015/06/chart">
              <c:ext xmlns:c16="http://schemas.microsoft.com/office/drawing/2014/chart" uri="{C3380CC4-5D6E-409C-BE32-E72D297353CC}">
                <c16:uniqueId val="{0000000F-16D7-46AC-AF60-9082113CFA9A}"/>
              </c:ext>
            </c:extLst>
          </c:dPt>
          <c:dLbls>
            <c:dLbl>
              <c:idx val="0"/>
              <c:layout>
                <c:manualLayout>
                  <c:x val="-7.5416498818224528E-3"/>
                  <c:y val="-2.3755349453846126E-2"/>
                </c:manualLayout>
              </c:layout>
              <c:tx>
                <c:rich>
                  <a:bodyPr/>
                  <a:lstStyle/>
                  <a:p>
                    <a:fld id="{C5CB155B-D40A-4343-B7F6-CDB1C5DD4B9A}" type="CATEGORYNAME">
                      <a:rPr lang="en-US"/>
                      <a:pPr/>
                      <a:t>[CATEGORY NAME]</a:t>
                    </a:fld>
                    <a:r>
                      <a:rPr lang="en-US" baseline="0"/>
                      <a:t>
</a:t>
                    </a:r>
                    <a:fld id="{2BD10BF6-2C57-4F3C-BE3B-FCB4B726CD25}" type="PERCENTAGE">
                      <a:rPr lang="en-US" b="1" baseline="0"/>
                      <a:pPr/>
                      <a:t>[PERCENTAGE]</a:t>
                    </a:fld>
                    <a:endParaRPr lang="en-US" baseline="0"/>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16D7-46AC-AF60-9082113CFA9A}"/>
                </c:ext>
                <c:ext xmlns:c15="http://schemas.microsoft.com/office/drawing/2012/chart" uri="{CE6537A1-D6FC-4f65-9D91-7224C49458BB}">
                  <c15:layout/>
                  <c15:dlblFieldTable/>
                  <c15:showDataLabelsRange val="0"/>
                </c:ext>
              </c:extLst>
            </c:dLbl>
            <c:dLbl>
              <c:idx val="1"/>
              <c:layout>
                <c:manualLayout>
                  <c:x val="2.448226833411752E-2"/>
                  <c:y val="-5.8565498280442642E-3"/>
                </c:manualLayout>
              </c:layout>
              <c:tx>
                <c:rich>
                  <a:bodyPr/>
                  <a:lstStyle/>
                  <a:p>
                    <a:fld id="{97ACAED5-3F5D-4994-8A47-DBB58D83825F}" type="CATEGORYNAME">
                      <a:rPr lang="en-US"/>
                      <a:pPr/>
                      <a:t>[CATEGORY NAME]</a:t>
                    </a:fld>
                    <a:r>
                      <a:rPr lang="en-US" baseline="0"/>
                      <a:t>
</a:t>
                    </a:r>
                    <a:fld id="{FA250C57-FA21-457E-AD86-7869C57BE094}" type="PERCENTAGE">
                      <a:rPr lang="en-US" b="1" baseline="0"/>
                      <a:pPr/>
                      <a:t>[PERCENTAGE]</a:t>
                    </a:fld>
                    <a:endParaRPr lang="en-US" baseline="0"/>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16D7-46AC-AF60-9082113CFA9A}"/>
                </c:ext>
                <c:ext xmlns:c15="http://schemas.microsoft.com/office/drawing/2012/chart" uri="{CE6537A1-D6FC-4f65-9D91-7224C49458BB}">
                  <c15:layout>
                    <c:manualLayout>
                      <c:w val="0.10889600869243721"/>
                      <c:h val="0.17641195036212984"/>
                    </c:manualLayout>
                  </c15:layout>
                  <c15:dlblFieldTable/>
                  <c15:showDataLabelsRange val="0"/>
                </c:ext>
              </c:extLst>
            </c:dLbl>
            <c:dLbl>
              <c:idx val="2"/>
              <c:layout>
                <c:manualLayout>
                  <c:x val="2.5262042762119159E-5"/>
                  <c:y val="4.6431875283095246E-2"/>
                </c:manualLayout>
              </c:layout>
              <c:tx>
                <c:rich>
                  <a:bodyPr/>
                  <a:lstStyle/>
                  <a:p>
                    <a:fld id="{22F4BCF1-F9F4-4308-9EAF-59C6C2248251}" type="CATEGORYNAME">
                      <a:rPr lang="en-US"/>
                      <a:pPr/>
                      <a:t>[CATEGORY NAME]</a:t>
                    </a:fld>
                    <a:r>
                      <a:rPr lang="en-US" baseline="0"/>
                      <a:t>
</a:t>
                    </a:r>
                    <a:fld id="{097AA2ED-9966-4265-A52A-E2281D1E90B1}" type="PERCENTAGE">
                      <a:rPr lang="en-US" b="1" baseline="0"/>
                      <a:pPr/>
                      <a:t>[PERCENTAGE]</a:t>
                    </a:fld>
                    <a:endParaRPr lang="en-US" baseline="0"/>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16D7-46AC-AF60-9082113CFA9A}"/>
                </c:ext>
                <c:ext xmlns:c15="http://schemas.microsoft.com/office/drawing/2012/chart" uri="{CE6537A1-D6FC-4f65-9D91-7224C49458BB}">
                  <c15:layout/>
                  <c15:dlblFieldTable/>
                  <c15:showDataLabelsRange val="0"/>
                </c:ext>
              </c:extLst>
            </c:dLbl>
            <c:dLbl>
              <c:idx val="3"/>
              <c:delete val="1"/>
              <c:extLst xmlns:c16r2="http://schemas.microsoft.com/office/drawing/2015/06/chart">
                <c:ext xmlns:c16="http://schemas.microsoft.com/office/drawing/2014/chart" uri="{C3380CC4-5D6E-409C-BE32-E72D297353CC}">
                  <c16:uniqueId val="{00000007-16D7-46AC-AF60-9082113CFA9A}"/>
                </c:ext>
                <c:ext xmlns:c15="http://schemas.microsoft.com/office/drawing/2012/chart" uri="{CE6537A1-D6FC-4f65-9D91-7224C49458BB}"/>
              </c:extLst>
            </c:dLbl>
            <c:dLbl>
              <c:idx val="4"/>
              <c:layout>
                <c:manualLayout>
                  <c:x val="2.435063222768772E-2"/>
                  <c:y val="7.7549497785737846E-4"/>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16D7-46AC-AF60-9082113CFA9A}"/>
                </c:ext>
                <c:ext xmlns:c15="http://schemas.microsoft.com/office/drawing/2012/chart" uri="{CE6537A1-D6FC-4f65-9D91-7224C49458BB}"/>
              </c:extLst>
            </c:dLbl>
            <c:dLbl>
              <c:idx val="5"/>
              <c:layout>
                <c:manualLayout>
                  <c:x val="-1.6059888972348293E-2"/>
                  <c:y val="-9.0551179776102533E-4"/>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16D7-46AC-AF60-9082113CFA9A}"/>
                </c:ext>
                <c:ext xmlns:c15="http://schemas.microsoft.com/office/drawing/2012/chart" uri="{CE6537A1-D6FC-4f65-9D91-7224C49458BB}"/>
              </c:extLst>
            </c:dLbl>
            <c:dLbl>
              <c:idx val="6"/>
              <c:layout>
                <c:manualLayout>
                  <c:x val="6.1520993261422264E-3"/>
                  <c:y val="1.9342765081194119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D-16D7-46AC-AF60-9082113CFA9A}"/>
                </c:ext>
                <c:ext xmlns:c15="http://schemas.microsoft.com/office/drawing/2012/chart" uri="{CE6537A1-D6FC-4f65-9D91-7224C49458BB}"/>
              </c:extLst>
            </c:dLbl>
            <c:dLbl>
              <c:idx val="7"/>
              <c:layout>
                <c:manualLayout>
                  <c:x val="-2.3702515242021081E-2"/>
                  <c:y val="6.5111495209440179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F-16D7-46AC-AF60-9082113CFA9A}"/>
                </c:ext>
                <c:ext xmlns:c15="http://schemas.microsoft.com/office/drawing/2012/chart" uri="{CE6537A1-D6FC-4f65-9D91-7224C49458BB}"/>
              </c:extLst>
            </c:dLbl>
            <c:numFmt formatCode="0%" sourceLinked="0"/>
            <c:spPr>
              <a:noFill/>
              <a:ln w="25400">
                <a:noFill/>
              </a:ln>
            </c:spPr>
            <c:txPr>
              <a:bodyPr/>
              <a:lstStyle/>
              <a:p>
                <a:pPr>
                  <a:defRPr sz="1400"/>
                </a:pPr>
                <a:endParaRPr lang="en-US"/>
              </a:p>
            </c:txP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Dati!$B$155:$B$157</c:f>
              <c:strCache>
                <c:ptCount val="3"/>
                <c:pt idx="0">
                  <c:v>Jā</c:v>
                </c:pt>
                <c:pt idx="1">
                  <c:v>Nē</c:v>
                </c:pt>
                <c:pt idx="2">
                  <c:v>Grūti pateikt</c:v>
                </c:pt>
              </c:strCache>
            </c:strRef>
          </c:cat>
          <c:val>
            <c:numRef>
              <c:f>Dati!$C$155:$C$157</c:f>
              <c:numCache>
                <c:formatCode>###0</c:formatCode>
                <c:ptCount val="3"/>
                <c:pt idx="0">
                  <c:v>72.985544715372882</c:v>
                </c:pt>
                <c:pt idx="1">
                  <c:v>6.7915064154127078</c:v>
                </c:pt>
                <c:pt idx="2">
                  <c:v>20.222948869214406</c:v>
                </c:pt>
              </c:numCache>
            </c:numRef>
          </c:val>
          <c:extLst xmlns:c16r2="http://schemas.microsoft.com/office/drawing/2015/06/chart">
            <c:ext xmlns:c16="http://schemas.microsoft.com/office/drawing/2014/chart" uri="{C3380CC4-5D6E-409C-BE32-E72D297353CC}">
              <c16:uniqueId val="{00000010-16D7-46AC-AF60-9082113CFA9A}"/>
            </c:ext>
          </c:extLst>
        </c:ser>
        <c:dLbls>
          <c:showLegendKey val="0"/>
          <c:showVal val="0"/>
          <c:showCatName val="1"/>
          <c:showSerName val="0"/>
          <c:showPercent val="1"/>
          <c:showBubbleSize val="0"/>
          <c:showLeaderLines val="0"/>
        </c:dLbls>
        <c:firstSliceAng val="360"/>
      </c:pieChart>
      <c:spPr>
        <a:noFill/>
        <a:ln w="25400">
          <a:noFill/>
        </a:ln>
      </c:spPr>
    </c:plotArea>
    <c:plotVisOnly val="1"/>
    <c:dispBlanksAs val="zero"/>
    <c:showDLblsOverMax val="0"/>
  </c:chart>
  <c:spPr>
    <a:noFill/>
    <a:ln w="6350">
      <a:noFill/>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lv-LV" sz="900"/>
              <a:t>%</a:t>
            </a:r>
            <a:endParaRPr lang="en-US" sz="900"/>
          </a:p>
        </c:rich>
      </c:tx>
      <c:layout>
        <c:manualLayout>
          <c:xMode val="edge"/>
          <c:yMode val="edge"/>
          <c:x val="0.96148113184571193"/>
          <c:y val="1.7910443551429414E-2"/>
        </c:manualLayout>
      </c:layout>
      <c:overlay val="0"/>
      <c:spPr>
        <a:solidFill>
          <a:sysClr val="window" lastClr="FFFFFF"/>
        </a:solidFill>
        <a:ln w="3175">
          <a:solidFill>
            <a:srgbClr val="333333"/>
          </a:solidFill>
        </a:ln>
        <a:effectLst>
          <a:outerShdw dist="35560" dir="2700000" algn="tl" rotWithShape="0">
            <a:prstClr val="black"/>
          </a:outerShdw>
        </a:effectLst>
      </c:spPr>
    </c:title>
    <c:autoTitleDeleted val="0"/>
    <c:plotArea>
      <c:layout>
        <c:manualLayout>
          <c:layoutTarget val="inner"/>
          <c:xMode val="edge"/>
          <c:yMode val="edge"/>
          <c:x val="0.3910661613944445"/>
          <c:y val="1.4379829737964572E-2"/>
          <c:w val="0.58388599823622023"/>
          <c:h val="0.92342839117717346"/>
        </c:manualLayout>
      </c:layout>
      <c:barChart>
        <c:barDir val="bar"/>
        <c:grouping val="clustered"/>
        <c:varyColors val="0"/>
        <c:ser>
          <c:idx val="0"/>
          <c:order val="0"/>
          <c:tx>
            <c:strRef>
              <c:f>Dati!$C$163</c:f>
              <c:strCache>
                <c:ptCount val="1"/>
                <c:pt idx="0">
                  <c:v>07.2024., n=2318</c:v>
                </c:pt>
              </c:strCache>
            </c:strRef>
          </c:tx>
          <c:spPr>
            <a:solidFill>
              <a:srgbClr val="840C54"/>
            </a:solidFill>
            <a:ln w="25400">
              <a:noFill/>
            </a:ln>
          </c:spPr>
          <c:invertIfNegative val="0"/>
          <c:dPt>
            <c:idx val="5"/>
            <c:invertIfNegative val="0"/>
            <c:bubble3D val="0"/>
            <c:extLst xmlns:c16r2="http://schemas.microsoft.com/office/drawing/2015/06/chart">
              <c:ext xmlns:c16="http://schemas.microsoft.com/office/drawing/2014/chart" uri="{C3380CC4-5D6E-409C-BE32-E72D297353CC}">
                <c16:uniqueId val="{00000000-8A1F-400C-972E-723BA7E09193}"/>
              </c:ext>
            </c:extLst>
          </c:dPt>
          <c:dPt>
            <c:idx val="6"/>
            <c:invertIfNegative val="0"/>
            <c:bubble3D val="0"/>
            <c:extLst xmlns:c16r2="http://schemas.microsoft.com/office/drawing/2015/06/chart">
              <c:ext xmlns:c16="http://schemas.microsoft.com/office/drawing/2014/chart" uri="{C3380CC4-5D6E-409C-BE32-E72D297353CC}">
                <c16:uniqueId val="{00000001-8A1F-400C-972E-723BA7E09193}"/>
              </c:ext>
            </c:extLst>
          </c:dPt>
          <c:dPt>
            <c:idx val="7"/>
            <c:invertIfNegative val="0"/>
            <c:bubble3D val="0"/>
            <c:extLst xmlns:c16r2="http://schemas.microsoft.com/office/drawing/2015/06/chart">
              <c:ext xmlns:c16="http://schemas.microsoft.com/office/drawing/2014/chart" uri="{C3380CC4-5D6E-409C-BE32-E72D297353CC}">
                <c16:uniqueId val="{00000002-8A1F-400C-972E-723BA7E09193}"/>
              </c:ext>
            </c:extLst>
          </c:dPt>
          <c:dPt>
            <c:idx val="8"/>
            <c:invertIfNegative val="0"/>
            <c:bubble3D val="0"/>
            <c:extLst xmlns:c16r2="http://schemas.microsoft.com/office/drawing/2015/06/chart">
              <c:ext xmlns:c16="http://schemas.microsoft.com/office/drawing/2014/chart" uri="{C3380CC4-5D6E-409C-BE32-E72D297353CC}">
                <c16:uniqueId val="{00000003-8A1F-400C-972E-723BA7E09193}"/>
              </c:ext>
            </c:extLst>
          </c:dPt>
          <c:dPt>
            <c:idx val="9"/>
            <c:invertIfNegative val="0"/>
            <c:bubble3D val="0"/>
            <c:extLst xmlns:c16r2="http://schemas.microsoft.com/office/drawing/2015/06/chart">
              <c:ext xmlns:c16="http://schemas.microsoft.com/office/drawing/2014/chart" uri="{C3380CC4-5D6E-409C-BE32-E72D297353CC}">
                <c16:uniqueId val="{00000004-8A1F-400C-972E-723BA7E09193}"/>
              </c:ext>
            </c:extLst>
          </c:dPt>
          <c:dPt>
            <c:idx val="12"/>
            <c:invertIfNegative val="0"/>
            <c:bubble3D val="0"/>
            <c:extLst xmlns:c16r2="http://schemas.microsoft.com/office/drawing/2015/06/chart">
              <c:ext xmlns:c16="http://schemas.microsoft.com/office/drawing/2014/chart" uri="{C3380CC4-5D6E-409C-BE32-E72D297353CC}">
                <c16:uniqueId val="{00000005-8A1F-400C-972E-723BA7E09193}"/>
              </c:ext>
            </c:extLst>
          </c:dPt>
          <c:dPt>
            <c:idx val="13"/>
            <c:invertIfNegative val="0"/>
            <c:bubble3D val="0"/>
            <c:extLst xmlns:c16r2="http://schemas.microsoft.com/office/drawing/2015/06/chart">
              <c:ext xmlns:c16="http://schemas.microsoft.com/office/drawing/2014/chart" uri="{C3380CC4-5D6E-409C-BE32-E72D297353CC}">
                <c16:uniqueId val="{00000006-8A1F-400C-972E-723BA7E09193}"/>
              </c:ext>
            </c:extLst>
          </c:dPt>
          <c:dPt>
            <c:idx val="14"/>
            <c:invertIfNegative val="0"/>
            <c:bubble3D val="0"/>
            <c:extLst xmlns:c16r2="http://schemas.microsoft.com/office/drawing/2015/06/chart">
              <c:ext xmlns:c16="http://schemas.microsoft.com/office/drawing/2014/chart" uri="{C3380CC4-5D6E-409C-BE32-E72D297353CC}">
                <c16:uniqueId val="{00000007-8A1F-400C-972E-723BA7E09193}"/>
              </c:ext>
            </c:extLst>
          </c:dPt>
          <c:dPt>
            <c:idx val="15"/>
            <c:invertIfNegative val="0"/>
            <c:bubble3D val="0"/>
            <c:extLst xmlns:c16r2="http://schemas.microsoft.com/office/drawing/2015/06/chart">
              <c:ext xmlns:c16="http://schemas.microsoft.com/office/drawing/2014/chart" uri="{C3380CC4-5D6E-409C-BE32-E72D297353CC}">
                <c16:uniqueId val="{00000008-8A1F-400C-972E-723BA7E09193}"/>
              </c:ext>
            </c:extLst>
          </c:dPt>
          <c:dPt>
            <c:idx val="21"/>
            <c:invertIfNegative val="0"/>
            <c:bubble3D val="0"/>
            <c:extLst xmlns:c16r2="http://schemas.microsoft.com/office/drawing/2015/06/chart">
              <c:ext xmlns:c16="http://schemas.microsoft.com/office/drawing/2014/chart" uri="{C3380CC4-5D6E-409C-BE32-E72D297353CC}">
                <c16:uniqueId val="{00000009-8A1F-400C-972E-723BA7E09193}"/>
              </c:ext>
            </c:extLst>
          </c:dPt>
          <c:dLbls>
            <c:dLbl>
              <c:idx val="4"/>
              <c:numFmt formatCode="#,##0.0" sourceLinked="0"/>
              <c:spPr>
                <a:noFill/>
                <a:ln w="25400">
                  <a:noFill/>
                </a:ln>
              </c:spPr>
              <c:txPr>
                <a:bodyPr/>
                <a:lstStyle/>
                <a:p>
                  <a:pPr>
                    <a:defRPr sz="1200" b="1"/>
                  </a:pPr>
                  <a:endParaRPr lang="en-US"/>
                </a:p>
              </c:txPr>
              <c:dLblPos val="outEnd"/>
              <c:showLegendKey val="0"/>
              <c:showVal val="1"/>
              <c:showCatName val="0"/>
              <c:showSerName val="0"/>
              <c:showPercent val="0"/>
              <c:showBubbleSize val="0"/>
            </c:dLbl>
            <c:numFmt formatCode="#,##0" sourceLinked="0"/>
            <c:spPr>
              <a:noFill/>
              <a:ln w="25400">
                <a:noFill/>
              </a:ln>
            </c:spPr>
            <c:txPr>
              <a:bodyPr/>
              <a:lstStyle/>
              <a:p>
                <a:pPr>
                  <a:defRPr sz="1200"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Dati!$B$164:$B$169</c:f>
              <c:strCache>
                <c:ptCount val="6"/>
                <c:pt idx="0">
                  <c:v>Ļaunprātīgas kopēšanas dēļ uzņēmums var gūt ievērojamus finansiālus zaudējumus</c:v>
                </c:pt>
                <c:pt idx="1">
                  <c:v>Inovatīva ideja vai komerciāli veiksmīgs produkts/prece var tikt kopēts</c:v>
                </c:pt>
                <c:pt idx="2">
                  <c:v>Ir grūtāk pierādīt, kam pieder tiesības uz ideju vai produktu/preci</c:v>
                </c:pt>
                <c:pt idx="3">
                  <c:v>Neaizsargātu produktu/preci ir grūtāk ieviest jaunos tirgos</c:v>
                </c:pt>
                <c:pt idx="4">
                  <c:v>Citas problēmas</c:v>
                </c:pt>
                <c:pt idx="5">
                  <c:v>Grūti pateikt</c:v>
                </c:pt>
              </c:strCache>
            </c:strRef>
          </c:cat>
          <c:val>
            <c:numRef>
              <c:f>Dati!$C$164:$C$169</c:f>
              <c:numCache>
                <c:formatCode>0</c:formatCode>
                <c:ptCount val="6"/>
                <c:pt idx="0">
                  <c:v>62.88314438895388</c:v>
                </c:pt>
                <c:pt idx="1">
                  <c:v>62.314355629066512</c:v>
                </c:pt>
                <c:pt idx="2">
                  <c:v>61.391597580296384</c:v>
                </c:pt>
                <c:pt idx="3">
                  <c:v>27.560777632970289</c:v>
                </c:pt>
                <c:pt idx="4" formatCode="0.0">
                  <c:v>0.3217760806166895</c:v>
                </c:pt>
                <c:pt idx="5">
                  <c:v>21.127770028617704</c:v>
                </c:pt>
              </c:numCache>
            </c:numRef>
          </c:val>
          <c:extLst xmlns:c16r2="http://schemas.microsoft.com/office/drawing/2015/06/chart">
            <c:ext xmlns:c16="http://schemas.microsoft.com/office/drawing/2014/chart" uri="{C3380CC4-5D6E-409C-BE32-E72D297353CC}">
              <c16:uniqueId val="{0000000A-8A1F-400C-972E-723BA7E09193}"/>
            </c:ext>
          </c:extLst>
        </c:ser>
        <c:ser>
          <c:idx val="1"/>
          <c:order val="1"/>
          <c:tx>
            <c:strRef>
              <c:f>Dati!$D$163</c:f>
              <c:strCache>
                <c:ptCount val="1"/>
                <c:pt idx="0">
                  <c:v>06.2022, n=2808</c:v>
                </c:pt>
              </c:strCache>
            </c:strRef>
          </c:tx>
          <c:spPr>
            <a:solidFill>
              <a:srgbClr val="C799C4"/>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Dati!$B$164:$B$169</c:f>
              <c:strCache>
                <c:ptCount val="6"/>
                <c:pt idx="0">
                  <c:v>Ļaunprātīgas kopēšanas dēļ uzņēmums var gūt ievērojamus finansiālus zaudējumus</c:v>
                </c:pt>
                <c:pt idx="1">
                  <c:v>Inovatīva ideja vai komerciāli veiksmīgs produkts/prece var tikt kopēts</c:v>
                </c:pt>
                <c:pt idx="2">
                  <c:v>Ir grūtāk pierādīt, kam pieder tiesības uz ideju vai produktu/preci</c:v>
                </c:pt>
                <c:pt idx="3">
                  <c:v>Neaizsargātu produktu/preci ir grūtāk ieviest jaunos tirgos</c:v>
                </c:pt>
                <c:pt idx="4">
                  <c:v>Citas problēmas</c:v>
                </c:pt>
                <c:pt idx="5">
                  <c:v>Grūti pateikt</c:v>
                </c:pt>
              </c:strCache>
            </c:strRef>
          </c:cat>
          <c:val>
            <c:numRef>
              <c:f>Dati!$D$164:$D$169</c:f>
              <c:numCache>
                <c:formatCode>0</c:formatCode>
                <c:ptCount val="6"/>
                <c:pt idx="0">
                  <c:v>48.9</c:v>
                </c:pt>
                <c:pt idx="1">
                  <c:v>50.6</c:v>
                </c:pt>
                <c:pt idx="2">
                  <c:v>49</c:v>
                </c:pt>
                <c:pt idx="3">
                  <c:v>20.2</c:v>
                </c:pt>
                <c:pt idx="4">
                  <c:v>0.5</c:v>
                </c:pt>
                <c:pt idx="5">
                  <c:v>31.6</c:v>
                </c:pt>
              </c:numCache>
            </c:numRef>
          </c:val>
          <c:extLst xmlns:c16r2="http://schemas.microsoft.com/office/drawing/2015/06/chart">
            <c:ext xmlns:c16="http://schemas.microsoft.com/office/drawing/2014/chart" uri="{C3380CC4-5D6E-409C-BE32-E72D297353CC}">
              <c16:uniqueId val="{0000000B-8A1F-400C-972E-723BA7E09193}"/>
            </c:ext>
          </c:extLst>
        </c:ser>
        <c:ser>
          <c:idx val="2"/>
          <c:order val="2"/>
          <c:tx>
            <c:strRef>
              <c:f>Dati!$E$163</c:f>
              <c:strCache>
                <c:ptCount val="1"/>
                <c:pt idx="0">
                  <c:v>11.2019, n=3622</c:v>
                </c:pt>
              </c:strCache>
            </c:strRef>
          </c:tx>
          <c:spPr>
            <a:solidFill>
              <a:srgbClr val="F8CBAD"/>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Dati!$B$164:$B$169</c:f>
              <c:strCache>
                <c:ptCount val="6"/>
                <c:pt idx="0">
                  <c:v>Ļaunprātīgas kopēšanas dēļ uzņēmums var gūt ievērojamus finansiālus zaudējumus</c:v>
                </c:pt>
                <c:pt idx="1">
                  <c:v>Inovatīva ideja vai komerciāli veiksmīgs produkts/prece var tikt kopēts</c:v>
                </c:pt>
                <c:pt idx="2">
                  <c:v>Ir grūtāk pierādīt, kam pieder tiesības uz ideju vai produktu/preci</c:v>
                </c:pt>
                <c:pt idx="3">
                  <c:v>Neaizsargātu produktu/preci ir grūtāk ieviest jaunos tirgos</c:v>
                </c:pt>
                <c:pt idx="4">
                  <c:v>Citas problēmas</c:v>
                </c:pt>
                <c:pt idx="5">
                  <c:v>Grūti pateikt</c:v>
                </c:pt>
              </c:strCache>
            </c:strRef>
          </c:cat>
          <c:val>
            <c:numRef>
              <c:f>Dati!$E$164:$E$169</c:f>
              <c:numCache>
                <c:formatCode>0</c:formatCode>
                <c:ptCount val="6"/>
                <c:pt idx="0">
                  <c:v>51.6</c:v>
                </c:pt>
                <c:pt idx="1">
                  <c:v>54.7</c:v>
                </c:pt>
                <c:pt idx="2">
                  <c:v>52.3</c:v>
                </c:pt>
                <c:pt idx="3">
                  <c:v>19.899999999999999</c:v>
                </c:pt>
                <c:pt idx="4">
                  <c:v>0.5</c:v>
                </c:pt>
                <c:pt idx="5">
                  <c:v>25.7</c:v>
                </c:pt>
              </c:numCache>
            </c:numRef>
          </c:val>
          <c:extLst xmlns:c16r2="http://schemas.microsoft.com/office/drawing/2015/06/chart">
            <c:ext xmlns:c16="http://schemas.microsoft.com/office/drawing/2014/chart" uri="{C3380CC4-5D6E-409C-BE32-E72D297353CC}">
              <c16:uniqueId val="{0000000A-7F35-4F4A-AC34-604DA0774B21}"/>
            </c:ext>
          </c:extLst>
        </c:ser>
        <c:dLbls>
          <c:showLegendKey val="0"/>
          <c:showVal val="1"/>
          <c:showCatName val="0"/>
          <c:showSerName val="0"/>
          <c:showPercent val="0"/>
          <c:showBubbleSize val="0"/>
        </c:dLbls>
        <c:gapWidth val="40"/>
        <c:axId val="435152928"/>
        <c:axId val="435156456"/>
      </c:barChart>
      <c:catAx>
        <c:axId val="435152928"/>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200"/>
            </a:pPr>
            <a:endParaRPr lang="en-US"/>
          </a:p>
        </c:txPr>
        <c:crossAx val="435156456"/>
        <c:crosses val="autoZero"/>
        <c:auto val="1"/>
        <c:lblAlgn val="ctr"/>
        <c:lblOffset val="100"/>
        <c:tickLblSkip val="1"/>
        <c:tickMarkSkip val="1"/>
        <c:noMultiLvlLbl val="0"/>
      </c:catAx>
      <c:valAx>
        <c:axId val="435156456"/>
        <c:scaling>
          <c:orientation val="minMax"/>
          <c:max val="80"/>
          <c:min val="0"/>
        </c:scaling>
        <c:delete val="1"/>
        <c:axPos val="b"/>
        <c:numFmt formatCode="General" sourceLinked="0"/>
        <c:majorTickMark val="out"/>
        <c:minorTickMark val="none"/>
        <c:tickLblPos val="nextTo"/>
        <c:crossAx val="435152928"/>
        <c:crosses val="max"/>
        <c:crossBetween val="between"/>
        <c:majorUnit val="15"/>
      </c:valAx>
      <c:spPr>
        <a:noFill/>
        <a:ln w="25400">
          <a:noFill/>
        </a:ln>
      </c:spPr>
    </c:plotArea>
    <c:legend>
      <c:legendPos val="r"/>
      <c:layout>
        <c:manualLayout>
          <c:xMode val="edge"/>
          <c:yMode val="edge"/>
          <c:x val="0.68663797538040994"/>
          <c:y val="0.77661018343784238"/>
          <c:w val="0.29741114115826678"/>
          <c:h val="0.16786252677407337"/>
        </c:manualLayout>
      </c:layout>
      <c:overlay val="0"/>
      <c:txPr>
        <a:bodyPr/>
        <a:lstStyle/>
        <a:p>
          <a:pPr>
            <a:defRPr sz="1200"/>
          </a:pPr>
          <a:endParaRPr lang="en-US"/>
        </a:p>
      </c:txPr>
    </c:legend>
    <c:plotVisOnly val="1"/>
    <c:dispBlanksAs val="gap"/>
    <c:showDLblsOverMax val="0"/>
  </c:chart>
  <c:spPr>
    <a:noFill/>
    <a:ln w="6350">
      <a:noFill/>
    </a:ln>
  </c:spPr>
  <c:txPr>
    <a:bodyPr/>
    <a:lstStyle/>
    <a:p>
      <a:pPr>
        <a:defRPr sz="1100" b="0" i="0" u="none" strike="noStrike" baseline="0">
          <a:solidFill>
            <a:srgbClr val="000000"/>
          </a:solidFill>
          <a:latin typeface="Arial"/>
          <a:ea typeface="Arial"/>
          <a:cs typeface="Arial"/>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420624631471451"/>
          <c:y val="4.5313374424697231E-3"/>
          <c:w val="0.58388599823622023"/>
          <c:h val="0.9332768962535688"/>
        </c:manualLayout>
      </c:layout>
      <c:barChart>
        <c:barDir val="bar"/>
        <c:grouping val="clustered"/>
        <c:varyColors val="0"/>
        <c:ser>
          <c:idx val="0"/>
          <c:order val="0"/>
          <c:tx>
            <c:strRef>
              <c:f>'Ievas dati'!$C$152</c:f>
              <c:strCache>
                <c:ptCount val="1"/>
                <c:pt idx="0">
                  <c:v>07.2024., n=2318</c:v>
                </c:pt>
              </c:strCache>
            </c:strRef>
          </c:tx>
          <c:spPr>
            <a:solidFill>
              <a:srgbClr val="840C54"/>
            </a:solidFill>
            <a:ln w="25400">
              <a:noFill/>
            </a:ln>
          </c:spPr>
          <c:invertIfNegative val="0"/>
          <c:dPt>
            <c:idx val="4"/>
            <c:invertIfNegative val="0"/>
            <c:bubble3D val="0"/>
            <c:extLst xmlns:c16r2="http://schemas.microsoft.com/office/drawing/2015/06/chart">
              <c:ext xmlns:c16="http://schemas.microsoft.com/office/drawing/2014/chart" uri="{C3380CC4-5D6E-409C-BE32-E72D297353CC}">
                <c16:uniqueId val="{0000000A-6755-4F4F-A0F7-1EA430B3088D}"/>
              </c:ext>
            </c:extLst>
          </c:dPt>
          <c:dPt>
            <c:idx val="5"/>
            <c:invertIfNegative val="0"/>
            <c:bubble3D val="0"/>
            <c:extLst xmlns:c16r2="http://schemas.microsoft.com/office/drawing/2015/06/chart">
              <c:ext xmlns:c16="http://schemas.microsoft.com/office/drawing/2014/chart" uri="{C3380CC4-5D6E-409C-BE32-E72D297353CC}">
                <c16:uniqueId val="{00000000-058D-44D6-9B6B-F34D2BA2AB65}"/>
              </c:ext>
            </c:extLst>
          </c:dPt>
          <c:dPt>
            <c:idx val="6"/>
            <c:invertIfNegative val="0"/>
            <c:bubble3D val="0"/>
            <c:extLst xmlns:c16r2="http://schemas.microsoft.com/office/drawing/2015/06/chart">
              <c:ext xmlns:c16="http://schemas.microsoft.com/office/drawing/2014/chart" uri="{C3380CC4-5D6E-409C-BE32-E72D297353CC}">
                <c16:uniqueId val="{00000001-058D-44D6-9B6B-F34D2BA2AB65}"/>
              </c:ext>
            </c:extLst>
          </c:dPt>
          <c:dPt>
            <c:idx val="7"/>
            <c:invertIfNegative val="0"/>
            <c:bubble3D val="0"/>
            <c:extLst xmlns:c16r2="http://schemas.microsoft.com/office/drawing/2015/06/chart">
              <c:ext xmlns:c16="http://schemas.microsoft.com/office/drawing/2014/chart" uri="{C3380CC4-5D6E-409C-BE32-E72D297353CC}">
                <c16:uniqueId val="{00000002-058D-44D6-9B6B-F34D2BA2AB65}"/>
              </c:ext>
            </c:extLst>
          </c:dPt>
          <c:dPt>
            <c:idx val="8"/>
            <c:invertIfNegative val="0"/>
            <c:bubble3D val="0"/>
            <c:extLst xmlns:c16r2="http://schemas.microsoft.com/office/drawing/2015/06/chart">
              <c:ext xmlns:c16="http://schemas.microsoft.com/office/drawing/2014/chart" uri="{C3380CC4-5D6E-409C-BE32-E72D297353CC}">
                <c16:uniqueId val="{00000003-058D-44D6-9B6B-F34D2BA2AB65}"/>
              </c:ext>
            </c:extLst>
          </c:dPt>
          <c:dPt>
            <c:idx val="9"/>
            <c:invertIfNegative val="0"/>
            <c:bubble3D val="0"/>
            <c:extLst xmlns:c16r2="http://schemas.microsoft.com/office/drawing/2015/06/chart">
              <c:ext xmlns:c16="http://schemas.microsoft.com/office/drawing/2014/chart" uri="{C3380CC4-5D6E-409C-BE32-E72D297353CC}">
                <c16:uniqueId val="{00000004-058D-44D6-9B6B-F34D2BA2AB65}"/>
              </c:ext>
            </c:extLst>
          </c:dPt>
          <c:dPt>
            <c:idx val="12"/>
            <c:invertIfNegative val="0"/>
            <c:bubble3D val="0"/>
            <c:extLst xmlns:c16r2="http://schemas.microsoft.com/office/drawing/2015/06/chart">
              <c:ext xmlns:c16="http://schemas.microsoft.com/office/drawing/2014/chart" uri="{C3380CC4-5D6E-409C-BE32-E72D297353CC}">
                <c16:uniqueId val="{00000005-058D-44D6-9B6B-F34D2BA2AB65}"/>
              </c:ext>
            </c:extLst>
          </c:dPt>
          <c:dPt>
            <c:idx val="13"/>
            <c:invertIfNegative val="0"/>
            <c:bubble3D val="0"/>
            <c:extLst xmlns:c16r2="http://schemas.microsoft.com/office/drawing/2015/06/chart">
              <c:ext xmlns:c16="http://schemas.microsoft.com/office/drawing/2014/chart" uri="{C3380CC4-5D6E-409C-BE32-E72D297353CC}">
                <c16:uniqueId val="{00000006-058D-44D6-9B6B-F34D2BA2AB65}"/>
              </c:ext>
            </c:extLst>
          </c:dPt>
          <c:dPt>
            <c:idx val="14"/>
            <c:invertIfNegative val="0"/>
            <c:bubble3D val="0"/>
            <c:extLst xmlns:c16r2="http://schemas.microsoft.com/office/drawing/2015/06/chart">
              <c:ext xmlns:c16="http://schemas.microsoft.com/office/drawing/2014/chart" uri="{C3380CC4-5D6E-409C-BE32-E72D297353CC}">
                <c16:uniqueId val="{00000007-058D-44D6-9B6B-F34D2BA2AB65}"/>
              </c:ext>
            </c:extLst>
          </c:dPt>
          <c:dPt>
            <c:idx val="15"/>
            <c:invertIfNegative val="0"/>
            <c:bubble3D val="0"/>
            <c:extLst xmlns:c16r2="http://schemas.microsoft.com/office/drawing/2015/06/chart">
              <c:ext xmlns:c16="http://schemas.microsoft.com/office/drawing/2014/chart" uri="{C3380CC4-5D6E-409C-BE32-E72D297353CC}">
                <c16:uniqueId val="{00000008-058D-44D6-9B6B-F34D2BA2AB65}"/>
              </c:ext>
            </c:extLst>
          </c:dPt>
          <c:dPt>
            <c:idx val="21"/>
            <c:invertIfNegative val="0"/>
            <c:bubble3D val="0"/>
            <c:extLst xmlns:c16r2="http://schemas.microsoft.com/office/drawing/2015/06/chart">
              <c:ext xmlns:c16="http://schemas.microsoft.com/office/drawing/2014/chart" uri="{C3380CC4-5D6E-409C-BE32-E72D297353CC}">
                <c16:uniqueId val="{00000009-058D-44D6-9B6B-F34D2BA2AB65}"/>
              </c:ext>
            </c:extLst>
          </c:dPt>
          <c:dLbls>
            <c:dLbl>
              <c:idx val="3"/>
              <c:numFmt formatCode="#,##0.0" sourceLinked="0"/>
              <c:spPr>
                <a:noFill/>
                <a:ln w="25400">
                  <a:noFill/>
                </a:ln>
              </c:spPr>
              <c:txPr>
                <a:bodyPr/>
                <a:lstStyle/>
                <a:p>
                  <a:pPr>
                    <a:defRPr sz="1200" b="1"/>
                  </a:pPr>
                  <a:endParaRPr lang="en-US"/>
                </a:p>
              </c:txPr>
              <c:dLblPos val="outEnd"/>
              <c:showLegendKey val="0"/>
              <c:showVal val="1"/>
              <c:showCatName val="0"/>
              <c:showSerName val="0"/>
              <c:showPercent val="0"/>
              <c:showBubbleSize val="0"/>
            </c:dLbl>
            <c:numFmt formatCode="#,##0" sourceLinked="0"/>
            <c:spPr>
              <a:noFill/>
              <a:ln w="25400">
                <a:noFill/>
              </a:ln>
            </c:spPr>
            <c:txPr>
              <a:bodyPr/>
              <a:lstStyle/>
              <a:p>
                <a:pPr>
                  <a:defRPr sz="1200"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'Ievas dati'!$B$153:$B$157</c:f>
              <c:strCache>
                <c:ptCount val="5"/>
                <c:pt idx="0">
                  <c:v>Preču zīmi (t.i., tiesības uz apzīmējumu, kas palīdz atšķirt viena uzņēmuma preci/pakalpojumu no citiem – logo, zīmols utml.)**</c:v>
                </c:pt>
                <c:pt idx="1">
                  <c:v>Dizainparaugu (t.i., tiesības uz rūpnieciska vai amatnieciska izstrādājuma ārējo izskatu – forma, apveids, krāsa u.c.)***</c:v>
                </c:pt>
                <c:pt idx="2">
                  <c:v>Patentu (t.i., tiesības uz izgudrojuma aizsardzības apliecinājumu)</c:v>
                </c:pt>
                <c:pt idx="3">
                  <c:v>Citas</c:v>
                </c:pt>
                <c:pt idx="4">
                  <c:v>Nepieder neviens no rūpnieciskā īpašuma objektiem</c:v>
                </c:pt>
              </c:strCache>
            </c:strRef>
          </c:cat>
          <c:val>
            <c:numRef>
              <c:f>'Ievas dati'!$C$153:$C$157</c:f>
              <c:numCache>
                <c:formatCode>0</c:formatCode>
                <c:ptCount val="5"/>
                <c:pt idx="0">
                  <c:v>12.262542556924997</c:v>
                </c:pt>
                <c:pt idx="1">
                  <c:v>2.5925125957605575</c:v>
                </c:pt>
                <c:pt idx="2">
                  <c:v>2.3024465926408033</c:v>
                </c:pt>
                <c:pt idx="3" formatCode="0.0">
                  <c:v>0.64326063798253619</c:v>
                </c:pt>
                <c:pt idx="4">
                  <c:v>84.814124783804957</c:v>
                </c:pt>
              </c:numCache>
            </c:numRef>
          </c:val>
          <c:extLst xmlns:c16r2="http://schemas.microsoft.com/office/drawing/2015/06/chart">
            <c:ext xmlns:c16="http://schemas.microsoft.com/office/drawing/2014/chart" uri="{C3380CC4-5D6E-409C-BE32-E72D297353CC}">
              <c16:uniqueId val="{0000000A-058D-44D6-9B6B-F34D2BA2AB65}"/>
            </c:ext>
          </c:extLst>
        </c:ser>
        <c:ser>
          <c:idx val="1"/>
          <c:order val="1"/>
          <c:tx>
            <c:strRef>
              <c:f>'Ievas dati'!$D$152</c:f>
              <c:strCache>
                <c:ptCount val="1"/>
                <c:pt idx="0">
                  <c:v>06.2022, n=2808</c:v>
                </c:pt>
              </c:strCache>
            </c:strRef>
          </c:tx>
          <c:spPr>
            <a:solidFill>
              <a:srgbClr val="C799C4"/>
            </a:solidFill>
          </c:spPr>
          <c:invertIfNegative val="0"/>
          <c:dPt>
            <c:idx val="4"/>
            <c:invertIfNegative val="0"/>
            <c:bubble3D val="0"/>
            <c:extLst xmlns:c16r2="http://schemas.microsoft.com/office/drawing/2015/06/chart">
              <c:ext xmlns:c16="http://schemas.microsoft.com/office/drawing/2014/chart" uri="{C3380CC4-5D6E-409C-BE32-E72D297353CC}">
                <c16:uniqueId val="{0000000B-6755-4F4F-A0F7-1EA430B3088D}"/>
              </c:ext>
            </c:extLst>
          </c:dPt>
          <c:dLbls>
            <c:spPr>
              <a:noFill/>
              <a:ln>
                <a:noFill/>
              </a:ln>
              <a:effectLst/>
            </c:spPr>
            <c:txPr>
              <a:bodyPr wrap="square" lIns="38100" tIns="19050" rIns="38100" bIns="19050" anchor="ctr">
                <a:spAutoFit/>
              </a:bodyPr>
              <a:lstStyle/>
              <a:p>
                <a:pPr>
                  <a:defRPr sz="1200" b="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'Ievas dati'!$B$153:$B$157</c:f>
              <c:strCache>
                <c:ptCount val="5"/>
                <c:pt idx="0">
                  <c:v>Preču zīmi (t.i., tiesības uz apzīmējumu, kas palīdz atšķirt viena uzņēmuma preci/pakalpojumu no citiem – logo, zīmols utml.)**</c:v>
                </c:pt>
                <c:pt idx="1">
                  <c:v>Dizainparaugu (t.i., tiesības uz rūpnieciska vai amatnieciska izstrādājuma ārējo izskatu – forma, apveids, krāsa u.c.)***</c:v>
                </c:pt>
                <c:pt idx="2">
                  <c:v>Patentu (t.i., tiesības uz izgudrojuma aizsardzības apliecinājumu)</c:v>
                </c:pt>
                <c:pt idx="3">
                  <c:v>Citas</c:v>
                </c:pt>
                <c:pt idx="4">
                  <c:v>Nepieder neviens no rūpnieciskā īpašuma objektiem</c:v>
                </c:pt>
              </c:strCache>
            </c:strRef>
          </c:cat>
          <c:val>
            <c:numRef>
              <c:f>'Ievas dati'!$D$153:$D$157</c:f>
              <c:numCache>
                <c:formatCode>0</c:formatCode>
                <c:ptCount val="5"/>
                <c:pt idx="0">
                  <c:v>10.9</c:v>
                </c:pt>
                <c:pt idx="1">
                  <c:v>2.6</c:v>
                </c:pt>
                <c:pt idx="2">
                  <c:v>2.6</c:v>
                </c:pt>
                <c:pt idx="3">
                  <c:v>0.9</c:v>
                </c:pt>
                <c:pt idx="4">
                  <c:v>86.1</c:v>
                </c:pt>
              </c:numCache>
            </c:numRef>
          </c:val>
          <c:extLst xmlns:c16r2="http://schemas.microsoft.com/office/drawing/2015/06/chart">
            <c:ext xmlns:c16="http://schemas.microsoft.com/office/drawing/2014/chart" uri="{C3380CC4-5D6E-409C-BE32-E72D297353CC}">
              <c16:uniqueId val="{0000000B-058D-44D6-9B6B-F34D2BA2AB65}"/>
            </c:ext>
          </c:extLst>
        </c:ser>
        <c:ser>
          <c:idx val="2"/>
          <c:order val="2"/>
          <c:tx>
            <c:strRef>
              <c:f>'Ievas dati'!$E$152</c:f>
              <c:strCache>
                <c:ptCount val="1"/>
                <c:pt idx="0">
                  <c:v>11.2019, n=3622</c:v>
                </c:pt>
              </c:strCache>
            </c:strRef>
          </c:tx>
          <c:spPr>
            <a:solidFill>
              <a:srgbClr val="F8CBAD"/>
            </a:solidFill>
          </c:spPr>
          <c:invertIfNegative val="0"/>
          <c:dPt>
            <c:idx val="4"/>
            <c:invertIfNegative val="0"/>
            <c:bubble3D val="0"/>
            <c:extLst xmlns:c16r2="http://schemas.microsoft.com/office/drawing/2015/06/chart">
              <c:ext xmlns:c16="http://schemas.microsoft.com/office/drawing/2014/chart" uri="{C3380CC4-5D6E-409C-BE32-E72D297353CC}">
                <c16:uniqueId val="{0000000F-7A0B-4CB5-8F14-B8BE232F5327}"/>
              </c:ext>
            </c:extLst>
          </c:dPt>
          <c:dLbls>
            <c:spPr>
              <a:noFill/>
              <a:ln>
                <a:noFill/>
              </a:ln>
              <a:effectLst/>
            </c:spPr>
            <c:txPr>
              <a:bodyPr wrap="square" lIns="38100" tIns="19050" rIns="38100" bIns="19050" anchor="ctr">
                <a:spAutoFit/>
              </a:bodyPr>
              <a:lstStyle/>
              <a:p>
                <a:pPr>
                  <a:defRPr sz="1200" b="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'Ievas dati'!$B$153:$B$157</c:f>
              <c:strCache>
                <c:ptCount val="5"/>
                <c:pt idx="0">
                  <c:v>Preču zīmi (t.i., tiesības uz apzīmējumu, kas palīdz atšķirt viena uzņēmuma preci/pakalpojumu no citiem – logo, zīmols utml.)**</c:v>
                </c:pt>
                <c:pt idx="1">
                  <c:v>Dizainparaugu (t.i., tiesības uz rūpnieciska vai amatnieciska izstrādājuma ārējo izskatu – forma, apveids, krāsa u.c.)***</c:v>
                </c:pt>
                <c:pt idx="2">
                  <c:v>Patentu (t.i., tiesības uz izgudrojuma aizsardzības apliecinājumu)</c:v>
                </c:pt>
                <c:pt idx="3">
                  <c:v>Citas</c:v>
                </c:pt>
                <c:pt idx="4">
                  <c:v>Nepieder neviens no rūpnieciskā īpašuma objektiem</c:v>
                </c:pt>
              </c:strCache>
            </c:strRef>
          </c:cat>
          <c:val>
            <c:numRef>
              <c:f>'Ievas dati'!$E$153:$E$157</c:f>
              <c:numCache>
                <c:formatCode>0</c:formatCode>
                <c:ptCount val="5"/>
                <c:pt idx="0">
                  <c:v>8.9</c:v>
                </c:pt>
                <c:pt idx="1">
                  <c:v>2.2999999999999998</c:v>
                </c:pt>
                <c:pt idx="2">
                  <c:v>1.8</c:v>
                </c:pt>
                <c:pt idx="3">
                  <c:v>1.1000000000000001</c:v>
                </c:pt>
                <c:pt idx="4">
                  <c:v>88.3</c:v>
                </c:pt>
              </c:numCache>
            </c:numRef>
          </c:val>
          <c:extLst xmlns:c16r2="http://schemas.microsoft.com/office/drawing/2015/06/chart">
            <c:ext xmlns:c16="http://schemas.microsoft.com/office/drawing/2014/chart" uri="{C3380CC4-5D6E-409C-BE32-E72D297353CC}">
              <c16:uniqueId val="{0000000E-7A0B-4CB5-8F14-B8BE232F5327}"/>
            </c:ext>
          </c:extLst>
        </c:ser>
        <c:dLbls>
          <c:showLegendKey val="0"/>
          <c:showVal val="1"/>
          <c:showCatName val="0"/>
          <c:showSerName val="0"/>
          <c:showPercent val="0"/>
          <c:showBubbleSize val="0"/>
        </c:dLbls>
        <c:gapWidth val="40"/>
        <c:axId val="806265560"/>
        <c:axId val="806263208"/>
      </c:barChart>
      <c:catAx>
        <c:axId val="806265560"/>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200"/>
            </a:pPr>
            <a:endParaRPr lang="en-US"/>
          </a:p>
        </c:txPr>
        <c:crossAx val="806263208"/>
        <c:crosses val="autoZero"/>
        <c:auto val="1"/>
        <c:lblAlgn val="ctr"/>
        <c:lblOffset val="100"/>
        <c:tickLblSkip val="1"/>
        <c:tickMarkSkip val="1"/>
        <c:noMultiLvlLbl val="0"/>
      </c:catAx>
      <c:valAx>
        <c:axId val="806263208"/>
        <c:scaling>
          <c:orientation val="minMax"/>
          <c:max val="90"/>
          <c:min val="0"/>
        </c:scaling>
        <c:delete val="1"/>
        <c:axPos val="b"/>
        <c:numFmt formatCode="General" sourceLinked="0"/>
        <c:majorTickMark val="out"/>
        <c:minorTickMark val="none"/>
        <c:tickLblPos val="nextTo"/>
        <c:crossAx val="806265560"/>
        <c:crosses val="max"/>
        <c:crossBetween val="between"/>
        <c:majorUnit val="15"/>
      </c:valAx>
      <c:spPr>
        <a:noFill/>
        <a:ln w="25400">
          <a:noFill/>
        </a:ln>
      </c:spPr>
    </c:plotArea>
    <c:legend>
      <c:legendPos val="r"/>
      <c:layout>
        <c:manualLayout>
          <c:xMode val="edge"/>
          <c:yMode val="edge"/>
          <c:x val="0.71836635756992362"/>
          <c:y val="0.11461505900215356"/>
          <c:w val="0.22091352502573222"/>
          <c:h val="0.17810792033348771"/>
        </c:manualLayout>
      </c:layout>
      <c:overlay val="0"/>
      <c:txPr>
        <a:bodyPr/>
        <a:lstStyle/>
        <a:p>
          <a:pPr>
            <a:defRPr sz="1200">
              <a:solidFill>
                <a:schemeClr val="tx1"/>
              </a:solidFill>
            </a:defRPr>
          </a:pPr>
          <a:endParaRPr lang="en-US"/>
        </a:p>
      </c:txPr>
    </c:legend>
    <c:plotVisOnly val="1"/>
    <c:dispBlanksAs val="gap"/>
    <c:showDLblsOverMax val="0"/>
  </c:chart>
  <c:spPr>
    <a:noFill/>
    <a:ln w="6350">
      <a:noFill/>
    </a:ln>
  </c:spPr>
  <c:txPr>
    <a:bodyPr/>
    <a:lstStyle/>
    <a:p>
      <a:pPr>
        <a:defRPr sz="1100" b="0" i="0" u="none" strike="noStrike" baseline="0">
          <a:solidFill>
            <a:srgbClr val="000000"/>
          </a:solidFill>
          <a:latin typeface="Arial"/>
          <a:ea typeface="Arial"/>
          <a:cs typeface="Arial"/>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endParaRPr lang="en-US" sz="900"/>
          </a:p>
        </c:rich>
      </c:tx>
      <c:layout>
        <c:manualLayout>
          <c:xMode val="edge"/>
          <c:yMode val="edge"/>
          <c:x val="0.97898437500000002"/>
          <c:y val="3.5003973339350243E-2"/>
        </c:manualLayout>
      </c:layout>
      <c:overlay val="0"/>
      <c:spPr>
        <a:solidFill>
          <a:sysClr val="window" lastClr="FFFFFF"/>
        </a:solidFill>
        <a:ln w="3175">
          <a:solidFill>
            <a:sysClr val="windowText" lastClr="000000"/>
          </a:solidFill>
        </a:ln>
        <a:effectLst>
          <a:outerShdw dist="35560" dir="2700000" algn="tl" rotWithShape="0">
            <a:prstClr val="black"/>
          </a:outerShdw>
        </a:effectLst>
      </c:spPr>
    </c:title>
    <c:autoTitleDeleted val="0"/>
    <c:plotArea>
      <c:layout>
        <c:manualLayout>
          <c:layoutTarget val="inner"/>
          <c:xMode val="edge"/>
          <c:yMode val="edge"/>
          <c:x val="0.4953567353788379"/>
          <c:y val="4.8498845265588918E-2"/>
          <c:w val="0.48774917755163644"/>
          <c:h val="0.932977664232717"/>
        </c:manualLayout>
      </c:layout>
      <c:barChart>
        <c:barDir val="bar"/>
        <c:grouping val="stacked"/>
        <c:varyColors val="0"/>
        <c:ser>
          <c:idx val="0"/>
          <c:order val="0"/>
          <c:tx>
            <c:strRef>
              <c:f>'Ievas dati'!$C$159</c:f>
              <c:strCache>
                <c:ptCount val="1"/>
                <c:pt idx="0">
                  <c:v>Nepieder neviens no rūpnieciskā īpašuma objektiem</c:v>
                </c:pt>
              </c:strCache>
            </c:strRef>
          </c:tx>
          <c:spPr>
            <a:solidFill>
              <a:srgbClr val="D0909F"/>
            </a:solidFill>
            <a:ln w="25400">
              <a:noFill/>
            </a:ln>
          </c:spPr>
          <c:invertIfNegative val="0"/>
          <c:dLbls>
            <c:spPr>
              <a:noFill/>
              <a:ln w="25400">
                <a:noFill/>
              </a:ln>
            </c:spPr>
            <c:txPr>
              <a:bodyPr wrap="square" lIns="38100" tIns="19050" rIns="38100" bIns="19050" anchor="ctr">
                <a:spAutoFit/>
              </a:bodyPr>
              <a:lstStyle/>
              <a:p>
                <a:pPr>
                  <a:defRPr sz="9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'Ievas dati'!$B$160:$B$211</c:f>
              <c:strCache>
                <c:ptCount val="52"/>
                <c:pt idx="0">
                  <c:v>VISI RESPONDENTI, n=2318</c:v>
                </c:pt>
                <c:pt idx="2">
                  <c:v>Rīga, n=1256</c:v>
                </c:pt>
                <c:pt idx="3">
                  <c:v>Cita valstspilsēta, n=300</c:v>
                </c:pt>
                <c:pt idx="4">
                  <c:v>Cita pilsēta vai lauki, n=762</c:v>
                </c:pt>
                <c:pt idx="6">
                  <c:v>Rīgas reģions, n=1571</c:v>
                </c:pt>
                <c:pt idx="7">
                  <c:v>Vidzemes reģions, n=277</c:v>
                </c:pt>
                <c:pt idx="8">
                  <c:v>Kurzemes reģions, n=213</c:v>
                </c:pt>
                <c:pt idx="9">
                  <c:v>Zemgales reģions, n=156</c:v>
                </c:pt>
                <c:pt idx="10">
                  <c:v>Latgales reģions, n=101</c:v>
                </c:pt>
                <c:pt idx="12">
                  <c:v>Uzņēmumā ir pārstāvēts tikai vietējais kapitāls, n=2132</c:v>
                </c:pt>
                <c:pt idx="13">
                  <c:v>Uzņēmumā ir pārstāvēts gan vietējais kapitāls, gan ārvalstu kapitāls, n=96</c:v>
                </c:pt>
                <c:pt idx="14">
                  <c:v>Uzņēmumā ir pārstāvēts tikai ārvalstu kapitāls, n=90</c:v>
                </c:pt>
                <c:pt idx="16">
                  <c:v>2023. vai 2024. gadā, n=17</c:v>
                </c:pt>
                <c:pt idx="17">
                  <c:v>2012. - 2022. gados, n=816</c:v>
                </c:pt>
                <c:pt idx="18">
                  <c:v>2002. - 2011. gados, n=783</c:v>
                </c:pt>
                <c:pt idx="19">
                  <c:v>Līdz 2001. gadam (ieskaitot), n=702</c:v>
                </c:pt>
                <c:pt idx="21">
                  <c:v>Individuālais komersants, n=24</c:v>
                </c:pt>
                <c:pt idx="22">
                  <c:v>Sabiedrība ar ierobežotu atbildību, n=2236</c:v>
                </c:pt>
                <c:pt idx="23">
                  <c:v>Akciju sabiedrība, n=37</c:v>
                </c:pt>
                <c:pt idx="24">
                  <c:v>Filiāle, n=3</c:v>
                </c:pt>
                <c:pt idx="25">
                  <c:v>Cita, n=18</c:v>
                </c:pt>
                <c:pt idx="27">
                  <c:v>1 - 9, n=1749</c:v>
                </c:pt>
                <c:pt idx="28">
                  <c:v>10 - 49, n=408</c:v>
                </c:pt>
                <c:pt idx="29">
                  <c:v>50 - 249, n=127</c:v>
                </c:pt>
                <c:pt idx="30">
                  <c:v>250+, n=34</c:v>
                </c:pt>
                <c:pt idx="32">
                  <c:v>Saimnieciskās darbības veicējs/-a, n=209</c:v>
                </c:pt>
                <c:pt idx="33">
                  <c:v>Individuālais/-ā komersants/-e, n=25</c:v>
                </c:pt>
                <c:pt idx="34">
                  <c:v>Zemnieku saimniecība, n=11</c:v>
                </c:pt>
                <c:pt idx="35">
                  <c:v>Mikrouzņēmums, n=133</c:v>
                </c:pt>
                <c:pt idx="36">
                  <c:v>Mazs uzņēmums ar apgrozījumu gadā līdz 142 000 EUR, n=1008</c:v>
                </c:pt>
                <c:pt idx="37">
                  <c:v>Vidēja lieluma nodokļu maksātājs  (apgrozījums gadā 142 000 EUR - 4 000 000 EUR), n=768</c:v>
                </c:pt>
                <c:pt idx="38">
                  <c:v>Lielais nodokļu maksātājs (apgrozījums gadā ir virs 4 000 000 EUR), n=147</c:v>
                </c:pt>
                <c:pt idx="39">
                  <c:v>Cits, n=17</c:v>
                </c:pt>
                <c:pt idx="41">
                  <c:v>Pārtikas produktu, dzērienu ražošana, n=74</c:v>
                </c:pt>
                <c:pt idx="42">
                  <c:v>Koksnes, mēbeļu ražošana, n=74</c:v>
                </c:pt>
                <c:pt idx="43">
                  <c:v>Metāla ražošana un apstrāde, n=54</c:v>
                </c:pt>
                <c:pt idx="44">
                  <c:v>Farmaceitisko preparātu ražošana, n=5</c:v>
                </c:pt>
                <c:pt idx="45">
                  <c:v>Cita veida ražošana, n=160</c:v>
                </c:pt>
                <c:pt idx="46">
                  <c:v>Tirdzniecība, n=419</c:v>
                </c:pt>
                <c:pt idx="47">
                  <c:v>Informācijas un komunikācijas pakalpojumi, n=232</c:v>
                </c:pt>
                <c:pt idx="48">
                  <c:v>Citi pakalpojumi, n=727</c:v>
                </c:pt>
                <c:pt idx="49">
                  <c:v>Māksla, izklaide un atpūta, n=104</c:v>
                </c:pt>
                <c:pt idx="50">
                  <c:v>Būvniecība, n=283</c:v>
                </c:pt>
                <c:pt idx="51">
                  <c:v>Cita nozare/joma, n=514</c:v>
                </c:pt>
              </c:strCache>
            </c:strRef>
          </c:cat>
          <c:val>
            <c:numRef>
              <c:f>'Ievas dati'!$C$160:$C$211</c:f>
              <c:numCache>
                <c:formatCode>General</c:formatCode>
                <c:ptCount val="52"/>
                <c:pt idx="0" formatCode="###0">
                  <c:v>84.814124783804957</c:v>
                </c:pt>
                <c:pt idx="2" formatCode="###0">
                  <c:v>82.275155631678786</c:v>
                </c:pt>
                <c:pt idx="3" formatCode="###0">
                  <c:v>87.221394352086818</c:v>
                </c:pt>
                <c:pt idx="4" formatCode="###0">
                  <c:v>88.123984498669998</c:v>
                </c:pt>
                <c:pt idx="6" formatCode="###0">
                  <c:v>82.841131240501952</c:v>
                </c:pt>
                <c:pt idx="7" formatCode="###0">
                  <c:v>87.823587755588349</c:v>
                </c:pt>
                <c:pt idx="8" formatCode="###0">
                  <c:v>91.080109433637531</c:v>
                </c:pt>
                <c:pt idx="9" formatCode="###0">
                  <c:v>88.718118466589218</c:v>
                </c:pt>
                <c:pt idx="10" formatCode="###0">
                  <c:v>90.048138895308369</c:v>
                </c:pt>
                <c:pt idx="12" formatCode="###0">
                  <c:v>85.975252558430597</c:v>
                </c:pt>
                <c:pt idx="13" formatCode="###0">
                  <c:v>69.899106615996388</c:v>
                </c:pt>
                <c:pt idx="14" formatCode="###0">
                  <c:v>64.83793223474521</c:v>
                </c:pt>
                <c:pt idx="16" formatCode="###0">
                  <c:v>71.562432201353815</c:v>
                </c:pt>
                <c:pt idx="17" formatCode="###0">
                  <c:v>86.918439927197312</c:v>
                </c:pt>
                <c:pt idx="18" formatCode="###0">
                  <c:v>84.811487779930886</c:v>
                </c:pt>
                <c:pt idx="19" formatCode="###0">
                  <c:v>82.093143275835132</c:v>
                </c:pt>
                <c:pt idx="21" formatCode="###0">
                  <c:v>95.833333333333329</c:v>
                </c:pt>
                <c:pt idx="22" formatCode="###0">
                  <c:v>84.933968325310161</c:v>
                </c:pt>
                <c:pt idx="23" formatCode="###0">
                  <c:v>51.268304738530091</c:v>
                </c:pt>
                <c:pt idx="24" formatCode="###0">
                  <c:v>42.043321493365156</c:v>
                </c:pt>
                <c:pt idx="25" formatCode="###0">
                  <c:v>89.562760261474509</c:v>
                </c:pt>
                <c:pt idx="27" formatCode="###0">
                  <c:v>86.906803887935851</c:v>
                </c:pt>
                <c:pt idx="28" formatCode="###0">
                  <c:v>72.794117647059196</c:v>
                </c:pt>
                <c:pt idx="29" formatCode="###0">
                  <c:v>50.393700787401578</c:v>
                </c:pt>
                <c:pt idx="30" formatCode="###0">
                  <c:v>32.352941176470587</c:v>
                </c:pt>
                <c:pt idx="32" formatCode="###0">
                  <c:v>89.325311717829948</c:v>
                </c:pt>
                <c:pt idx="33" formatCode="###0">
                  <c:v>89.676146165606724</c:v>
                </c:pt>
                <c:pt idx="34" formatCode="###0">
                  <c:v>90.450660888121163</c:v>
                </c:pt>
                <c:pt idx="35" formatCode="###0">
                  <c:v>91.663120824811131</c:v>
                </c:pt>
                <c:pt idx="36" formatCode="###0">
                  <c:v>87.614308931229488</c:v>
                </c:pt>
                <c:pt idx="37" formatCode="###0">
                  <c:v>79.350064443090915</c:v>
                </c:pt>
                <c:pt idx="38" formatCode="###0">
                  <c:v>54.768325490344345</c:v>
                </c:pt>
                <c:pt idx="39" formatCode="###0">
                  <c:v>81.821304352867188</c:v>
                </c:pt>
                <c:pt idx="41" formatCode="###0">
                  <c:v>74.374354924204027</c:v>
                </c:pt>
                <c:pt idx="42" formatCode="###0">
                  <c:v>84.09765633664901</c:v>
                </c:pt>
                <c:pt idx="43" formatCode="###0">
                  <c:v>79.456538644315771</c:v>
                </c:pt>
                <c:pt idx="44" formatCode="###0">
                  <c:v>47.835989852130254</c:v>
                </c:pt>
                <c:pt idx="45" formatCode="###0">
                  <c:v>74.401409899269041</c:v>
                </c:pt>
                <c:pt idx="46" formatCode="###0">
                  <c:v>83.369228428412015</c:v>
                </c:pt>
                <c:pt idx="47" formatCode="###0">
                  <c:v>80.857529681559427</c:v>
                </c:pt>
                <c:pt idx="48" formatCode="###0">
                  <c:v>89.980466145652485</c:v>
                </c:pt>
                <c:pt idx="49" formatCode="###0">
                  <c:v>75.332103124790393</c:v>
                </c:pt>
                <c:pt idx="50" formatCode="###0">
                  <c:v>85.857274992392433</c:v>
                </c:pt>
                <c:pt idx="51" formatCode="###0">
                  <c:v>83.340815400484232</c:v>
                </c:pt>
              </c:numCache>
            </c:numRef>
          </c:val>
          <c:extLst xmlns:c16r2="http://schemas.microsoft.com/office/drawing/2015/06/chart">
            <c:ext xmlns:c16="http://schemas.microsoft.com/office/drawing/2014/chart" uri="{C3380CC4-5D6E-409C-BE32-E72D297353CC}">
              <c16:uniqueId val="{00000000-DA90-454E-BCE5-E4CEF7AED1D6}"/>
            </c:ext>
          </c:extLst>
        </c:ser>
        <c:ser>
          <c:idx val="1"/>
          <c:order val="1"/>
          <c:tx>
            <c:strRef>
              <c:f>'Ievas dati'!$D$159</c:f>
              <c:strCache>
                <c:ptCount val="1"/>
                <c:pt idx="0">
                  <c:v>Pieder kādas no tiesībām</c:v>
                </c:pt>
              </c:strCache>
            </c:strRef>
          </c:tx>
          <c:spPr>
            <a:solidFill>
              <a:srgbClr val="BDDCA8"/>
            </a:solidFill>
            <a:ln w="25400">
              <a:noFill/>
            </a:ln>
          </c:spPr>
          <c:invertIfNegative val="0"/>
          <c:dLbls>
            <c:dLbl>
              <c:idx val="0"/>
              <c:spPr>
                <a:noFill/>
                <a:ln w="25400">
                  <a:noFill/>
                </a:ln>
              </c:spPr>
              <c:txPr>
                <a:bodyPr/>
                <a:lstStyle/>
                <a:p>
                  <a:pPr>
                    <a:defRPr sz="9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1"/>
              <c:spPr>
                <a:noFill/>
                <a:ln w="25400">
                  <a:noFill/>
                </a:ln>
              </c:spPr>
              <c:txPr>
                <a:bodyPr/>
                <a:lstStyle/>
                <a:p>
                  <a:pPr>
                    <a:defRPr sz="9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2"/>
              <c:spPr>
                <a:noFill/>
                <a:ln w="25400">
                  <a:noFill/>
                </a:ln>
              </c:spPr>
              <c:txPr>
                <a:bodyPr/>
                <a:lstStyle/>
                <a:p>
                  <a:pPr>
                    <a:defRPr sz="9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3"/>
              <c:spPr>
                <a:noFill/>
                <a:ln w="25400">
                  <a:noFill/>
                </a:ln>
              </c:spPr>
              <c:txPr>
                <a:bodyPr/>
                <a:lstStyle/>
                <a:p>
                  <a:pPr>
                    <a:defRPr sz="9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4"/>
              <c:spPr>
                <a:noFill/>
                <a:ln w="25400">
                  <a:noFill/>
                </a:ln>
              </c:spPr>
              <c:txPr>
                <a:bodyPr/>
                <a:lstStyle/>
                <a:p>
                  <a:pPr>
                    <a:defRPr sz="9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5"/>
              <c:spPr>
                <a:noFill/>
                <a:ln w="25400">
                  <a:noFill/>
                </a:ln>
              </c:spPr>
              <c:txPr>
                <a:bodyPr/>
                <a:lstStyle/>
                <a:p>
                  <a:pPr>
                    <a:defRPr sz="9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6"/>
              <c:spPr>
                <a:noFill/>
                <a:ln w="25400">
                  <a:noFill/>
                </a:ln>
              </c:spPr>
              <c:txPr>
                <a:bodyPr/>
                <a:lstStyle/>
                <a:p>
                  <a:pPr>
                    <a:defRPr sz="9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7"/>
              <c:spPr>
                <a:noFill/>
                <a:ln w="25400">
                  <a:noFill/>
                </a:ln>
              </c:spPr>
              <c:txPr>
                <a:bodyPr/>
                <a:lstStyle/>
                <a:p>
                  <a:pPr>
                    <a:defRPr sz="9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8"/>
              <c:spPr>
                <a:noFill/>
                <a:ln w="25400">
                  <a:noFill/>
                </a:ln>
              </c:spPr>
              <c:txPr>
                <a:bodyPr/>
                <a:lstStyle/>
                <a:p>
                  <a:pPr>
                    <a:defRPr sz="9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9"/>
              <c:spPr>
                <a:noFill/>
                <a:ln w="25400">
                  <a:noFill/>
                </a:ln>
              </c:spPr>
              <c:txPr>
                <a:bodyPr/>
                <a:lstStyle/>
                <a:p>
                  <a:pPr>
                    <a:defRPr sz="9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10"/>
              <c:spPr>
                <a:noFill/>
                <a:ln w="25400">
                  <a:noFill/>
                </a:ln>
              </c:spPr>
              <c:txPr>
                <a:bodyPr/>
                <a:lstStyle/>
                <a:p>
                  <a:pPr>
                    <a:defRPr sz="9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11"/>
              <c:spPr>
                <a:noFill/>
                <a:ln w="25400">
                  <a:noFill/>
                </a:ln>
              </c:spPr>
              <c:txPr>
                <a:bodyPr/>
                <a:lstStyle/>
                <a:p>
                  <a:pPr>
                    <a:defRPr sz="9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12"/>
              <c:spPr>
                <a:noFill/>
                <a:ln w="25400">
                  <a:noFill/>
                </a:ln>
              </c:spPr>
              <c:txPr>
                <a:bodyPr/>
                <a:lstStyle/>
                <a:p>
                  <a:pPr>
                    <a:defRPr sz="9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13"/>
              <c:spPr>
                <a:noFill/>
                <a:ln w="25400">
                  <a:noFill/>
                </a:ln>
              </c:spPr>
              <c:txPr>
                <a:bodyPr/>
                <a:lstStyle/>
                <a:p>
                  <a:pPr>
                    <a:defRPr sz="9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14"/>
              <c:spPr>
                <a:noFill/>
                <a:ln w="25400">
                  <a:noFill/>
                </a:ln>
              </c:spPr>
              <c:txPr>
                <a:bodyPr/>
                <a:lstStyle/>
                <a:p>
                  <a:pPr>
                    <a:defRPr sz="9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15"/>
              <c:spPr>
                <a:noFill/>
                <a:ln w="25400">
                  <a:noFill/>
                </a:ln>
              </c:spPr>
              <c:txPr>
                <a:bodyPr/>
                <a:lstStyle/>
                <a:p>
                  <a:pPr>
                    <a:defRPr sz="9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16"/>
              <c:spPr>
                <a:noFill/>
                <a:ln w="25400">
                  <a:noFill/>
                </a:ln>
              </c:spPr>
              <c:txPr>
                <a:bodyPr/>
                <a:lstStyle/>
                <a:p>
                  <a:pPr>
                    <a:defRPr sz="9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17"/>
              <c:spPr>
                <a:noFill/>
                <a:ln w="25400">
                  <a:noFill/>
                </a:ln>
              </c:spPr>
              <c:txPr>
                <a:bodyPr/>
                <a:lstStyle/>
                <a:p>
                  <a:pPr>
                    <a:defRPr sz="9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18"/>
              <c:spPr>
                <a:noFill/>
                <a:ln w="25400">
                  <a:noFill/>
                </a:ln>
              </c:spPr>
              <c:txPr>
                <a:bodyPr/>
                <a:lstStyle/>
                <a:p>
                  <a:pPr>
                    <a:defRPr sz="9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20"/>
              <c:spPr>
                <a:noFill/>
                <a:ln w="25400">
                  <a:noFill/>
                </a:ln>
              </c:spPr>
              <c:txPr>
                <a:bodyPr/>
                <a:lstStyle/>
                <a:p>
                  <a:pPr>
                    <a:defRPr sz="9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23"/>
              <c:spPr>
                <a:noFill/>
                <a:ln w="25400">
                  <a:noFill/>
                </a:ln>
              </c:spPr>
              <c:txPr>
                <a:bodyPr/>
                <a:lstStyle/>
                <a:p>
                  <a:pPr>
                    <a:defRPr sz="9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24"/>
              <c:spPr>
                <a:noFill/>
                <a:ln w="25400">
                  <a:noFill/>
                </a:ln>
              </c:spPr>
              <c:txPr>
                <a:bodyPr/>
                <a:lstStyle/>
                <a:p>
                  <a:pPr>
                    <a:defRPr sz="9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25"/>
              <c:spPr>
                <a:noFill/>
                <a:ln w="25400">
                  <a:noFill/>
                </a:ln>
              </c:spPr>
              <c:txPr>
                <a:bodyPr/>
                <a:lstStyle/>
                <a:p>
                  <a:pPr>
                    <a:defRPr sz="9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26"/>
              <c:spPr>
                <a:noFill/>
                <a:ln w="25400">
                  <a:noFill/>
                </a:ln>
              </c:spPr>
              <c:txPr>
                <a:bodyPr/>
                <a:lstStyle/>
                <a:p>
                  <a:pPr>
                    <a:defRPr sz="9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27"/>
              <c:spPr>
                <a:noFill/>
                <a:ln w="25400">
                  <a:noFill/>
                </a:ln>
              </c:spPr>
              <c:txPr>
                <a:bodyPr/>
                <a:lstStyle/>
                <a:p>
                  <a:pPr>
                    <a:defRPr sz="9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28"/>
              <c:spPr>
                <a:noFill/>
                <a:ln w="25400">
                  <a:noFill/>
                </a:ln>
              </c:spPr>
              <c:txPr>
                <a:bodyPr/>
                <a:lstStyle/>
                <a:p>
                  <a:pPr>
                    <a:defRPr sz="9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31"/>
              <c:spPr>
                <a:noFill/>
                <a:ln w="25400">
                  <a:noFill/>
                </a:ln>
              </c:spPr>
              <c:txPr>
                <a:bodyPr/>
                <a:lstStyle/>
                <a:p>
                  <a:pPr>
                    <a:defRPr sz="9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33"/>
              <c:spPr>
                <a:noFill/>
                <a:ln w="25400">
                  <a:noFill/>
                </a:ln>
              </c:spPr>
              <c:txPr>
                <a:bodyPr/>
                <a:lstStyle/>
                <a:p>
                  <a:pPr>
                    <a:defRPr sz="9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38"/>
              <c:spPr>
                <a:noFill/>
                <a:ln w="25400">
                  <a:noFill/>
                </a:ln>
              </c:spPr>
              <c:txPr>
                <a:bodyPr/>
                <a:lstStyle/>
                <a:p>
                  <a:pPr>
                    <a:defRPr sz="9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39"/>
              <c:spPr>
                <a:noFill/>
                <a:ln w="25400">
                  <a:noFill/>
                </a:ln>
              </c:spPr>
              <c:txPr>
                <a:bodyPr/>
                <a:lstStyle/>
                <a:p>
                  <a:pPr>
                    <a:defRPr sz="9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40"/>
              <c:spPr>
                <a:noFill/>
                <a:ln w="25400">
                  <a:noFill/>
                </a:ln>
              </c:spPr>
              <c:txPr>
                <a:bodyPr/>
                <a:lstStyle/>
                <a:p>
                  <a:pPr>
                    <a:defRPr sz="9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spPr>
              <a:noFill/>
              <a:ln w="25400">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'Ievas dati'!$B$160:$B$211</c:f>
              <c:strCache>
                <c:ptCount val="52"/>
                <c:pt idx="0">
                  <c:v>VISI RESPONDENTI, n=2318</c:v>
                </c:pt>
                <c:pt idx="2">
                  <c:v>Rīga, n=1256</c:v>
                </c:pt>
                <c:pt idx="3">
                  <c:v>Cita valstspilsēta, n=300</c:v>
                </c:pt>
                <c:pt idx="4">
                  <c:v>Cita pilsēta vai lauki, n=762</c:v>
                </c:pt>
                <c:pt idx="6">
                  <c:v>Rīgas reģions, n=1571</c:v>
                </c:pt>
                <c:pt idx="7">
                  <c:v>Vidzemes reģions, n=277</c:v>
                </c:pt>
                <c:pt idx="8">
                  <c:v>Kurzemes reģions, n=213</c:v>
                </c:pt>
                <c:pt idx="9">
                  <c:v>Zemgales reģions, n=156</c:v>
                </c:pt>
                <c:pt idx="10">
                  <c:v>Latgales reģions, n=101</c:v>
                </c:pt>
                <c:pt idx="12">
                  <c:v>Uzņēmumā ir pārstāvēts tikai vietējais kapitāls, n=2132</c:v>
                </c:pt>
                <c:pt idx="13">
                  <c:v>Uzņēmumā ir pārstāvēts gan vietējais kapitāls, gan ārvalstu kapitāls, n=96</c:v>
                </c:pt>
                <c:pt idx="14">
                  <c:v>Uzņēmumā ir pārstāvēts tikai ārvalstu kapitāls, n=90</c:v>
                </c:pt>
                <c:pt idx="16">
                  <c:v>2023. vai 2024. gadā, n=17</c:v>
                </c:pt>
                <c:pt idx="17">
                  <c:v>2012. - 2022. gados, n=816</c:v>
                </c:pt>
                <c:pt idx="18">
                  <c:v>2002. - 2011. gados, n=783</c:v>
                </c:pt>
                <c:pt idx="19">
                  <c:v>Līdz 2001. gadam (ieskaitot), n=702</c:v>
                </c:pt>
                <c:pt idx="21">
                  <c:v>Individuālais komersants, n=24</c:v>
                </c:pt>
                <c:pt idx="22">
                  <c:v>Sabiedrība ar ierobežotu atbildību, n=2236</c:v>
                </c:pt>
                <c:pt idx="23">
                  <c:v>Akciju sabiedrība, n=37</c:v>
                </c:pt>
                <c:pt idx="24">
                  <c:v>Filiāle, n=3</c:v>
                </c:pt>
                <c:pt idx="25">
                  <c:v>Cita, n=18</c:v>
                </c:pt>
                <c:pt idx="27">
                  <c:v>1 - 9, n=1749</c:v>
                </c:pt>
                <c:pt idx="28">
                  <c:v>10 - 49, n=408</c:v>
                </c:pt>
                <c:pt idx="29">
                  <c:v>50 - 249, n=127</c:v>
                </c:pt>
                <c:pt idx="30">
                  <c:v>250+, n=34</c:v>
                </c:pt>
                <c:pt idx="32">
                  <c:v>Saimnieciskās darbības veicējs/-a, n=209</c:v>
                </c:pt>
                <c:pt idx="33">
                  <c:v>Individuālais/-ā komersants/-e, n=25</c:v>
                </c:pt>
                <c:pt idx="34">
                  <c:v>Zemnieku saimniecība, n=11</c:v>
                </c:pt>
                <c:pt idx="35">
                  <c:v>Mikrouzņēmums, n=133</c:v>
                </c:pt>
                <c:pt idx="36">
                  <c:v>Mazs uzņēmums ar apgrozījumu gadā līdz 142 000 EUR, n=1008</c:v>
                </c:pt>
                <c:pt idx="37">
                  <c:v>Vidēja lieluma nodokļu maksātājs  (apgrozījums gadā 142 000 EUR - 4 000 000 EUR), n=768</c:v>
                </c:pt>
                <c:pt idx="38">
                  <c:v>Lielais nodokļu maksātājs (apgrozījums gadā ir virs 4 000 000 EUR), n=147</c:v>
                </c:pt>
                <c:pt idx="39">
                  <c:v>Cits, n=17</c:v>
                </c:pt>
                <c:pt idx="41">
                  <c:v>Pārtikas produktu, dzērienu ražošana, n=74</c:v>
                </c:pt>
                <c:pt idx="42">
                  <c:v>Koksnes, mēbeļu ražošana, n=74</c:v>
                </c:pt>
                <c:pt idx="43">
                  <c:v>Metāla ražošana un apstrāde, n=54</c:v>
                </c:pt>
                <c:pt idx="44">
                  <c:v>Farmaceitisko preparātu ražošana, n=5</c:v>
                </c:pt>
                <c:pt idx="45">
                  <c:v>Cita veida ražošana, n=160</c:v>
                </c:pt>
                <c:pt idx="46">
                  <c:v>Tirdzniecība, n=419</c:v>
                </c:pt>
                <c:pt idx="47">
                  <c:v>Informācijas un komunikācijas pakalpojumi, n=232</c:v>
                </c:pt>
                <c:pt idx="48">
                  <c:v>Citi pakalpojumi, n=727</c:v>
                </c:pt>
                <c:pt idx="49">
                  <c:v>Māksla, izklaide un atpūta, n=104</c:v>
                </c:pt>
                <c:pt idx="50">
                  <c:v>Būvniecība, n=283</c:v>
                </c:pt>
                <c:pt idx="51">
                  <c:v>Cita nozare/joma, n=514</c:v>
                </c:pt>
              </c:strCache>
            </c:strRef>
          </c:cat>
          <c:val>
            <c:numRef>
              <c:f>'Ievas dati'!$D$160:$D$211</c:f>
              <c:numCache>
                <c:formatCode>General</c:formatCode>
                <c:ptCount val="52"/>
                <c:pt idx="0" formatCode="###0">
                  <c:v>15.185875216195043</c:v>
                </c:pt>
                <c:pt idx="2" formatCode="###0">
                  <c:v>17.724844368320781</c:v>
                </c:pt>
                <c:pt idx="3" formatCode="###0">
                  <c:v>12.778605647913405</c:v>
                </c:pt>
                <c:pt idx="4" formatCode="###0">
                  <c:v>11.876015501329725</c:v>
                </c:pt>
                <c:pt idx="6" formatCode="###0">
                  <c:v>17.158868759497619</c:v>
                </c:pt>
                <c:pt idx="7" formatCode="###0">
                  <c:v>12.176412244411768</c:v>
                </c:pt>
                <c:pt idx="8" formatCode="###0">
                  <c:v>8.919890566362481</c:v>
                </c:pt>
                <c:pt idx="9" formatCode="###0">
                  <c:v>11.281881533410814</c:v>
                </c:pt>
                <c:pt idx="10" formatCode="###0">
                  <c:v>9.9518611046916003</c:v>
                </c:pt>
                <c:pt idx="12" formatCode="###0">
                  <c:v>14.024747441569277</c:v>
                </c:pt>
                <c:pt idx="13" formatCode="###0">
                  <c:v>30.100893384003498</c:v>
                </c:pt>
                <c:pt idx="14" formatCode="###0">
                  <c:v>35.16206776525469</c:v>
                </c:pt>
                <c:pt idx="16" formatCode="###0">
                  <c:v>28.437567798646185</c:v>
                </c:pt>
                <c:pt idx="17" formatCode="###0">
                  <c:v>13.081560072802315</c:v>
                </c:pt>
                <c:pt idx="18" formatCode="###0">
                  <c:v>15.188512220068729</c:v>
                </c:pt>
                <c:pt idx="19" formatCode="###0">
                  <c:v>17.906856724164591</c:v>
                </c:pt>
                <c:pt idx="21" formatCode="###0">
                  <c:v>4.166666666666667</c:v>
                </c:pt>
                <c:pt idx="22" formatCode="###0">
                  <c:v>15.066031674689722</c:v>
                </c:pt>
                <c:pt idx="23" formatCode="###0">
                  <c:v>48.731695261469909</c:v>
                </c:pt>
                <c:pt idx="24" formatCode="###0">
                  <c:v>57.956678506634852</c:v>
                </c:pt>
                <c:pt idx="25" formatCode="###0">
                  <c:v>10.437239738525475</c:v>
                </c:pt>
                <c:pt idx="27" formatCode="###0">
                  <c:v>13.09319611206382</c:v>
                </c:pt>
                <c:pt idx="28" formatCode="###0">
                  <c:v>27.205882352941426</c:v>
                </c:pt>
                <c:pt idx="29" formatCode="###0">
                  <c:v>49.606299212598422</c:v>
                </c:pt>
                <c:pt idx="30" formatCode="###0">
                  <c:v>67.647058823529406</c:v>
                </c:pt>
                <c:pt idx="32" formatCode="###0">
                  <c:v>10.674688282170058</c:v>
                </c:pt>
                <c:pt idx="33" formatCode="###0">
                  <c:v>10.323853834393287</c:v>
                </c:pt>
                <c:pt idx="34" formatCode="###0">
                  <c:v>9.5493391118788349</c:v>
                </c:pt>
                <c:pt idx="35" formatCode="###0">
                  <c:v>8.3368791751888427</c:v>
                </c:pt>
                <c:pt idx="36" formatCode="###0">
                  <c:v>12.385691068770202</c:v>
                </c:pt>
                <c:pt idx="37" formatCode="###0">
                  <c:v>20.649935556908584</c:v>
                </c:pt>
                <c:pt idx="38" formatCode="###0">
                  <c:v>45.231674509655548</c:v>
                </c:pt>
                <c:pt idx="39" formatCode="###0">
                  <c:v>18.178695647132809</c:v>
                </c:pt>
                <c:pt idx="41" formatCode="###0">
                  <c:v>25.625645075795902</c:v>
                </c:pt>
                <c:pt idx="42" formatCode="###0">
                  <c:v>15.902343663350951</c:v>
                </c:pt>
                <c:pt idx="43" formatCode="###0">
                  <c:v>20.543461355684151</c:v>
                </c:pt>
                <c:pt idx="44" formatCode="###0">
                  <c:v>52.164010147869746</c:v>
                </c:pt>
                <c:pt idx="45" formatCode="###0">
                  <c:v>25.598590100730931</c:v>
                </c:pt>
                <c:pt idx="46" formatCode="###0">
                  <c:v>16.630771571588298</c:v>
                </c:pt>
                <c:pt idx="47" formatCode="###0">
                  <c:v>19.142470318440552</c:v>
                </c:pt>
                <c:pt idx="48" formatCode="###0">
                  <c:v>10.019533854347227</c:v>
                </c:pt>
                <c:pt idx="49" formatCode="###0">
                  <c:v>24.667896875209539</c:v>
                </c:pt>
                <c:pt idx="50" formatCode="###0">
                  <c:v>14.142725007607599</c:v>
                </c:pt>
                <c:pt idx="51" formatCode="###0">
                  <c:v>16.659184599516095</c:v>
                </c:pt>
              </c:numCache>
            </c:numRef>
          </c:val>
          <c:extLst xmlns:c16r2="http://schemas.microsoft.com/office/drawing/2015/06/chart">
            <c:ext xmlns:c16="http://schemas.microsoft.com/office/drawing/2014/chart" uri="{C3380CC4-5D6E-409C-BE32-E72D297353CC}">
              <c16:uniqueId val="{00000020-DA90-454E-BCE5-E4CEF7AED1D6}"/>
            </c:ext>
          </c:extLst>
        </c:ser>
        <c:dLbls>
          <c:showLegendKey val="0"/>
          <c:showVal val="0"/>
          <c:showCatName val="0"/>
          <c:showSerName val="0"/>
          <c:showPercent val="0"/>
          <c:showBubbleSize val="0"/>
        </c:dLbls>
        <c:gapWidth val="15"/>
        <c:overlap val="100"/>
        <c:axId val="806265952"/>
        <c:axId val="806271440"/>
      </c:barChart>
      <c:catAx>
        <c:axId val="806265952"/>
        <c:scaling>
          <c:orientation val="maxMin"/>
        </c:scaling>
        <c:delete val="0"/>
        <c:axPos val="l"/>
        <c:numFmt formatCode="General" sourceLinked="1"/>
        <c:majorTickMark val="out"/>
        <c:minorTickMark val="none"/>
        <c:tickLblPos val="low"/>
        <c:spPr>
          <a:ln w="3175">
            <a:solidFill>
              <a:srgbClr val="333333"/>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806271440"/>
        <c:crossesAt val="0"/>
        <c:auto val="1"/>
        <c:lblAlgn val="ctr"/>
        <c:lblOffset val="100"/>
        <c:tickLblSkip val="1"/>
        <c:tickMarkSkip val="1"/>
        <c:noMultiLvlLbl val="0"/>
      </c:catAx>
      <c:valAx>
        <c:axId val="806271440"/>
        <c:scaling>
          <c:orientation val="minMax"/>
          <c:max val="110"/>
          <c:min val="0"/>
        </c:scaling>
        <c:delete val="1"/>
        <c:axPos val="b"/>
        <c:numFmt formatCode="0" sourceLinked="0"/>
        <c:majorTickMark val="out"/>
        <c:minorTickMark val="none"/>
        <c:tickLblPos val="nextTo"/>
        <c:crossAx val="806265952"/>
        <c:crosses val="max"/>
        <c:crossBetween val="between"/>
        <c:majorUnit val="20"/>
        <c:minorUnit val="4"/>
      </c:valAx>
      <c:spPr>
        <a:noFill/>
        <a:ln w="25400">
          <a:noFill/>
        </a:ln>
      </c:spPr>
    </c:plotArea>
    <c:legend>
      <c:legendPos val="t"/>
      <c:layout>
        <c:manualLayout>
          <c:xMode val="edge"/>
          <c:yMode val="edge"/>
          <c:x val="0.50791156953334049"/>
          <c:y val="6.9285065769008102E-3"/>
          <c:w val="0.48764234879996726"/>
          <c:h val="3.2332563510392612E-2"/>
        </c:manualLayout>
      </c:layout>
      <c:overlay val="0"/>
      <c:spPr>
        <a:noFill/>
        <a:ln w="25400">
          <a:noFill/>
        </a:ln>
      </c:spPr>
      <c:txPr>
        <a:bodyPr/>
        <a:lstStyle/>
        <a:p>
          <a:pPr>
            <a:defRPr sz="900" b="0" i="0" u="none" strike="noStrike" baseline="0">
              <a:solidFill>
                <a:srgbClr val="000000"/>
              </a:solidFill>
              <a:latin typeface="Arial"/>
              <a:ea typeface="Arial"/>
              <a:cs typeface="Arial"/>
            </a:defRPr>
          </a:pPr>
          <a:endParaRPr lang="en-US"/>
        </a:p>
      </c:txPr>
    </c:legend>
    <c:plotVisOnly val="1"/>
    <c:dispBlanksAs val="gap"/>
    <c:showDLblsOverMax val="0"/>
  </c:chart>
  <c:spPr>
    <a:noFill/>
    <a:ln w="6350">
      <a:noFill/>
    </a:ln>
  </c:spPr>
  <c:txPr>
    <a:bodyPr/>
    <a:lstStyle/>
    <a:p>
      <a:pPr>
        <a:defRPr sz="800" b="0" i="0" u="none" strike="noStrike" baseline="0">
          <a:solidFill>
            <a:srgbClr val="333333"/>
          </a:solidFill>
          <a:latin typeface="Arial"/>
          <a:ea typeface="Arial"/>
          <a:cs typeface="Arial"/>
        </a:defRPr>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419092142807793"/>
          <c:y val="0.20238726126818701"/>
          <c:w val="0.83226190802695832"/>
          <c:h val="0.68231476484313291"/>
        </c:manualLayout>
      </c:layout>
      <c:barChart>
        <c:barDir val="bar"/>
        <c:grouping val="stacked"/>
        <c:varyColors val="0"/>
        <c:ser>
          <c:idx val="0"/>
          <c:order val="0"/>
          <c:tx>
            <c:strRef>
              <c:f>'Ievas dati'!$B$216</c:f>
              <c:strCache>
                <c:ptCount val="1"/>
                <c:pt idx="0">
                  <c:v>Nē</c:v>
                </c:pt>
              </c:strCache>
            </c:strRef>
          </c:tx>
          <c:spPr>
            <a:solidFill>
              <a:srgbClr val="BDDCA8"/>
            </a:solidFill>
            <a:ln w="25400">
              <a:noFill/>
            </a:ln>
          </c:spPr>
          <c:invertIfNegative val="0"/>
          <c:dLbls>
            <c:numFmt formatCode="0" sourceLinked="0"/>
            <c:spPr>
              <a:noFill/>
              <a:ln w="25400">
                <a:noFill/>
              </a:ln>
            </c:spPr>
            <c:txPr>
              <a:bodyPr wrap="square" lIns="38100" tIns="19050" rIns="38100" bIns="19050" anchor="ctr">
                <a:spAutoFit/>
              </a:bodyPr>
              <a:lstStyle/>
              <a:p>
                <a:pPr>
                  <a:defRPr sz="12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'Ievas dati'!$A$217:$A$219</c:f>
              <c:strCache>
                <c:ptCount val="3"/>
                <c:pt idx="0">
                  <c:v>07.2024., n=2318</c:v>
                </c:pt>
                <c:pt idx="1">
                  <c:v>06.2022., n=2808</c:v>
                </c:pt>
                <c:pt idx="2">
                  <c:v>11.2019., n=3622</c:v>
                </c:pt>
              </c:strCache>
            </c:strRef>
          </c:cat>
          <c:val>
            <c:numRef>
              <c:f>'Ievas dati'!$B$217:$B$219</c:f>
              <c:numCache>
                <c:formatCode>###0</c:formatCode>
                <c:ptCount val="3"/>
                <c:pt idx="0">
                  <c:v>94.283930538212644</c:v>
                </c:pt>
                <c:pt idx="1">
                  <c:v>93.4</c:v>
                </c:pt>
                <c:pt idx="2">
                  <c:v>95.3</c:v>
                </c:pt>
              </c:numCache>
            </c:numRef>
          </c:val>
          <c:extLst xmlns:c16r2="http://schemas.microsoft.com/office/drawing/2015/06/chart">
            <c:ext xmlns:c16="http://schemas.microsoft.com/office/drawing/2014/chart" uri="{C3380CC4-5D6E-409C-BE32-E72D297353CC}">
              <c16:uniqueId val="{00000000-67CB-4E43-8DCD-01230BD5A566}"/>
            </c:ext>
          </c:extLst>
        </c:ser>
        <c:ser>
          <c:idx val="2"/>
          <c:order val="1"/>
          <c:tx>
            <c:strRef>
              <c:f>'Ievas dati'!$C$216</c:f>
              <c:strCache>
                <c:ptCount val="1"/>
                <c:pt idx="0">
                  <c:v>Jā</c:v>
                </c:pt>
              </c:strCache>
            </c:strRef>
          </c:tx>
          <c:spPr>
            <a:solidFill>
              <a:srgbClr val="840C54"/>
            </a:solidFill>
          </c:spPr>
          <c:invertIfNegative val="0"/>
          <c:dLbls>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'Ievas dati'!$A$217:$A$219</c:f>
              <c:strCache>
                <c:ptCount val="3"/>
                <c:pt idx="0">
                  <c:v>07.2024., n=2318</c:v>
                </c:pt>
                <c:pt idx="1">
                  <c:v>06.2022., n=2808</c:v>
                </c:pt>
                <c:pt idx="2">
                  <c:v>11.2019., n=3622</c:v>
                </c:pt>
              </c:strCache>
            </c:strRef>
          </c:cat>
          <c:val>
            <c:numRef>
              <c:f>'Ievas dati'!$C$217:$C$219</c:f>
              <c:numCache>
                <c:formatCode>###0</c:formatCode>
                <c:ptCount val="3"/>
                <c:pt idx="0">
                  <c:v>2.9437438525317496</c:v>
                </c:pt>
                <c:pt idx="1">
                  <c:v>3.6</c:v>
                </c:pt>
                <c:pt idx="2">
                  <c:v>2.2000000000000002</c:v>
                </c:pt>
              </c:numCache>
            </c:numRef>
          </c:val>
          <c:extLst xmlns:c16r2="http://schemas.microsoft.com/office/drawing/2015/06/chart">
            <c:ext xmlns:c16="http://schemas.microsoft.com/office/drawing/2014/chart" uri="{C3380CC4-5D6E-409C-BE32-E72D297353CC}">
              <c16:uniqueId val="{00000021-67CB-4E43-8DCD-01230BD5A566}"/>
            </c:ext>
          </c:extLst>
        </c:ser>
        <c:ser>
          <c:idx val="1"/>
          <c:order val="2"/>
          <c:tx>
            <c:strRef>
              <c:f>'Ievas dati'!$D$216</c:f>
              <c:strCache>
                <c:ptCount val="1"/>
                <c:pt idx="0">
                  <c:v>Grūti pateikt</c:v>
                </c:pt>
              </c:strCache>
            </c:strRef>
          </c:tx>
          <c:spPr>
            <a:solidFill>
              <a:sysClr val="window" lastClr="FFFFFF">
                <a:lumMod val="75000"/>
              </a:sysClr>
            </a:solidFill>
            <a:ln w="25400">
              <a:noFill/>
            </a:ln>
          </c:spPr>
          <c:invertIfNegative val="0"/>
          <c:dLbls>
            <c:dLbl>
              <c:idx val="0"/>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2"/>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3"/>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4"/>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5"/>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6"/>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7"/>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8"/>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9"/>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0"/>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1"/>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2"/>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3"/>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4"/>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5"/>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6"/>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7"/>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8"/>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20"/>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23"/>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24"/>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25"/>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26"/>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27"/>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28"/>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31"/>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33"/>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38"/>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39"/>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40"/>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numFmt formatCode="0" sourceLinked="0"/>
            <c:spPr>
              <a:noFill/>
              <a:ln w="25400">
                <a:noFill/>
              </a:ln>
            </c:spPr>
            <c:txPr>
              <a:bodyPr wrap="square" lIns="38100" tIns="19050" rIns="38100" bIns="19050" anchor="ctr">
                <a:spAutoFit/>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'Ievas dati'!$A$217:$A$219</c:f>
              <c:strCache>
                <c:ptCount val="3"/>
                <c:pt idx="0">
                  <c:v>07.2024., n=2318</c:v>
                </c:pt>
                <c:pt idx="1">
                  <c:v>06.2022., n=2808</c:v>
                </c:pt>
                <c:pt idx="2">
                  <c:v>11.2019., n=3622</c:v>
                </c:pt>
              </c:strCache>
            </c:strRef>
          </c:cat>
          <c:val>
            <c:numRef>
              <c:f>'Ievas dati'!$D$217:$D$219</c:f>
              <c:numCache>
                <c:formatCode>###0</c:formatCode>
                <c:ptCount val="3"/>
                <c:pt idx="0">
                  <c:v>2.7723256092555917</c:v>
                </c:pt>
                <c:pt idx="1">
                  <c:v>3</c:v>
                </c:pt>
                <c:pt idx="2">
                  <c:v>2.5</c:v>
                </c:pt>
              </c:numCache>
            </c:numRef>
          </c:val>
          <c:extLst xmlns:c16r2="http://schemas.microsoft.com/office/drawing/2015/06/chart">
            <c:ext xmlns:c16="http://schemas.microsoft.com/office/drawing/2014/chart" uri="{C3380CC4-5D6E-409C-BE32-E72D297353CC}">
              <c16:uniqueId val="{00000020-67CB-4E43-8DCD-01230BD5A566}"/>
            </c:ext>
          </c:extLst>
        </c:ser>
        <c:dLbls>
          <c:showLegendKey val="0"/>
          <c:showVal val="0"/>
          <c:showCatName val="0"/>
          <c:showSerName val="0"/>
          <c:showPercent val="0"/>
          <c:showBubbleSize val="0"/>
        </c:dLbls>
        <c:gapWidth val="30"/>
        <c:overlap val="100"/>
        <c:axId val="806269872"/>
        <c:axId val="806267128"/>
      </c:barChart>
      <c:catAx>
        <c:axId val="806269872"/>
        <c:scaling>
          <c:orientation val="maxMin"/>
        </c:scaling>
        <c:delete val="0"/>
        <c:axPos val="l"/>
        <c:title>
          <c:tx>
            <c:rich>
              <a:bodyPr rot="0" vert="horz"/>
              <a:lstStyle/>
              <a:p>
                <a:pPr algn="ctr">
                  <a:defRPr sz="900" b="0" i="0" u="none" strike="noStrike" baseline="0">
                    <a:solidFill>
                      <a:sysClr val="windowText" lastClr="000000"/>
                    </a:solidFill>
                    <a:latin typeface="Arial"/>
                    <a:ea typeface="Arial"/>
                    <a:cs typeface="Arial"/>
                  </a:defRPr>
                </a:pPr>
                <a:r>
                  <a:rPr lang="lv-LV" sz="900">
                    <a:solidFill>
                      <a:sysClr val="windowText" lastClr="000000"/>
                    </a:solidFill>
                  </a:rPr>
                  <a:t>%</a:t>
                </a:r>
              </a:p>
            </c:rich>
          </c:tx>
          <c:layout>
            <c:manualLayout>
              <c:xMode val="edge"/>
              <c:yMode val="edge"/>
              <c:x val="0.96396024907035804"/>
              <c:y val="0.12112224133015233"/>
            </c:manualLayout>
          </c:layout>
          <c:overlay val="0"/>
          <c:spPr>
            <a:solidFill>
              <a:sysClr val="window" lastClr="FFFFFF"/>
            </a:solidFill>
            <a:ln w="3175">
              <a:solidFill>
                <a:sysClr val="windowText" lastClr="000000"/>
              </a:solidFill>
            </a:ln>
            <a:effectLst>
              <a:outerShdw dist="35560" dir="2700000" algn="tl" rotWithShape="0">
                <a:prstClr val="black"/>
              </a:outerShdw>
            </a:effectLst>
          </c:spPr>
        </c:title>
        <c:numFmt formatCode="General" sourceLinked="1"/>
        <c:majorTickMark val="out"/>
        <c:minorTickMark val="none"/>
        <c:tickLblPos val="low"/>
        <c:spPr>
          <a:ln w="3175">
            <a:solidFill>
              <a:srgbClr val="333333"/>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806267128"/>
        <c:crossesAt val="0"/>
        <c:auto val="1"/>
        <c:lblAlgn val="ctr"/>
        <c:lblOffset val="100"/>
        <c:tickLblSkip val="1"/>
        <c:tickMarkSkip val="1"/>
        <c:noMultiLvlLbl val="0"/>
      </c:catAx>
      <c:valAx>
        <c:axId val="806267128"/>
        <c:scaling>
          <c:orientation val="minMax"/>
          <c:max val="105"/>
          <c:min val="0"/>
        </c:scaling>
        <c:delete val="1"/>
        <c:axPos val="b"/>
        <c:numFmt formatCode="0" sourceLinked="0"/>
        <c:majorTickMark val="out"/>
        <c:minorTickMark val="none"/>
        <c:tickLblPos val="nextTo"/>
        <c:crossAx val="806269872"/>
        <c:crosses val="max"/>
        <c:crossBetween val="between"/>
        <c:majorUnit val="20"/>
        <c:minorUnit val="4"/>
      </c:valAx>
      <c:spPr>
        <a:noFill/>
        <a:ln w="25400">
          <a:noFill/>
        </a:ln>
      </c:spPr>
    </c:plotArea>
    <c:legend>
      <c:legendPos val="t"/>
      <c:layout>
        <c:manualLayout>
          <c:xMode val="edge"/>
          <c:yMode val="edge"/>
          <c:x val="0.22324224959703715"/>
          <c:y val="6.4940634205278236E-2"/>
          <c:w val="0.62321766029280978"/>
          <c:h val="0.10830101197051582"/>
        </c:manualLayout>
      </c:layout>
      <c:overlay val="0"/>
      <c:spPr>
        <a:noFill/>
        <a:ln w="25400">
          <a:noFill/>
        </a:ln>
      </c:spPr>
      <c:txPr>
        <a:bodyPr/>
        <a:lstStyle/>
        <a:p>
          <a:pPr>
            <a:defRPr sz="1200" b="0" i="0" u="none" strike="noStrike" baseline="0">
              <a:solidFill>
                <a:srgbClr val="000000"/>
              </a:solidFill>
              <a:latin typeface="Arial"/>
              <a:ea typeface="Arial"/>
              <a:cs typeface="Arial"/>
            </a:defRPr>
          </a:pPr>
          <a:endParaRPr lang="en-US"/>
        </a:p>
      </c:txPr>
    </c:legend>
    <c:plotVisOnly val="1"/>
    <c:dispBlanksAs val="gap"/>
    <c:showDLblsOverMax val="0"/>
  </c:chart>
  <c:spPr>
    <a:noFill/>
    <a:ln w="6350">
      <a:noFill/>
    </a:ln>
  </c:spPr>
  <c:txPr>
    <a:bodyPr/>
    <a:lstStyle/>
    <a:p>
      <a:pPr>
        <a:defRPr sz="800" b="0" i="0" u="none" strike="noStrike" baseline="0">
          <a:solidFill>
            <a:srgbClr val="333333"/>
          </a:solidFill>
          <a:latin typeface="Arial"/>
          <a:ea typeface="Arial"/>
          <a:cs typeface="Arial"/>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12723551440292"/>
          <c:y val="8.1722398464468868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27582631126657586"/>
          <c:y val="0.14782357023201798"/>
          <c:w val="0.68393408826166879"/>
          <c:h val="0.83689316890750942"/>
        </c:manualLayout>
      </c:layout>
      <c:barChart>
        <c:barDir val="bar"/>
        <c:grouping val="stacked"/>
        <c:varyColors val="0"/>
        <c:ser>
          <c:idx val="0"/>
          <c:order val="0"/>
          <c:tx>
            <c:strRef>
              <c:f>'Ievas dati'!$C$227</c:f>
              <c:strCache>
                <c:ptCount val="1"/>
                <c:pt idx="0">
                  <c:v>.</c:v>
                </c:pt>
              </c:strCache>
            </c:strRef>
          </c:tx>
          <c:spPr>
            <a:noFill/>
          </c:spPr>
          <c:invertIfNegative val="0"/>
          <c:dLbls>
            <c:delete val="1"/>
          </c:dLbls>
          <c:cat>
            <c:strRef>
              <c:f>'Ievas dati'!$B$228:$B$238</c:f>
              <c:strCache>
                <c:ptCount val="11"/>
                <c:pt idx="0">
                  <c:v>07.2024., n=91</c:v>
                </c:pt>
                <c:pt idx="1">
                  <c:v>06.2022., n=112</c:v>
                </c:pt>
                <c:pt idx="2">
                  <c:v>11.2019., n=119</c:v>
                </c:pt>
                <c:pt idx="4">
                  <c:v>07.2024., n=91</c:v>
                </c:pt>
                <c:pt idx="5">
                  <c:v>06.2022., n=112</c:v>
                </c:pt>
                <c:pt idx="6">
                  <c:v>11.2019., n=119</c:v>
                </c:pt>
                <c:pt idx="8">
                  <c:v>07.2024., n=91</c:v>
                </c:pt>
                <c:pt idx="9">
                  <c:v>06.2022., n=112</c:v>
                </c:pt>
                <c:pt idx="10">
                  <c:v>11.2019., n=119</c:v>
                </c:pt>
              </c:strCache>
            </c:strRef>
          </c:cat>
          <c:val>
            <c:numRef>
              <c:f>'Ievas dati'!$C$228:$C$238</c:f>
              <c:numCache>
                <c:formatCode>0</c:formatCode>
                <c:ptCount val="11"/>
                <c:pt idx="0">
                  <c:v>19.674821197935593</c:v>
                </c:pt>
                <c:pt idx="1">
                  <c:v>22.119336200557054</c:v>
                </c:pt>
                <c:pt idx="2">
                  <c:v>11.919336200557055</c:v>
                </c:pt>
                <c:pt idx="3">
                  <c:v>39.819336200557053</c:v>
                </c:pt>
                <c:pt idx="4">
                  <c:v>14.124185774845834</c:v>
                </c:pt>
                <c:pt idx="5">
                  <c:v>19.319336200557053</c:v>
                </c:pt>
                <c:pt idx="6">
                  <c:v>7.3193362005570535</c:v>
                </c:pt>
                <c:pt idx="8">
                  <c:v>9.4319857867400163</c:v>
                </c:pt>
                <c:pt idx="9">
                  <c:v>16.919336200557055</c:v>
                </c:pt>
                <c:pt idx="10">
                  <c:v>11.219336200557052</c:v>
                </c:pt>
              </c:numCache>
            </c:numRef>
          </c:val>
          <c:extLst xmlns:c16r2="http://schemas.microsoft.com/office/drawing/2015/06/chart">
            <c:ext xmlns:c16="http://schemas.microsoft.com/office/drawing/2014/chart" uri="{C3380CC4-5D6E-409C-BE32-E72D297353CC}">
              <c16:uniqueId val="{00000000-DC93-4AA1-B598-D48F5D8DAC1D}"/>
            </c:ext>
          </c:extLst>
        </c:ser>
        <c:ser>
          <c:idx val="1"/>
          <c:order val="1"/>
          <c:tx>
            <c:strRef>
              <c:f>'Ievas dati'!$D$227</c:f>
              <c:strCache>
                <c:ptCount val="1"/>
                <c:pt idx="0">
                  <c:v>Pilnīgi 
neapmierināts/-a</c:v>
                </c:pt>
              </c:strCache>
            </c:strRef>
          </c:tx>
          <c:spPr>
            <a:solidFill>
              <a:srgbClr val="840C54"/>
            </a:solidFill>
          </c:spPr>
          <c:invertIfNegative val="0"/>
          <c:dLbls>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'Ievas dati'!$B$228:$B$238</c:f>
              <c:strCache>
                <c:ptCount val="11"/>
                <c:pt idx="0">
                  <c:v>07.2024., n=91</c:v>
                </c:pt>
                <c:pt idx="1">
                  <c:v>06.2022., n=112</c:v>
                </c:pt>
                <c:pt idx="2">
                  <c:v>11.2019., n=119</c:v>
                </c:pt>
                <c:pt idx="4">
                  <c:v>07.2024., n=91</c:v>
                </c:pt>
                <c:pt idx="5">
                  <c:v>06.2022., n=112</c:v>
                </c:pt>
                <c:pt idx="6">
                  <c:v>11.2019., n=119</c:v>
                </c:pt>
                <c:pt idx="8">
                  <c:v>07.2024., n=91</c:v>
                </c:pt>
                <c:pt idx="9">
                  <c:v>06.2022., n=112</c:v>
                </c:pt>
                <c:pt idx="10">
                  <c:v>11.2019., n=119</c:v>
                </c:pt>
              </c:strCache>
            </c:strRef>
          </c:cat>
          <c:val>
            <c:numRef>
              <c:f>'Ievas dati'!$D$228:$D$238</c:f>
              <c:numCache>
                <c:formatCode>###0</c:formatCode>
                <c:ptCount val="11"/>
                <c:pt idx="0">
                  <c:v>7.7393010932118838</c:v>
                </c:pt>
                <c:pt idx="1">
                  <c:v>3.7</c:v>
                </c:pt>
                <c:pt idx="2">
                  <c:v>5.5</c:v>
                </c:pt>
                <c:pt idx="4">
                  <c:v>12.419336200557055</c:v>
                </c:pt>
                <c:pt idx="5">
                  <c:v>2.4</c:v>
                </c:pt>
                <c:pt idx="6">
                  <c:v>12.2</c:v>
                </c:pt>
                <c:pt idx="8">
                  <c:v>10.967035416377142</c:v>
                </c:pt>
                <c:pt idx="9">
                  <c:v>5.0999999999999996</c:v>
                </c:pt>
                <c:pt idx="10">
                  <c:v>8.3000000000000007</c:v>
                </c:pt>
              </c:numCache>
            </c:numRef>
          </c:val>
          <c:extLst xmlns:c16r2="http://schemas.microsoft.com/office/drawing/2015/06/chart">
            <c:ext xmlns:c16="http://schemas.microsoft.com/office/drawing/2014/chart" uri="{C3380CC4-5D6E-409C-BE32-E72D297353CC}">
              <c16:uniqueId val="{00000001-DC93-4AA1-B598-D48F5D8DAC1D}"/>
            </c:ext>
          </c:extLst>
        </c:ser>
        <c:ser>
          <c:idx val="2"/>
          <c:order val="2"/>
          <c:tx>
            <c:strRef>
              <c:f>'Ievas dati'!$E$227</c:f>
              <c:strCache>
                <c:ptCount val="1"/>
                <c:pt idx="0">
                  <c:v>Drīzāk 
neapmierināts/-a</c:v>
                </c:pt>
              </c:strCache>
            </c:strRef>
          </c:tx>
          <c:spPr>
            <a:solidFill>
              <a:srgbClr val="D0909F"/>
            </a:solidFill>
          </c:spPr>
          <c:invertIfNegative val="0"/>
          <c:dLbls>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'Ievas dati'!$B$228:$B$238</c:f>
              <c:strCache>
                <c:ptCount val="11"/>
                <c:pt idx="0">
                  <c:v>07.2024., n=91</c:v>
                </c:pt>
                <c:pt idx="1">
                  <c:v>06.2022., n=112</c:v>
                </c:pt>
                <c:pt idx="2">
                  <c:v>11.2019., n=119</c:v>
                </c:pt>
                <c:pt idx="4">
                  <c:v>07.2024., n=91</c:v>
                </c:pt>
                <c:pt idx="5">
                  <c:v>06.2022., n=112</c:v>
                </c:pt>
                <c:pt idx="6">
                  <c:v>11.2019., n=119</c:v>
                </c:pt>
                <c:pt idx="8">
                  <c:v>07.2024., n=91</c:v>
                </c:pt>
                <c:pt idx="9">
                  <c:v>06.2022., n=112</c:v>
                </c:pt>
                <c:pt idx="10">
                  <c:v>11.2019., n=119</c:v>
                </c:pt>
              </c:strCache>
            </c:strRef>
          </c:cat>
          <c:val>
            <c:numRef>
              <c:f>'Ievas dati'!$E$228:$E$238</c:f>
              <c:numCache>
                <c:formatCode>###0</c:formatCode>
                <c:ptCount val="11"/>
                <c:pt idx="0">
                  <c:v>12.405213909409575</c:v>
                </c:pt>
                <c:pt idx="1">
                  <c:v>14</c:v>
                </c:pt>
                <c:pt idx="2">
                  <c:v>22.4</c:v>
                </c:pt>
                <c:pt idx="4">
                  <c:v>13.275814225154166</c:v>
                </c:pt>
                <c:pt idx="5">
                  <c:v>18.100000000000001</c:v>
                </c:pt>
                <c:pt idx="6">
                  <c:v>20.3</c:v>
                </c:pt>
                <c:pt idx="8">
                  <c:v>19.420314997439895</c:v>
                </c:pt>
                <c:pt idx="9">
                  <c:v>17.8</c:v>
                </c:pt>
                <c:pt idx="10">
                  <c:v>20.3</c:v>
                </c:pt>
              </c:numCache>
            </c:numRef>
          </c:val>
          <c:extLst xmlns:c16r2="http://schemas.microsoft.com/office/drawing/2015/06/chart">
            <c:ext xmlns:c16="http://schemas.microsoft.com/office/drawing/2014/chart" uri="{C3380CC4-5D6E-409C-BE32-E72D297353CC}">
              <c16:uniqueId val="{00000002-DC93-4AA1-B598-D48F5D8DAC1D}"/>
            </c:ext>
          </c:extLst>
        </c:ser>
        <c:ser>
          <c:idx val="3"/>
          <c:order val="3"/>
          <c:tx>
            <c:strRef>
              <c:f>'Ievas dati'!$F$227</c:f>
              <c:strCache>
                <c:ptCount val="1"/>
                <c:pt idx="0">
                  <c:v>Drīzāk 
apmierināts/-a</c:v>
                </c:pt>
              </c:strCache>
            </c:strRef>
          </c:tx>
          <c:spPr>
            <a:solidFill>
              <a:srgbClr val="BDDCA8"/>
            </a:solidFill>
          </c:spPr>
          <c:invertIfNegative val="0"/>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'Ievas dati'!$B$228:$B$238</c:f>
              <c:strCache>
                <c:ptCount val="11"/>
                <c:pt idx="0">
                  <c:v>07.2024., n=91</c:v>
                </c:pt>
                <c:pt idx="1">
                  <c:v>06.2022., n=112</c:v>
                </c:pt>
                <c:pt idx="2">
                  <c:v>11.2019., n=119</c:v>
                </c:pt>
                <c:pt idx="4">
                  <c:v>07.2024., n=91</c:v>
                </c:pt>
                <c:pt idx="5">
                  <c:v>06.2022., n=112</c:v>
                </c:pt>
                <c:pt idx="6">
                  <c:v>11.2019., n=119</c:v>
                </c:pt>
                <c:pt idx="8">
                  <c:v>07.2024., n=91</c:v>
                </c:pt>
                <c:pt idx="9">
                  <c:v>06.2022., n=112</c:v>
                </c:pt>
                <c:pt idx="10">
                  <c:v>11.2019., n=119</c:v>
                </c:pt>
              </c:strCache>
            </c:strRef>
          </c:cat>
          <c:val>
            <c:numRef>
              <c:f>'Ievas dati'!$F$228:$F$238</c:f>
              <c:numCache>
                <c:formatCode>###0</c:formatCode>
                <c:ptCount val="11"/>
                <c:pt idx="0">
                  <c:v>44.994715541784572</c:v>
                </c:pt>
                <c:pt idx="1">
                  <c:v>46.3</c:v>
                </c:pt>
                <c:pt idx="2">
                  <c:v>34.700000000000003</c:v>
                </c:pt>
                <c:pt idx="4">
                  <c:v>40.433154534063284</c:v>
                </c:pt>
                <c:pt idx="5">
                  <c:v>47.1</c:v>
                </c:pt>
                <c:pt idx="6">
                  <c:v>42.1</c:v>
                </c:pt>
                <c:pt idx="8">
                  <c:v>39.468105555817175</c:v>
                </c:pt>
                <c:pt idx="9">
                  <c:v>46.4</c:v>
                </c:pt>
                <c:pt idx="10">
                  <c:v>43.9</c:v>
                </c:pt>
              </c:numCache>
            </c:numRef>
          </c:val>
          <c:extLst xmlns:c16r2="http://schemas.microsoft.com/office/drawing/2015/06/chart">
            <c:ext xmlns:c16="http://schemas.microsoft.com/office/drawing/2014/chart" uri="{C3380CC4-5D6E-409C-BE32-E72D297353CC}">
              <c16:uniqueId val="{00000003-DC93-4AA1-B598-D48F5D8DAC1D}"/>
            </c:ext>
          </c:extLst>
        </c:ser>
        <c:ser>
          <c:idx val="4"/>
          <c:order val="4"/>
          <c:tx>
            <c:strRef>
              <c:f>'Ievas dati'!$G$227</c:f>
              <c:strCache>
                <c:ptCount val="1"/>
                <c:pt idx="0">
                  <c:v>Pilnīgi 
apmierināts/-a</c:v>
                </c:pt>
              </c:strCache>
            </c:strRef>
          </c:tx>
          <c:spPr>
            <a:solidFill>
              <a:srgbClr val="70AD47">
                <a:lumMod val="50000"/>
              </a:srgbClr>
            </a:solidFill>
          </c:spPr>
          <c:invertIfNegative val="0"/>
          <c:dLbls>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'Ievas dati'!$B$228:$B$238</c:f>
              <c:strCache>
                <c:ptCount val="11"/>
                <c:pt idx="0">
                  <c:v>07.2024., n=91</c:v>
                </c:pt>
                <c:pt idx="1">
                  <c:v>06.2022., n=112</c:v>
                </c:pt>
                <c:pt idx="2">
                  <c:v>11.2019., n=119</c:v>
                </c:pt>
                <c:pt idx="4">
                  <c:v>07.2024., n=91</c:v>
                </c:pt>
                <c:pt idx="5">
                  <c:v>06.2022., n=112</c:v>
                </c:pt>
                <c:pt idx="6">
                  <c:v>11.2019., n=119</c:v>
                </c:pt>
                <c:pt idx="8">
                  <c:v>07.2024., n=91</c:v>
                </c:pt>
                <c:pt idx="9">
                  <c:v>06.2022., n=112</c:v>
                </c:pt>
                <c:pt idx="10">
                  <c:v>11.2019., n=119</c:v>
                </c:pt>
              </c:strCache>
            </c:strRef>
          </c:cat>
          <c:val>
            <c:numRef>
              <c:f>'Ievas dati'!$G$228:$G$238</c:f>
              <c:numCache>
                <c:formatCode>###0</c:formatCode>
                <c:ptCount val="11"/>
                <c:pt idx="0">
                  <c:v>25.272015148599571</c:v>
                </c:pt>
                <c:pt idx="1">
                  <c:v>25.6</c:v>
                </c:pt>
                <c:pt idx="2">
                  <c:v>25.4</c:v>
                </c:pt>
                <c:pt idx="4">
                  <c:v>23.472556172491867</c:v>
                </c:pt>
                <c:pt idx="5">
                  <c:v>24</c:v>
                </c:pt>
                <c:pt idx="6">
                  <c:v>14.9</c:v>
                </c:pt>
                <c:pt idx="8">
                  <c:v>19.420314997439895</c:v>
                </c:pt>
                <c:pt idx="9">
                  <c:v>22</c:v>
                </c:pt>
                <c:pt idx="10">
                  <c:v>16.7</c:v>
                </c:pt>
              </c:numCache>
            </c:numRef>
          </c:val>
          <c:extLst xmlns:c16r2="http://schemas.microsoft.com/office/drawing/2015/06/chart">
            <c:ext xmlns:c16="http://schemas.microsoft.com/office/drawing/2014/chart" uri="{C3380CC4-5D6E-409C-BE32-E72D297353CC}">
              <c16:uniqueId val="{00000004-DC93-4AA1-B598-D48F5D8DAC1D}"/>
            </c:ext>
          </c:extLst>
        </c:ser>
        <c:ser>
          <c:idx val="5"/>
          <c:order val="5"/>
          <c:tx>
            <c:strRef>
              <c:f>'Ievas dati'!$H$227</c:f>
              <c:strCache>
                <c:ptCount val="1"/>
                <c:pt idx="0">
                  <c:v>.</c:v>
                </c:pt>
              </c:strCache>
            </c:strRef>
          </c:tx>
          <c:spPr>
            <a:noFill/>
          </c:spPr>
          <c:invertIfNegative val="0"/>
          <c:dLbls>
            <c:delete val="1"/>
          </c:dLbls>
          <c:cat>
            <c:strRef>
              <c:f>'Ievas dati'!$B$228:$B$238</c:f>
              <c:strCache>
                <c:ptCount val="11"/>
                <c:pt idx="0">
                  <c:v>07.2024., n=91</c:v>
                </c:pt>
                <c:pt idx="1">
                  <c:v>06.2022., n=112</c:v>
                </c:pt>
                <c:pt idx="2">
                  <c:v>11.2019., n=119</c:v>
                </c:pt>
                <c:pt idx="4">
                  <c:v>07.2024., n=91</c:v>
                </c:pt>
                <c:pt idx="5">
                  <c:v>06.2022., n=112</c:v>
                </c:pt>
                <c:pt idx="6">
                  <c:v>11.2019., n=119</c:v>
                </c:pt>
                <c:pt idx="8">
                  <c:v>07.2024., n=91</c:v>
                </c:pt>
                <c:pt idx="9">
                  <c:v>06.2022., n=112</c:v>
                </c:pt>
                <c:pt idx="10">
                  <c:v>11.2019., n=119</c:v>
                </c:pt>
              </c:strCache>
            </c:strRef>
          </c:cat>
          <c:val>
            <c:numRef>
              <c:f>'Ievas dati'!$H$228:$H$238</c:f>
              <c:numCache>
                <c:formatCode>###0</c:formatCode>
                <c:ptCount val="11"/>
                <c:pt idx="0">
                  <c:v>12.433269309615859</c:v>
                </c:pt>
                <c:pt idx="1">
                  <c:v>10.800000000000004</c:v>
                </c:pt>
                <c:pt idx="2">
                  <c:v>22.6</c:v>
                </c:pt>
                <c:pt idx="3">
                  <c:v>82.7</c:v>
                </c:pt>
                <c:pt idx="4">
                  <c:v>18.794289293444855</c:v>
                </c:pt>
                <c:pt idx="5">
                  <c:v>11.600000000000001</c:v>
                </c:pt>
                <c:pt idx="6">
                  <c:v>25.700000000000003</c:v>
                </c:pt>
                <c:pt idx="8">
                  <c:v>23.811579446742932</c:v>
                </c:pt>
                <c:pt idx="9">
                  <c:v>14.300000000000004</c:v>
                </c:pt>
                <c:pt idx="10">
                  <c:v>22.1</c:v>
                </c:pt>
              </c:numCache>
            </c:numRef>
          </c:val>
          <c:extLst xmlns:c16r2="http://schemas.microsoft.com/office/drawing/2015/06/chart">
            <c:ext xmlns:c16="http://schemas.microsoft.com/office/drawing/2014/chart" uri="{C3380CC4-5D6E-409C-BE32-E72D297353CC}">
              <c16:uniqueId val="{00000005-DC93-4AA1-B598-D48F5D8DAC1D}"/>
            </c:ext>
          </c:extLst>
        </c:ser>
        <c:ser>
          <c:idx val="6"/>
          <c:order val="6"/>
          <c:tx>
            <c:strRef>
              <c:f>'Ievas dati'!$I$227</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'Ievas dati'!$B$228:$B$238</c:f>
              <c:strCache>
                <c:ptCount val="11"/>
                <c:pt idx="0">
                  <c:v>07.2024., n=91</c:v>
                </c:pt>
                <c:pt idx="1">
                  <c:v>06.2022., n=112</c:v>
                </c:pt>
                <c:pt idx="2">
                  <c:v>11.2019., n=119</c:v>
                </c:pt>
                <c:pt idx="4">
                  <c:v>07.2024., n=91</c:v>
                </c:pt>
                <c:pt idx="5">
                  <c:v>06.2022., n=112</c:v>
                </c:pt>
                <c:pt idx="6">
                  <c:v>11.2019., n=119</c:v>
                </c:pt>
                <c:pt idx="8">
                  <c:v>07.2024., n=91</c:v>
                </c:pt>
                <c:pt idx="9">
                  <c:v>06.2022., n=112</c:v>
                </c:pt>
                <c:pt idx="10">
                  <c:v>11.2019., n=119</c:v>
                </c:pt>
              </c:strCache>
            </c:strRef>
          </c:cat>
          <c:val>
            <c:numRef>
              <c:f>'Ievas dati'!$I$228:$I$238</c:f>
              <c:numCache>
                <c:formatCode>###0</c:formatCode>
                <c:ptCount val="11"/>
                <c:pt idx="0">
                  <c:v>9.5887543069942538</c:v>
                </c:pt>
                <c:pt idx="1">
                  <c:v>10.4</c:v>
                </c:pt>
                <c:pt idx="2">
                  <c:v>11.9</c:v>
                </c:pt>
                <c:pt idx="4">
                  <c:v>10.399138867733484</c:v>
                </c:pt>
                <c:pt idx="5">
                  <c:v>8.4</c:v>
                </c:pt>
                <c:pt idx="6">
                  <c:v>10.4</c:v>
                </c:pt>
                <c:pt idx="8">
                  <c:v>10.724229032925752</c:v>
                </c:pt>
                <c:pt idx="9">
                  <c:v>8.6999999999999993</c:v>
                </c:pt>
                <c:pt idx="10">
                  <c:v>10.8</c:v>
                </c:pt>
              </c:numCache>
            </c:numRef>
          </c:val>
          <c:extLst xmlns:c16r2="http://schemas.microsoft.com/office/drawing/2015/06/chart">
            <c:ext xmlns:c16="http://schemas.microsoft.com/office/drawing/2014/chart" uri="{C3380CC4-5D6E-409C-BE32-E72D297353CC}">
              <c16:uniqueId val="{00000006-DC93-4AA1-B598-D48F5D8DAC1D}"/>
            </c:ext>
          </c:extLst>
        </c:ser>
        <c:dLbls>
          <c:showLegendKey val="0"/>
          <c:showVal val="1"/>
          <c:showCatName val="0"/>
          <c:showSerName val="0"/>
          <c:showPercent val="0"/>
          <c:showBubbleSize val="0"/>
        </c:dLbls>
        <c:gapWidth val="30"/>
        <c:overlap val="100"/>
        <c:axId val="806269480"/>
        <c:axId val="806264384"/>
      </c:barChart>
      <c:catAx>
        <c:axId val="806269480"/>
        <c:scaling>
          <c:orientation val="maxMin"/>
        </c:scaling>
        <c:delete val="0"/>
        <c:axPos val="l"/>
        <c:numFmt formatCode="General" sourceLinked="1"/>
        <c:majorTickMark val="none"/>
        <c:minorTickMark val="none"/>
        <c:tickLblPos val="low"/>
        <c:spPr>
          <a:ln w="3175">
            <a:solidFill>
              <a:sysClr val="windowText" lastClr="000000"/>
            </a:solidFill>
            <a:prstDash val="solid"/>
          </a:ln>
        </c:spPr>
        <c:txPr>
          <a:bodyPr rot="0" vert="horz"/>
          <a:lstStyle/>
          <a:p>
            <a:pPr>
              <a:defRPr sz="1200"/>
            </a:pPr>
            <a:endParaRPr lang="en-US"/>
          </a:p>
        </c:txPr>
        <c:crossAx val="806264384"/>
        <c:crossesAt val="39.6"/>
        <c:auto val="1"/>
        <c:lblAlgn val="ctr"/>
        <c:lblOffset val="100"/>
        <c:tickLblSkip val="1"/>
        <c:tickMarkSkip val="1"/>
        <c:noMultiLvlLbl val="0"/>
      </c:catAx>
      <c:valAx>
        <c:axId val="806264384"/>
        <c:scaling>
          <c:orientation val="minMax"/>
          <c:max val="150"/>
          <c:min val="0"/>
        </c:scaling>
        <c:delete val="1"/>
        <c:axPos val="t"/>
        <c:numFmt formatCode="0" sourceLinked="1"/>
        <c:majorTickMark val="out"/>
        <c:minorTickMark val="none"/>
        <c:tickLblPos val="nextTo"/>
        <c:crossAx val="806269480"/>
        <c:crosses val="autoZero"/>
        <c:crossBetween val="between"/>
      </c:valAx>
      <c:spPr>
        <a:noFill/>
        <a:ln w="3175">
          <a:noFill/>
          <a:prstDash val="solid"/>
        </a:ln>
      </c:spPr>
    </c:plotArea>
    <c:legend>
      <c:legendPos val="t"/>
      <c:legendEntry>
        <c:idx val="0"/>
        <c:delete val="1"/>
      </c:legendEntry>
      <c:legendEntry>
        <c:idx val="5"/>
        <c:delete val="1"/>
      </c:legendEntry>
      <c:layout>
        <c:manualLayout>
          <c:xMode val="edge"/>
          <c:yMode val="edge"/>
          <c:x val="0.14593901812209342"/>
          <c:y val="1.0238197222452047E-2"/>
          <c:w val="0.78747001689285823"/>
          <c:h val="0.12318931063212434"/>
        </c:manualLayout>
      </c:layout>
      <c:overlay val="0"/>
      <c:txPr>
        <a:bodyPr/>
        <a:lstStyle/>
        <a:p>
          <a:pPr>
            <a:defRPr sz="1200"/>
          </a:pPr>
          <a:endParaRPr lang="en-US"/>
        </a:p>
      </c:txPr>
    </c:legend>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5816783979995701"/>
          <c:y val="2.0421306838202542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15779068723276393"/>
          <c:y val="0.15712769799273493"/>
          <c:w val="0.84750361222610515"/>
          <c:h val="0.83615343140874743"/>
        </c:manualLayout>
      </c:layout>
      <c:barChart>
        <c:barDir val="bar"/>
        <c:grouping val="stacked"/>
        <c:varyColors val="0"/>
        <c:ser>
          <c:idx val="0"/>
          <c:order val="0"/>
          <c:tx>
            <c:strRef>
              <c:f>'Ievas dati'!$B$246</c:f>
              <c:strCache>
                <c:ptCount val="1"/>
                <c:pt idx="0">
                  <c:v>.</c:v>
                </c:pt>
              </c:strCache>
            </c:strRef>
          </c:tx>
          <c:spPr>
            <a:noFill/>
          </c:spPr>
          <c:invertIfNegative val="0"/>
          <c:dLbls>
            <c:delete val="1"/>
          </c:dLbls>
          <c:cat>
            <c:strRef>
              <c:f>'Ievas dati'!$A$247:$A$249</c:f>
              <c:strCache>
                <c:ptCount val="3"/>
                <c:pt idx="0">
                  <c:v>07.2024., n=91</c:v>
                </c:pt>
                <c:pt idx="1">
                  <c:v>06.2022., n=112</c:v>
                </c:pt>
                <c:pt idx="2">
                  <c:v>11.2019., n=119</c:v>
                </c:pt>
              </c:strCache>
            </c:strRef>
          </c:cat>
          <c:val>
            <c:numRef>
              <c:f>'Ievas dati'!$B$247:$B$249</c:f>
              <c:numCache>
                <c:formatCode>0</c:formatCode>
                <c:ptCount val="3"/>
                <c:pt idx="0">
                  <c:v>7</c:v>
                </c:pt>
                <c:pt idx="1">
                  <c:v>12.487923171138661</c:v>
                </c:pt>
                <c:pt idx="2">
                  <c:v>13.187923171138664</c:v>
                </c:pt>
              </c:numCache>
            </c:numRef>
          </c:val>
          <c:extLst xmlns:c16r2="http://schemas.microsoft.com/office/drawing/2015/06/chart">
            <c:ext xmlns:c16="http://schemas.microsoft.com/office/drawing/2014/chart" uri="{C3380CC4-5D6E-409C-BE32-E72D297353CC}">
              <c16:uniqueId val="{00000000-9A1B-48F1-9737-338D86DD12B9}"/>
            </c:ext>
          </c:extLst>
        </c:ser>
        <c:ser>
          <c:idx val="1"/>
          <c:order val="1"/>
          <c:tx>
            <c:strRef>
              <c:f>'Ievas dati'!$C$246</c:f>
              <c:strCache>
                <c:ptCount val="1"/>
                <c:pt idx="0">
                  <c:v>Neko 
nemainīja</c:v>
                </c:pt>
              </c:strCache>
            </c:strRef>
          </c:tx>
          <c:spPr>
            <a:solidFill>
              <a:srgbClr val="F8CBAD"/>
            </a:solidFill>
          </c:spPr>
          <c:invertIfNegative val="0"/>
          <c:dLbls>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'Ievas dati'!$A$247:$A$249</c:f>
              <c:strCache>
                <c:ptCount val="3"/>
                <c:pt idx="0">
                  <c:v>07.2024., n=91</c:v>
                </c:pt>
                <c:pt idx="1">
                  <c:v>06.2022., n=112</c:v>
                </c:pt>
                <c:pt idx="2">
                  <c:v>11.2019., n=119</c:v>
                </c:pt>
              </c:strCache>
            </c:strRef>
          </c:cat>
          <c:val>
            <c:numRef>
              <c:f>'Ievas dati'!$C$247:$C$249</c:f>
              <c:numCache>
                <c:formatCode>0</c:formatCode>
                <c:ptCount val="3"/>
                <c:pt idx="0" formatCode="###0">
                  <c:v>52.687923171138664</c:v>
                </c:pt>
                <c:pt idx="1">
                  <c:v>47.2</c:v>
                </c:pt>
                <c:pt idx="2">
                  <c:v>46.5</c:v>
                </c:pt>
              </c:numCache>
            </c:numRef>
          </c:val>
          <c:extLst xmlns:c16r2="http://schemas.microsoft.com/office/drawing/2015/06/chart">
            <c:ext xmlns:c16="http://schemas.microsoft.com/office/drawing/2014/chart" uri="{C3380CC4-5D6E-409C-BE32-E72D297353CC}">
              <c16:uniqueId val="{00000001-9A1B-48F1-9737-338D86DD12B9}"/>
            </c:ext>
          </c:extLst>
        </c:ser>
        <c:ser>
          <c:idx val="2"/>
          <c:order val="2"/>
          <c:tx>
            <c:strRef>
              <c:f>'Ievas dati'!$D$246</c:f>
              <c:strCache>
                <c:ptCount val="1"/>
                <c:pt idx="0">
                  <c:v>Nedaudz 
uzlaboja</c:v>
                </c:pt>
              </c:strCache>
            </c:strRef>
          </c:tx>
          <c:spPr>
            <a:solidFill>
              <a:srgbClr val="BDDCA8"/>
            </a:solidFill>
          </c:spPr>
          <c:invertIfNegative val="0"/>
          <c:dLbls>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'Ievas dati'!$A$247:$A$249</c:f>
              <c:strCache>
                <c:ptCount val="3"/>
                <c:pt idx="0">
                  <c:v>07.2024., n=91</c:v>
                </c:pt>
                <c:pt idx="1">
                  <c:v>06.2022., n=112</c:v>
                </c:pt>
                <c:pt idx="2">
                  <c:v>11.2019., n=119</c:v>
                </c:pt>
              </c:strCache>
            </c:strRef>
          </c:cat>
          <c:val>
            <c:numRef>
              <c:f>'Ievas dati'!$D$247:$D$249</c:f>
              <c:numCache>
                <c:formatCode>0</c:formatCode>
                <c:ptCount val="3"/>
                <c:pt idx="0" formatCode="###0">
                  <c:v>26.938877733935946</c:v>
                </c:pt>
                <c:pt idx="1">
                  <c:v>25.1</c:v>
                </c:pt>
                <c:pt idx="2">
                  <c:v>18.100000000000001</c:v>
                </c:pt>
              </c:numCache>
            </c:numRef>
          </c:val>
          <c:extLst xmlns:c16r2="http://schemas.microsoft.com/office/drawing/2015/06/chart">
            <c:ext xmlns:c16="http://schemas.microsoft.com/office/drawing/2014/chart" uri="{C3380CC4-5D6E-409C-BE32-E72D297353CC}">
              <c16:uniqueId val="{00000002-9A1B-48F1-9737-338D86DD12B9}"/>
            </c:ext>
          </c:extLst>
        </c:ser>
        <c:ser>
          <c:idx val="3"/>
          <c:order val="3"/>
          <c:tx>
            <c:strRef>
              <c:f>'Ievas dati'!$E$246</c:f>
              <c:strCache>
                <c:ptCount val="1"/>
                <c:pt idx="0">
                  <c:v>Ievērojami 
uzlaboja</c:v>
                </c:pt>
              </c:strCache>
            </c:strRef>
          </c:tx>
          <c:spPr>
            <a:solidFill>
              <a:srgbClr val="385723"/>
            </a:solidFill>
          </c:spPr>
          <c:invertIfNegative val="0"/>
          <c:dLbls>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'Ievas dati'!$A$247:$A$249</c:f>
              <c:strCache>
                <c:ptCount val="3"/>
                <c:pt idx="0">
                  <c:v>07.2024., n=91</c:v>
                </c:pt>
                <c:pt idx="1">
                  <c:v>06.2022., n=112</c:v>
                </c:pt>
                <c:pt idx="2">
                  <c:v>11.2019., n=119</c:v>
                </c:pt>
              </c:strCache>
            </c:strRef>
          </c:cat>
          <c:val>
            <c:numRef>
              <c:f>'Ievas dati'!$E$247:$E$249</c:f>
              <c:numCache>
                <c:formatCode>0</c:formatCode>
                <c:ptCount val="3"/>
                <c:pt idx="0" formatCode="###0">
                  <c:v>5.0551195102121156</c:v>
                </c:pt>
                <c:pt idx="1">
                  <c:v>11.8</c:v>
                </c:pt>
                <c:pt idx="2">
                  <c:v>7.6</c:v>
                </c:pt>
              </c:numCache>
            </c:numRef>
          </c:val>
          <c:extLst xmlns:c16r2="http://schemas.microsoft.com/office/drawing/2015/06/chart">
            <c:ext xmlns:c16="http://schemas.microsoft.com/office/drawing/2014/chart" uri="{C3380CC4-5D6E-409C-BE32-E72D297353CC}">
              <c16:uniqueId val="{00000003-9A1B-48F1-9737-338D86DD12B9}"/>
            </c:ext>
          </c:extLst>
        </c:ser>
        <c:ser>
          <c:idx val="4"/>
          <c:order val="4"/>
          <c:tx>
            <c:strRef>
              <c:f>'Ievas dati'!$F$246</c:f>
              <c:strCache>
                <c:ptCount val="1"/>
                <c:pt idx="0">
                  <c:v>.</c:v>
                </c:pt>
              </c:strCache>
            </c:strRef>
          </c:tx>
          <c:spPr>
            <a:noFill/>
          </c:spPr>
          <c:invertIfNegative val="0"/>
          <c:dLbls>
            <c:delete val="1"/>
          </c:dLbls>
          <c:cat>
            <c:strRef>
              <c:f>'Ievas dati'!$A$247:$A$249</c:f>
              <c:strCache>
                <c:ptCount val="3"/>
                <c:pt idx="0">
                  <c:v>07.2024., n=91</c:v>
                </c:pt>
                <c:pt idx="1">
                  <c:v>06.2022., n=112</c:v>
                </c:pt>
                <c:pt idx="2">
                  <c:v>11.2019., n=119</c:v>
                </c:pt>
              </c:strCache>
            </c:strRef>
          </c:cat>
          <c:val>
            <c:numRef>
              <c:f>'Ievas dati'!$F$247:$F$249</c:f>
              <c:numCache>
                <c:formatCode>0</c:formatCode>
                <c:ptCount val="3"/>
                <c:pt idx="0">
                  <c:v>38.683758223723835</c:v>
                </c:pt>
                <c:pt idx="1">
                  <c:v>31.93887773393595</c:v>
                </c:pt>
                <c:pt idx="2">
                  <c:v>36.138877733935949</c:v>
                </c:pt>
              </c:numCache>
            </c:numRef>
          </c:val>
          <c:extLst xmlns:c16r2="http://schemas.microsoft.com/office/drawing/2015/06/chart">
            <c:ext xmlns:c16="http://schemas.microsoft.com/office/drawing/2014/chart" uri="{C3380CC4-5D6E-409C-BE32-E72D297353CC}">
              <c16:uniqueId val="{00000004-9A1B-48F1-9737-338D86DD12B9}"/>
            </c:ext>
          </c:extLst>
        </c:ser>
        <c:ser>
          <c:idx val="5"/>
          <c:order val="5"/>
          <c:tx>
            <c:strRef>
              <c:f>'Ievas dati'!$G$246</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'Ievas dati'!$A$247:$A$249</c:f>
              <c:strCache>
                <c:ptCount val="3"/>
                <c:pt idx="0">
                  <c:v>07.2024., n=91</c:v>
                </c:pt>
                <c:pt idx="1">
                  <c:v>06.2022., n=112</c:v>
                </c:pt>
                <c:pt idx="2">
                  <c:v>11.2019., n=119</c:v>
                </c:pt>
              </c:strCache>
            </c:strRef>
          </c:cat>
          <c:val>
            <c:numRef>
              <c:f>'Ievas dati'!$G$247:$G$249</c:f>
              <c:numCache>
                <c:formatCode>0</c:formatCode>
                <c:ptCount val="3"/>
                <c:pt idx="0" formatCode="###0">
                  <c:v>15.31807958471328</c:v>
                </c:pt>
                <c:pt idx="1">
                  <c:v>15.9</c:v>
                </c:pt>
                <c:pt idx="2">
                  <c:v>27.7</c:v>
                </c:pt>
              </c:numCache>
            </c:numRef>
          </c:val>
          <c:extLst xmlns:c16r2="http://schemas.microsoft.com/office/drawing/2015/06/chart">
            <c:ext xmlns:c16="http://schemas.microsoft.com/office/drawing/2014/chart" uri="{C3380CC4-5D6E-409C-BE32-E72D297353CC}">
              <c16:uniqueId val="{00000005-9A1B-48F1-9737-338D86DD12B9}"/>
            </c:ext>
          </c:extLst>
        </c:ser>
        <c:dLbls>
          <c:showLegendKey val="0"/>
          <c:showVal val="1"/>
          <c:showCatName val="0"/>
          <c:showSerName val="0"/>
          <c:showPercent val="0"/>
          <c:showBubbleSize val="0"/>
        </c:dLbls>
        <c:gapWidth val="30"/>
        <c:overlap val="100"/>
        <c:axId val="806273792"/>
        <c:axId val="806261640"/>
      </c:barChart>
      <c:catAx>
        <c:axId val="806273792"/>
        <c:scaling>
          <c:orientation val="maxMin"/>
        </c:scaling>
        <c:delete val="0"/>
        <c:axPos val="l"/>
        <c:numFmt formatCode="General" sourceLinked="1"/>
        <c:majorTickMark val="none"/>
        <c:minorTickMark val="none"/>
        <c:tickLblPos val="low"/>
        <c:spPr>
          <a:ln w="3175">
            <a:solidFill>
              <a:sysClr val="windowText" lastClr="000000"/>
            </a:solidFill>
            <a:prstDash val="solid"/>
          </a:ln>
        </c:spPr>
        <c:txPr>
          <a:bodyPr rot="0" vert="horz"/>
          <a:lstStyle/>
          <a:p>
            <a:pPr>
              <a:defRPr sz="1200"/>
            </a:pPr>
            <a:endParaRPr lang="en-US"/>
          </a:p>
        </c:txPr>
        <c:crossAx val="806261640"/>
        <c:crossesAt val="59.7"/>
        <c:auto val="1"/>
        <c:lblAlgn val="ctr"/>
        <c:lblOffset val="100"/>
        <c:tickLblSkip val="1"/>
        <c:tickMarkSkip val="1"/>
        <c:noMultiLvlLbl val="0"/>
      </c:catAx>
      <c:valAx>
        <c:axId val="806261640"/>
        <c:scaling>
          <c:orientation val="minMax"/>
          <c:max val="170"/>
          <c:min val="0"/>
        </c:scaling>
        <c:delete val="1"/>
        <c:axPos val="t"/>
        <c:numFmt formatCode="0" sourceLinked="1"/>
        <c:majorTickMark val="out"/>
        <c:minorTickMark val="none"/>
        <c:tickLblPos val="nextTo"/>
        <c:crossAx val="806273792"/>
        <c:crosses val="autoZero"/>
        <c:crossBetween val="between"/>
      </c:valAx>
      <c:spPr>
        <a:noFill/>
        <a:ln w="3175">
          <a:noFill/>
          <a:prstDash val="solid"/>
        </a:ln>
      </c:spPr>
    </c:plotArea>
    <c:legend>
      <c:legendPos val="t"/>
      <c:legendEntry>
        <c:idx val="0"/>
        <c:delete val="1"/>
      </c:legendEntry>
      <c:legendEntry>
        <c:idx val="4"/>
        <c:delete val="1"/>
      </c:legendEntry>
      <c:layout>
        <c:manualLayout>
          <c:xMode val="edge"/>
          <c:yMode val="edge"/>
          <c:x val="0.22739122325912312"/>
          <c:y val="2.2728031407331276E-2"/>
          <c:w val="0.69768823083277276"/>
          <c:h val="0.13330716730109177"/>
        </c:manualLayout>
      </c:layout>
      <c:overlay val="0"/>
      <c:txPr>
        <a:bodyPr/>
        <a:lstStyle/>
        <a:p>
          <a:pPr>
            <a:defRPr sz="1200"/>
          </a:pPr>
          <a:endParaRPr lang="en-US"/>
        </a:p>
      </c:txPr>
    </c:legend>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7097177181187844"/>
          <c:y val="5.3455050542393294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9632422900262468"/>
          <c:y val="6.3651994185105074E-2"/>
          <c:w val="0.50367577099737537"/>
          <c:h val="0.91970041282842985"/>
        </c:manualLayout>
      </c:layout>
      <c:barChart>
        <c:barDir val="bar"/>
        <c:grouping val="stacked"/>
        <c:varyColors val="0"/>
        <c:ser>
          <c:idx val="0"/>
          <c:order val="0"/>
          <c:tx>
            <c:strRef>
              <c:f>'Ievas dati'!$D$12</c:f>
              <c:strCache>
                <c:ptCount val="1"/>
                <c:pt idx="0">
                  <c:v>.</c:v>
                </c:pt>
              </c:strCache>
            </c:strRef>
          </c:tx>
          <c:spPr>
            <a:noFill/>
          </c:spPr>
          <c:invertIfNegative val="0"/>
          <c:dLbls>
            <c:delete val="1"/>
          </c:dLbls>
          <c:cat>
            <c:strRef>
              <c:f>'Ievas dati'!$B$13:$C$64</c:f>
              <c:strCache>
                <c:ptCount val="52"/>
                <c:pt idx="0">
                  <c:v>VISI RESPONDENTI, n=2318</c:v>
                </c:pt>
                <c:pt idx="2">
                  <c:v>Rīga, n=1256</c:v>
                </c:pt>
                <c:pt idx="3">
                  <c:v>Cita valstspilsēta, n=300</c:v>
                </c:pt>
                <c:pt idx="4">
                  <c:v>Cita pilsēta vai lauki, n=762</c:v>
                </c:pt>
                <c:pt idx="6">
                  <c:v>Rīgas reģions, n=1571</c:v>
                </c:pt>
                <c:pt idx="7">
                  <c:v>Vidzemes reģions, n=277</c:v>
                </c:pt>
                <c:pt idx="8">
                  <c:v>Kurzemes reģions, n=213</c:v>
                </c:pt>
                <c:pt idx="9">
                  <c:v>Zemgales reģions, n=156</c:v>
                </c:pt>
                <c:pt idx="10">
                  <c:v>Latgales reģions, n=101</c:v>
                </c:pt>
                <c:pt idx="12">
                  <c:v>Uzņēmumā ir pārstāvēts tikai vietējais kapitāls, n=2132</c:v>
                </c:pt>
                <c:pt idx="13">
                  <c:v>Uzņēmumā ir pārstāvēts gan vietējais kapitāls, gan ārvalstu kapitāls, n=96</c:v>
                </c:pt>
                <c:pt idx="14">
                  <c:v>Uzņēmumā ir pārstāvēts tikai ārvalstu kapitāls, n=90</c:v>
                </c:pt>
                <c:pt idx="16">
                  <c:v>2023. vai 2024. gadā, n=17</c:v>
                </c:pt>
                <c:pt idx="17">
                  <c:v>2012. - 2022. gados, n=816</c:v>
                </c:pt>
                <c:pt idx="18">
                  <c:v>2002. - 2011. gados, n=783</c:v>
                </c:pt>
                <c:pt idx="19">
                  <c:v>Līdz 2001. gadam (ieskaitot), n=702</c:v>
                </c:pt>
                <c:pt idx="21">
                  <c:v>Individuālais komersants, n=24</c:v>
                </c:pt>
                <c:pt idx="22">
                  <c:v>Sabiedrība ar ierobežotu atbildību, n=2236</c:v>
                </c:pt>
                <c:pt idx="23">
                  <c:v>Akciju sabiedrība, n=37</c:v>
                </c:pt>
                <c:pt idx="24">
                  <c:v>Filiāle, n=3</c:v>
                </c:pt>
                <c:pt idx="25">
                  <c:v>Cita, n=18</c:v>
                </c:pt>
                <c:pt idx="27">
                  <c:v>1 - 9, n=1749</c:v>
                </c:pt>
                <c:pt idx="28">
                  <c:v>10 - 49, n=408</c:v>
                </c:pt>
                <c:pt idx="29">
                  <c:v>50 - 249, n=127</c:v>
                </c:pt>
                <c:pt idx="30">
                  <c:v>250+, n=34</c:v>
                </c:pt>
                <c:pt idx="32">
                  <c:v>Saimnieciskās darbības veicējs/-a, n=209</c:v>
                </c:pt>
                <c:pt idx="33">
                  <c:v>Individuālais/-ā komersants/-e, n=25</c:v>
                </c:pt>
                <c:pt idx="34">
                  <c:v>Zemnieku saimniecība, n=11</c:v>
                </c:pt>
                <c:pt idx="35">
                  <c:v>Mikrouzņēmums, n=133</c:v>
                </c:pt>
                <c:pt idx="36">
                  <c:v>Mazs uzņēmums ar apgrozījumu gadā līdz 142 000 EUR, n=1008</c:v>
                </c:pt>
                <c:pt idx="37">
                  <c:v>Vidēja lieluma nodokļu maksātājs  (apgrozījums gadā 142 000 EUR - 4 000 000 EUR), n=768</c:v>
                </c:pt>
                <c:pt idx="38">
                  <c:v>Lielais nodokļu maksātājs (apgrozījums gadā ir virs 4 000 000 EUR), n=147</c:v>
                </c:pt>
                <c:pt idx="39">
                  <c:v>Cits, n=17</c:v>
                </c:pt>
                <c:pt idx="41">
                  <c:v>Pārtikas produktu, dzērienu ražošana, n=74</c:v>
                </c:pt>
                <c:pt idx="42">
                  <c:v>Koksnes, mēbeļu ražošana, n=74</c:v>
                </c:pt>
                <c:pt idx="43">
                  <c:v>Metāla ražošana un apstrāde, n=54</c:v>
                </c:pt>
                <c:pt idx="44">
                  <c:v>Farmaceitisko preparātu ražošana, n=5</c:v>
                </c:pt>
                <c:pt idx="45">
                  <c:v>Cita veida ražošana, n=160</c:v>
                </c:pt>
                <c:pt idx="46">
                  <c:v>Tirdzniecība, n=419</c:v>
                </c:pt>
                <c:pt idx="47">
                  <c:v>Informācijas un komunikācijas pakalpojumi, n=232</c:v>
                </c:pt>
                <c:pt idx="48">
                  <c:v>Citi pakalpojumi, n=727</c:v>
                </c:pt>
                <c:pt idx="49">
                  <c:v>Māksla, izklaide un atpūta, n=104</c:v>
                </c:pt>
                <c:pt idx="50">
                  <c:v>Būvniecība, n=283</c:v>
                </c:pt>
                <c:pt idx="51">
                  <c:v>Cita nozare/joma, n=514</c:v>
                </c:pt>
              </c:strCache>
            </c:strRef>
          </c:cat>
          <c:val>
            <c:numRef>
              <c:f>'Ievas dati'!$D$13:$D$64</c:f>
              <c:numCache>
                <c:formatCode>0</c:formatCode>
                <c:ptCount val="52"/>
                <c:pt idx="0">
                  <c:v>46.064351246828629</c:v>
                </c:pt>
                <c:pt idx="1">
                  <c:v>59.253304440605831</c:v>
                </c:pt>
                <c:pt idx="2">
                  <c:v>47.793698083966198</c:v>
                </c:pt>
                <c:pt idx="3">
                  <c:v>44.457662138429512</c:v>
                </c:pt>
                <c:pt idx="4">
                  <c:v>43.797438867987672</c:v>
                </c:pt>
                <c:pt idx="5">
                  <c:v>59.253304440605831</c:v>
                </c:pt>
                <c:pt idx="6">
                  <c:v>47.392578505577838</c:v>
                </c:pt>
                <c:pt idx="7">
                  <c:v>42.214751324999789</c:v>
                </c:pt>
                <c:pt idx="8">
                  <c:v>41.641507858631684</c:v>
                </c:pt>
                <c:pt idx="9">
                  <c:v>48.126819240160806</c:v>
                </c:pt>
                <c:pt idx="10">
                  <c:v>40.65937456566671</c:v>
                </c:pt>
                <c:pt idx="11">
                  <c:v>59.253304440605831</c:v>
                </c:pt>
                <c:pt idx="12">
                  <c:v>45.801330692292211</c:v>
                </c:pt>
                <c:pt idx="13">
                  <c:v>50.94524778674905</c:v>
                </c:pt>
                <c:pt idx="14">
                  <c:v>48.783647875540929</c:v>
                </c:pt>
                <c:pt idx="15">
                  <c:v>59.253304440605831</c:v>
                </c:pt>
                <c:pt idx="16">
                  <c:v>40.175920665874301</c:v>
                </c:pt>
                <c:pt idx="17">
                  <c:v>44.634411220980432</c:v>
                </c:pt>
                <c:pt idx="18">
                  <c:v>46.156463225681875</c:v>
                </c:pt>
                <c:pt idx="19">
                  <c:v>48.249576463641752</c:v>
                </c:pt>
                <c:pt idx="20">
                  <c:v>59.253304440605831</c:v>
                </c:pt>
                <c:pt idx="21">
                  <c:v>38.419971107272502</c:v>
                </c:pt>
                <c:pt idx="22">
                  <c:v>46.184828035049819</c:v>
                </c:pt>
                <c:pt idx="23">
                  <c:v>50.476737629426758</c:v>
                </c:pt>
                <c:pt idx="24">
                  <c:v>31.901874250151437</c:v>
                </c:pt>
                <c:pt idx="25">
                  <c:v>38.879686364043671</c:v>
                </c:pt>
                <c:pt idx="26">
                  <c:v>59.253304440605831</c:v>
                </c:pt>
                <c:pt idx="27">
                  <c:v>45.817055155300167</c:v>
                </c:pt>
                <c:pt idx="28">
                  <c:v>47.24350051903712</c:v>
                </c:pt>
                <c:pt idx="29">
                  <c:v>50.591887117771186</c:v>
                </c:pt>
                <c:pt idx="30">
                  <c:v>59.253304440605831</c:v>
                </c:pt>
                <c:pt idx="31">
                  <c:v>59.253304440605831</c:v>
                </c:pt>
                <c:pt idx="32">
                  <c:v>40.671088514393503</c:v>
                </c:pt>
                <c:pt idx="33">
                  <c:v>44.753014167727628</c:v>
                </c:pt>
                <c:pt idx="34">
                  <c:v>7</c:v>
                </c:pt>
                <c:pt idx="35">
                  <c:v>45.611138517569543</c:v>
                </c:pt>
                <c:pt idx="36">
                  <c:v>46.662015661545993</c:v>
                </c:pt>
                <c:pt idx="37">
                  <c:v>47.269047912086172</c:v>
                </c:pt>
                <c:pt idx="38">
                  <c:v>51.510320997395908</c:v>
                </c:pt>
                <c:pt idx="39">
                  <c:v>45.297086639555829</c:v>
                </c:pt>
                <c:pt idx="40">
                  <c:v>59.253304440605831</c:v>
                </c:pt>
                <c:pt idx="41">
                  <c:v>47.634076030552336</c:v>
                </c:pt>
                <c:pt idx="42">
                  <c:v>40.441179900382714</c:v>
                </c:pt>
                <c:pt idx="43">
                  <c:v>46.01614232406861</c:v>
                </c:pt>
                <c:pt idx="44">
                  <c:v>26.754458466293933</c:v>
                </c:pt>
                <c:pt idx="45">
                  <c:v>50.225996477609371</c:v>
                </c:pt>
                <c:pt idx="46">
                  <c:v>46.812086995924915</c:v>
                </c:pt>
                <c:pt idx="47">
                  <c:v>52.725011079375996</c:v>
                </c:pt>
                <c:pt idx="48">
                  <c:v>46.129737790482054</c:v>
                </c:pt>
                <c:pt idx="49">
                  <c:v>50.173413918434221</c:v>
                </c:pt>
                <c:pt idx="50">
                  <c:v>42.018871611873855</c:v>
                </c:pt>
                <c:pt idx="51">
                  <c:v>45.817289533896357</c:v>
                </c:pt>
              </c:numCache>
            </c:numRef>
          </c:val>
          <c:extLst xmlns:c16r2="http://schemas.microsoft.com/office/drawing/2015/06/chart">
            <c:ext xmlns:c16="http://schemas.microsoft.com/office/drawing/2014/chart" uri="{C3380CC4-5D6E-409C-BE32-E72D297353CC}">
              <c16:uniqueId val="{00000000-4E05-4E7B-8ECB-56C491853D9D}"/>
            </c:ext>
          </c:extLst>
        </c:ser>
        <c:ser>
          <c:idx val="1"/>
          <c:order val="1"/>
          <c:tx>
            <c:strRef>
              <c:f>'Ievas dati'!$E$12</c:f>
              <c:strCache>
                <c:ptCount val="1"/>
                <c:pt idx="0">
                  <c:v>Nē</c:v>
                </c:pt>
              </c:strCache>
            </c:strRef>
          </c:tx>
          <c:spPr>
            <a:solidFill>
              <a:srgbClr val="D0909F"/>
            </a:solidFill>
          </c:spPr>
          <c:invertIfNegative val="0"/>
          <c:dLbls>
            <c:spPr>
              <a:noFill/>
              <a:ln>
                <a:noFill/>
              </a:ln>
              <a:effectLst/>
            </c:spPr>
            <c:txPr>
              <a:bodyPr wrap="square" lIns="38100" tIns="19050" rIns="38100" bIns="19050" anchor="ctr">
                <a:spAutoFit/>
              </a:bodyPr>
              <a:lstStyle/>
              <a:p>
                <a:pPr>
                  <a:defRPr sz="9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'Ievas dati'!$B$13:$C$64</c:f>
              <c:strCache>
                <c:ptCount val="52"/>
                <c:pt idx="0">
                  <c:v>VISI RESPONDENTI, n=2318</c:v>
                </c:pt>
                <c:pt idx="2">
                  <c:v>Rīga, n=1256</c:v>
                </c:pt>
                <c:pt idx="3">
                  <c:v>Cita valstspilsēta, n=300</c:v>
                </c:pt>
                <c:pt idx="4">
                  <c:v>Cita pilsēta vai lauki, n=762</c:v>
                </c:pt>
                <c:pt idx="6">
                  <c:v>Rīgas reģions, n=1571</c:v>
                </c:pt>
                <c:pt idx="7">
                  <c:v>Vidzemes reģions, n=277</c:v>
                </c:pt>
                <c:pt idx="8">
                  <c:v>Kurzemes reģions, n=213</c:v>
                </c:pt>
                <c:pt idx="9">
                  <c:v>Zemgales reģions, n=156</c:v>
                </c:pt>
                <c:pt idx="10">
                  <c:v>Latgales reģions, n=101</c:v>
                </c:pt>
                <c:pt idx="12">
                  <c:v>Uzņēmumā ir pārstāvēts tikai vietējais kapitāls, n=2132</c:v>
                </c:pt>
                <c:pt idx="13">
                  <c:v>Uzņēmumā ir pārstāvēts gan vietējais kapitāls, gan ārvalstu kapitāls, n=96</c:v>
                </c:pt>
                <c:pt idx="14">
                  <c:v>Uzņēmumā ir pārstāvēts tikai ārvalstu kapitāls, n=90</c:v>
                </c:pt>
                <c:pt idx="16">
                  <c:v>2023. vai 2024. gadā, n=17</c:v>
                </c:pt>
                <c:pt idx="17">
                  <c:v>2012. - 2022. gados, n=816</c:v>
                </c:pt>
                <c:pt idx="18">
                  <c:v>2002. - 2011. gados, n=783</c:v>
                </c:pt>
                <c:pt idx="19">
                  <c:v>Līdz 2001. gadam (ieskaitot), n=702</c:v>
                </c:pt>
                <c:pt idx="21">
                  <c:v>Individuālais komersants, n=24</c:v>
                </c:pt>
                <c:pt idx="22">
                  <c:v>Sabiedrība ar ierobežotu atbildību, n=2236</c:v>
                </c:pt>
                <c:pt idx="23">
                  <c:v>Akciju sabiedrība, n=37</c:v>
                </c:pt>
                <c:pt idx="24">
                  <c:v>Filiāle, n=3</c:v>
                </c:pt>
                <c:pt idx="25">
                  <c:v>Cita, n=18</c:v>
                </c:pt>
                <c:pt idx="27">
                  <c:v>1 - 9, n=1749</c:v>
                </c:pt>
                <c:pt idx="28">
                  <c:v>10 - 49, n=408</c:v>
                </c:pt>
                <c:pt idx="29">
                  <c:v>50 - 249, n=127</c:v>
                </c:pt>
                <c:pt idx="30">
                  <c:v>250+, n=34</c:v>
                </c:pt>
                <c:pt idx="32">
                  <c:v>Saimnieciskās darbības veicējs/-a, n=209</c:v>
                </c:pt>
                <c:pt idx="33">
                  <c:v>Individuālais/-ā komersants/-e, n=25</c:v>
                </c:pt>
                <c:pt idx="34">
                  <c:v>Zemnieku saimniecība, n=11</c:v>
                </c:pt>
                <c:pt idx="35">
                  <c:v>Mikrouzņēmums, n=133</c:v>
                </c:pt>
                <c:pt idx="36">
                  <c:v>Mazs uzņēmums ar apgrozījumu gadā līdz 142 000 EUR, n=1008</c:v>
                </c:pt>
                <c:pt idx="37">
                  <c:v>Vidēja lieluma nodokļu maksātājs  (apgrozījums gadā 142 000 EUR - 4 000 000 EUR), n=768</c:v>
                </c:pt>
                <c:pt idx="38">
                  <c:v>Lielais nodokļu maksātājs (apgrozījums gadā ir virs 4 000 000 EUR), n=147</c:v>
                </c:pt>
                <c:pt idx="39">
                  <c:v>Cits, n=17</c:v>
                </c:pt>
                <c:pt idx="41">
                  <c:v>Pārtikas produktu, dzērienu ražošana, n=74</c:v>
                </c:pt>
                <c:pt idx="42">
                  <c:v>Koksnes, mēbeļu ražošana, n=74</c:v>
                </c:pt>
                <c:pt idx="43">
                  <c:v>Metāla ražošana un apstrāde, n=54</c:v>
                </c:pt>
                <c:pt idx="44">
                  <c:v>Farmaceitisko preparātu ražošana, n=5</c:v>
                </c:pt>
                <c:pt idx="45">
                  <c:v>Cita veida ražošana, n=160</c:v>
                </c:pt>
                <c:pt idx="46">
                  <c:v>Tirdzniecība, n=419</c:v>
                </c:pt>
                <c:pt idx="47">
                  <c:v>Informācijas un komunikācijas pakalpojumi, n=232</c:v>
                </c:pt>
                <c:pt idx="48">
                  <c:v>Citi pakalpojumi, n=727</c:v>
                </c:pt>
                <c:pt idx="49">
                  <c:v>Māksla, izklaide un atpūta, n=104</c:v>
                </c:pt>
                <c:pt idx="50">
                  <c:v>Būvniecība, n=283</c:v>
                </c:pt>
                <c:pt idx="51">
                  <c:v>Cita nozare/joma, n=514</c:v>
                </c:pt>
              </c:strCache>
            </c:strRef>
          </c:cat>
          <c:val>
            <c:numRef>
              <c:f>'Ievas dati'!$E$13:$E$64</c:f>
              <c:numCache>
                <c:formatCode>General</c:formatCode>
                <c:ptCount val="52"/>
                <c:pt idx="0" formatCode="###0">
                  <c:v>13.1889531937772</c:v>
                </c:pt>
                <c:pt idx="2" formatCode="###0">
                  <c:v>11.459606356639632</c:v>
                </c:pt>
                <c:pt idx="3" formatCode="###0">
                  <c:v>14.795642302176315</c:v>
                </c:pt>
                <c:pt idx="4" formatCode="###0">
                  <c:v>15.455865572618157</c:v>
                </c:pt>
                <c:pt idx="6" formatCode="###0">
                  <c:v>11.860725935027991</c:v>
                </c:pt>
                <c:pt idx="7" formatCode="###0">
                  <c:v>17.038553115606042</c:v>
                </c:pt>
                <c:pt idx="8" formatCode="###0">
                  <c:v>17.611796581974147</c:v>
                </c:pt>
                <c:pt idx="9" formatCode="###0">
                  <c:v>11.126485200445027</c:v>
                </c:pt>
                <c:pt idx="10" formatCode="###0">
                  <c:v>18.593929874939118</c:v>
                </c:pt>
                <c:pt idx="12" formatCode="###0">
                  <c:v>13.45197374831362</c:v>
                </c:pt>
                <c:pt idx="13" formatCode="###0">
                  <c:v>8.3080566538567844</c:v>
                </c:pt>
                <c:pt idx="14" formatCode="###0">
                  <c:v>10.469656565064902</c:v>
                </c:pt>
                <c:pt idx="16" formatCode="###0">
                  <c:v>19.077383774731533</c:v>
                </c:pt>
                <c:pt idx="17" formatCode="###0">
                  <c:v>14.618893219625397</c:v>
                </c:pt>
                <c:pt idx="18" formatCode="###0">
                  <c:v>13.096841214923957</c:v>
                </c:pt>
                <c:pt idx="19" formatCode="###0">
                  <c:v>11.003727976964081</c:v>
                </c:pt>
                <c:pt idx="21" formatCode="###0">
                  <c:v>20.833333333333332</c:v>
                </c:pt>
                <c:pt idx="22" formatCode="###0">
                  <c:v>13.068476405556009</c:v>
                </c:pt>
                <c:pt idx="23" formatCode="###0">
                  <c:v>8.7765668111790731</c:v>
                </c:pt>
                <c:pt idx="24" formatCode="###0">
                  <c:v>27.351430190454394</c:v>
                </c:pt>
                <c:pt idx="25" formatCode="###0">
                  <c:v>20.37361807656216</c:v>
                </c:pt>
                <c:pt idx="27" formatCode="###0">
                  <c:v>13.43624928530566</c:v>
                </c:pt>
                <c:pt idx="28" formatCode="###0">
                  <c:v>12.009803921568709</c:v>
                </c:pt>
                <c:pt idx="29" formatCode="###0">
                  <c:v>8.6614173228346445</c:v>
                </c:pt>
                <c:pt idx="30" formatCode="###0">
                  <c:v>0</c:v>
                </c:pt>
                <c:pt idx="32" formatCode="###0">
                  <c:v>18.582215926212331</c:v>
                </c:pt>
                <c:pt idx="33" formatCode="###0">
                  <c:v>14.500290272878203</c:v>
                </c:pt>
                <c:pt idx="34" formatCode="###0">
                  <c:v>52.253304440605831</c:v>
                </c:pt>
                <c:pt idx="35" formatCode="###0">
                  <c:v>13.642165923036289</c:v>
                </c:pt>
                <c:pt idx="36" formatCode="###0">
                  <c:v>12.591288779059834</c:v>
                </c:pt>
                <c:pt idx="37" formatCode="###0">
                  <c:v>11.98425652851966</c:v>
                </c:pt>
                <c:pt idx="38" formatCode="###0">
                  <c:v>7.7429834432099254</c:v>
                </c:pt>
                <c:pt idx="39" formatCode="###0">
                  <c:v>13.956217801050002</c:v>
                </c:pt>
                <c:pt idx="41" formatCode="###0">
                  <c:v>11.619228410053495</c:v>
                </c:pt>
                <c:pt idx="42" formatCode="###0">
                  <c:v>18.812124540223117</c:v>
                </c:pt>
                <c:pt idx="43" formatCode="###0">
                  <c:v>13.237162116537224</c:v>
                </c:pt>
                <c:pt idx="44" formatCode="###0">
                  <c:v>32.498845974311898</c:v>
                </c:pt>
                <c:pt idx="45" formatCode="###0">
                  <c:v>9.0273079629964581</c:v>
                </c:pt>
                <c:pt idx="46" formatCode="###0">
                  <c:v>12.44121744468092</c:v>
                </c:pt>
                <c:pt idx="47" formatCode="###0">
                  <c:v>6.5282933612298368</c:v>
                </c:pt>
                <c:pt idx="48" formatCode="###0">
                  <c:v>13.123566650123779</c:v>
                </c:pt>
                <c:pt idx="49" formatCode="###0">
                  <c:v>9.079890522171608</c:v>
                </c:pt>
                <c:pt idx="50" formatCode="###0">
                  <c:v>17.234432828731975</c:v>
                </c:pt>
                <c:pt idx="51" formatCode="###0">
                  <c:v>13.436014906709476</c:v>
                </c:pt>
              </c:numCache>
            </c:numRef>
          </c:val>
          <c:extLst xmlns:c16r2="http://schemas.microsoft.com/office/drawing/2015/06/chart">
            <c:ext xmlns:c16="http://schemas.microsoft.com/office/drawing/2014/chart" uri="{C3380CC4-5D6E-409C-BE32-E72D297353CC}">
              <c16:uniqueId val="{00000001-4E05-4E7B-8ECB-56C491853D9D}"/>
            </c:ext>
          </c:extLst>
        </c:ser>
        <c:ser>
          <c:idx val="2"/>
          <c:order val="2"/>
          <c:tx>
            <c:strRef>
              <c:f>'Ievas dati'!$F$12</c:f>
              <c:strCache>
                <c:ptCount val="1"/>
                <c:pt idx="0">
                  <c:v>Jā</c:v>
                </c:pt>
              </c:strCache>
            </c:strRef>
          </c:tx>
          <c:spPr>
            <a:solidFill>
              <a:srgbClr val="BDDCA8"/>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'Ievas dati'!$B$13:$C$64</c:f>
              <c:strCache>
                <c:ptCount val="52"/>
                <c:pt idx="0">
                  <c:v>VISI RESPONDENTI, n=2318</c:v>
                </c:pt>
                <c:pt idx="2">
                  <c:v>Rīga, n=1256</c:v>
                </c:pt>
                <c:pt idx="3">
                  <c:v>Cita valstspilsēta, n=300</c:v>
                </c:pt>
                <c:pt idx="4">
                  <c:v>Cita pilsēta vai lauki, n=762</c:v>
                </c:pt>
                <c:pt idx="6">
                  <c:v>Rīgas reģions, n=1571</c:v>
                </c:pt>
                <c:pt idx="7">
                  <c:v>Vidzemes reģions, n=277</c:v>
                </c:pt>
                <c:pt idx="8">
                  <c:v>Kurzemes reģions, n=213</c:v>
                </c:pt>
                <c:pt idx="9">
                  <c:v>Zemgales reģions, n=156</c:v>
                </c:pt>
                <c:pt idx="10">
                  <c:v>Latgales reģions, n=101</c:v>
                </c:pt>
                <c:pt idx="12">
                  <c:v>Uzņēmumā ir pārstāvēts tikai vietējais kapitāls, n=2132</c:v>
                </c:pt>
                <c:pt idx="13">
                  <c:v>Uzņēmumā ir pārstāvēts gan vietējais kapitāls, gan ārvalstu kapitāls, n=96</c:v>
                </c:pt>
                <c:pt idx="14">
                  <c:v>Uzņēmumā ir pārstāvēts tikai ārvalstu kapitāls, n=90</c:v>
                </c:pt>
                <c:pt idx="16">
                  <c:v>2023. vai 2024. gadā, n=17</c:v>
                </c:pt>
                <c:pt idx="17">
                  <c:v>2012. - 2022. gados, n=816</c:v>
                </c:pt>
                <c:pt idx="18">
                  <c:v>2002. - 2011. gados, n=783</c:v>
                </c:pt>
                <c:pt idx="19">
                  <c:v>Līdz 2001. gadam (ieskaitot), n=702</c:v>
                </c:pt>
                <c:pt idx="21">
                  <c:v>Individuālais komersants, n=24</c:v>
                </c:pt>
                <c:pt idx="22">
                  <c:v>Sabiedrība ar ierobežotu atbildību, n=2236</c:v>
                </c:pt>
                <c:pt idx="23">
                  <c:v>Akciju sabiedrība, n=37</c:v>
                </c:pt>
                <c:pt idx="24">
                  <c:v>Filiāle, n=3</c:v>
                </c:pt>
                <c:pt idx="25">
                  <c:v>Cita, n=18</c:v>
                </c:pt>
                <c:pt idx="27">
                  <c:v>1 - 9, n=1749</c:v>
                </c:pt>
                <c:pt idx="28">
                  <c:v>10 - 49, n=408</c:v>
                </c:pt>
                <c:pt idx="29">
                  <c:v>50 - 249, n=127</c:v>
                </c:pt>
                <c:pt idx="30">
                  <c:v>250+, n=34</c:v>
                </c:pt>
                <c:pt idx="32">
                  <c:v>Saimnieciskās darbības veicējs/-a, n=209</c:v>
                </c:pt>
                <c:pt idx="33">
                  <c:v>Individuālais/-ā komersants/-e, n=25</c:v>
                </c:pt>
                <c:pt idx="34">
                  <c:v>Zemnieku saimniecība, n=11</c:v>
                </c:pt>
                <c:pt idx="35">
                  <c:v>Mikrouzņēmums, n=133</c:v>
                </c:pt>
                <c:pt idx="36">
                  <c:v>Mazs uzņēmums ar apgrozījumu gadā līdz 142 000 EUR, n=1008</c:v>
                </c:pt>
                <c:pt idx="37">
                  <c:v>Vidēja lieluma nodokļu maksātājs  (apgrozījums gadā 142 000 EUR - 4 000 000 EUR), n=768</c:v>
                </c:pt>
                <c:pt idx="38">
                  <c:v>Lielais nodokļu maksātājs (apgrozījums gadā ir virs 4 000 000 EUR), n=147</c:v>
                </c:pt>
                <c:pt idx="39">
                  <c:v>Cits, n=17</c:v>
                </c:pt>
                <c:pt idx="41">
                  <c:v>Pārtikas produktu, dzērienu ražošana, n=74</c:v>
                </c:pt>
                <c:pt idx="42">
                  <c:v>Koksnes, mēbeļu ražošana, n=74</c:v>
                </c:pt>
                <c:pt idx="43">
                  <c:v>Metāla ražošana un apstrāde, n=54</c:v>
                </c:pt>
                <c:pt idx="44">
                  <c:v>Farmaceitisko preparātu ražošana, n=5</c:v>
                </c:pt>
                <c:pt idx="45">
                  <c:v>Cita veida ražošana, n=160</c:v>
                </c:pt>
                <c:pt idx="46">
                  <c:v>Tirdzniecība, n=419</c:v>
                </c:pt>
                <c:pt idx="47">
                  <c:v>Informācijas un komunikācijas pakalpojumi, n=232</c:v>
                </c:pt>
                <c:pt idx="48">
                  <c:v>Citi pakalpojumi, n=727</c:v>
                </c:pt>
                <c:pt idx="49">
                  <c:v>Māksla, izklaide un atpūta, n=104</c:v>
                </c:pt>
                <c:pt idx="50">
                  <c:v>Būvniecība, n=283</c:v>
                </c:pt>
                <c:pt idx="51">
                  <c:v>Cita nozare/joma, n=514</c:v>
                </c:pt>
              </c:strCache>
            </c:strRef>
          </c:cat>
          <c:val>
            <c:numRef>
              <c:f>'Ievas dati'!$F$13:$F$64</c:f>
              <c:numCache>
                <c:formatCode>General</c:formatCode>
                <c:ptCount val="52"/>
                <c:pt idx="0" formatCode="###0">
                  <c:v>72.833304992675991</c:v>
                </c:pt>
                <c:pt idx="2" formatCode="###0">
                  <c:v>74.48172929250039</c:v>
                </c:pt>
                <c:pt idx="3" formatCode="###0">
                  <c:v>69.544378514689186</c:v>
                </c:pt>
                <c:pt idx="4" formatCode="###0">
                  <c:v>71.338831800544668</c:v>
                </c:pt>
                <c:pt idx="6" formatCode="###0">
                  <c:v>74.286165171541057</c:v>
                </c:pt>
                <c:pt idx="7" formatCode="###0">
                  <c:v>71.483836240921192</c:v>
                </c:pt>
                <c:pt idx="8" formatCode="###0">
                  <c:v>69.562122739962334</c:v>
                </c:pt>
                <c:pt idx="9" formatCode="###0">
                  <c:v>72.477787418865447</c:v>
                </c:pt>
                <c:pt idx="10" formatCode="###0">
                  <c:v>59.130012874698437</c:v>
                </c:pt>
                <c:pt idx="12" formatCode="###0">
                  <c:v>72.328436248852512</c:v>
                </c:pt>
                <c:pt idx="13" formatCode="###0">
                  <c:v>77.522084035893911</c:v>
                </c:pt>
                <c:pt idx="14" formatCode="###0">
                  <c:v>83.678352291229515</c:v>
                </c:pt>
                <c:pt idx="16" formatCode="###0">
                  <c:v>74.56348830035796</c:v>
                </c:pt>
                <c:pt idx="17" formatCode="###0">
                  <c:v>71.610526294167798</c:v>
                </c:pt>
                <c:pt idx="18" formatCode="###0">
                  <c:v>75.209373872078132</c:v>
                </c:pt>
                <c:pt idx="19" formatCode="###0">
                  <c:v>71.385225195201897</c:v>
                </c:pt>
                <c:pt idx="21" formatCode="###0">
                  <c:v>66.666666666666671</c:v>
                </c:pt>
                <c:pt idx="22" formatCode="###0">
                  <c:v>72.886479813423051</c:v>
                </c:pt>
                <c:pt idx="23" formatCode="###0">
                  <c:v>71.208476005584558</c:v>
                </c:pt>
                <c:pt idx="24" formatCode="###0">
                  <c:v>72.64856980954562</c:v>
                </c:pt>
                <c:pt idx="25" formatCode="###0">
                  <c:v>78.528758064175747</c:v>
                </c:pt>
                <c:pt idx="27" formatCode="###0">
                  <c:v>72.955974842767048</c:v>
                </c:pt>
                <c:pt idx="28" formatCode="###0">
                  <c:v>70.833333333333741</c:v>
                </c:pt>
                <c:pt idx="29" formatCode="###0">
                  <c:v>76.377952755905511</c:v>
                </c:pt>
                <c:pt idx="30" formatCode="###0">
                  <c:v>85.294117647058826</c:v>
                </c:pt>
                <c:pt idx="32" formatCode="###0">
                  <c:v>68.533231598122896</c:v>
                </c:pt>
                <c:pt idx="33" formatCode="###0">
                  <c:v>68.79396397318213</c:v>
                </c:pt>
                <c:pt idx="34" formatCode="###0">
                  <c:v>47.746695559394176</c:v>
                </c:pt>
                <c:pt idx="35" formatCode="###0">
                  <c:v>74.631688472148895</c:v>
                </c:pt>
                <c:pt idx="36" formatCode="###0">
                  <c:v>73.353911103253779</c:v>
                </c:pt>
                <c:pt idx="37" formatCode="###0">
                  <c:v>73.256625746988121</c:v>
                </c:pt>
                <c:pt idx="38" formatCode="###0">
                  <c:v>79.793282787619262</c:v>
                </c:pt>
                <c:pt idx="39" formatCode="###0">
                  <c:v>61.816284401791101</c:v>
                </c:pt>
                <c:pt idx="41" formatCode="###0">
                  <c:v>76.801056968001205</c:v>
                </c:pt>
                <c:pt idx="42" formatCode="###0">
                  <c:v>74.305082977991077</c:v>
                </c:pt>
                <c:pt idx="43" formatCode="###0">
                  <c:v>62.739376389849362</c:v>
                </c:pt>
                <c:pt idx="44" formatCode="###0">
                  <c:v>67.501154025688095</c:v>
                </c:pt>
                <c:pt idx="45" formatCode="###0">
                  <c:v>80.565777266850461</c:v>
                </c:pt>
                <c:pt idx="46" formatCode="###0">
                  <c:v>70.842899772033348</c:v>
                </c:pt>
                <c:pt idx="47" formatCode="###0">
                  <c:v>85.387539164461245</c:v>
                </c:pt>
                <c:pt idx="48" formatCode="###0">
                  <c:v>72.498164196975907</c:v>
                </c:pt>
                <c:pt idx="49" formatCode="###0">
                  <c:v>83.602224360815782</c:v>
                </c:pt>
                <c:pt idx="50" formatCode="###0">
                  <c:v>66.400588478781643</c:v>
                </c:pt>
                <c:pt idx="51" formatCode="###0">
                  <c:v>72.424460938286742</c:v>
                </c:pt>
              </c:numCache>
            </c:numRef>
          </c:val>
          <c:extLst xmlns:c16r2="http://schemas.microsoft.com/office/drawing/2015/06/chart">
            <c:ext xmlns:c16="http://schemas.microsoft.com/office/drawing/2014/chart" uri="{C3380CC4-5D6E-409C-BE32-E72D297353CC}">
              <c16:uniqueId val="{00000002-4E05-4E7B-8ECB-56C491853D9D}"/>
            </c:ext>
          </c:extLst>
        </c:ser>
        <c:ser>
          <c:idx val="3"/>
          <c:order val="3"/>
          <c:tx>
            <c:strRef>
              <c:f>'Ievas dati'!$G$12</c:f>
              <c:strCache>
                <c:ptCount val="1"/>
              </c:strCache>
            </c:strRef>
          </c:tx>
          <c:spPr>
            <a:noFill/>
          </c:spPr>
          <c:invertIfNegative val="0"/>
          <c:dLbls>
            <c:delete val="1"/>
          </c:dLbls>
          <c:cat>
            <c:strRef>
              <c:f>'Ievas dati'!$B$13:$C$64</c:f>
              <c:strCache>
                <c:ptCount val="52"/>
                <c:pt idx="0">
                  <c:v>VISI RESPONDENTI, n=2318</c:v>
                </c:pt>
                <c:pt idx="2">
                  <c:v>Rīga, n=1256</c:v>
                </c:pt>
                <c:pt idx="3">
                  <c:v>Cita valstspilsēta, n=300</c:v>
                </c:pt>
                <c:pt idx="4">
                  <c:v>Cita pilsēta vai lauki, n=762</c:v>
                </c:pt>
                <c:pt idx="6">
                  <c:v>Rīgas reģions, n=1571</c:v>
                </c:pt>
                <c:pt idx="7">
                  <c:v>Vidzemes reģions, n=277</c:v>
                </c:pt>
                <c:pt idx="8">
                  <c:v>Kurzemes reģions, n=213</c:v>
                </c:pt>
                <c:pt idx="9">
                  <c:v>Zemgales reģions, n=156</c:v>
                </c:pt>
                <c:pt idx="10">
                  <c:v>Latgales reģions, n=101</c:v>
                </c:pt>
                <c:pt idx="12">
                  <c:v>Uzņēmumā ir pārstāvēts tikai vietējais kapitāls, n=2132</c:v>
                </c:pt>
                <c:pt idx="13">
                  <c:v>Uzņēmumā ir pārstāvēts gan vietējais kapitāls, gan ārvalstu kapitāls, n=96</c:v>
                </c:pt>
                <c:pt idx="14">
                  <c:v>Uzņēmumā ir pārstāvēts tikai ārvalstu kapitāls, n=90</c:v>
                </c:pt>
                <c:pt idx="16">
                  <c:v>2023. vai 2024. gadā, n=17</c:v>
                </c:pt>
                <c:pt idx="17">
                  <c:v>2012. - 2022. gados, n=816</c:v>
                </c:pt>
                <c:pt idx="18">
                  <c:v>2002. - 2011. gados, n=783</c:v>
                </c:pt>
                <c:pt idx="19">
                  <c:v>Līdz 2001. gadam (ieskaitot), n=702</c:v>
                </c:pt>
                <c:pt idx="21">
                  <c:v>Individuālais komersants, n=24</c:v>
                </c:pt>
                <c:pt idx="22">
                  <c:v>Sabiedrība ar ierobežotu atbildību, n=2236</c:v>
                </c:pt>
                <c:pt idx="23">
                  <c:v>Akciju sabiedrība, n=37</c:v>
                </c:pt>
                <c:pt idx="24">
                  <c:v>Filiāle, n=3</c:v>
                </c:pt>
                <c:pt idx="25">
                  <c:v>Cita, n=18</c:v>
                </c:pt>
                <c:pt idx="27">
                  <c:v>1 - 9, n=1749</c:v>
                </c:pt>
                <c:pt idx="28">
                  <c:v>10 - 49, n=408</c:v>
                </c:pt>
                <c:pt idx="29">
                  <c:v>50 - 249, n=127</c:v>
                </c:pt>
                <c:pt idx="30">
                  <c:v>250+, n=34</c:v>
                </c:pt>
                <c:pt idx="32">
                  <c:v>Saimnieciskās darbības veicējs/-a, n=209</c:v>
                </c:pt>
                <c:pt idx="33">
                  <c:v>Individuālais/-ā komersants/-e, n=25</c:v>
                </c:pt>
                <c:pt idx="34">
                  <c:v>Zemnieku saimniecība, n=11</c:v>
                </c:pt>
                <c:pt idx="35">
                  <c:v>Mikrouzņēmums, n=133</c:v>
                </c:pt>
                <c:pt idx="36">
                  <c:v>Mazs uzņēmums ar apgrozījumu gadā līdz 142 000 EUR, n=1008</c:v>
                </c:pt>
                <c:pt idx="37">
                  <c:v>Vidēja lieluma nodokļu maksātājs  (apgrozījums gadā 142 000 EUR - 4 000 000 EUR), n=768</c:v>
                </c:pt>
                <c:pt idx="38">
                  <c:v>Lielais nodokļu maksātājs (apgrozījums gadā ir virs 4 000 000 EUR), n=147</c:v>
                </c:pt>
                <c:pt idx="39">
                  <c:v>Cits, n=17</c:v>
                </c:pt>
                <c:pt idx="41">
                  <c:v>Pārtikas produktu, dzērienu ražošana, n=74</c:v>
                </c:pt>
                <c:pt idx="42">
                  <c:v>Koksnes, mēbeļu ražošana, n=74</c:v>
                </c:pt>
                <c:pt idx="43">
                  <c:v>Metāla ražošana un apstrāde, n=54</c:v>
                </c:pt>
                <c:pt idx="44">
                  <c:v>Farmaceitisko preparātu ražošana, n=5</c:v>
                </c:pt>
                <c:pt idx="45">
                  <c:v>Cita veida ražošana, n=160</c:v>
                </c:pt>
                <c:pt idx="46">
                  <c:v>Tirdzniecība, n=419</c:v>
                </c:pt>
                <c:pt idx="47">
                  <c:v>Informācijas un komunikācijas pakalpojumi, n=232</c:v>
                </c:pt>
                <c:pt idx="48">
                  <c:v>Citi pakalpojumi, n=727</c:v>
                </c:pt>
                <c:pt idx="49">
                  <c:v>Māksla, izklaide un atpūta, n=104</c:v>
                </c:pt>
                <c:pt idx="50">
                  <c:v>Būvniecība, n=283</c:v>
                </c:pt>
                <c:pt idx="51">
                  <c:v>Cita nozare/joma, n=514</c:v>
                </c:pt>
              </c:strCache>
            </c:strRef>
          </c:cat>
          <c:val>
            <c:numRef>
              <c:f>'Ievas dati'!$G$13:$G$64</c:f>
              <c:numCache>
                <c:formatCode>###0</c:formatCode>
                <c:ptCount val="52"/>
                <c:pt idx="0">
                  <c:v>19.554234171785254</c:v>
                </c:pt>
                <c:pt idx="1">
                  <c:v>92.387539164461245</c:v>
                </c:pt>
                <c:pt idx="2">
                  <c:v>17.905809871960855</c:v>
                </c:pt>
                <c:pt idx="3">
                  <c:v>22.843160649772059</c:v>
                </c:pt>
                <c:pt idx="4">
                  <c:v>21.048707363916577</c:v>
                </c:pt>
                <c:pt idx="5">
                  <c:v>92.387539164461245</c:v>
                </c:pt>
                <c:pt idx="6">
                  <c:v>18.101373992920188</c:v>
                </c:pt>
                <c:pt idx="7">
                  <c:v>20.903702923540052</c:v>
                </c:pt>
                <c:pt idx="8">
                  <c:v>22.825416424498911</c:v>
                </c:pt>
                <c:pt idx="9">
                  <c:v>19.909751745595798</c:v>
                </c:pt>
                <c:pt idx="10">
                  <c:v>33.257526289762808</c:v>
                </c:pt>
                <c:pt idx="11">
                  <c:v>92.387539164461245</c:v>
                </c:pt>
                <c:pt idx="12">
                  <c:v>20.059102915608733</c:v>
                </c:pt>
                <c:pt idx="13">
                  <c:v>14.865455128567334</c:v>
                </c:pt>
                <c:pt idx="14">
                  <c:v>8.7091868732317295</c:v>
                </c:pt>
                <c:pt idx="15">
                  <c:v>92.387539164461245</c:v>
                </c:pt>
                <c:pt idx="16">
                  <c:v>17.824050864103285</c:v>
                </c:pt>
                <c:pt idx="17">
                  <c:v>20.777012870293447</c:v>
                </c:pt>
                <c:pt idx="18">
                  <c:v>17.178165292383113</c:v>
                </c:pt>
                <c:pt idx="19">
                  <c:v>21.002313969259347</c:v>
                </c:pt>
                <c:pt idx="20">
                  <c:v>92.387539164461245</c:v>
                </c:pt>
                <c:pt idx="21">
                  <c:v>25.720872497794574</c:v>
                </c:pt>
                <c:pt idx="22">
                  <c:v>19.501059351038194</c:v>
                </c:pt>
                <c:pt idx="23">
                  <c:v>21.179063158876687</c:v>
                </c:pt>
                <c:pt idx="24">
                  <c:v>19.738969354915625</c:v>
                </c:pt>
                <c:pt idx="25">
                  <c:v>13.858781100285498</c:v>
                </c:pt>
                <c:pt idx="26">
                  <c:v>92.387539164461245</c:v>
                </c:pt>
                <c:pt idx="27">
                  <c:v>19.431564321694196</c:v>
                </c:pt>
                <c:pt idx="28">
                  <c:v>21.554205831127504</c:v>
                </c:pt>
                <c:pt idx="29">
                  <c:v>16.009586408555734</c:v>
                </c:pt>
                <c:pt idx="30">
                  <c:v>7.0934215174024189</c:v>
                </c:pt>
                <c:pt idx="31">
                  <c:v>92.387539164461245</c:v>
                </c:pt>
                <c:pt idx="32">
                  <c:v>23.854307566338349</c:v>
                </c:pt>
                <c:pt idx="33">
                  <c:v>23.593575191279115</c:v>
                </c:pt>
                <c:pt idx="34">
                  <c:v>44.640843605067069</c:v>
                </c:pt>
                <c:pt idx="35">
                  <c:v>17.75585069231235</c:v>
                </c:pt>
                <c:pt idx="36">
                  <c:v>19.033628061207466</c:v>
                </c:pt>
                <c:pt idx="37">
                  <c:v>19.130913417473124</c:v>
                </c:pt>
                <c:pt idx="38">
                  <c:v>12.594256376841983</c:v>
                </c:pt>
                <c:pt idx="39">
                  <c:v>30.571254762670144</c:v>
                </c:pt>
                <c:pt idx="40">
                  <c:v>92.387539164461245</c:v>
                </c:pt>
                <c:pt idx="41">
                  <c:v>15.58648219646004</c:v>
                </c:pt>
                <c:pt idx="42">
                  <c:v>18.082456186470168</c:v>
                </c:pt>
                <c:pt idx="43">
                  <c:v>29.648162774611883</c:v>
                </c:pt>
                <c:pt idx="44">
                  <c:v>24.88638513877315</c:v>
                </c:pt>
                <c:pt idx="45">
                  <c:v>11.821761897610784</c:v>
                </c:pt>
                <c:pt idx="46">
                  <c:v>21.544639392427896</c:v>
                </c:pt>
                <c:pt idx="47">
                  <c:v>7</c:v>
                </c:pt>
                <c:pt idx="48">
                  <c:v>19.889374967485338</c:v>
                </c:pt>
                <c:pt idx="49">
                  <c:v>8.7853148036454627</c:v>
                </c:pt>
                <c:pt idx="50">
                  <c:v>25.986950685679602</c:v>
                </c:pt>
                <c:pt idx="51">
                  <c:v>19.963078226174503</c:v>
                </c:pt>
              </c:numCache>
            </c:numRef>
          </c:val>
        </c:ser>
        <c:ser>
          <c:idx val="4"/>
          <c:order val="4"/>
          <c:tx>
            <c:strRef>
              <c:f>'Ievas dati'!$H$12</c:f>
              <c:strCache>
                <c:ptCount val="1"/>
                <c:pt idx="0">
                  <c:v>Grūti pateikt</c:v>
                </c:pt>
              </c:strCache>
            </c:strRef>
          </c:tx>
          <c:spPr>
            <a:solidFill>
              <a:sysClr val="window" lastClr="FFFFFF">
                <a:lumMod val="75000"/>
              </a:sysClr>
            </a:solidFill>
          </c:spPr>
          <c:invertIfNegative val="0"/>
          <c:dLbls>
            <c:dLbl>
              <c:idx val="24"/>
              <c:layout/>
              <c:dLblPos val="inBase"/>
              <c:showLegendKey val="0"/>
              <c:showVal val="1"/>
              <c:showCatName val="0"/>
              <c:showSerName val="0"/>
              <c:showPercent val="0"/>
              <c:showBubbleSize val="0"/>
              <c:extLst>
                <c:ext xmlns:c15="http://schemas.microsoft.com/office/drawing/2012/chart" uri="{CE6537A1-D6FC-4f65-9D91-7224C49458BB}">
                  <c15:layout/>
                </c:ext>
              </c:extLst>
            </c:dLbl>
            <c:dLbl>
              <c:idx val="25"/>
              <c:layout/>
              <c:dLblPos val="inBase"/>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'Ievas dati'!$B$13:$C$64</c:f>
              <c:strCache>
                <c:ptCount val="52"/>
                <c:pt idx="0">
                  <c:v>VISI RESPONDENTI, n=2318</c:v>
                </c:pt>
                <c:pt idx="2">
                  <c:v>Rīga, n=1256</c:v>
                </c:pt>
                <c:pt idx="3">
                  <c:v>Cita valstspilsēta, n=300</c:v>
                </c:pt>
                <c:pt idx="4">
                  <c:v>Cita pilsēta vai lauki, n=762</c:v>
                </c:pt>
                <c:pt idx="6">
                  <c:v>Rīgas reģions, n=1571</c:v>
                </c:pt>
                <c:pt idx="7">
                  <c:v>Vidzemes reģions, n=277</c:v>
                </c:pt>
                <c:pt idx="8">
                  <c:v>Kurzemes reģions, n=213</c:v>
                </c:pt>
                <c:pt idx="9">
                  <c:v>Zemgales reģions, n=156</c:v>
                </c:pt>
                <c:pt idx="10">
                  <c:v>Latgales reģions, n=101</c:v>
                </c:pt>
                <c:pt idx="12">
                  <c:v>Uzņēmumā ir pārstāvēts tikai vietējais kapitāls, n=2132</c:v>
                </c:pt>
                <c:pt idx="13">
                  <c:v>Uzņēmumā ir pārstāvēts gan vietējais kapitāls, gan ārvalstu kapitāls, n=96</c:v>
                </c:pt>
                <c:pt idx="14">
                  <c:v>Uzņēmumā ir pārstāvēts tikai ārvalstu kapitāls, n=90</c:v>
                </c:pt>
                <c:pt idx="16">
                  <c:v>2023. vai 2024. gadā, n=17</c:v>
                </c:pt>
                <c:pt idx="17">
                  <c:v>2012. - 2022. gados, n=816</c:v>
                </c:pt>
                <c:pt idx="18">
                  <c:v>2002. - 2011. gados, n=783</c:v>
                </c:pt>
                <c:pt idx="19">
                  <c:v>Līdz 2001. gadam (ieskaitot), n=702</c:v>
                </c:pt>
                <c:pt idx="21">
                  <c:v>Individuālais komersants, n=24</c:v>
                </c:pt>
                <c:pt idx="22">
                  <c:v>Sabiedrība ar ierobežotu atbildību, n=2236</c:v>
                </c:pt>
                <c:pt idx="23">
                  <c:v>Akciju sabiedrība, n=37</c:v>
                </c:pt>
                <c:pt idx="24">
                  <c:v>Filiāle, n=3</c:v>
                </c:pt>
                <c:pt idx="25">
                  <c:v>Cita, n=18</c:v>
                </c:pt>
                <c:pt idx="27">
                  <c:v>1 - 9, n=1749</c:v>
                </c:pt>
                <c:pt idx="28">
                  <c:v>10 - 49, n=408</c:v>
                </c:pt>
                <c:pt idx="29">
                  <c:v>50 - 249, n=127</c:v>
                </c:pt>
                <c:pt idx="30">
                  <c:v>250+, n=34</c:v>
                </c:pt>
                <c:pt idx="32">
                  <c:v>Saimnieciskās darbības veicējs/-a, n=209</c:v>
                </c:pt>
                <c:pt idx="33">
                  <c:v>Individuālais/-ā komersants/-e, n=25</c:v>
                </c:pt>
                <c:pt idx="34">
                  <c:v>Zemnieku saimniecība, n=11</c:v>
                </c:pt>
                <c:pt idx="35">
                  <c:v>Mikrouzņēmums, n=133</c:v>
                </c:pt>
                <c:pt idx="36">
                  <c:v>Mazs uzņēmums ar apgrozījumu gadā līdz 142 000 EUR, n=1008</c:v>
                </c:pt>
                <c:pt idx="37">
                  <c:v>Vidēja lieluma nodokļu maksātājs  (apgrozījums gadā 142 000 EUR - 4 000 000 EUR), n=768</c:v>
                </c:pt>
                <c:pt idx="38">
                  <c:v>Lielais nodokļu maksātājs (apgrozījums gadā ir virs 4 000 000 EUR), n=147</c:v>
                </c:pt>
                <c:pt idx="39">
                  <c:v>Cits, n=17</c:v>
                </c:pt>
                <c:pt idx="41">
                  <c:v>Pārtikas produktu, dzērienu ražošana, n=74</c:v>
                </c:pt>
                <c:pt idx="42">
                  <c:v>Koksnes, mēbeļu ražošana, n=74</c:v>
                </c:pt>
                <c:pt idx="43">
                  <c:v>Metāla ražošana un apstrāde, n=54</c:v>
                </c:pt>
                <c:pt idx="44">
                  <c:v>Farmaceitisko preparātu ražošana, n=5</c:v>
                </c:pt>
                <c:pt idx="45">
                  <c:v>Cita veida ražošana, n=160</c:v>
                </c:pt>
                <c:pt idx="46">
                  <c:v>Tirdzniecība, n=419</c:v>
                </c:pt>
                <c:pt idx="47">
                  <c:v>Informācijas un komunikācijas pakalpojumi, n=232</c:v>
                </c:pt>
                <c:pt idx="48">
                  <c:v>Citi pakalpojumi, n=727</c:v>
                </c:pt>
                <c:pt idx="49">
                  <c:v>Māksla, izklaide un atpūta, n=104</c:v>
                </c:pt>
                <c:pt idx="50">
                  <c:v>Būvniecība, n=283</c:v>
                </c:pt>
                <c:pt idx="51">
                  <c:v>Cita nozare/joma, n=514</c:v>
                </c:pt>
              </c:strCache>
            </c:strRef>
          </c:cat>
          <c:val>
            <c:numRef>
              <c:f>'Ievas dati'!$H$13:$H$64</c:f>
              <c:numCache>
                <c:formatCode>General</c:formatCode>
                <c:ptCount val="52"/>
                <c:pt idx="0" formatCode="###0">
                  <c:v>13.977741813546464</c:v>
                </c:pt>
                <c:pt idx="2" formatCode="###0">
                  <c:v>14.058664350859384</c:v>
                </c:pt>
                <c:pt idx="3" formatCode="###0">
                  <c:v>15.65997918313475</c:v>
                </c:pt>
                <c:pt idx="4" formatCode="###0">
                  <c:v>13.205302626836499</c:v>
                </c:pt>
                <c:pt idx="6" formatCode="###0">
                  <c:v>13.853108893430328</c:v>
                </c:pt>
                <c:pt idx="7" formatCode="###0">
                  <c:v>11.477610643472877</c:v>
                </c:pt>
                <c:pt idx="8" formatCode="###0">
                  <c:v>12.826080678063615</c:v>
                </c:pt>
                <c:pt idx="9" formatCode="###0">
                  <c:v>16.395727380689557</c:v>
                </c:pt>
                <c:pt idx="10" formatCode="###0">
                  <c:v>22.276057250362307</c:v>
                </c:pt>
                <c:pt idx="12" formatCode="###0">
                  <c:v>14.219590002833364</c:v>
                </c:pt>
                <c:pt idx="13" formatCode="###0">
                  <c:v>14.169859310249226</c:v>
                </c:pt>
                <c:pt idx="14" formatCode="###0">
                  <c:v>5.8519911437055461</c:v>
                </c:pt>
                <c:pt idx="16" formatCode="###0">
                  <c:v>6.3591279249105099</c:v>
                </c:pt>
                <c:pt idx="17" formatCode="###0">
                  <c:v>13.770580486206072</c:v>
                </c:pt>
                <c:pt idx="18" formatCode="###0">
                  <c:v>11.693784912997282</c:v>
                </c:pt>
                <c:pt idx="19" formatCode="###0">
                  <c:v>17.611046827833935</c:v>
                </c:pt>
                <c:pt idx="21" formatCode="###0">
                  <c:v>12.500000000000002</c:v>
                </c:pt>
                <c:pt idx="22" formatCode="###0">
                  <c:v>14.045043781020496</c:v>
                </c:pt>
                <c:pt idx="23" formatCode="###0">
                  <c:v>20.014957183236387</c:v>
                </c:pt>
                <c:pt idx="24" formatCode="###0">
                  <c:v>0</c:v>
                </c:pt>
                <c:pt idx="25" formatCode="###0">
                  <c:v>1.0976238592620911</c:v>
                </c:pt>
                <c:pt idx="27" formatCode="###0">
                  <c:v>13.607775871926579</c:v>
                </c:pt>
                <c:pt idx="28" formatCode="###0">
                  <c:v>17.15686274509817</c:v>
                </c:pt>
                <c:pt idx="29" formatCode="###0">
                  <c:v>14.960629921259843</c:v>
                </c:pt>
                <c:pt idx="30" formatCode="###0">
                  <c:v>14.705882352941178</c:v>
                </c:pt>
                <c:pt idx="32" formatCode="###0">
                  <c:v>12.884552475664773</c:v>
                </c:pt>
                <c:pt idx="33" formatCode="###0">
                  <c:v>16.705745753939674</c:v>
                </c:pt>
                <c:pt idx="34" formatCode="###0">
                  <c:v>0</c:v>
                </c:pt>
                <c:pt idx="35" formatCode="###0">
                  <c:v>11.726145604814748</c:v>
                </c:pt>
                <c:pt idx="36" formatCode="###0">
                  <c:v>14.054800117685719</c:v>
                </c:pt>
                <c:pt idx="37" formatCode="###0">
                  <c:v>14.759117724491706</c:v>
                </c:pt>
                <c:pt idx="38" formatCode="###0">
                  <c:v>12.463733769170767</c:v>
                </c:pt>
                <c:pt idx="39" formatCode="###0">
                  <c:v>24.227497797158893</c:v>
                </c:pt>
                <c:pt idx="41" formatCode="###0">
                  <c:v>11.579714621945232</c:v>
                </c:pt>
                <c:pt idx="42" formatCode="###0">
                  <c:v>6.8827924817857244</c:v>
                </c:pt>
                <c:pt idx="43" formatCode="###0">
                  <c:v>24.023461493613311</c:v>
                </c:pt>
                <c:pt idx="44" formatCode="###0">
                  <c:v>0</c:v>
                </c:pt>
                <c:pt idx="45" formatCode="###0">
                  <c:v>10.406914770153085</c:v>
                </c:pt>
                <c:pt idx="46" formatCode="###0">
                  <c:v>16.715882783286308</c:v>
                </c:pt>
                <c:pt idx="47" formatCode="###0">
                  <c:v>8.0841674743088827</c:v>
                </c:pt>
                <c:pt idx="48" formatCode="###0">
                  <c:v>14.378269152899591</c:v>
                </c:pt>
                <c:pt idx="49" formatCode="###0">
                  <c:v>7.3178851170125521</c:v>
                </c:pt>
                <c:pt idx="50" formatCode="###0">
                  <c:v>16.364978692486442</c:v>
                </c:pt>
                <c:pt idx="51" formatCode="###0">
                  <c:v>14.139524155004304</c:v>
                </c:pt>
              </c:numCache>
            </c:numRef>
          </c:val>
        </c:ser>
        <c:dLbls>
          <c:showLegendKey val="0"/>
          <c:showVal val="1"/>
          <c:showCatName val="0"/>
          <c:showSerName val="0"/>
          <c:showPercent val="0"/>
          <c:showBubbleSize val="0"/>
        </c:dLbls>
        <c:gapWidth val="15"/>
        <c:overlap val="100"/>
        <c:axId val="806229104"/>
        <c:axId val="806236160"/>
      </c:barChart>
      <c:catAx>
        <c:axId val="806229104"/>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en-US"/>
          </a:p>
        </c:txPr>
        <c:crossAx val="806236160"/>
        <c:crossesAt val="59.3"/>
        <c:auto val="1"/>
        <c:lblAlgn val="ctr"/>
        <c:lblOffset val="100"/>
        <c:tickLblSkip val="1"/>
        <c:tickMarkSkip val="1"/>
        <c:noMultiLvlLbl val="0"/>
      </c:catAx>
      <c:valAx>
        <c:axId val="806236160"/>
        <c:scaling>
          <c:orientation val="minMax"/>
          <c:max val="190"/>
          <c:min val="0"/>
        </c:scaling>
        <c:delete val="1"/>
        <c:axPos val="t"/>
        <c:numFmt formatCode="0" sourceLinked="1"/>
        <c:majorTickMark val="out"/>
        <c:minorTickMark val="none"/>
        <c:tickLblPos val="nextTo"/>
        <c:crossAx val="806229104"/>
        <c:crosses val="autoZero"/>
        <c:crossBetween val="between"/>
      </c:valAx>
      <c:spPr>
        <a:noFill/>
        <a:ln w="3175">
          <a:noFill/>
          <a:prstDash val="solid"/>
        </a:ln>
      </c:spPr>
    </c:plotArea>
    <c:legend>
      <c:legendPos val="t"/>
      <c:legendEntry>
        <c:idx val="0"/>
        <c:delete val="1"/>
      </c:legendEntry>
      <c:legendEntry>
        <c:idx val="2"/>
        <c:txPr>
          <a:bodyPr/>
          <a:lstStyle/>
          <a:p>
            <a:pPr>
              <a:defRPr sz="900" b="1">
                <a:solidFill>
                  <a:sysClr val="windowText" lastClr="000000"/>
                </a:solidFill>
              </a:defRPr>
            </a:pPr>
            <a:endParaRPr lang="en-US"/>
          </a:p>
        </c:txPr>
      </c:legendEntry>
      <c:legendEntry>
        <c:idx val="3"/>
        <c:delete val="1"/>
      </c:legendEntry>
      <c:layout>
        <c:manualLayout>
          <c:xMode val="edge"/>
          <c:yMode val="edge"/>
          <c:x val="0.54666673093635609"/>
          <c:y val="1.235058217936124E-2"/>
          <c:w val="0.45128161598453009"/>
          <c:h val="3.5659410109887012E-2"/>
        </c:manualLayout>
      </c:layout>
      <c:overlay val="0"/>
      <c:txPr>
        <a:bodyPr/>
        <a:lstStyle/>
        <a:p>
          <a:pPr>
            <a:defRPr sz="900" b="1"/>
          </a:pPr>
          <a:endParaRPr lang="en-US"/>
        </a:p>
      </c:txPr>
    </c:legend>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28827416873422"/>
          <c:y val="0.20363886225996394"/>
          <c:w val="0.8256274096990468"/>
          <c:h val="0.73785097909844"/>
        </c:manualLayout>
      </c:layout>
      <c:barChart>
        <c:barDir val="bar"/>
        <c:grouping val="stacked"/>
        <c:varyColors val="0"/>
        <c:ser>
          <c:idx val="0"/>
          <c:order val="0"/>
          <c:tx>
            <c:strRef>
              <c:f>'Ievas dati'!$B$257</c:f>
              <c:strCache>
                <c:ptCount val="1"/>
                <c:pt idx="0">
                  <c:v>x</c:v>
                </c:pt>
              </c:strCache>
            </c:strRef>
          </c:tx>
          <c:spPr>
            <a:noFill/>
            <a:ln w="25400">
              <a:noFill/>
            </a:ln>
          </c:spPr>
          <c:invertIfNegative val="0"/>
          <c:cat>
            <c:strRef>
              <c:f>'Ievas dati'!$A$258:$A$260</c:f>
              <c:strCache>
                <c:ptCount val="3"/>
                <c:pt idx="0">
                  <c:v>07.2024., n=2318</c:v>
                </c:pt>
                <c:pt idx="1">
                  <c:v>06.2022, n=2808</c:v>
                </c:pt>
                <c:pt idx="2">
                  <c:v>11.2019, n=3622</c:v>
                </c:pt>
              </c:strCache>
            </c:strRef>
          </c:cat>
          <c:val>
            <c:numRef>
              <c:f>'Ievas dati'!$B$258:$B$260</c:f>
              <c:numCache>
                <c:formatCode>0</c:formatCode>
                <c:ptCount val="3"/>
                <c:pt idx="0">
                  <c:v>5</c:v>
                </c:pt>
                <c:pt idx="1">
                  <c:v>9.3217596832357401</c:v>
                </c:pt>
                <c:pt idx="2">
                  <c:v>6.021759683235743</c:v>
                </c:pt>
              </c:numCache>
            </c:numRef>
          </c:val>
          <c:extLst xmlns:c16r2="http://schemas.microsoft.com/office/drawing/2015/06/chart">
            <c:ext xmlns:c16="http://schemas.microsoft.com/office/drawing/2014/chart" uri="{C3380CC4-5D6E-409C-BE32-E72D297353CC}">
              <c16:uniqueId val="{00000000-2D85-4303-945B-A684AE917F6B}"/>
            </c:ext>
          </c:extLst>
        </c:ser>
        <c:ser>
          <c:idx val="1"/>
          <c:order val="1"/>
          <c:tx>
            <c:strRef>
              <c:f>'Ievas dati'!$C$257</c:f>
              <c:strCache>
                <c:ptCount val="1"/>
                <c:pt idx="0">
                  <c:v>Ļoti 
sliktas</c:v>
                </c:pt>
              </c:strCache>
            </c:strRef>
          </c:tx>
          <c:spPr>
            <a:solidFill>
              <a:srgbClr val="840C54"/>
            </a:solidFill>
            <a:ln w="25400">
              <a:noFill/>
            </a:ln>
          </c:spPr>
          <c:invertIfNegative val="0"/>
          <c:dLbls>
            <c:dLbl>
              <c:idx val="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4"/>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5"/>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6"/>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7"/>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9"/>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1"/>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2"/>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4"/>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5"/>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6"/>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7"/>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4"/>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5"/>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6"/>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7"/>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1"/>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9"/>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4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numFmt formatCode="0" sourceLinked="0"/>
            <c:spPr>
              <a:noFill/>
              <a:ln w="25400">
                <a:noFill/>
              </a:ln>
            </c:spPr>
            <c:txPr>
              <a:bodyPr wrap="square" lIns="38100" tIns="19050" rIns="38100" bIns="19050" anchor="ctr">
                <a:spAutoFit/>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'Ievas dati'!$A$258:$A$260</c:f>
              <c:strCache>
                <c:ptCount val="3"/>
                <c:pt idx="0">
                  <c:v>07.2024., n=2318</c:v>
                </c:pt>
                <c:pt idx="1">
                  <c:v>06.2022, n=2808</c:v>
                </c:pt>
                <c:pt idx="2">
                  <c:v>11.2019, n=3622</c:v>
                </c:pt>
              </c:strCache>
            </c:strRef>
          </c:cat>
          <c:val>
            <c:numRef>
              <c:f>'Ievas dati'!$C$258:$C$260</c:f>
              <c:numCache>
                <c:formatCode>###0</c:formatCode>
                <c:ptCount val="3"/>
                <c:pt idx="0">
                  <c:v>18.529768017174302</c:v>
                </c:pt>
                <c:pt idx="1">
                  <c:v>16.399999999999999</c:v>
                </c:pt>
                <c:pt idx="2">
                  <c:v>18.8</c:v>
                </c:pt>
              </c:numCache>
            </c:numRef>
          </c:val>
          <c:extLst xmlns:c16r2="http://schemas.microsoft.com/office/drawing/2015/06/chart">
            <c:ext xmlns:c16="http://schemas.microsoft.com/office/drawing/2014/chart" uri="{C3380CC4-5D6E-409C-BE32-E72D297353CC}">
              <c16:uniqueId val="{00000020-2D85-4303-945B-A684AE917F6B}"/>
            </c:ext>
          </c:extLst>
        </c:ser>
        <c:ser>
          <c:idx val="2"/>
          <c:order val="2"/>
          <c:tx>
            <c:strRef>
              <c:f>'Ievas dati'!$D$257</c:f>
              <c:strCache>
                <c:ptCount val="1"/>
                <c:pt idx="0">
                  <c:v>Drīzāk 
sliktas</c:v>
                </c:pt>
              </c:strCache>
            </c:strRef>
          </c:tx>
          <c:spPr>
            <a:solidFill>
              <a:srgbClr val="D0909F"/>
            </a:solidFill>
          </c:spPr>
          <c:invertIfNegative val="0"/>
          <c:dLbls>
            <c:numFmt formatCode="0" sourceLinked="0"/>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'Ievas dati'!$A$258:$A$260</c:f>
              <c:strCache>
                <c:ptCount val="3"/>
                <c:pt idx="0">
                  <c:v>07.2024., n=2318</c:v>
                </c:pt>
                <c:pt idx="1">
                  <c:v>06.2022, n=2808</c:v>
                </c:pt>
                <c:pt idx="2">
                  <c:v>11.2019, n=3622</c:v>
                </c:pt>
              </c:strCache>
            </c:strRef>
          </c:cat>
          <c:val>
            <c:numRef>
              <c:f>'Ievas dati'!$D$258:$D$260</c:f>
              <c:numCache>
                <c:formatCode>###0</c:formatCode>
                <c:ptCount val="3"/>
                <c:pt idx="0">
                  <c:v>29.991991666061441</c:v>
                </c:pt>
                <c:pt idx="1">
                  <c:v>27.8</c:v>
                </c:pt>
                <c:pt idx="2">
                  <c:v>28.7</c:v>
                </c:pt>
              </c:numCache>
            </c:numRef>
          </c:val>
          <c:extLst xmlns:c16r2="http://schemas.microsoft.com/office/drawing/2015/06/chart">
            <c:ext xmlns:c16="http://schemas.microsoft.com/office/drawing/2014/chart" uri="{C3380CC4-5D6E-409C-BE32-E72D297353CC}">
              <c16:uniqueId val="{00000021-2D85-4303-945B-A684AE917F6B}"/>
            </c:ext>
          </c:extLst>
        </c:ser>
        <c:ser>
          <c:idx val="3"/>
          <c:order val="3"/>
          <c:tx>
            <c:strRef>
              <c:f>'Ievas dati'!$E$257</c:f>
              <c:strCache>
                <c:ptCount val="1"/>
                <c:pt idx="0">
                  <c:v>Drīzāk 
labas</c:v>
                </c:pt>
              </c:strCache>
            </c:strRef>
          </c:tx>
          <c:spPr>
            <a:solidFill>
              <a:srgbClr val="BDDCA8"/>
            </a:solidFill>
          </c:spPr>
          <c:invertIfNegative val="0"/>
          <c:dLbls>
            <c:numFmt formatCode="0" sourceLinked="0"/>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'Ievas dati'!$A$258:$A$260</c:f>
              <c:strCache>
                <c:ptCount val="3"/>
                <c:pt idx="0">
                  <c:v>07.2024., n=2318</c:v>
                </c:pt>
                <c:pt idx="1">
                  <c:v>06.2022, n=2808</c:v>
                </c:pt>
                <c:pt idx="2">
                  <c:v>11.2019, n=3622</c:v>
                </c:pt>
              </c:strCache>
            </c:strRef>
          </c:cat>
          <c:val>
            <c:numRef>
              <c:f>'Ievas dati'!$E$258:$E$260</c:f>
              <c:numCache>
                <c:formatCode>###0</c:formatCode>
                <c:ptCount val="3"/>
                <c:pt idx="0">
                  <c:v>7.6553204547426423</c:v>
                </c:pt>
                <c:pt idx="1">
                  <c:v>6.3</c:v>
                </c:pt>
                <c:pt idx="2">
                  <c:v>6.6</c:v>
                </c:pt>
              </c:numCache>
            </c:numRef>
          </c:val>
          <c:extLst xmlns:c16r2="http://schemas.microsoft.com/office/drawing/2015/06/chart">
            <c:ext xmlns:c16="http://schemas.microsoft.com/office/drawing/2014/chart" uri="{C3380CC4-5D6E-409C-BE32-E72D297353CC}">
              <c16:uniqueId val="{00000022-2D85-4303-945B-A684AE917F6B}"/>
            </c:ext>
          </c:extLst>
        </c:ser>
        <c:ser>
          <c:idx val="4"/>
          <c:order val="4"/>
          <c:tx>
            <c:strRef>
              <c:f>'Ievas dati'!$F$257</c:f>
              <c:strCache>
                <c:ptCount val="1"/>
                <c:pt idx="0">
                  <c:v>Ļoti 
labas</c:v>
                </c:pt>
              </c:strCache>
            </c:strRef>
          </c:tx>
          <c:spPr>
            <a:solidFill>
              <a:srgbClr val="385723"/>
            </a:solidFill>
          </c:spPr>
          <c:invertIfNegative val="0"/>
          <c:dLbls>
            <c:dLbl>
              <c:idx val="2"/>
              <c:layout/>
              <c:numFmt formatCode="0" sourceLinked="0"/>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'Ievas dati'!$A$258:$A$260</c:f>
              <c:strCache>
                <c:ptCount val="3"/>
                <c:pt idx="0">
                  <c:v>07.2024., n=2318</c:v>
                </c:pt>
                <c:pt idx="1">
                  <c:v>06.2022, n=2808</c:v>
                </c:pt>
                <c:pt idx="2">
                  <c:v>11.2019, n=3622</c:v>
                </c:pt>
              </c:strCache>
            </c:strRef>
          </c:cat>
          <c:val>
            <c:numRef>
              <c:f>'Ievas dati'!$F$258:$F$260</c:f>
              <c:numCache>
                <c:formatCode>###0</c:formatCode>
                <c:ptCount val="3"/>
                <c:pt idx="0">
                  <c:v>1.7599450742459133</c:v>
                </c:pt>
                <c:pt idx="1">
                  <c:v>1.5</c:v>
                </c:pt>
                <c:pt idx="2">
                  <c:v>0.9</c:v>
                </c:pt>
              </c:numCache>
            </c:numRef>
          </c:val>
          <c:extLst xmlns:c16r2="http://schemas.microsoft.com/office/drawing/2015/06/chart">
            <c:ext xmlns:c16="http://schemas.microsoft.com/office/drawing/2014/chart" uri="{C3380CC4-5D6E-409C-BE32-E72D297353CC}">
              <c16:uniqueId val="{00000023-2D85-4303-945B-A684AE917F6B}"/>
            </c:ext>
          </c:extLst>
        </c:ser>
        <c:ser>
          <c:idx val="5"/>
          <c:order val="5"/>
          <c:tx>
            <c:strRef>
              <c:f>'Ievas dati'!$G$257</c:f>
              <c:strCache>
                <c:ptCount val="1"/>
                <c:pt idx="0">
                  <c:v>x</c:v>
                </c:pt>
              </c:strCache>
            </c:strRef>
          </c:tx>
          <c:spPr>
            <a:noFill/>
          </c:spPr>
          <c:invertIfNegative val="0"/>
          <c:cat>
            <c:strRef>
              <c:f>'Ievas dati'!$A$258:$A$260</c:f>
              <c:strCache>
                <c:ptCount val="3"/>
                <c:pt idx="0">
                  <c:v>07.2024., n=2318</c:v>
                </c:pt>
                <c:pt idx="1">
                  <c:v>06.2022, n=2808</c:v>
                </c:pt>
                <c:pt idx="2">
                  <c:v>11.2019, n=3622</c:v>
                </c:pt>
              </c:strCache>
            </c:strRef>
          </c:cat>
          <c:val>
            <c:numRef>
              <c:f>'Ievas dati'!$G$258:$G$260</c:f>
              <c:numCache>
                <c:formatCode>###0</c:formatCode>
                <c:ptCount val="3"/>
                <c:pt idx="0">
                  <c:v>5</c:v>
                </c:pt>
                <c:pt idx="1">
                  <c:v>6.615265528988556</c:v>
                </c:pt>
                <c:pt idx="2">
                  <c:v>6.9152655289885558</c:v>
                </c:pt>
              </c:numCache>
            </c:numRef>
          </c:val>
          <c:extLst xmlns:c16r2="http://schemas.microsoft.com/office/drawing/2015/06/chart">
            <c:ext xmlns:c16="http://schemas.microsoft.com/office/drawing/2014/chart" uri="{C3380CC4-5D6E-409C-BE32-E72D297353CC}">
              <c16:uniqueId val="{00000024-2D85-4303-945B-A684AE917F6B}"/>
            </c:ext>
          </c:extLst>
        </c:ser>
        <c:ser>
          <c:idx val="6"/>
          <c:order val="6"/>
          <c:tx>
            <c:strRef>
              <c:f>'Ievas dati'!$H$257</c:f>
              <c:strCache>
                <c:ptCount val="1"/>
                <c:pt idx="0">
                  <c:v>Vidējas</c:v>
                </c:pt>
              </c:strCache>
            </c:strRef>
          </c:tx>
          <c:spPr>
            <a:solidFill>
              <a:srgbClr val="F8CBAD"/>
            </a:solidFill>
          </c:spPr>
          <c:invertIfNegative val="0"/>
          <c:dLbls>
            <c:spPr>
              <a:noFill/>
              <a:ln>
                <a:noFill/>
              </a:ln>
              <a:effectLst/>
            </c:spPr>
            <c:txPr>
              <a:bodyPr wrap="square" lIns="38100" tIns="19050" rIns="38100" bIns="19050" anchor="ctr">
                <a:spAutoFit/>
              </a:bodyPr>
              <a:lstStyle/>
              <a:p>
                <a:pPr>
                  <a:defRPr sz="1200" b="1">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'Ievas dati'!$A$258:$A$260</c:f>
              <c:strCache>
                <c:ptCount val="3"/>
                <c:pt idx="0">
                  <c:v>07.2024., n=2318</c:v>
                </c:pt>
                <c:pt idx="1">
                  <c:v>06.2022, n=2808</c:v>
                </c:pt>
                <c:pt idx="2">
                  <c:v>11.2019, n=3622</c:v>
                </c:pt>
              </c:strCache>
            </c:strRef>
          </c:cat>
          <c:val>
            <c:numRef>
              <c:f>'Ievas dati'!$H$258:$H$260</c:f>
              <c:numCache>
                <c:formatCode>###0</c:formatCode>
                <c:ptCount val="3"/>
                <c:pt idx="0">
                  <c:v>24.146888031602767</c:v>
                </c:pt>
                <c:pt idx="1">
                  <c:v>24.4</c:v>
                </c:pt>
                <c:pt idx="2">
                  <c:v>23.9</c:v>
                </c:pt>
              </c:numCache>
            </c:numRef>
          </c:val>
          <c:extLst xmlns:c16r2="http://schemas.microsoft.com/office/drawing/2015/06/chart">
            <c:ext xmlns:c16="http://schemas.microsoft.com/office/drawing/2014/chart" uri="{C3380CC4-5D6E-409C-BE32-E72D297353CC}">
              <c16:uniqueId val="{00000000-463A-401F-9390-41FA2D97559C}"/>
            </c:ext>
          </c:extLst>
        </c:ser>
        <c:ser>
          <c:idx val="7"/>
          <c:order val="7"/>
          <c:tx>
            <c:strRef>
              <c:f>'Ievas dati'!$I$257</c:f>
              <c:strCache>
                <c:ptCount val="1"/>
                <c:pt idx="0">
                  <c:v>x</c:v>
                </c:pt>
              </c:strCache>
            </c:strRef>
          </c:tx>
          <c:spPr>
            <a:noFill/>
          </c:spPr>
          <c:invertIfNegative val="0"/>
          <c:cat>
            <c:strRef>
              <c:f>'Ievas dati'!$A$258:$A$260</c:f>
              <c:strCache>
                <c:ptCount val="3"/>
                <c:pt idx="0">
                  <c:v>07.2024., n=2318</c:v>
                </c:pt>
                <c:pt idx="1">
                  <c:v>06.2022, n=2808</c:v>
                </c:pt>
                <c:pt idx="2">
                  <c:v>11.2019, n=3622</c:v>
                </c:pt>
              </c:strCache>
            </c:strRef>
          </c:cat>
          <c:val>
            <c:numRef>
              <c:f>'Ievas dati'!$I$258:$I$260</c:f>
              <c:numCache>
                <c:formatCode>###0</c:formatCode>
                <c:ptCount val="3"/>
                <c:pt idx="0">
                  <c:v>5.2531119683972314</c:v>
                </c:pt>
                <c:pt idx="1">
                  <c:v>5</c:v>
                </c:pt>
                <c:pt idx="2">
                  <c:v>5.5</c:v>
                </c:pt>
              </c:numCache>
            </c:numRef>
          </c:val>
          <c:extLst xmlns:c16r2="http://schemas.microsoft.com/office/drawing/2015/06/chart">
            <c:ext xmlns:c16="http://schemas.microsoft.com/office/drawing/2014/chart" uri="{C3380CC4-5D6E-409C-BE32-E72D297353CC}">
              <c16:uniqueId val="{00000001-463A-401F-9390-41FA2D97559C}"/>
            </c:ext>
          </c:extLst>
        </c:ser>
        <c:ser>
          <c:idx val="8"/>
          <c:order val="8"/>
          <c:tx>
            <c:strRef>
              <c:f>'Ievas dati'!$J$257</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1200" b="1">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'Ievas dati'!$A$258:$A$260</c:f>
              <c:strCache>
                <c:ptCount val="3"/>
                <c:pt idx="0">
                  <c:v>07.2024., n=2318</c:v>
                </c:pt>
                <c:pt idx="1">
                  <c:v>06.2022, n=2808</c:v>
                </c:pt>
                <c:pt idx="2">
                  <c:v>11.2019, n=3622</c:v>
                </c:pt>
              </c:strCache>
            </c:strRef>
          </c:cat>
          <c:val>
            <c:numRef>
              <c:f>'Ievas dati'!$J$258:$J$260</c:f>
              <c:numCache>
                <c:formatCode>###0</c:formatCode>
                <c:ptCount val="3"/>
                <c:pt idx="0">
                  <c:v>17.916086756172934</c:v>
                </c:pt>
                <c:pt idx="1">
                  <c:v>23.6</c:v>
                </c:pt>
                <c:pt idx="2">
                  <c:v>21.1</c:v>
                </c:pt>
              </c:numCache>
            </c:numRef>
          </c:val>
          <c:extLst xmlns:c16r2="http://schemas.microsoft.com/office/drawing/2015/06/chart">
            <c:ext xmlns:c16="http://schemas.microsoft.com/office/drawing/2014/chart" uri="{C3380CC4-5D6E-409C-BE32-E72D297353CC}">
              <c16:uniqueId val="{00000002-463A-401F-9390-41FA2D97559C}"/>
            </c:ext>
          </c:extLst>
        </c:ser>
        <c:dLbls>
          <c:showLegendKey val="0"/>
          <c:showVal val="0"/>
          <c:showCatName val="0"/>
          <c:showSerName val="0"/>
          <c:showPercent val="0"/>
          <c:showBubbleSize val="0"/>
        </c:dLbls>
        <c:gapWidth val="30"/>
        <c:overlap val="100"/>
        <c:axId val="673416256"/>
        <c:axId val="673416648"/>
      </c:barChart>
      <c:catAx>
        <c:axId val="673416256"/>
        <c:scaling>
          <c:orientation val="maxMin"/>
        </c:scaling>
        <c:delete val="0"/>
        <c:axPos val="l"/>
        <c:title>
          <c:tx>
            <c:rich>
              <a:bodyPr rot="0" vert="horz"/>
              <a:lstStyle/>
              <a:p>
                <a:pPr algn="ctr">
                  <a:defRPr sz="900" b="0" i="0" u="none" strike="noStrike" baseline="0">
                    <a:solidFill>
                      <a:sysClr val="windowText" lastClr="000000"/>
                    </a:solidFill>
                    <a:latin typeface="Arial"/>
                    <a:ea typeface="Arial"/>
                    <a:cs typeface="Arial"/>
                  </a:defRPr>
                </a:pPr>
                <a:r>
                  <a:rPr lang="lv-LV" sz="900">
                    <a:solidFill>
                      <a:sysClr val="windowText" lastClr="000000"/>
                    </a:solidFill>
                  </a:rPr>
                  <a:t>%</a:t>
                </a:r>
              </a:p>
            </c:rich>
          </c:tx>
          <c:layout>
            <c:manualLayout>
              <c:xMode val="edge"/>
              <c:yMode val="edge"/>
              <c:x val="0.96264266707781121"/>
              <c:y val="0.15354886479889099"/>
            </c:manualLayout>
          </c:layout>
          <c:overlay val="0"/>
          <c:spPr>
            <a:solidFill>
              <a:sysClr val="window" lastClr="FFFFFF"/>
            </a:solidFill>
            <a:ln w="3175">
              <a:solidFill>
                <a:sysClr val="windowText" lastClr="000000"/>
              </a:solidFill>
            </a:ln>
            <a:effectLst>
              <a:outerShdw dist="35560" dir="2700000" algn="tl" rotWithShape="0">
                <a:prstClr val="black"/>
              </a:outerShdw>
            </a:effectLst>
          </c:spPr>
        </c:title>
        <c:numFmt formatCode="General" sourceLinked="1"/>
        <c:majorTickMark val="out"/>
        <c:minorTickMark val="none"/>
        <c:tickLblPos val="low"/>
        <c:spPr>
          <a:ln w="3175">
            <a:solidFill>
              <a:srgbClr val="333333"/>
            </a:solidFill>
            <a:prstDash val="solid"/>
          </a:ln>
        </c:spPr>
        <c:txPr>
          <a:bodyPr rot="0" vert="horz"/>
          <a:lstStyle/>
          <a:p>
            <a:pPr>
              <a:defRPr sz="1200" b="0" i="0" u="none" strike="noStrike" baseline="0">
                <a:solidFill>
                  <a:schemeClr val="tx1"/>
                </a:solidFill>
                <a:latin typeface="Arial"/>
                <a:ea typeface="Arial"/>
                <a:cs typeface="Arial"/>
              </a:defRPr>
            </a:pPr>
            <a:endParaRPr lang="en-US"/>
          </a:p>
        </c:txPr>
        <c:crossAx val="673416648"/>
        <c:crossesAt val="53.5"/>
        <c:auto val="1"/>
        <c:lblAlgn val="ctr"/>
        <c:lblOffset val="100"/>
        <c:tickLblSkip val="1"/>
        <c:tickMarkSkip val="1"/>
        <c:noMultiLvlLbl val="0"/>
      </c:catAx>
      <c:valAx>
        <c:axId val="673416648"/>
        <c:scaling>
          <c:orientation val="minMax"/>
          <c:max val="130"/>
          <c:min val="0"/>
        </c:scaling>
        <c:delete val="1"/>
        <c:axPos val="b"/>
        <c:numFmt formatCode="0" sourceLinked="0"/>
        <c:majorTickMark val="out"/>
        <c:minorTickMark val="none"/>
        <c:tickLblPos val="nextTo"/>
        <c:crossAx val="673416256"/>
        <c:crosses val="max"/>
        <c:crossBetween val="between"/>
        <c:majorUnit val="20"/>
        <c:minorUnit val="4"/>
      </c:valAx>
      <c:spPr>
        <a:noFill/>
        <a:ln w="25400">
          <a:noFill/>
        </a:ln>
      </c:spPr>
    </c:plotArea>
    <c:legend>
      <c:legendPos val="t"/>
      <c:legendEntry>
        <c:idx val="0"/>
        <c:delete val="1"/>
      </c:legendEntry>
      <c:legendEntry>
        <c:idx val="5"/>
        <c:txPr>
          <a:bodyPr/>
          <a:lstStyle/>
          <a:p>
            <a:pPr>
              <a:defRPr sz="1200">
                <a:solidFill>
                  <a:schemeClr val="tx1"/>
                </a:solidFill>
              </a:defRPr>
            </a:pPr>
            <a:endParaRPr lang="en-US"/>
          </a:p>
        </c:txPr>
      </c:legendEntry>
      <c:legendEntry>
        <c:idx val="7"/>
        <c:txPr>
          <a:bodyPr/>
          <a:lstStyle/>
          <a:p>
            <a:pPr>
              <a:defRPr sz="1200">
                <a:solidFill>
                  <a:schemeClr val="tx1"/>
                </a:solidFill>
              </a:defRPr>
            </a:pPr>
            <a:endParaRPr lang="en-US"/>
          </a:p>
        </c:txPr>
      </c:legendEntry>
      <c:layout>
        <c:manualLayout>
          <c:xMode val="edge"/>
          <c:yMode val="edge"/>
          <c:x val="0.23080383654188311"/>
          <c:y val="3.6813912545780154E-2"/>
          <c:w val="0.64113548601922721"/>
          <c:h val="0.1312620535541355"/>
        </c:manualLayout>
      </c:layout>
      <c:overlay val="0"/>
      <c:txPr>
        <a:bodyPr/>
        <a:lstStyle/>
        <a:p>
          <a:pPr>
            <a:defRPr sz="1200">
              <a:solidFill>
                <a:schemeClr val="tx1"/>
              </a:solidFill>
            </a:defRPr>
          </a:pPr>
          <a:endParaRPr lang="en-US"/>
        </a:p>
      </c:txPr>
    </c:legend>
    <c:plotVisOnly val="1"/>
    <c:dispBlanksAs val="gap"/>
    <c:showDLblsOverMax val="0"/>
  </c:chart>
  <c:spPr>
    <a:noFill/>
    <a:ln w="6350">
      <a:noFill/>
    </a:ln>
  </c:spPr>
  <c:txPr>
    <a:bodyPr/>
    <a:lstStyle/>
    <a:p>
      <a:pPr>
        <a:defRPr sz="800" b="0" i="0" u="none" strike="noStrike" baseline="0">
          <a:solidFill>
            <a:srgbClr val="333333"/>
          </a:solidFill>
          <a:latin typeface="Arial"/>
          <a:ea typeface="Arial"/>
          <a:cs typeface="Arial"/>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078834661080781"/>
          <c:y val="0.16773750146152552"/>
          <c:w val="0.63725068749290315"/>
          <c:h val="0.80549558944076727"/>
        </c:manualLayout>
      </c:layout>
      <c:barChart>
        <c:barDir val="bar"/>
        <c:grouping val="stacked"/>
        <c:varyColors val="0"/>
        <c:ser>
          <c:idx val="0"/>
          <c:order val="0"/>
          <c:tx>
            <c:strRef>
              <c:f>Dati!$C$229</c:f>
              <c:strCache>
                <c:ptCount val="1"/>
                <c:pt idx="0">
                  <c:v>x</c:v>
                </c:pt>
              </c:strCache>
            </c:strRef>
          </c:tx>
          <c:spPr>
            <a:noFill/>
            <a:ln w="25400">
              <a:noFill/>
            </a:ln>
          </c:spPr>
          <c:invertIfNegative val="0"/>
          <c:cat>
            <c:strRef>
              <c:f>Dati!$B$230:$B$240</c:f>
              <c:strCache>
                <c:ptCount val="11"/>
                <c:pt idx="0">
                  <c:v>07.2024., n=2318</c:v>
                </c:pt>
                <c:pt idx="1">
                  <c:v>06.2022., n=2808</c:v>
                </c:pt>
                <c:pt idx="2">
                  <c:v>11.2019., n=3622</c:v>
                </c:pt>
                <c:pt idx="4">
                  <c:v>07.2024., n=360</c:v>
                </c:pt>
                <c:pt idx="5">
                  <c:v>06.2022., n=377</c:v>
                </c:pt>
                <c:pt idx="6">
                  <c:v>11.2019., n=448</c:v>
                </c:pt>
                <c:pt idx="8">
                  <c:v>07.2024., n=1958</c:v>
                </c:pt>
                <c:pt idx="9">
                  <c:v>06.2022., n=2431</c:v>
                </c:pt>
                <c:pt idx="10">
                  <c:v>11.2019., n=3174</c:v>
                </c:pt>
              </c:strCache>
            </c:strRef>
          </c:cat>
          <c:val>
            <c:numRef>
              <c:f>Dati!$C$230:$C$240</c:f>
              <c:numCache>
                <c:formatCode>0</c:formatCode>
                <c:ptCount val="11"/>
                <c:pt idx="0">
                  <c:v>8.3679236671217652</c:v>
                </c:pt>
                <c:pt idx="1">
                  <c:v>12.689683350357505</c:v>
                </c:pt>
                <c:pt idx="2">
                  <c:v>9.3896833503575081</c:v>
                </c:pt>
                <c:pt idx="3">
                  <c:v>56.889683350357508</c:v>
                </c:pt>
                <c:pt idx="4">
                  <c:v>27.723016683690844</c:v>
                </c:pt>
                <c:pt idx="5">
                  <c:v>30.289683350357507</c:v>
                </c:pt>
                <c:pt idx="6">
                  <c:v>28.289683350357507</c:v>
                </c:pt>
                <c:pt idx="7">
                  <c:v>56.889683350357508</c:v>
                </c:pt>
                <c:pt idx="8">
                  <c:v>5</c:v>
                </c:pt>
                <c:pt idx="9">
                  <c:v>10.48968335035751</c:v>
                </c:pt>
                <c:pt idx="10">
                  <c:v>7.589683350357511</c:v>
                </c:pt>
              </c:numCache>
            </c:numRef>
          </c:val>
          <c:extLst xmlns:c16r2="http://schemas.microsoft.com/office/drawing/2015/06/chart">
            <c:ext xmlns:c16="http://schemas.microsoft.com/office/drawing/2014/chart" uri="{C3380CC4-5D6E-409C-BE32-E72D297353CC}">
              <c16:uniqueId val="{00000000-9A56-4AB4-B298-EE8640F2F7FD}"/>
            </c:ext>
          </c:extLst>
        </c:ser>
        <c:ser>
          <c:idx val="1"/>
          <c:order val="1"/>
          <c:tx>
            <c:strRef>
              <c:f>Dati!$D$229</c:f>
              <c:strCache>
                <c:ptCount val="1"/>
                <c:pt idx="0">
                  <c:v>Ļoti 
sliktas</c:v>
                </c:pt>
              </c:strCache>
            </c:strRef>
          </c:tx>
          <c:spPr>
            <a:solidFill>
              <a:srgbClr val="840C54"/>
            </a:solidFill>
            <a:ln w="25400">
              <a:noFill/>
            </a:ln>
          </c:spPr>
          <c:invertIfNegative val="0"/>
          <c:dLbls>
            <c:dLbl>
              <c:idx val="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4"/>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5"/>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6"/>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7"/>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9"/>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1"/>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2"/>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4"/>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5"/>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6"/>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7"/>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4"/>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5"/>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6"/>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7"/>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1"/>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9"/>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4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numFmt formatCode="0" sourceLinked="0"/>
            <c:spPr>
              <a:noFill/>
              <a:ln w="25400">
                <a:noFill/>
              </a:ln>
            </c:spPr>
            <c:txPr>
              <a:bodyPr wrap="square" lIns="38100" tIns="19050" rIns="38100" bIns="19050" anchor="ctr">
                <a:spAutoFit/>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Dati!$B$230:$B$240</c:f>
              <c:strCache>
                <c:ptCount val="11"/>
                <c:pt idx="0">
                  <c:v>07.2024., n=2318</c:v>
                </c:pt>
                <c:pt idx="1">
                  <c:v>06.2022., n=2808</c:v>
                </c:pt>
                <c:pt idx="2">
                  <c:v>11.2019., n=3622</c:v>
                </c:pt>
                <c:pt idx="4">
                  <c:v>07.2024., n=360</c:v>
                </c:pt>
                <c:pt idx="5">
                  <c:v>06.2022., n=377</c:v>
                </c:pt>
                <c:pt idx="6">
                  <c:v>11.2019., n=448</c:v>
                </c:pt>
                <c:pt idx="8">
                  <c:v>07.2024., n=1958</c:v>
                </c:pt>
                <c:pt idx="9">
                  <c:v>06.2022., n=2431</c:v>
                </c:pt>
                <c:pt idx="10">
                  <c:v>11.2019., n=3174</c:v>
                </c:pt>
              </c:strCache>
            </c:strRef>
          </c:cat>
          <c:val>
            <c:numRef>
              <c:f>Dati!$D$230:$D$240</c:f>
              <c:numCache>
                <c:formatCode>0</c:formatCode>
                <c:ptCount val="11"/>
                <c:pt idx="0" formatCode="###0">
                  <c:v>18.529768017174302</c:v>
                </c:pt>
                <c:pt idx="1">
                  <c:v>16.399999999999999</c:v>
                </c:pt>
                <c:pt idx="2">
                  <c:v>18.8</c:v>
                </c:pt>
                <c:pt idx="4" formatCode="###0">
                  <c:v>7.2222222222222223</c:v>
                </c:pt>
                <c:pt idx="5">
                  <c:v>4.3</c:v>
                </c:pt>
                <c:pt idx="6">
                  <c:v>7.9</c:v>
                </c:pt>
                <c:pt idx="8" formatCode="###0">
                  <c:v>20.224719101123597</c:v>
                </c:pt>
                <c:pt idx="9">
                  <c:v>17.899999999999999</c:v>
                </c:pt>
                <c:pt idx="10">
                  <c:v>19.8</c:v>
                </c:pt>
              </c:numCache>
            </c:numRef>
          </c:val>
          <c:extLst xmlns:c16r2="http://schemas.microsoft.com/office/drawing/2015/06/chart">
            <c:ext xmlns:c16="http://schemas.microsoft.com/office/drawing/2014/chart" uri="{C3380CC4-5D6E-409C-BE32-E72D297353CC}">
              <c16:uniqueId val="{00000020-9A56-4AB4-B298-EE8640F2F7FD}"/>
            </c:ext>
          </c:extLst>
        </c:ser>
        <c:ser>
          <c:idx val="2"/>
          <c:order val="2"/>
          <c:tx>
            <c:strRef>
              <c:f>Dati!$E$229</c:f>
              <c:strCache>
                <c:ptCount val="1"/>
                <c:pt idx="0">
                  <c:v>Drīzāk 
sliktas</c:v>
                </c:pt>
              </c:strCache>
            </c:strRef>
          </c:tx>
          <c:spPr>
            <a:solidFill>
              <a:srgbClr val="D0909F"/>
            </a:solidFill>
          </c:spPr>
          <c:invertIfNegative val="0"/>
          <c:dLbls>
            <c:numFmt formatCode="0" sourceLinked="0"/>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Dati!$B$230:$B$240</c:f>
              <c:strCache>
                <c:ptCount val="11"/>
                <c:pt idx="0">
                  <c:v>07.2024., n=2318</c:v>
                </c:pt>
                <c:pt idx="1">
                  <c:v>06.2022., n=2808</c:v>
                </c:pt>
                <c:pt idx="2">
                  <c:v>11.2019., n=3622</c:v>
                </c:pt>
                <c:pt idx="4">
                  <c:v>07.2024., n=360</c:v>
                </c:pt>
                <c:pt idx="5">
                  <c:v>06.2022., n=377</c:v>
                </c:pt>
                <c:pt idx="6">
                  <c:v>11.2019., n=448</c:v>
                </c:pt>
                <c:pt idx="8">
                  <c:v>07.2024., n=1958</c:v>
                </c:pt>
                <c:pt idx="9">
                  <c:v>06.2022., n=2431</c:v>
                </c:pt>
                <c:pt idx="10">
                  <c:v>11.2019., n=3174</c:v>
                </c:pt>
              </c:strCache>
            </c:strRef>
          </c:cat>
          <c:val>
            <c:numRef>
              <c:f>Dati!$E$230:$E$240</c:f>
              <c:numCache>
                <c:formatCode>0</c:formatCode>
                <c:ptCount val="11"/>
                <c:pt idx="0" formatCode="###0">
                  <c:v>29.991991666061441</c:v>
                </c:pt>
                <c:pt idx="1">
                  <c:v>27.8</c:v>
                </c:pt>
                <c:pt idx="2">
                  <c:v>28.7</c:v>
                </c:pt>
                <c:pt idx="4" formatCode="###0">
                  <c:v>21.944444444444443</c:v>
                </c:pt>
                <c:pt idx="5">
                  <c:v>22.3</c:v>
                </c:pt>
                <c:pt idx="6">
                  <c:v>20.7</c:v>
                </c:pt>
                <c:pt idx="8" formatCode="###0">
                  <c:v>31.664964249233911</c:v>
                </c:pt>
                <c:pt idx="9">
                  <c:v>28.5</c:v>
                </c:pt>
                <c:pt idx="10">
                  <c:v>29.5</c:v>
                </c:pt>
              </c:numCache>
            </c:numRef>
          </c:val>
          <c:extLst xmlns:c16r2="http://schemas.microsoft.com/office/drawing/2015/06/chart">
            <c:ext xmlns:c16="http://schemas.microsoft.com/office/drawing/2014/chart" uri="{C3380CC4-5D6E-409C-BE32-E72D297353CC}">
              <c16:uniqueId val="{00000021-9A56-4AB4-B298-EE8640F2F7FD}"/>
            </c:ext>
          </c:extLst>
        </c:ser>
        <c:ser>
          <c:idx val="3"/>
          <c:order val="3"/>
          <c:tx>
            <c:strRef>
              <c:f>Dati!$F$229</c:f>
              <c:strCache>
                <c:ptCount val="1"/>
                <c:pt idx="0">
                  <c:v>Drīzāk 
labas</c:v>
                </c:pt>
              </c:strCache>
            </c:strRef>
          </c:tx>
          <c:spPr>
            <a:solidFill>
              <a:srgbClr val="BDDCA8"/>
            </a:solidFill>
          </c:spPr>
          <c:invertIfNegative val="0"/>
          <c:dLbls>
            <c:numFmt formatCode="0" sourceLinked="0"/>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Dati!$B$230:$B$240</c:f>
              <c:strCache>
                <c:ptCount val="11"/>
                <c:pt idx="0">
                  <c:v>07.2024., n=2318</c:v>
                </c:pt>
                <c:pt idx="1">
                  <c:v>06.2022., n=2808</c:v>
                </c:pt>
                <c:pt idx="2">
                  <c:v>11.2019., n=3622</c:v>
                </c:pt>
                <c:pt idx="4">
                  <c:v>07.2024., n=360</c:v>
                </c:pt>
                <c:pt idx="5">
                  <c:v>06.2022., n=377</c:v>
                </c:pt>
                <c:pt idx="6">
                  <c:v>11.2019., n=448</c:v>
                </c:pt>
                <c:pt idx="8">
                  <c:v>07.2024., n=1958</c:v>
                </c:pt>
                <c:pt idx="9">
                  <c:v>06.2022., n=2431</c:v>
                </c:pt>
                <c:pt idx="10">
                  <c:v>11.2019., n=3174</c:v>
                </c:pt>
              </c:strCache>
            </c:strRef>
          </c:cat>
          <c:val>
            <c:numRef>
              <c:f>Dati!$F$230:$F$240</c:f>
              <c:numCache>
                <c:formatCode>0</c:formatCode>
                <c:ptCount val="11"/>
                <c:pt idx="0" formatCode="###0">
                  <c:v>7.6553204547426423</c:v>
                </c:pt>
                <c:pt idx="1">
                  <c:v>6.3</c:v>
                </c:pt>
                <c:pt idx="2">
                  <c:v>6.6</c:v>
                </c:pt>
                <c:pt idx="4" formatCode="###0">
                  <c:v>20.555555555555557</c:v>
                </c:pt>
                <c:pt idx="5">
                  <c:v>17.2</c:v>
                </c:pt>
                <c:pt idx="6">
                  <c:v>17.5</c:v>
                </c:pt>
                <c:pt idx="8" formatCode="###0">
                  <c:v>5.617977528089888</c:v>
                </c:pt>
                <c:pt idx="9">
                  <c:v>4.9000000000000004</c:v>
                </c:pt>
                <c:pt idx="10">
                  <c:v>5.5</c:v>
                </c:pt>
              </c:numCache>
            </c:numRef>
          </c:val>
          <c:extLst xmlns:c16r2="http://schemas.microsoft.com/office/drawing/2015/06/chart">
            <c:ext xmlns:c16="http://schemas.microsoft.com/office/drawing/2014/chart" uri="{C3380CC4-5D6E-409C-BE32-E72D297353CC}">
              <c16:uniqueId val="{00000022-9A56-4AB4-B298-EE8640F2F7FD}"/>
            </c:ext>
          </c:extLst>
        </c:ser>
        <c:ser>
          <c:idx val="4"/>
          <c:order val="4"/>
          <c:tx>
            <c:strRef>
              <c:f>Dati!$G$229</c:f>
              <c:strCache>
                <c:ptCount val="1"/>
                <c:pt idx="0">
                  <c:v>Ļoti 
labas</c:v>
                </c:pt>
              </c:strCache>
            </c:strRef>
          </c:tx>
          <c:spPr>
            <a:solidFill>
              <a:srgbClr val="385723"/>
            </a:solidFill>
          </c:spPr>
          <c:invertIfNegative val="0"/>
          <c:dLbls>
            <c:dLbl>
              <c:idx val="4"/>
              <c:layout/>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Dati!$B$230:$B$240</c:f>
              <c:strCache>
                <c:ptCount val="11"/>
                <c:pt idx="0">
                  <c:v>07.2024., n=2318</c:v>
                </c:pt>
                <c:pt idx="1">
                  <c:v>06.2022., n=2808</c:v>
                </c:pt>
                <c:pt idx="2">
                  <c:v>11.2019., n=3622</c:v>
                </c:pt>
                <c:pt idx="4">
                  <c:v>07.2024., n=360</c:v>
                </c:pt>
                <c:pt idx="5">
                  <c:v>06.2022., n=377</c:v>
                </c:pt>
                <c:pt idx="6">
                  <c:v>11.2019., n=448</c:v>
                </c:pt>
                <c:pt idx="8">
                  <c:v>07.2024., n=1958</c:v>
                </c:pt>
                <c:pt idx="9">
                  <c:v>06.2022., n=2431</c:v>
                </c:pt>
                <c:pt idx="10">
                  <c:v>11.2019., n=3174</c:v>
                </c:pt>
              </c:strCache>
            </c:strRef>
          </c:cat>
          <c:val>
            <c:numRef>
              <c:f>Dati!$G$230:$G$240</c:f>
              <c:numCache>
                <c:formatCode>0</c:formatCode>
                <c:ptCount val="11"/>
                <c:pt idx="0" formatCode="###0">
                  <c:v>1.7599450742459133</c:v>
                </c:pt>
                <c:pt idx="1">
                  <c:v>1.5</c:v>
                </c:pt>
                <c:pt idx="2">
                  <c:v>0.9</c:v>
                </c:pt>
                <c:pt idx="4" formatCode="###0">
                  <c:v>3.8888888888888888</c:v>
                </c:pt>
                <c:pt idx="5">
                  <c:v>4.4000000000000004</c:v>
                </c:pt>
                <c:pt idx="6">
                  <c:v>3.2</c:v>
                </c:pt>
                <c:pt idx="8" formatCode="###0">
                  <c:v>1.3789581205311543</c:v>
                </c:pt>
                <c:pt idx="9">
                  <c:v>1.1000000000000001</c:v>
                </c:pt>
                <c:pt idx="10">
                  <c:v>0.7</c:v>
                </c:pt>
              </c:numCache>
            </c:numRef>
          </c:val>
          <c:extLst xmlns:c16r2="http://schemas.microsoft.com/office/drawing/2015/06/chart">
            <c:ext xmlns:c16="http://schemas.microsoft.com/office/drawing/2014/chart" uri="{C3380CC4-5D6E-409C-BE32-E72D297353CC}">
              <c16:uniqueId val="{00000023-9A56-4AB4-B298-EE8640F2F7FD}"/>
            </c:ext>
          </c:extLst>
        </c:ser>
        <c:ser>
          <c:idx val="5"/>
          <c:order val="5"/>
          <c:tx>
            <c:strRef>
              <c:f>Dati!$H$229</c:f>
              <c:strCache>
                <c:ptCount val="1"/>
                <c:pt idx="0">
                  <c:v>x</c:v>
                </c:pt>
              </c:strCache>
            </c:strRef>
          </c:tx>
          <c:spPr>
            <a:noFill/>
          </c:spPr>
          <c:invertIfNegative val="0"/>
          <c:cat>
            <c:strRef>
              <c:f>Dati!$B$230:$B$240</c:f>
              <c:strCache>
                <c:ptCount val="11"/>
                <c:pt idx="0">
                  <c:v>07.2024., n=2318</c:v>
                </c:pt>
                <c:pt idx="1">
                  <c:v>06.2022., n=2808</c:v>
                </c:pt>
                <c:pt idx="2">
                  <c:v>11.2019., n=3622</c:v>
                </c:pt>
                <c:pt idx="4">
                  <c:v>07.2024., n=360</c:v>
                </c:pt>
                <c:pt idx="5">
                  <c:v>06.2022., n=377</c:v>
                </c:pt>
                <c:pt idx="6">
                  <c:v>11.2019., n=448</c:v>
                </c:pt>
                <c:pt idx="8">
                  <c:v>07.2024., n=1958</c:v>
                </c:pt>
                <c:pt idx="9">
                  <c:v>06.2022., n=2431</c:v>
                </c:pt>
                <c:pt idx="10">
                  <c:v>11.2019., n=3174</c:v>
                </c:pt>
              </c:strCache>
            </c:strRef>
          </c:cat>
          <c:val>
            <c:numRef>
              <c:f>Dati!$H$230:$H$240</c:f>
              <c:numCache>
                <c:formatCode>0</c:formatCode>
                <c:ptCount val="11"/>
                <c:pt idx="0">
                  <c:v>20.029178915455891</c:v>
                </c:pt>
                <c:pt idx="1">
                  <c:v>21.644444444444446</c:v>
                </c:pt>
                <c:pt idx="2">
                  <c:v>21.944444444444446</c:v>
                </c:pt>
                <c:pt idx="3">
                  <c:v>29.444444444444446</c:v>
                </c:pt>
                <c:pt idx="4" formatCode="###0">
                  <c:v>5</c:v>
                </c:pt>
                <c:pt idx="5">
                  <c:v>7.844444444444445</c:v>
                </c:pt>
                <c:pt idx="6">
                  <c:v>8.7444444444444471</c:v>
                </c:pt>
                <c:pt idx="7">
                  <c:v>29.444444444444446</c:v>
                </c:pt>
                <c:pt idx="8" formatCode="###0">
                  <c:v>22.447508795823403</c:v>
                </c:pt>
                <c:pt idx="9">
                  <c:v>23.444444444444446</c:v>
                </c:pt>
                <c:pt idx="10">
                  <c:v>23.244444444444447</c:v>
                </c:pt>
              </c:numCache>
            </c:numRef>
          </c:val>
          <c:extLst xmlns:c16r2="http://schemas.microsoft.com/office/drawing/2015/06/chart">
            <c:ext xmlns:c16="http://schemas.microsoft.com/office/drawing/2014/chart" uri="{C3380CC4-5D6E-409C-BE32-E72D297353CC}">
              <c16:uniqueId val="{00000024-9A56-4AB4-B298-EE8640F2F7FD}"/>
            </c:ext>
          </c:extLst>
        </c:ser>
        <c:ser>
          <c:idx val="6"/>
          <c:order val="6"/>
          <c:tx>
            <c:strRef>
              <c:f>Dati!$I$229</c:f>
              <c:strCache>
                <c:ptCount val="1"/>
                <c:pt idx="0">
                  <c:v>Vidējas</c:v>
                </c:pt>
              </c:strCache>
            </c:strRef>
          </c:tx>
          <c:spPr>
            <a:solidFill>
              <a:srgbClr val="F8CBAD"/>
            </a:solidFill>
          </c:spPr>
          <c:invertIfNegative val="0"/>
          <c:dLbls>
            <c:spPr>
              <a:noFill/>
              <a:ln>
                <a:noFill/>
              </a:ln>
              <a:effectLst/>
            </c:spPr>
            <c:txPr>
              <a:bodyPr wrap="square" lIns="38100" tIns="19050" rIns="38100" bIns="19050" anchor="ctr">
                <a:spAutoFit/>
              </a:bodyPr>
              <a:lstStyle/>
              <a:p>
                <a:pPr>
                  <a:defRPr sz="1200" b="1">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Dati!$B$230:$B$240</c:f>
              <c:strCache>
                <c:ptCount val="11"/>
                <c:pt idx="0">
                  <c:v>07.2024., n=2318</c:v>
                </c:pt>
                <c:pt idx="1">
                  <c:v>06.2022., n=2808</c:v>
                </c:pt>
                <c:pt idx="2">
                  <c:v>11.2019., n=3622</c:v>
                </c:pt>
                <c:pt idx="4">
                  <c:v>07.2024., n=360</c:v>
                </c:pt>
                <c:pt idx="5">
                  <c:v>06.2022., n=377</c:v>
                </c:pt>
                <c:pt idx="6">
                  <c:v>11.2019., n=448</c:v>
                </c:pt>
                <c:pt idx="8">
                  <c:v>07.2024., n=1958</c:v>
                </c:pt>
                <c:pt idx="9">
                  <c:v>06.2022., n=2431</c:v>
                </c:pt>
                <c:pt idx="10">
                  <c:v>11.2019., n=3174</c:v>
                </c:pt>
              </c:strCache>
            </c:strRef>
          </c:cat>
          <c:val>
            <c:numRef>
              <c:f>Dati!$I$230:$I$240</c:f>
              <c:numCache>
                <c:formatCode>0</c:formatCode>
                <c:ptCount val="11"/>
                <c:pt idx="0" formatCode="###0">
                  <c:v>24.146888031602767</c:v>
                </c:pt>
                <c:pt idx="1">
                  <c:v>24.4</c:v>
                </c:pt>
                <c:pt idx="2">
                  <c:v>23.9</c:v>
                </c:pt>
                <c:pt idx="4" formatCode="###0">
                  <c:v>39.166666666666664</c:v>
                </c:pt>
                <c:pt idx="5">
                  <c:v>43.3</c:v>
                </c:pt>
                <c:pt idx="6">
                  <c:v>41.6</c:v>
                </c:pt>
                <c:pt idx="8" formatCode="###0">
                  <c:v>21.705822267620022</c:v>
                </c:pt>
                <c:pt idx="9">
                  <c:v>22.1</c:v>
                </c:pt>
                <c:pt idx="10">
                  <c:v>22.2</c:v>
                </c:pt>
              </c:numCache>
            </c:numRef>
          </c:val>
          <c:extLst xmlns:c16r2="http://schemas.microsoft.com/office/drawing/2015/06/chart">
            <c:ext xmlns:c16="http://schemas.microsoft.com/office/drawing/2014/chart" uri="{C3380CC4-5D6E-409C-BE32-E72D297353CC}">
              <c16:uniqueId val="{00000000-94F8-4760-BD9C-6FFB2FC3FD52}"/>
            </c:ext>
          </c:extLst>
        </c:ser>
        <c:ser>
          <c:idx val="7"/>
          <c:order val="7"/>
          <c:tx>
            <c:strRef>
              <c:f>Dati!$J$229</c:f>
              <c:strCache>
                <c:ptCount val="1"/>
                <c:pt idx="0">
                  <c:v>x</c:v>
                </c:pt>
              </c:strCache>
            </c:strRef>
          </c:tx>
          <c:spPr>
            <a:noFill/>
          </c:spPr>
          <c:invertIfNegative val="0"/>
          <c:cat>
            <c:strRef>
              <c:f>Dati!$B$230:$B$240</c:f>
              <c:strCache>
                <c:ptCount val="11"/>
                <c:pt idx="0">
                  <c:v>07.2024., n=2318</c:v>
                </c:pt>
                <c:pt idx="1">
                  <c:v>06.2022., n=2808</c:v>
                </c:pt>
                <c:pt idx="2">
                  <c:v>11.2019., n=3622</c:v>
                </c:pt>
                <c:pt idx="4">
                  <c:v>07.2024., n=360</c:v>
                </c:pt>
                <c:pt idx="5">
                  <c:v>06.2022., n=377</c:v>
                </c:pt>
                <c:pt idx="6">
                  <c:v>11.2019., n=448</c:v>
                </c:pt>
                <c:pt idx="8">
                  <c:v>07.2024., n=1958</c:v>
                </c:pt>
                <c:pt idx="9">
                  <c:v>06.2022., n=2431</c:v>
                </c:pt>
                <c:pt idx="10">
                  <c:v>11.2019., n=3174</c:v>
                </c:pt>
              </c:strCache>
            </c:strRef>
          </c:cat>
          <c:val>
            <c:numRef>
              <c:f>Dati!$J$230:$J$240</c:f>
              <c:numCache>
                <c:formatCode>0</c:formatCode>
                <c:ptCount val="11"/>
                <c:pt idx="0">
                  <c:v>24.15311196839723</c:v>
                </c:pt>
                <c:pt idx="1">
                  <c:v>23.9</c:v>
                </c:pt>
                <c:pt idx="2">
                  <c:v>24.4</c:v>
                </c:pt>
                <c:pt idx="3">
                  <c:v>48.3</c:v>
                </c:pt>
                <c:pt idx="4" formatCode="###0">
                  <c:v>9.1333333333333329</c:v>
                </c:pt>
                <c:pt idx="5">
                  <c:v>5</c:v>
                </c:pt>
                <c:pt idx="6">
                  <c:v>6.6999999999999957</c:v>
                </c:pt>
                <c:pt idx="7">
                  <c:v>48.3</c:v>
                </c:pt>
                <c:pt idx="8" formatCode="###0">
                  <c:v>26.594177732379976</c:v>
                </c:pt>
                <c:pt idx="9">
                  <c:v>26.199999999999996</c:v>
                </c:pt>
                <c:pt idx="10">
                  <c:v>26.099999999999998</c:v>
                </c:pt>
              </c:numCache>
            </c:numRef>
          </c:val>
          <c:extLst xmlns:c16r2="http://schemas.microsoft.com/office/drawing/2015/06/chart">
            <c:ext xmlns:c16="http://schemas.microsoft.com/office/drawing/2014/chart" uri="{C3380CC4-5D6E-409C-BE32-E72D297353CC}">
              <c16:uniqueId val="{00000001-94F8-4760-BD9C-6FFB2FC3FD52}"/>
            </c:ext>
          </c:extLst>
        </c:ser>
        <c:ser>
          <c:idx val="8"/>
          <c:order val="8"/>
          <c:tx>
            <c:strRef>
              <c:f>Dati!$K$229</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1200" b="1">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Dati!$B$230:$B$240</c:f>
              <c:strCache>
                <c:ptCount val="11"/>
                <c:pt idx="0">
                  <c:v>07.2024., n=2318</c:v>
                </c:pt>
                <c:pt idx="1">
                  <c:v>06.2022., n=2808</c:v>
                </c:pt>
                <c:pt idx="2">
                  <c:v>11.2019., n=3622</c:v>
                </c:pt>
                <c:pt idx="4">
                  <c:v>07.2024., n=360</c:v>
                </c:pt>
                <c:pt idx="5">
                  <c:v>06.2022., n=377</c:v>
                </c:pt>
                <c:pt idx="6">
                  <c:v>11.2019., n=448</c:v>
                </c:pt>
                <c:pt idx="8">
                  <c:v>07.2024., n=1958</c:v>
                </c:pt>
                <c:pt idx="9">
                  <c:v>06.2022., n=2431</c:v>
                </c:pt>
                <c:pt idx="10">
                  <c:v>11.2019., n=3174</c:v>
                </c:pt>
              </c:strCache>
            </c:strRef>
          </c:cat>
          <c:val>
            <c:numRef>
              <c:f>Dati!$K$230:$K$240</c:f>
              <c:numCache>
                <c:formatCode>0</c:formatCode>
                <c:ptCount val="11"/>
                <c:pt idx="0" formatCode="###0">
                  <c:v>17.916086756172934</c:v>
                </c:pt>
                <c:pt idx="1">
                  <c:v>23.6</c:v>
                </c:pt>
                <c:pt idx="2">
                  <c:v>21.1</c:v>
                </c:pt>
                <c:pt idx="4" formatCode="###0">
                  <c:v>7.2222222222222223</c:v>
                </c:pt>
                <c:pt idx="5">
                  <c:v>8.6</c:v>
                </c:pt>
                <c:pt idx="6">
                  <c:v>9</c:v>
                </c:pt>
                <c:pt idx="8" formatCode="###0">
                  <c:v>19.40755873340143</c:v>
                </c:pt>
                <c:pt idx="9">
                  <c:v>25.5</c:v>
                </c:pt>
                <c:pt idx="10">
                  <c:v>22.3</c:v>
                </c:pt>
              </c:numCache>
            </c:numRef>
          </c:val>
          <c:extLst xmlns:c16r2="http://schemas.microsoft.com/office/drawing/2015/06/chart">
            <c:ext xmlns:c16="http://schemas.microsoft.com/office/drawing/2014/chart" uri="{C3380CC4-5D6E-409C-BE32-E72D297353CC}">
              <c16:uniqueId val="{00000002-94F8-4760-BD9C-6FFB2FC3FD52}"/>
            </c:ext>
          </c:extLst>
        </c:ser>
        <c:dLbls>
          <c:showLegendKey val="0"/>
          <c:showVal val="0"/>
          <c:showCatName val="0"/>
          <c:showSerName val="0"/>
          <c:showPercent val="0"/>
          <c:showBubbleSize val="0"/>
        </c:dLbls>
        <c:gapWidth val="15"/>
        <c:overlap val="100"/>
        <c:axId val="673414296"/>
        <c:axId val="673421744"/>
      </c:barChart>
      <c:catAx>
        <c:axId val="673414296"/>
        <c:scaling>
          <c:orientation val="maxMin"/>
        </c:scaling>
        <c:delete val="0"/>
        <c:axPos val="l"/>
        <c:title>
          <c:tx>
            <c:rich>
              <a:bodyPr rot="0" vert="horz"/>
              <a:lstStyle/>
              <a:p>
                <a:pPr algn="ctr">
                  <a:defRPr sz="900" b="0" i="0" u="none" strike="noStrike" baseline="0">
                    <a:solidFill>
                      <a:sysClr val="windowText" lastClr="000000"/>
                    </a:solidFill>
                    <a:latin typeface="Arial"/>
                    <a:ea typeface="Arial"/>
                    <a:cs typeface="Arial"/>
                  </a:defRPr>
                </a:pPr>
                <a:r>
                  <a:rPr lang="lv-LV" sz="900">
                    <a:solidFill>
                      <a:sysClr val="windowText" lastClr="000000"/>
                    </a:solidFill>
                  </a:rPr>
                  <a:t>%</a:t>
                </a:r>
              </a:p>
            </c:rich>
          </c:tx>
          <c:layout>
            <c:manualLayout>
              <c:xMode val="edge"/>
              <c:yMode val="edge"/>
              <c:x val="0.96614440035587212"/>
              <c:y val="8.0990384142169275E-2"/>
            </c:manualLayout>
          </c:layout>
          <c:overlay val="0"/>
          <c:spPr>
            <a:solidFill>
              <a:sysClr val="window" lastClr="FFFFFF"/>
            </a:solidFill>
            <a:ln w="3175">
              <a:solidFill>
                <a:srgbClr val="333333"/>
              </a:solidFill>
            </a:ln>
            <a:effectLst>
              <a:outerShdw dist="35560" dir="2700000" algn="tl" rotWithShape="0">
                <a:prstClr val="black"/>
              </a:outerShdw>
            </a:effectLst>
          </c:spPr>
        </c:title>
        <c:numFmt formatCode="General" sourceLinked="1"/>
        <c:majorTickMark val="out"/>
        <c:minorTickMark val="none"/>
        <c:tickLblPos val="low"/>
        <c:spPr>
          <a:ln w="3175">
            <a:solidFill>
              <a:srgbClr val="333333"/>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673421744"/>
        <c:crossesAt val="56.9"/>
        <c:auto val="1"/>
        <c:lblAlgn val="ctr"/>
        <c:lblOffset val="100"/>
        <c:tickLblSkip val="1"/>
        <c:tickMarkSkip val="1"/>
        <c:noMultiLvlLbl val="0"/>
      </c:catAx>
      <c:valAx>
        <c:axId val="673421744"/>
        <c:scaling>
          <c:orientation val="minMax"/>
          <c:max val="160"/>
          <c:min val="0"/>
        </c:scaling>
        <c:delete val="1"/>
        <c:axPos val="b"/>
        <c:numFmt formatCode="0" sourceLinked="0"/>
        <c:majorTickMark val="out"/>
        <c:minorTickMark val="none"/>
        <c:tickLblPos val="nextTo"/>
        <c:crossAx val="673414296"/>
        <c:crosses val="max"/>
        <c:crossBetween val="between"/>
        <c:majorUnit val="20"/>
        <c:minorUnit val="4"/>
      </c:valAx>
      <c:spPr>
        <a:noFill/>
        <a:ln w="25400">
          <a:noFill/>
        </a:ln>
      </c:spPr>
    </c:plotArea>
    <c:legend>
      <c:legendPos val="t"/>
      <c:legendEntry>
        <c:idx val="0"/>
        <c:delete val="1"/>
      </c:legendEntry>
      <c:legendEntry>
        <c:idx val="5"/>
        <c:txPr>
          <a:bodyPr/>
          <a:lstStyle/>
          <a:p>
            <a:pPr>
              <a:defRPr sz="1200">
                <a:solidFill>
                  <a:schemeClr val="bg1"/>
                </a:solidFill>
              </a:defRPr>
            </a:pPr>
            <a:endParaRPr lang="en-US"/>
          </a:p>
        </c:txPr>
      </c:legendEntry>
      <c:legendEntry>
        <c:idx val="7"/>
        <c:txPr>
          <a:bodyPr/>
          <a:lstStyle/>
          <a:p>
            <a:pPr>
              <a:defRPr sz="1200">
                <a:solidFill>
                  <a:schemeClr val="bg1"/>
                </a:solidFill>
              </a:defRPr>
            </a:pPr>
            <a:endParaRPr lang="en-US"/>
          </a:p>
        </c:txPr>
      </c:legendEntry>
      <c:layout>
        <c:manualLayout>
          <c:xMode val="edge"/>
          <c:yMode val="edge"/>
          <c:x val="0.30294279587391004"/>
          <c:y val="2.0120730721567427E-2"/>
          <c:w val="0.60557432594066718"/>
          <c:h val="0.13099324482112989"/>
        </c:manualLayout>
      </c:layout>
      <c:overlay val="0"/>
      <c:txPr>
        <a:bodyPr/>
        <a:lstStyle/>
        <a:p>
          <a:pPr>
            <a:defRPr sz="1200">
              <a:solidFill>
                <a:sysClr val="windowText" lastClr="000000"/>
              </a:solidFill>
            </a:defRPr>
          </a:pPr>
          <a:endParaRPr lang="en-US"/>
        </a:p>
      </c:txPr>
    </c:legend>
    <c:plotVisOnly val="1"/>
    <c:dispBlanksAs val="gap"/>
    <c:showDLblsOverMax val="0"/>
  </c:chart>
  <c:spPr>
    <a:noFill/>
    <a:ln w="6350">
      <a:noFill/>
    </a:ln>
  </c:spPr>
  <c:txPr>
    <a:bodyPr/>
    <a:lstStyle/>
    <a:p>
      <a:pPr>
        <a:defRPr sz="800" b="0" i="0" u="none" strike="noStrike" baseline="0">
          <a:solidFill>
            <a:srgbClr val="333333"/>
          </a:solidFill>
          <a:latin typeface="Arial"/>
          <a:ea typeface="Arial"/>
          <a:cs typeface="Arial"/>
        </a:defRPr>
      </a:pPr>
      <a:endParaRPr lang="en-US"/>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388215402693433"/>
          <c:y val="0.15989098622946105"/>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672397931883552"/>
          <c:y val="0.16408553342596882"/>
          <c:w val="0.49596011334123136"/>
          <c:h val="0.82063146518449903"/>
        </c:manualLayout>
      </c:layout>
      <c:barChart>
        <c:barDir val="bar"/>
        <c:grouping val="stacked"/>
        <c:varyColors val="0"/>
        <c:ser>
          <c:idx val="0"/>
          <c:order val="0"/>
          <c:tx>
            <c:strRef>
              <c:f>Dati!$C$249</c:f>
              <c:strCache>
                <c:ptCount val="1"/>
                <c:pt idx="0">
                  <c:v>.</c:v>
                </c:pt>
              </c:strCache>
            </c:strRef>
          </c:tx>
          <c:spPr>
            <a:noFill/>
          </c:spPr>
          <c:invertIfNegative val="0"/>
          <c:dLbls>
            <c:delete val="1"/>
          </c:dLbls>
          <c:cat>
            <c:strRef>
              <c:f>Dati!$B$250:$B$262</c:f>
              <c:strCache>
                <c:ptCount val="13"/>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strCache>
            </c:strRef>
          </c:cat>
          <c:val>
            <c:numRef>
              <c:f>Dati!$C$250:$C$262</c:f>
              <c:numCache>
                <c:formatCode>0.0</c:formatCode>
                <c:ptCount val="13"/>
                <c:pt idx="0">
                  <c:v>20.660051768766177</c:v>
                </c:pt>
                <c:pt idx="1">
                  <c:v>20.47592752372735</c:v>
                </c:pt>
                <c:pt idx="2">
                  <c:v>20.575927523727351</c:v>
                </c:pt>
                <c:pt idx="3">
                  <c:v>23.075927523727351</c:v>
                </c:pt>
                <c:pt idx="4">
                  <c:v>18.028472821397756</c:v>
                </c:pt>
                <c:pt idx="5">
                  <c:v>18.275927523727351</c:v>
                </c:pt>
                <c:pt idx="6">
                  <c:v>18.275927523727351</c:v>
                </c:pt>
                <c:pt idx="7">
                  <c:v>23.075927523727351</c:v>
                </c:pt>
                <c:pt idx="8">
                  <c:v>18.330457290767903</c:v>
                </c:pt>
                <c:pt idx="9">
                  <c:v>18.375927523727352</c:v>
                </c:pt>
                <c:pt idx="10">
                  <c:v>17.675927523727353</c:v>
                </c:pt>
                <c:pt idx="11">
                  <c:v>23.075927523727351</c:v>
                </c:pt>
                <c:pt idx="12">
                  <c:v>5</c:v>
                </c:pt>
              </c:numCache>
            </c:numRef>
          </c:val>
          <c:extLst xmlns:c16r2="http://schemas.microsoft.com/office/drawing/2015/06/chart">
            <c:ext xmlns:c16="http://schemas.microsoft.com/office/drawing/2014/chart" uri="{C3380CC4-5D6E-409C-BE32-E72D297353CC}">
              <c16:uniqueId val="{00000000-0D52-492C-80DC-79F687F14F8F}"/>
            </c:ext>
          </c:extLst>
        </c:ser>
        <c:ser>
          <c:idx val="1"/>
          <c:order val="1"/>
          <c:tx>
            <c:strRef>
              <c:f>Dati!$D$249</c:f>
              <c:strCache>
                <c:ptCount val="1"/>
                <c:pt idx="0">
                  <c:v>Pilnīgi 
nepiekrīt</c:v>
                </c:pt>
              </c:strCache>
            </c:strRef>
          </c:tx>
          <c:spPr>
            <a:solidFill>
              <a:srgbClr val="840C54"/>
            </a:solidFill>
          </c:spPr>
          <c:invertIfNegative val="0"/>
          <c:dLbls>
            <c:dLbl>
              <c:idx val="12"/>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Dati!$B$250:$B$262</c:f>
              <c:strCache>
                <c:ptCount val="13"/>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strCache>
            </c:strRef>
          </c:cat>
          <c:val>
            <c:numRef>
              <c:f>Dati!$D$250:$D$262</c:f>
              <c:numCache>
                <c:formatCode>0</c:formatCode>
                <c:ptCount val="13"/>
                <c:pt idx="0" formatCode="0.0">
                  <c:v>0.47454702329594478</c:v>
                </c:pt>
                <c:pt idx="1">
                  <c:v>0.7</c:v>
                </c:pt>
                <c:pt idx="2">
                  <c:v>0.6</c:v>
                </c:pt>
                <c:pt idx="4" formatCode="0.0">
                  <c:v>0.77653149266609145</c:v>
                </c:pt>
                <c:pt idx="5">
                  <c:v>0.8</c:v>
                </c:pt>
                <c:pt idx="6">
                  <c:v>1</c:v>
                </c:pt>
                <c:pt idx="8" formatCode="0.0">
                  <c:v>0.90595340811044001</c:v>
                </c:pt>
                <c:pt idx="9">
                  <c:v>1.2</c:v>
                </c:pt>
                <c:pt idx="10">
                  <c:v>0.8</c:v>
                </c:pt>
                <c:pt idx="12">
                  <c:v>3.7100949094046594</c:v>
                </c:pt>
              </c:numCache>
            </c:numRef>
          </c:val>
          <c:extLst xmlns:c16r2="http://schemas.microsoft.com/office/drawing/2015/06/chart">
            <c:ext xmlns:c16="http://schemas.microsoft.com/office/drawing/2014/chart" uri="{C3380CC4-5D6E-409C-BE32-E72D297353CC}">
              <c16:uniqueId val="{00000001-0D52-492C-80DC-79F687F14F8F}"/>
            </c:ext>
          </c:extLst>
        </c:ser>
        <c:ser>
          <c:idx val="2"/>
          <c:order val="2"/>
          <c:tx>
            <c:strRef>
              <c:f>Dati!$E$249</c:f>
              <c:strCache>
                <c:ptCount val="1"/>
                <c:pt idx="0">
                  <c:v>Drīzāk 
nepiekrīt</c:v>
                </c:pt>
              </c:strCache>
            </c:strRef>
          </c:tx>
          <c:spPr>
            <a:solidFill>
              <a:srgbClr val="D0909F"/>
            </a:solidFill>
          </c:spPr>
          <c:invertIfNegative val="0"/>
          <c:dLbls>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Dati!$B$250:$B$262</c:f>
              <c:strCache>
                <c:ptCount val="13"/>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strCache>
            </c:strRef>
          </c:cat>
          <c:val>
            <c:numRef>
              <c:f>Dati!$E$250:$E$262</c:f>
              <c:numCache>
                <c:formatCode>0</c:formatCode>
                <c:ptCount val="13"/>
                <c:pt idx="0">
                  <c:v>1.9413287316652286</c:v>
                </c:pt>
                <c:pt idx="1">
                  <c:v>1.9</c:v>
                </c:pt>
                <c:pt idx="2">
                  <c:v>1.9</c:v>
                </c:pt>
                <c:pt idx="4">
                  <c:v>4.2709232096635033</c:v>
                </c:pt>
                <c:pt idx="5">
                  <c:v>4</c:v>
                </c:pt>
                <c:pt idx="6">
                  <c:v>3.8</c:v>
                </c:pt>
                <c:pt idx="8">
                  <c:v>3.8395168248490079</c:v>
                </c:pt>
                <c:pt idx="9">
                  <c:v>3.5</c:v>
                </c:pt>
                <c:pt idx="10">
                  <c:v>4.5999999999999996</c:v>
                </c:pt>
                <c:pt idx="12">
                  <c:v>14.365832614322692</c:v>
                </c:pt>
              </c:numCache>
            </c:numRef>
          </c:val>
          <c:extLst xmlns:c16r2="http://schemas.microsoft.com/office/drawing/2015/06/chart">
            <c:ext xmlns:c16="http://schemas.microsoft.com/office/drawing/2014/chart" uri="{C3380CC4-5D6E-409C-BE32-E72D297353CC}">
              <c16:uniqueId val="{00000002-0D52-492C-80DC-79F687F14F8F}"/>
            </c:ext>
          </c:extLst>
        </c:ser>
        <c:ser>
          <c:idx val="3"/>
          <c:order val="3"/>
          <c:tx>
            <c:strRef>
              <c:f>Dati!$F$249</c:f>
              <c:strCache>
                <c:ptCount val="1"/>
                <c:pt idx="0">
                  <c:v>Drīzāk 
piekrīt</c:v>
                </c:pt>
              </c:strCache>
            </c:strRef>
          </c:tx>
          <c:spPr>
            <a:solidFill>
              <a:srgbClr val="BDDCA8"/>
            </a:solidFill>
          </c:spPr>
          <c:invertIfNegative val="0"/>
          <c:dLbls>
            <c:dLbl>
              <c:idx val="3"/>
              <c:layout>
                <c:manualLayout>
                  <c:x val="-1.5910900959151706E-3"/>
                  <c:y val="3.1496062999459235E-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E9D-48DF-B8B8-9BF6617E12E4}"/>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Dati!$B$250:$B$262</c:f>
              <c:strCache>
                <c:ptCount val="13"/>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strCache>
            </c:strRef>
          </c:cat>
          <c:val>
            <c:numRef>
              <c:f>Dati!$F$250:$F$262</c:f>
              <c:numCache>
                <c:formatCode>0</c:formatCode>
                <c:ptCount val="13"/>
                <c:pt idx="0">
                  <c:v>31.967213114754099</c:v>
                </c:pt>
                <c:pt idx="1">
                  <c:v>29.6</c:v>
                </c:pt>
                <c:pt idx="2">
                  <c:v>27.4</c:v>
                </c:pt>
                <c:pt idx="4">
                  <c:v>39.171699741156168</c:v>
                </c:pt>
                <c:pt idx="5">
                  <c:v>35.299999999999997</c:v>
                </c:pt>
                <c:pt idx="6">
                  <c:v>33.4</c:v>
                </c:pt>
                <c:pt idx="8">
                  <c:v>35.806729939603109</c:v>
                </c:pt>
                <c:pt idx="9">
                  <c:v>30.7</c:v>
                </c:pt>
                <c:pt idx="10">
                  <c:v>30.7</c:v>
                </c:pt>
                <c:pt idx="12">
                  <c:v>31.622088006902501</c:v>
                </c:pt>
              </c:numCache>
            </c:numRef>
          </c:val>
          <c:extLst xmlns:c16r2="http://schemas.microsoft.com/office/drawing/2015/06/chart">
            <c:ext xmlns:c16="http://schemas.microsoft.com/office/drawing/2014/chart" uri="{C3380CC4-5D6E-409C-BE32-E72D297353CC}">
              <c16:uniqueId val="{00000003-0D52-492C-80DC-79F687F14F8F}"/>
            </c:ext>
          </c:extLst>
        </c:ser>
        <c:ser>
          <c:idx val="4"/>
          <c:order val="4"/>
          <c:tx>
            <c:strRef>
              <c:f>Dati!$G$249</c:f>
              <c:strCache>
                <c:ptCount val="1"/>
                <c:pt idx="0">
                  <c:v>Pilnīgi 
piekrīt</c:v>
                </c:pt>
              </c:strCache>
            </c:strRef>
          </c:tx>
          <c:spPr>
            <a:solidFill>
              <a:srgbClr val="385723"/>
            </a:solidFill>
          </c:spPr>
          <c:invertIfNegative val="0"/>
          <c:dLbls>
            <c:dLbl>
              <c:idx val="0"/>
              <c:layout>
                <c:manualLayout>
                  <c:x val="9.635975116422054E-3"/>
                  <c:y val="0"/>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E9D-48DF-B8B8-9BF6617E12E4}"/>
                </c:ext>
                <c:ext xmlns:c15="http://schemas.microsoft.com/office/drawing/2012/chart" uri="{CE6537A1-D6FC-4f65-9D91-7224C49458BB}">
                  <c15:layout/>
                </c:ext>
              </c:extLst>
            </c:dLbl>
            <c:dLbl>
              <c:idx val="1"/>
              <c:layout>
                <c:manualLayout>
                  <c:x val="1.2847966821895955E-2"/>
                  <c:y val="3.6110695680542686E-17"/>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E9D-48DF-B8B8-9BF6617E12E4}"/>
                </c:ext>
                <c:ext xmlns:c15="http://schemas.microsoft.com/office/drawing/2012/chart" uri="{CE6537A1-D6FC-4f65-9D91-7224C49458BB}">
                  <c15:layout/>
                </c:ext>
              </c:extLst>
            </c:dLbl>
            <c:dLbl>
              <c:idx val="3"/>
              <c:layout>
                <c:manualLayout>
                  <c:x val="1.1137630671406194E-2"/>
                  <c:y val="4.0003149606299216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E9D-48DF-B8B8-9BF6617E12E4}"/>
                </c:ext>
                <c:ext xmlns:c15="http://schemas.microsoft.com/office/drawing/2012/chart" uri="{CE6537A1-D6FC-4f65-9D91-7224C49458BB}"/>
              </c:extLst>
            </c:dLbl>
            <c:dLbl>
              <c:idx val="4"/>
              <c:layout>
                <c:manualLayout>
                  <c:x val="9.635975116422054E-3"/>
                  <c:y val="0"/>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1E9D-48DF-B8B8-9BF6617E12E4}"/>
                </c:ext>
                <c:ext xmlns:c15="http://schemas.microsoft.com/office/drawing/2012/chart" uri="{CE6537A1-D6FC-4f65-9D91-7224C49458BB}">
                  <c15:layout/>
                </c:ext>
              </c:extLst>
            </c:dLbl>
            <c:dLbl>
              <c:idx val="6"/>
              <c:layout>
                <c:manualLayout>
                  <c:x val="9.6359751164219361E-3"/>
                  <c:y val="0"/>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1E9D-48DF-B8B8-9BF6617E12E4}"/>
                </c:ext>
                <c:ext xmlns:c15="http://schemas.microsoft.com/office/drawing/2012/chart" uri="{CE6537A1-D6FC-4f65-9D91-7224C49458BB}">
                  <c15:layout/>
                </c:ext>
              </c:extLst>
            </c:dLbl>
            <c:dLbl>
              <c:idx val="7"/>
              <c:layout>
                <c:manualLayout>
                  <c:x val="9.6359751164219361E-3"/>
                  <c:y val="0"/>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1E9D-48DF-B8B8-9BF6617E12E4}"/>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Dati!$B$250:$B$262</c:f>
              <c:strCache>
                <c:ptCount val="13"/>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strCache>
            </c:strRef>
          </c:cat>
          <c:val>
            <c:numRef>
              <c:f>Dati!$G$250:$G$262</c:f>
              <c:numCache>
                <c:formatCode>0</c:formatCode>
                <c:ptCount val="13"/>
                <c:pt idx="0">
                  <c:v>51.509922346850736</c:v>
                </c:pt>
                <c:pt idx="1">
                  <c:v>46.2</c:v>
                </c:pt>
                <c:pt idx="2">
                  <c:v>50.3</c:v>
                </c:pt>
                <c:pt idx="4">
                  <c:v>38.48144952545298</c:v>
                </c:pt>
                <c:pt idx="5">
                  <c:v>36</c:v>
                </c:pt>
                <c:pt idx="6">
                  <c:v>38.4</c:v>
                </c:pt>
                <c:pt idx="8">
                  <c:v>40.077653149266609</c:v>
                </c:pt>
                <c:pt idx="9">
                  <c:v>38.6</c:v>
                </c:pt>
                <c:pt idx="10">
                  <c:v>39.799999999999997</c:v>
                </c:pt>
                <c:pt idx="12">
                  <c:v>14.53839516824849</c:v>
                </c:pt>
              </c:numCache>
            </c:numRef>
          </c:val>
          <c:extLst xmlns:c16r2="http://schemas.microsoft.com/office/drawing/2015/06/chart">
            <c:ext xmlns:c16="http://schemas.microsoft.com/office/drawing/2014/chart" uri="{C3380CC4-5D6E-409C-BE32-E72D297353CC}">
              <c16:uniqueId val="{00000004-0D52-492C-80DC-79F687F14F8F}"/>
            </c:ext>
          </c:extLst>
        </c:ser>
        <c:ser>
          <c:idx val="5"/>
          <c:order val="5"/>
          <c:tx>
            <c:strRef>
              <c:f>Dati!$H$249</c:f>
              <c:strCache>
                <c:ptCount val="1"/>
                <c:pt idx="0">
                  <c:v>.</c:v>
                </c:pt>
              </c:strCache>
            </c:strRef>
          </c:tx>
          <c:spPr>
            <a:noFill/>
          </c:spPr>
          <c:invertIfNegative val="0"/>
          <c:dLbls>
            <c:delete val="1"/>
          </c:dLbls>
          <c:cat>
            <c:strRef>
              <c:f>Dati!$B$250:$B$262</c:f>
              <c:strCache>
                <c:ptCount val="13"/>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strCache>
            </c:strRef>
          </c:cat>
          <c:val>
            <c:numRef>
              <c:f>Dati!$H$250:$H$262</c:f>
              <c:numCache>
                <c:formatCode>0</c:formatCode>
                <c:ptCount val="13"/>
                <c:pt idx="0">
                  <c:v>13.204486626402069</c:v>
                </c:pt>
                <c:pt idx="1">
                  <c:v>20.8816220880069</c:v>
                </c:pt>
                <c:pt idx="2">
                  <c:v>18.981622088006908</c:v>
                </c:pt>
                <c:pt idx="3">
                  <c:v>96.681622088006904</c:v>
                </c:pt>
                <c:pt idx="4">
                  <c:v>19.028472821397756</c:v>
                </c:pt>
                <c:pt idx="5">
                  <c:v>25.381622088006907</c:v>
                </c:pt>
                <c:pt idx="6">
                  <c:v>24.881622088006907</c:v>
                </c:pt>
                <c:pt idx="7">
                  <c:v>96.681622088006904</c:v>
                </c:pt>
                <c:pt idx="8">
                  <c:v>20.797238999137186</c:v>
                </c:pt>
                <c:pt idx="9">
                  <c:v>27.381622088006903</c:v>
                </c:pt>
                <c:pt idx="10">
                  <c:v>26.181622088006907</c:v>
                </c:pt>
                <c:pt idx="12">
                  <c:v>50.521138912855918</c:v>
                </c:pt>
              </c:numCache>
            </c:numRef>
          </c:val>
          <c:extLst xmlns:c16r2="http://schemas.microsoft.com/office/drawing/2015/06/chart">
            <c:ext xmlns:c16="http://schemas.microsoft.com/office/drawing/2014/chart" uri="{C3380CC4-5D6E-409C-BE32-E72D297353CC}">
              <c16:uniqueId val="{00000005-0D52-492C-80DC-79F687F14F8F}"/>
            </c:ext>
          </c:extLst>
        </c:ser>
        <c:ser>
          <c:idx val="6"/>
          <c:order val="6"/>
          <c:tx>
            <c:strRef>
              <c:f>Dati!$I$249</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Dati!$B$250:$B$262</c:f>
              <c:strCache>
                <c:ptCount val="13"/>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strCache>
            </c:strRef>
          </c:cat>
          <c:val>
            <c:numRef>
              <c:f>Dati!$I$250:$I$262</c:f>
              <c:numCache>
                <c:formatCode>0</c:formatCode>
                <c:ptCount val="13"/>
                <c:pt idx="0">
                  <c:v>14.106988783433994</c:v>
                </c:pt>
                <c:pt idx="1">
                  <c:v>21.6</c:v>
                </c:pt>
                <c:pt idx="2">
                  <c:v>19.899999999999999</c:v>
                </c:pt>
                <c:pt idx="4">
                  <c:v>17.29939603106126</c:v>
                </c:pt>
                <c:pt idx="5">
                  <c:v>24</c:v>
                </c:pt>
                <c:pt idx="6">
                  <c:v>23.5</c:v>
                </c:pt>
                <c:pt idx="8">
                  <c:v>19.370146678170837</c:v>
                </c:pt>
                <c:pt idx="9">
                  <c:v>26</c:v>
                </c:pt>
                <c:pt idx="10">
                  <c:v>24.1</c:v>
                </c:pt>
                <c:pt idx="12">
                  <c:v>35.763589301121655</c:v>
                </c:pt>
              </c:numCache>
            </c:numRef>
          </c:val>
          <c:extLst xmlns:c16r2="http://schemas.microsoft.com/office/drawing/2015/06/chart">
            <c:ext xmlns:c16="http://schemas.microsoft.com/office/drawing/2014/chart" uri="{C3380CC4-5D6E-409C-BE32-E72D297353CC}">
              <c16:uniqueId val="{00000006-0D52-492C-80DC-79F687F14F8F}"/>
            </c:ext>
          </c:extLst>
        </c:ser>
        <c:dLbls>
          <c:showLegendKey val="0"/>
          <c:showVal val="1"/>
          <c:showCatName val="0"/>
          <c:showSerName val="0"/>
          <c:showPercent val="0"/>
          <c:showBubbleSize val="0"/>
        </c:dLbls>
        <c:gapWidth val="30"/>
        <c:overlap val="100"/>
        <c:axId val="673413512"/>
        <c:axId val="673414688"/>
      </c:barChart>
      <c:catAx>
        <c:axId val="673413512"/>
        <c:scaling>
          <c:orientation val="maxMin"/>
        </c:scaling>
        <c:delete val="0"/>
        <c:axPos val="l"/>
        <c:numFmt formatCode="General" sourceLinked="1"/>
        <c:majorTickMark val="none"/>
        <c:minorTickMark val="none"/>
        <c:tickLblPos val="low"/>
        <c:spPr>
          <a:ln w="3175">
            <a:solidFill>
              <a:sysClr val="windowText" lastClr="000000"/>
            </a:solidFill>
            <a:prstDash val="solid"/>
          </a:ln>
        </c:spPr>
        <c:txPr>
          <a:bodyPr rot="0" vert="horz"/>
          <a:lstStyle/>
          <a:p>
            <a:pPr>
              <a:defRPr sz="1200"/>
            </a:pPr>
            <a:endParaRPr lang="en-US"/>
          </a:p>
        </c:txPr>
        <c:crossAx val="673414688"/>
        <c:crossesAt val="23.1"/>
        <c:auto val="1"/>
        <c:lblAlgn val="ctr"/>
        <c:lblOffset val="100"/>
        <c:tickLblSkip val="1"/>
        <c:tickMarkSkip val="1"/>
        <c:noMultiLvlLbl val="0"/>
      </c:catAx>
      <c:valAx>
        <c:axId val="673414688"/>
        <c:scaling>
          <c:orientation val="minMax"/>
          <c:max val="160"/>
          <c:min val="0"/>
        </c:scaling>
        <c:delete val="1"/>
        <c:axPos val="t"/>
        <c:numFmt formatCode="0.0" sourceLinked="1"/>
        <c:majorTickMark val="out"/>
        <c:minorTickMark val="none"/>
        <c:tickLblPos val="nextTo"/>
        <c:crossAx val="673413512"/>
        <c:crosses val="autoZero"/>
        <c:crossBetween val="between"/>
      </c:valAx>
      <c:spPr>
        <a:noFill/>
        <a:ln w="3175">
          <a:noFill/>
          <a:prstDash val="solid"/>
        </a:ln>
      </c:spPr>
    </c:plotArea>
    <c:legend>
      <c:legendPos val="t"/>
      <c:legendEntry>
        <c:idx val="0"/>
        <c:delete val="1"/>
      </c:legendEntry>
      <c:legendEntry>
        <c:idx val="5"/>
        <c:txPr>
          <a:bodyPr/>
          <a:lstStyle/>
          <a:p>
            <a:pPr>
              <a:defRPr sz="1200">
                <a:solidFill>
                  <a:schemeClr val="tx1"/>
                </a:solidFill>
              </a:defRPr>
            </a:pPr>
            <a:endParaRPr lang="en-US"/>
          </a:p>
        </c:txPr>
      </c:legendEntry>
      <c:layout>
        <c:manualLayout>
          <c:xMode val="edge"/>
          <c:yMode val="edge"/>
          <c:x val="0.42671130918019412"/>
          <c:y val="2.0960845647718693E-2"/>
          <c:w val="0.49870418690332341"/>
          <c:h val="0.11891072520044585"/>
        </c:manualLayout>
      </c:layout>
      <c:overlay val="0"/>
      <c:txPr>
        <a:bodyPr/>
        <a:lstStyle/>
        <a:p>
          <a:pPr>
            <a:defRPr sz="1200">
              <a:solidFill>
                <a:schemeClr val="tx1"/>
              </a:solidFill>
            </a:defRPr>
          </a:pPr>
          <a:endParaRPr lang="en-US"/>
        </a:p>
      </c:txPr>
    </c:legend>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5807595055782591"/>
          <c:y val="7.2422126110314108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0879252410395162"/>
          <c:y val="8.4255126745323664E-2"/>
          <c:w val="0.54980802744371071"/>
          <c:h val="0.90046177515762038"/>
        </c:manualLayout>
      </c:layout>
      <c:barChart>
        <c:barDir val="bar"/>
        <c:grouping val="stacked"/>
        <c:varyColors val="0"/>
        <c:ser>
          <c:idx val="0"/>
          <c:order val="0"/>
          <c:tx>
            <c:strRef>
              <c:f>Dati!$C$267</c:f>
              <c:strCache>
                <c:ptCount val="1"/>
                <c:pt idx="0">
                  <c:v>.</c:v>
                </c:pt>
              </c:strCache>
            </c:strRef>
          </c:tx>
          <c:spPr>
            <a:noFill/>
          </c:spPr>
          <c:invertIfNegative val="0"/>
          <c:dLbls>
            <c:delete val="1"/>
          </c:dLbls>
          <c:cat>
            <c:strRef>
              <c:f>Dati!$B$268:$B$298</c:f>
              <c:strCache>
                <c:ptCount val="31"/>
                <c:pt idx="0">
                  <c:v>PIEDER TIESĪBAS</c:v>
                </c:pt>
                <c:pt idx="1">
                  <c:v>07.2024., n=360</c:v>
                </c:pt>
                <c:pt idx="2">
                  <c:v>06.2022., n=377</c:v>
                </c:pt>
                <c:pt idx="3">
                  <c:v>11.2019., n=448</c:v>
                </c:pt>
                <c:pt idx="4">
                  <c:v>NEPIEDER TIESĪBAS</c:v>
                </c:pt>
                <c:pt idx="5">
                  <c:v>07.2024., n=1958</c:v>
                </c:pt>
                <c:pt idx="6">
                  <c:v>06.2022., n=2431</c:v>
                </c:pt>
                <c:pt idx="7">
                  <c:v>11.2019., n=3174</c:v>
                </c:pt>
                <c:pt idx="9">
                  <c:v>PIEDER TIESĪBAS</c:v>
                </c:pt>
                <c:pt idx="10">
                  <c:v>07.2024., n=360</c:v>
                </c:pt>
                <c:pt idx="11">
                  <c:v>06.2022., n=377</c:v>
                </c:pt>
                <c:pt idx="12">
                  <c:v>11.2019., n=448</c:v>
                </c:pt>
                <c:pt idx="13">
                  <c:v>NEPIEDER TIESĪBAS</c:v>
                </c:pt>
                <c:pt idx="14">
                  <c:v>07.2024., n=1958</c:v>
                </c:pt>
                <c:pt idx="15">
                  <c:v>06.2022., n=2431</c:v>
                </c:pt>
                <c:pt idx="16">
                  <c:v>11.2019., n=3174</c:v>
                </c:pt>
                <c:pt idx="18">
                  <c:v>PIEDER TIESĪBAS</c:v>
                </c:pt>
                <c:pt idx="19">
                  <c:v>07.2024., n=360</c:v>
                </c:pt>
                <c:pt idx="20">
                  <c:v>06.2022., n=377</c:v>
                </c:pt>
                <c:pt idx="21">
                  <c:v>11.2019., n=448</c:v>
                </c:pt>
                <c:pt idx="22">
                  <c:v>NEPIEDER TIESĪBAS</c:v>
                </c:pt>
                <c:pt idx="23">
                  <c:v>07.2024., n=1958</c:v>
                </c:pt>
                <c:pt idx="24">
                  <c:v>06.2022., n=2431</c:v>
                </c:pt>
                <c:pt idx="25">
                  <c:v>11.2019., n=3174</c:v>
                </c:pt>
                <c:pt idx="27">
                  <c:v>PIEDER TIESĪBAS</c:v>
                </c:pt>
                <c:pt idx="28">
                  <c:v>07.2024., n=360</c:v>
                </c:pt>
                <c:pt idx="29">
                  <c:v>NEPIEDER TIESĪBAS</c:v>
                </c:pt>
                <c:pt idx="30">
                  <c:v>07.2024., n=1958</c:v>
                </c:pt>
              </c:strCache>
            </c:strRef>
          </c:cat>
          <c:val>
            <c:numRef>
              <c:f>Dati!$C$268:$C$298</c:f>
              <c:numCache>
                <c:formatCode>0.0</c:formatCode>
                <c:ptCount val="31"/>
                <c:pt idx="0">
                  <c:v>32.777777777777771</c:v>
                </c:pt>
                <c:pt idx="1">
                  <c:v>30.277777777777775</c:v>
                </c:pt>
                <c:pt idx="2">
                  <c:v>30.477777777777774</c:v>
                </c:pt>
                <c:pt idx="3">
                  <c:v>31.177777777777774</c:v>
                </c:pt>
                <c:pt idx="4">
                  <c:v>32.777777777777771</c:v>
                </c:pt>
                <c:pt idx="5">
                  <c:v>30.377369197593914</c:v>
                </c:pt>
                <c:pt idx="6">
                  <c:v>30.077777777777776</c:v>
                </c:pt>
                <c:pt idx="7">
                  <c:v>30.277777777777775</c:v>
                </c:pt>
                <c:pt idx="8">
                  <c:v>32.777777777777771</c:v>
                </c:pt>
                <c:pt idx="9">
                  <c:v>32.777777777777771</c:v>
                </c:pt>
                <c:pt idx="10">
                  <c:v>26.666666666666664</c:v>
                </c:pt>
                <c:pt idx="11">
                  <c:v>25.377777777777776</c:v>
                </c:pt>
                <c:pt idx="12">
                  <c:v>27.977777777777774</c:v>
                </c:pt>
                <c:pt idx="13">
                  <c:v>32.777777777777771</c:v>
                </c:pt>
                <c:pt idx="14">
                  <c:v>27.925888094427417</c:v>
                </c:pt>
                <c:pt idx="15">
                  <c:v>28.377777777777776</c:v>
                </c:pt>
                <c:pt idx="16">
                  <c:v>27.977777777777774</c:v>
                </c:pt>
                <c:pt idx="17">
                  <c:v>32.777777777777771</c:v>
                </c:pt>
                <c:pt idx="18">
                  <c:v>32.777777777777771</c:v>
                </c:pt>
                <c:pt idx="19">
                  <c:v>26.111111111111107</c:v>
                </c:pt>
                <c:pt idx="20">
                  <c:v>24.677777777777777</c:v>
                </c:pt>
                <c:pt idx="21">
                  <c:v>25.877777777777773</c:v>
                </c:pt>
                <c:pt idx="22">
                  <c:v>32.777777777777771</c:v>
                </c:pt>
                <c:pt idx="23">
                  <c:v>28.385540801271134</c:v>
                </c:pt>
                <c:pt idx="24">
                  <c:v>28.577777777777776</c:v>
                </c:pt>
                <c:pt idx="25">
                  <c:v>27.577777777777776</c:v>
                </c:pt>
                <c:pt idx="26">
                  <c:v>32.777777777777771</c:v>
                </c:pt>
                <c:pt idx="27">
                  <c:v>32.777777777777771</c:v>
                </c:pt>
                <c:pt idx="28">
                  <c:v>5</c:v>
                </c:pt>
                <c:pt idx="29">
                  <c:v>32.777777777777771</c:v>
                </c:pt>
                <c:pt idx="30">
                  <c:v>16.4856429463171</c:v>
                </c:pt>
              </c:numCache>
            </c:numRef>
          </c:val>
          <c:extLst xmlns:c16r2="http://schemas.microsoft.com/office/drawing/2015/06/chart">
            <c:ext xmlns:c16="http://schemas.microsoft.com/office/drawing/2014/chart" uri="{C3380CC4-5D6E-409C-BE32-E72D297353CC}">
              <c16:uniqueId val="{00000000-5866-4BD1-810C-8DB1C8869902}"/>
            </c:ext>
          </c:extLst>
        </c:ser>
        <c:ser>
          <c:idx val="1"/>
          <c:order val="1"/>
          <c:tx>
            <c:strRef>
              <c:f>Dati!$D$267</c:f>
              <c:strCache>
                <c:ptCount val="1"/>
                <c:pt idx="0">
                  <c:v>Pilnīgi 
nepiekrīt</c:v>
                </c:pt>
              </c:strCache>
            </c:strRef>
          </c:tx>
          <c:spPr>
            <a:solidFill>
              <a:srgbClr val="840C54"/>
            </a:solidFill>
          </c:spPr>
          <c:invertIfNegative val="0"/>
          <c:dLbls>
            <c:dLbl>
              <c:idx val="1"/>
              <c:layout>
                <c:manualLayout>
                  <c:x val="-3.2620112868619683E-2"/>
                  <c:y val="1.5790802366536426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1380258036930862E-2"/>
                  <c:y val="2.7128391898328418E-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2400270762448627E-2"/>
                  <c:y val="2.7271408331426569E-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3062635823166599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0"/>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28"/>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30"/>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Dati!$B$268:$B$298</c:f>
              <c:strCache>
                <c:ptCount val="31"/>
                <c:pt idx="0">
                  <c:v>PIEDER TIESĪBAS</c:v>
                </c:pt>
                <c:pt idx="1">
                  <c:v>07.2024., n=360</c:v>
                </c:pt>
                <c:pt idx="2">
                  <c:v>06.2022., n=377</c:v>
                </c:pt>
                <c:pt idx="3">
                  <c:v>11.2019., n=448</c:v>
                </c:pt>
                <c:pt idx="4">
                  <c:v>NEPIEDER TIESĪBAS</c:v>
                </c:pt>
                <c:pt idx="5">
                  <c:v>07.2024., n=1958</c:v>
                </c:pt>
                <c:pt idx="6">
                  <c:v>06.2022., n=2431</c:v>
                </c:pt>
                <c:pt idx="7">
                  <c:v>11.2019., n=3174</c:v>
                </c:pt>
                <c:pt idx="9">
                  <c:v>PIEDER TIESĪBAS</c:v>
                </c:pt>
                <c:pt idx="10">
                  <c:v>07.2024., n=360</c:v>
                </c:pt>
                <c:pt idx="11">
                  <c:v>06.2022., n=377</c:v>
                </c:pt>
                <c:pt idx="12">
                  <c:v>11.2019., n=448</c:v>
                </c:pt>
                <c:pt idx="13">
                  <c:v>NEPIEDER TIESĪBAS</c:v>
                </c:pt>
                <c:pt idx="14">
                  <c:v>07.2024., n=1958</c:v>
                </c:pt>
                <c:pt idx="15">
                  <c:v>06.2022., n=2431</c:v>
                </c:pt>
                <c:pt idx="16">
                  <c:v>11.2019., n=3174</c:v>
                </c:pt>
                <c:pt idx="18">
                  <c:v>PIEDER TIESĪBAS</c:v>
                </c:pt>
                <c:pt idx="19">
                  <c:v>07.2024., n=360</c:v>
                </c:pt>
                <c:pt idx="20">
                  <c:v>06.2022., n=377</c:v>
                </c:pt>
                <c:pt idx="21">
                  <c:v>11.2019., n=448</c:v>
                </c:pt>
                <c:pt idx="22">
                  <c:v>NEPIEDER TIESĪBAS</c:v>
                </c:pt>
                <c:pt idx="23">
                  <c:v>07.2024., n=1958</c:v>
                </c:pt>
                <c:pt idx="24">
                  <c:v>06.2022., n=2431</c:v>
                </c:pt>
                <c:pt idx="25">
                  <c:v>11.2019., n=3174</c:v>
                </c:pt>
                <c:pt idx="27">
                  <c:v>PIEDER TIESĪBAS</c:v>
                </c:pt>
                <c:pt idx="28">
                  <c:v>07.2024., n=360</c:v>
                </c:pt>
                <c:pt idx="29">
                  <c:v>NEPIEDER TIESĪBAS</c:v>
                </c:pt>
                <c:pt idx="30">
                  <c:v>07.2024., n=1958</c:v>
                </c:pt>
              </c:strCache>
            </c:strRef>
          </c:cat>
          <c:val>
            <c:numRef>
              <c:f>Dati!$D$268:$D$298</c:f>
              <c:numCache>
                <c:formatCode>0.0</c:formatCode>
                <c:ptCount val="31"/>
                <c:pt idx="1">
                  <c:v>0.55555555555555558</c:v>
                </c:pt>
                <c:pt idx="2" formatCode="0">
                  <c:v>0.6</c:v>
                </c:pt>
                <c:pt idx="3">
                  <c:v>0.3</c:v>
                </c:pt>
                <c:pt idx="5">
                  <c:v>0.45965270684371806</c:v>
                </c:pt>
                <c:pt idx="6" formatCode="0">
                  <c:v>0.7</c:v>
                </c:pt>
                <c:pt idx="7" formatCode="0">
                  <c:v>0.6</c:v>
                </c:pt>
                <c:pt idx="10">
                  <c:v>0.55555555555555558</c:v>
                </c:pt>
                <c:pt idx="11" formatCode="0">
                  <c:v>2.2999999999999998</c:v>
                </c:pt>
                <c:pt idx="12" formatCode="0">
                  <c:v>1</c:v>
                </c:pt>
                <c:pt idx="14">
                  <c:v>0.81716036772216549</c:v>
                </c:pt>
                <c:pt idx="15" formatCode="0">
                  <c:v>0.6</c:v>
                </c:pt>
                <c:pt idx="16" formatCode="0">
                  <c:v>1</c:v>
                </c:pt>
                <c:pt idx="19" formatCode="###0">
                  <c:v>1.3888888888888888</c:v>
                </c:pt>
                <c:pt idx="20" formatCode="0">
                  <c:v>4.2</c:v>
                </c:pt>
                <c:pt idx="21" formatCode="0">
                  <c:v>1</c:v>
                </c:pt>
                <c:pt idx="23">
                  <c:v>0.81716036772216549</c:v>
                </c:pt>
                <c:pt idx="24" formatCode="0">
                  <c:v>0.8</c:v>
                </c:pt>
                <c:pt idx="25" formatCode="0">
                  <c:v>0.8</c:v>
                </c:pt>
                <c:pt idx="28" formatCode="###0">
                  <c:v>5.833333333333333</c:v>
                </c:pt>
                <c:pt idx="30" formatCode="###0">
                  <c:v>3.3197139938712974</c:v>
                </c:pt>
              </c:numCache>
            </c:numRef>
          </c:val>
          <c:extLst xmlns:c16r2="http://schemas.microsoft.com/office/drawing/2015/06/chart">
            <c:ext xmlns:c16="http://schemas.microsoft.com/office/drawing/2014/chart" uri="{C3380CC4-5D6E-409C-BE32-E72D297353CC}">
              <c16:uniqueId val="{00000001-5866-4BD1-810C-8DB1C8869902}"/>
            </c:ext>
          </c:extLst>
        </c:ser>
        <c:ser>
          <c:idx val="2"/>
          <c:order val="2"/>
          <c:tx>
            <c:strRef>
              <c:f>Dati!$E$267</c:f>
              <c:strCache>
                <c:ptCount val="1"/>
                <c:pt idx="0">
                  <c:v>Drīzāk 
nepiekrīt</c:v>
                </c:pt>
              </c:strCache>
            </c:strRef>
          </c:tx>
          <c:spPr>
            <a:solidFill>
              <a:srgbClr val="D0909F"/>
            </a:solidFill>
          </c:spPr>
          <c:invertIfNegative val="0"/>
          <c:dLbls>
            <c:dLbl>
              <c:idx val="1"/>
              <c:layout>
                <c:manualLayout>
                  <c:x val="-1.1774476361524974E-2"/>
                  <c:y val="2.7271408328251762E-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046777886817141E-2"/>
                  <c:y val="-1.5790802366536426E-17"/>
                </c:manualLayout>
              </c:layout>
              <c:spPr>
                <a:noFill/>
                <a:ln>
                  <a:noFill/>
                </a:ln>
                <a:effectLst/>
              </c:spPr>
              <c:txPr>
                <a:bodyPr wrap="square" lIns="38100" tIns="19050" rIns="38100" bIns="19050" anchor="ctr">
                  <a:spAutoFit/>
                </a:bodyPr>
                <a:lstStyle/>
                <a:p>
                  <a:pPr>
                    <a:defRPr sz="1200" b="1">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9.163538024508186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9.1635380245082831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Dati!$B$268:$B$298</c:f>
              <c:strCache>
                <c:ptCount val="31"/>
                <c:pt idx="0">
                  <c:v>PIEDER TIESĪBAS</c:v>
                </c:pt>
                <c:pt idx="1">
                  <c:v>07.2024., n=360</c:v>
                </c:pt>
                <c:pt idx="2">
                  <c:v>06.2022., n=377</c:v>
                </c:pt>
                <c:pt idx="3">
                  <c:v>11.2019., n=448</c:v>
                </c:pt>
                <c:pt idx="4">
                  <c:v>NEPIEDER TIESĪBAS</c:v>
                </c:pt>
                <c:pt idx="5">
                  <c:v>07.2024., n=1958</c:v>
                </c:pt>
                <c:pt idx="6">
                  <c:v>06.2022., n=2431</c:v>
                </c:pt>
                <c:pt idx="7">
                  <c:v>11.2019., n=3174</c:v>
                </c:pt>
                <c:pt idx="9">
                  <c:v>PIEDER TIESĪBAS</c:v>
                </c:pt>
                <c:pt idx="10">
                  <c:v>07.2024., n=360</c:v>
                </c:pt>
                <c:pt idx="11">
                  <c:v>06.2022., n=377</c:v>
                </c:pt>
                <c:pt idx="12">
                  <c:v>11.2019., n=448</c:v>
                </c:pt>
                <c:pt idx="13">
                  <c:v>NEPIEDER TIESĪBAS</c:v>
                </c:pt>
                <c:pt idx="14">
                  <c:v>07.2024., n=1958</c:v>
                </c:pt>
                <c:pt idx="15">
                  <c:v>06.2022., n=2431</c:v>
                </c:pt>
                <c:pt idx="16">
                  <c:v>11.2019., n=3174</c:v>
                </c:pt>
                <c:pt idx="18">
                  <c:v>PIEDER TIESĪBAS</c:v>
                </c:pt>
                <c:pt idx="19">
                  <c:v>07.2024., n=360</c:v>
                </c:pt>
                <c:pt idx="20">
                  <c:v>06.2022., n=377</c:v>
                </c:pt>
                <c:pt idx="21">
                  <c:v>11.2019., n=448</c:v>
                </c:pt>
                <c:pt idx="22">
                  <c:v>NEPIEDER TIESĪBAS</c:v>
                </c:pt>
                <c:pt idx="23">
                  <c:v>07.2024., n=1958</c:v>
                </c:pt>
                <c:pt idx="24">
                  <c:v>06.2022., n=2431</c:v>
                </c:pt>
                <c:pt idx="25">
                  <c:v>11.2019., n=3174</c:v>
                </c:pt>
                <c:pt idx="27">
                  <c:v>PIEDER TIESĪBAS</c:v>
                </c:pt>
                <c:pt idx="28">
                  <c:v>07.2024., n=360</c:v>
                </c:pt>
                <c:pt idx="29">
                  <c:v>NEPIEDER TIESĪBAS</c:v>
                </c:pt>
                <c:pt idx="30">
                  <c:v>07.2024., n=1958</c:v>
                </c:pt>
              </c:strCache>
            </c:strRef>
          </c:cat>
          <c:val>
            <c:numRef>
              <c:f>Dati!$E$268:$E$298</c:f>
              <c:numCache>
                <c:formatCode>###0</c:formatCode>
                <c:ptCount val="31"/>
                <c:pt idx="1">
                  <c:v>1.9444444444444444</c:v>
                </c:pt>
                <c:pt idx="2" formatCode="0">
                  <c:v>1.7</c:v>
                </c:pt>
                <c:pt idx="3" formatCode="0">
                  <c:v>1.3</c:v>
                </c:pt>
                <c:pt idx="5">
                  <c:v>1.9407558733401431</c:v>
                </c:pt>
                <c:pt idx="6" formatCode="0">
                  <c:v>2</c:v>
                </c:pt>
                <c:pt idx="7" formatCode="0">
                  <c:v>1.9</c:v>
                </c:pt>
                <c:pt idx="10">
                  <c:v>5.5555555555555554</c:v>
                </c:pt>
                <c:pt idx="11" formatCode="0">
                  <c:v>5.0999999999999996</c:v>
                </c:pt>
                <c:pt idx="12" formatCode="0">
                  <c:v>3.8</c:v>
                </c:pt>
                <c:pt idx="14">
                  <c:v>4.0347293156281916</c:v>
                </c:pt>
                <c:pt idx="15" formatCode="0">
                  <c:v>3.8</c:v>
                </c:pt>
                <c:pt idx="16" formatCode="0">
                  <c:v>3.8</c:v>
                </c:pt>
                <c:pt idx="19">
                  <c:v>5.2777777777777777</c:v>
                </c:pt>
                <c:pt idx="20" formatCode="0">
                  <c:v>3.9</c:v>
                </c:pt>
                <c:pt idx="21" formatCode="0">
                  <c:v>5.9</c:v>
                </c:pt>
                <c:pt idx="23">
                  <c:v>3.5750766087844741</c:v>
                </c:pt>
                <c:pt idx="24" formatCode="0">
                  <c:v>3.4</c:v>
                </c:pt>
                <c:pt idx="25" formatCode="0">
                  <c:v>4.4000000000000004</c:v>
                </c:pt>
                <c:pt idx="28">
                  <c:v>21.944444444444443</c:v>
                </c:pt>
                <c:pt idx="30">
                  <c:v>12.972420837589377</c:v>
                </c:pt>
              </c:numCache>
            </c:numRef>
          </c:val>
          <c:extLst xmlns:c16r2="http://schemas.microsoft.com/office/drawing/2015/06/chart">
            <c:ext xmlns:c16="http://schemas.microsoft.com/office/drawing/2014/chart" uri="{C3380CC4-5D6E-409C-BE32-E72D297353CC}">
              <c16:uniqueId val="{00000002-5866-4BD1-810C-8DB1C8869902}"/>
            </c:ext>
          </c:extLst>
        </c:ser>
        <c:ser>
          <c:idx val="3"/>
          <c:order val="3"/>
          <c:tx>
            <c:strRef>
              <c:f>Dati!$F$267</c:f>
              <c:strCache>
                <c:ptCount val="1"/>
                <c:pt idx="0">
                  <c:v>Drīzāk 
piekrīt</c:v>
                </c:pt>
              </c:strCache>
            </c:strRef>
          </c:tx>
          <c:spPr>
            <a:solidFill>
              <a:srgbClr val="BDDCA8"/>
            </a:solidFill>
          </c:spPr>
          <c:invertIfNegative val="0"/>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Dati!$B$268:$B$298</c:f>
              <c:strCache>
                <c:ptCount val="31"/>
                <c:pt idx="0">
                  <c:v>PIEDER TIESĪBAS</c:v>
                </c:pt>
                <c:pt idx="1">
                  <c:v>07.2024., n=360</c:v>
                </c:pt>
                <c:pt idx="2">
                  <c:v>06.2022., n=377</c:v>
                </c:pt>
                <c:pt idx="3">
                  <c:v>11.2019., n=448</c:v>
                </c:pt>
                <c:pt idx="4">
                  <c:v>NEPIEDER TIESĪBAS</c:v>
                </c:pt>
                <c:pt idx="5">
                  <c:v>07.2024., n=1958</c:v>
                </c:pt>
                <c:pt idx="6">
                  <c:v>06.2022., n=2431</c:v>
                </c:pt>
                <c:pt idx="7">
                  <c:v>11.2019., n=3174</c:v>
                </c:pt>
                <c:pt idx="9">
                  <c:v>PIEDER TIESĪBAS</c:v>
                </c:pt>
                <c:pt idx="10">
                  <c:v>07.2024., n=360</c:v>
                </c:pt>
                <c:pt idx="11">
                  <c:v>06.2022., n=377</c:v>
                </c:pt>
                <c:pt idx="12">
                  <c:v>11.2019., n=448</c:v>
                </c:pt>
                <c:pt idx="13">
                  <c:v>NEPIEDER TIESĪBAS</c:v>
                </c:pt>
                <c:pt idx="14">
                  <c:v>07.2024., n=1958</c:v>
                </c:pt>
                <c:pt idx="15">
                  <c:v>06.2022., n=2431</c:v>
                </c:pt>
                <c:pt idx="16">
                  <c:v>11.2019., n=3174</c:v>
                </c:pt>
                <c:pt idx="18">
                  <c:v>PIEDER TIESĪBAS</c:v>
                </c:pt>
                <c:pt idx="19">
                  <c:v>07.2024., n=360</c:v>
                </c:pt>
                <c:pt idx="20">
                  <c:v>06.2022., n=377</c:v>
                </c:pt>
                <c:pt idx="21">
                  <c:v>11.2019., n=448</c:v>
                </c:pt>
                <c:pt idx="22">
                  <c:v>NEPIEDER TIESĪBAS</c:v>
                </c:pt>
                <c:pt idx="23">
                  <c:v>07.2024., n=1958</c:v>
                </c:pt>
                <c:pt idx="24">
                  <c:v>06.2022., n=2431</c:v>
                </c:pt>
                <c:pt idx="25">
                  <c:v>11.2019., n=3174</c:v>
                </c:pt>
                <c:pt idx="27">
                  <c:v>PIEDER TIESĪBAS</c:v>
                </c:pt>
                <c:pt idx="28">
                  <c:v>07.2024., n=360</c:v>
                </c:pt>
                <c:pt idx="29">
                  <c:v>NEPIEDER TIESĪBAS</c:v>
                </c:pt>
                <c:pt idx="30">
                  <c:v>07.2024., n=1958</c:v>
                </c:pt>
              </c:strCache>
            </c:strRef>
          </c:cat>
          <c:val>
            <c:numRef>
              <c:f>Dati!$F$268:$F$298</c:f>
              <c:numCache>
                <c:formatCode>###0</c:formatCode>
                <c:ptCount val="31"/>
                <c:pt idx="1">
                  <c:v>33.055555555555557</c:v>
                </c:pt>
                <c:pt idx="2" formatCode="0">
                  <c:v>32.1</c:v>
                </c:pt>
                <c:pt idx="3" formatCode="0">
                  <c:v>26</c:v>
                </c:pt>
                <c:pt idx="5">
                  <c:v>31.767109295199184</c:v>
                </c:pt>
                <c:pt idx="6" formatCode="0">
                  <c:v>29.3</c:v>
                </c:pt>
                <c:pt idx="7" formatCode="0">
                  <c:v>27.5</c:v>
                </c:pt>
                <c:pt idx="10">
                  <c:v>40.555555555555557</c:v>
                </c:pt>
                <c:pt idx="11" formatCode="0">
                  <c:v>38.299999999999997</c:v>
                </c:pt>
                <c:pt idx="12" formatCode="0">
                  <c:v>33.9</c:v>
                </c:pt>
                <c:pt idx="14">
                  <c:v>38.917262512768133</c:v>
                </c:pt>
                <c:pt idx="15" formatCode="0">
                  <c:v>34.9</c:v>
                </c:pt>
                <c:pt idx="16" formatCode="0">
                  <c:v>33.299999999999997</c:v>
                </c:pt>
                <c:pt idx="19">
                  <c:v>34.722222222222221</c:v>
                </c:pt>
                <c:pt idx="20" formatCode="0">
                  <c:v>33.200000000000003</c:v>
                </c:pt>
                <c:pt idx="21" formatCode="0">
                  <c:v>29.8</c:v>
                </c:pt>
                <c:pt idx="23">
                  <c:v>36.00612870275792</c:v>
                </c:pt>
                <c:pt idx="24" formatCode="0">
                  <c:v>30.4</c:v>
                </c:pt>
                <c:pt idx="25" formatCode="0">
                  <c:v>30.8</c:v>
                </c:pt>
                <c:pt idx="28">
                  <c:v>31.666666666666668</c:v>
                </c:pt>
                <c:pt idx="30">
                  <c:v>31.613891726251278</c:v>
                </c:pt>
              </c:numCache>
            </c:numRef>
          </c:val>
          <c:extLst xmlns:c16r2="http://schemas.microsoft.com/office/drawing/2015/06/chart">
            <c:ext xmlns:c16="http://schemas.microsoft.com/office/drawing/2014/chart" uri="{C3380CC4-5D6E-409C-BE32-E72D297353CC}">
              <c16:uniqueId val="{00000003-5866-4BD1-810C-8DB1C8869902}"/>
            </c:ext>
          </c:extLst>
        </c:ser>
        <c:ser>
          <c:idx val="4"/>
          <c:order val="4"/>
          <c:tx>
            <c:strRef>
              <c:f>Dati!$G$267</c:f>
              <c:strCache>
                <c:ptCount val="1"/>
                <c:pt idx="0">
                  <c:v>Pilnīgi 
piekrīt</c:v>
                </c:pt>
              </c:strCache>
            </c:strRef>
          </c:tx>
          <c:spPr>
            <a:solidFill>
              <a:srgbClr val="385723"/>
            </a:solidFill>
          </c:spPr>
          <c:invertIfNegative val="0"/>
          <c:dLbls>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Dati!$B$268:$B$298</c:f>
              <c:strCache>
                <c:ptCount val="31"/>
                <c:pt idx="0">
                  <c:v>PIEDER TIESĪBAS</c:v>
                </c:pt>
                <c:pt idx="1">
                  <c:v>07.2024., n=360</c:v>
                </c:pt>
                <c:pt idx="2">
                  <c:v>06.2022., n=377</c:v>
                </c:pt>
                <c:pt idx="3">
                  <c:v>11.2019., n=448</c:v>
                </c:pt>
                <c:pt idx="4">
                  <c:v>NEPIEDER TIESĪBAS</c:v>
                </c:pt>
                <c:pt idx="5">
                  <c:v>07.2024., n=1958</c:v>
                </c:pt>
                <c:pt idx="6">
                  <c:v>06.2022., n=2431</c:v>
                </c:pt>
                <c:pt idx="7">
                  <c:v>11.2019., n=3174</c:v>
                </c:pt>
                <c:pt idx="9">
                  <c:v>PIEDER TIESĪBAS</c:v>
                </c:pt>
                <c:pt idx="10">
                  <c:v>07.2024., n=360</c:v>
                </c:pt>
                <c:pt idx="11">
                  <c:v>06.2022., n=377</c:v>
                </c:pt>
                <c:pt idx="12">
                  <c:v>11.2019., n=448</c:v>
                </c:pt>
                <c:pt idx="13">
                  <c:v>NEPIEDER TIESĪBAS</c:v>
                </c:pt>
                <c:pt idx="14">
                  <c:v>07.2024., n=1958</c:v>
                </c:pt>
                <c:pt idx="15">
                  <c:v>06.2022., n=2431</c:v>
                </c:pt>
                <c:pt idx="16">
                  <c:v>11.2019., n=3174</c:v>
                </c:pt>
                <c:pt idx="18">
                  <c:v>PIEDER TIESĪBAS</c:v>
                </c:pt>
                <c:pt idx="19">
                  <c:v>07.2024., n=360</c:v>
                </c:pt>
                <c:pt idx="20">
                  <c:v>06.2022., n=377</c:v>
                </c:pt>
                <c:pt idx="21">
                  <c:v>11.2019., n=448</c:v>
                </c:pt>
                <c:pt idx="22">
                  <c:v>NEPIEDER TIESĪBAS</c:v>
                </c:pt>
                <c:pt idx="23">
                  <c:v>07.2024., n=1958</c:v>
                </c:pt>
                <c:pt idx="24">
                  <c:v>06.2022., n=2431</c:v>
                </c:pt>
                <c:pt idx="25">
                  <c:v>11.2019., n=3174</c:v>
                </c:pt>
                <c:pt idx="27">
                  <c:v>PIEDER TIESĪBAS</c:v>
                </c:pt>
                <c:pt idx="28">
                  <c:v>07.2024., n=360</c:v>
                </c:pt>
                <c:pt idx="29">
                  <c:v>NEPIEDER TIESĪBAS</c:v>
                </c:pt>
                <c:pt idx="30">
                  <c:v>07.2024., n=1958</c:v>
                </c:pt>
              </c:strCache>
            </c:strRef>
          </c:cat>
          <c:val>
            <c:numRef>
              <c:f>Dati!$G$268:$G$298</c:f>
              <c:numCache>
                <c:formatCode>###0</c:formatCode>
                <c:ptCount val="31"/>
                <c:pt idx="1">
                  <c:v>62.222222222222221</c:v>
                </c:pt>
                <c:pt idx="2" formatCode="0">
                  <c:v>60.5</c:v>
                </c:pt>
                <c:pt idx="3" formatCode="0">
                  <c:v>67.7</c:v>
                </c:pt>
                <c:pt idx="5">
                  <c:v>49.54034729315628</c:v>
                </c:pt>
                <c:pt idx="6" formatCode="0">
                  <c:v>44.5</c:v>
                </c:pt>
                <c:pt idx="7" formatCode="0">
                  <c:v>48.6</c:v>
                </c:pt>
                <c:pt idx="10">
                  <c:v>46.944444444444443</c:v>
                </c:pt>
                <c:pt idx="11" formatCode="0">
                  <c:v>48.1</c:v>
                </c:pt>
                <c:pt idx="12" formatCode="0">
                  <c:v>53.2</c:v>
                </c:pt>
                <c:pt idx="14">
                  <c:v>36.925434116445352</c:v>
                </c:pt>
                <c:pt idx="15" formatCode="0">
                  <c:v>34.5</c:v>
                </c:pt>
                <c:pt idx="16" formatCode="0">
                  <c:v>37</c:v>
                </c:pt>
                <c:pt idx="19">
                  <c:v>52.5</c:v>
                </c:pt>
                <c:pt idx="20" formatCode="0">
                  <c:v>52.3</c:v>
                </c:pt>
                <c:pt idx="21" formatCode="0">
                  <c:v>55.1</c:v>
                </c:pt>
                <c:pt idx="23">
                  <c:v>37.793667007150155</c:v>
                </c:pt>
                <c:pt idx="24" formatCode="0">
                  <c:v>36.9</c:v>
                </c:pt>
                <c:pt idx="25" formatCode="0">
                  <c:v>38.299999999999997</c:v>
                </c:pt>
                <c:pt idx="28">
                  <c:v>13.055555555555555</c:v>
                </c:pt>
                <c:pt idx="30">
                  <c:v>14.811031664964249</c:v>
                </c:pt>
              </c:numCache>
            </c:numRef>
          </c:val>
          <c:extLst xmlns:c16r2="http://schemas.microsoft.com/office/drawing/2015/06/chart">
            <c:ext xmlns:c16="http://schemas.microsoft.com/office/drawing/2014/chart" uri="{C3380CC4-5D6E-409C-BE32-E72D297353CC}">
              <c16:uniqueId val="{00000004-5866-4BD1-810C-8DB1C8869902}"/>
            </c:ext>
          </c:extLst>
        </c:ser>
        <c:ser>
          <c:idx val="5"/>
          <c:order val="5"/>
          <c:tx>
            <c:strRef>
              <c:f>Dati!$H$267</c:f>
              <c:strCache>
                <c:ptCount val="1"/>
                <c:pt idx="0">
                  <c:v>.</c:v>
                </c:pt>
              </c:strCache>
            </c:strRef>
          </c:tx>
          <c:spPr>
            <a:noFill/>
          </c:spPr>
          <c:invertIfNegative val="0"/>
          <c:dLbls>
            <c:delete val="1"/>
          </c:dLbls>
          <c:cat>
            <c:strRef>
              <c:f>Dati!$B$268:$B$298</c:f>
              <c:strCache>
                <c:ptCount val="31"/>
                <c:pt idx="0">
                  <c:v>PIEDER TIESĪBAS</c:v>
                </c:pt>
                <c:pt idx="1">
                  <c:v>07.2024., n=360</c:v>
                </c:pt>
                <c:pt idx="2">
                  <c:v>06.2022., n=377</c:v>
                </c:pt>
                <c:pt idx="3">
                  <c:v>11.2019., n=448</c:v>
                </c:pt>
                <c:pt idx="4">
                  <c:v>NEPIEDER TIESĪBAS</c:v>
                </c:pt>
                <c:pt idx="5">
                  <c:v>07.2024., n=1958</c:v>
                </c:pt>
                <c:pt idx="6">
                  <c:v>06.2022., n=2431</c:v>
                </c:pt>
                <c:pt idx="7">
                  <c:v>11.2019., n=3174</c:v>
                </c:pt>
                <c:pt idx="9">
                  <c:v>PIEDER TIESĪBAS</c:v>
                </c:pt>
                <c:pt idx="10">
                  <c:v>07.2024., n=360</c:v>
                </c:pt>
                <c:pt idx="11">
                  <c:v>06.2022., n=377</c:v>
                </c:pt>
                <c:pt idx="12">
                  <c:v>11.2019., n=448</c:v>
                </c:pt>
                <c:pt idx="13">
                  <c:v>NEPIEDER TIESĪBAS</c:v>
                </c:pt>
                <c:pt idx="14">
                  <c:v>07.2024., n=1958</c:v>
                </c:pt>
                <c:pt idx="15">
                  <c:v>06.2022., n=2431</c:v>
                </c:pt>
                <c:pt idx="16">
                  <c:v>11.2019., n=3174</c:v>
                </c:pt>
                <c:pt idx="18">
                  <c:v>PIEDER TIESĪBAS</c:v>
                </c:pt>
                <c:pt idx="19">
                  <c:v>07.2024., n=360</c:v>
                </c:pt>
                <c:pt idx="20">
                  <c:v>06.2022., n=377</c:v>
                </c:pt>
                <c:pt idx="21">
                  <c:v>11.2019., n=448</c:v>
                </c:pt>
                <c:pt idx="22">
                  <c:v>NEPIEDER TIESĪBAS</c:v>
                </c:pt>
                <c:pt idx="23">
                  <c:v>07.2024., n=1958</c:v>
                </c:pt>
                <c:pt idx="24">
                  <c:v>06.2022., n=2431</c:v>
                </c:pt>
                <c:pt idx="25">
                  <c:v>11.2019., n=3174</c:v>
                </c:pt>
                <c:pt idx="27">
                  <c:v>PIEDER TIESĪBAS</c:v>
                </c:pt>
                <c:pt idx="28">
                  <c:v>07.2024., n=360</c:v>
                </c:pt>
                <c:pt idx="29">
                  <c:v>NEPIEDER TIESĪBAS</c:v>
                </c:pt>
                <c:pt idx="30">
                  <c:v>07.2024., n=1958</c:v>
                </c:pt>
              </c:strCache>
            </c:strRef>
          </c:cat>
          <c:val>
            <c:numRef>
              <c:f>Dati!$H$268:$H$298</c:f>
              <c:numCache>
                <c:formatCode>0</c:formatCode>
                <c:ptCount val="31"/>
                <c:pt idx="0">
                  <c:v>100.27777777777777</c:v>
                </c:pt>
                <c:pt idx="1">
                  <c:v>5</c:v>
                </c:pt>
                <c:pt idx="2">
                  <c:v>7.6777777777777771</c:v>
                </c:pt>
                <c:pt idx="3">
                  <c:v>6.5777777777777686</c:v>
                </c:pt>
                <c:pt idx="4">
                  <c:v>100.27777777777777</c:v>
                </c:pt>
                <c:pt idx="5">
                  <c:v>18.970321189422307</c:v>
                </c:pt>
                <c:pt idx="6">
                  <c:v>26.477777777777774</c:v>
                </c:pt>
                <c:pt idx="7">
                  <c:v>24.177777777777777</c:v>
                </c:pt>
                <c:pt idx="8">
                  <c:v>100.27777777777777</c:v>
                </c:pt>
                <c:pt idx="9">
                  <c:v>100.27777777777777</c:v>
                </c:pt>
                <c:pt idx="10">
                  <c:v>12.777777777777771</c:v>
                </c:pt>
                <c:pt idx="11">
                  <c:v>13.877777777777766</c:v>
                </c:pt>
                <c:pt idx="12">
                  <c:v>13.177777777777777</c:v>
                </c:pt>
                <c:pt idx="13">
                  <c:v>100.27777777777777</c:v>
                </c:pt>
                <c:pt idx="14">
                  <c:v>24.435081148564279</c:v>
                </c:pt>
                <c:pt idx="15">
                  <c:v>30.877777777777766</c:v>
                </c:pt>
                <c:pt idx="16">
                  <c:v>29.977777777777774</c:v>
                </c:pt>
                <c:pt idx="17">
                  <c:v>100.27777777777777</c:v>
                </c:pt>
                <c:pt idx="18">
                  <c:v>100.27777777777777</c:v>
                </c:pt>
                <c:pt idx="19">
                  <c:v>13.055555555555543</c:v>
                </c:pt>
                <c:pt idx="20">
                  <c:v>14.777777777777771</c:v>
                </c:pt>
                <c:pt idx="21">
                  <c:v>15.377777777777766</c:v>
                </c:pt>
                <c:pt idx="22">
                  <c:v>100.27777777777777</c:v>
                </c:pt>
                <c:pt idx="23">
                  <c:v>26.477982067869704</c:v>
                </c:pt>
                <c:pt idx="24">
                  <c:v>32.977777777777774</c:v>
                </c:pt>
                <c:pt idx="25">
                  <c:v>31.177777777777777</c:v>
                </c:pt>
                <c:pt idx="26">
                  <c:v>100.27777777777777</c:v>
                </c:pt>
                <c:pt idx="27">
                  <c:v>100.27777777777777</c:v>
                </c:pt>
                <c:pt idx="28">
                  <c:v>55.55555555555555</c:v>
                </c:pt>
                <c:pt idx="29">
                  <c:v>100.27777777777777</c:v>
                </c:pt>
                <c:pt idx="30">
                  <c:v>53.852854386562242</c:v>
                </c:pt>
              </c:numCache>
            </c:numRef>
          </c:val>
          <c:extLst xmlns:c16r2="http://schemas.microsoft.com/office/drawing/2015/06/chart">
            <c:ext xmlns:c16="http://schemas.microsoft.com/office/drawing/2014/chart" uri="{C3380CC4-5D6E-409C-BE32-E72D297353CC}">
              <c16:uniqueId val="{00000005-5866-4BD1-810C-8DB1C8869902}"/>
            </c:ext>
          </c:extLst>
        </c:ser>
        <c:ser>
          <c:idx val="6"/>
          <c:order val="6"/>
          <c:tx>
            <c:strRef>
              <c:f>Dati!$I$267</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Dati!$B$268:$B$298</c:f>
              <c:strCache>
                <c:ptCount val="31"/>
                <c:pt idx="0">
                  <c:v>PIEDER TIESĪBAS</c:v>
                </c:pt>
                <c:pt idx="1">
                  <c:v>07.2024., n=360</c:v>
                </c:pt>
                <c:pt idx="2">
                  <c:v>06.2022., n=377</c:v>
                </c:pt>
                <c:pt idx="3">
                  <c:v>11.2019., n=448</c:v>
                </c:pt>
                <c:pt idx="4">
                  <c:v>NEPIEDER TIESĪBAS</c:v>
                </c:pt>
                <c:pt idx="5">
                  <c:v>07.2024., n=1958</c:v>
                </c:pt>
                <c:pt idx="6">
                  <c:v>06.2022., n=2431</c:v>
                </c:pt>
                <c:pt idx="7">
                  <c:v>11.2019., n=3174</c:v>
                </c:pt>
                <c:pt idx="9">
                  <c:v>PIEDER TIESĪBAS</c:v>
                </c:pt>
                <c:pt idx="10">
                  <c:v>07.2024., n=360</c:v>
                </c:pt>
                <c:pt idx="11">
                  <c:v>06.2022., n=377</c:v>
                </c:pt>
                <c:pt idx="12">
                  <c:v>11.2019., n=448</c:v>
                </c:pt>
                <c:pt idx="13">
                  <c:v>NEPIEDER TIESĪBAS</c:v>
                </c:pt>
                <c:pt idx="14">
                  <c:v>07.2024., n=1958</c:v>
                </c:pt>
                <c:pt idx="15">
                  <c:v>06.2022., n=2431</c:v>
                </c:pt>
                <c:pt idx="16">
                  <c:v>11.2019., n=3174</c:v>
                </c:pt>
                <c:pt idx="18">
                  <c:v>PIEDER TIESĪBAS</c:v>
                </c:pt>
                <c:pt idx="19">
                  <c:v>07.2024., n=360</c:v>
                </c:pt>
                <c:pt idx="20">
                  <c:v>06.2022., n=377</c:v>
                </c:pt>
                <c:pt idx="21">
                  <c:v>11.2019., n=448</c:v>
                </c:pt>
                <c:pt idx="22">
                  <c:v>NEPIEDER TIESĪBAS</c:v>
                </c:pt>
                <c:pt idx="23">
                  <c:v>07.2024., n=1958</c:v>
                </c:pt>
                <c:pt idx="24">
                  <c:v>06.2022., n=2431</c:v>
                </c:pt>
                <c:pt idx="25">
                  <c:v>11.2019., n=3174</c:v>
                </c:pt>
                <c:pt idx="27">
                  <c:v>PIEDER TIESĪBAS</c:v>
                </c:pt>
                <c:pt idx="28">
                  <c:v>07.2024., n=360</c:v>
                </c:pt>
                <c:pt idx="29">
                  <c:v>NEPIEDER TIESĪBAS</c:v>
                </c:pt>
                <c:pt idx="30">
                  <c:v>07.2024., n=1958</c:v>
                </c:pt>
              </c:strCache>
            </c:strRef>
          </c:cat>
          <c:val>
            <c:numRef>
              <c:f>Dati!$I$268:$I$298</c:f>
              <c:numCache>
                <c:formatCode>###0</c:formatCode>
                <c:ptCount val="31"/>
                <c:pt idx="1">
                  <c:v>2.2222222222222223</c:v>
                </c:pt>
                <c:pt idx="2" formatCode="0">
                  <c:v>5.2</c:v>
                </c:pt>
                <c:pt idx="3" formatCode="0">
                  <c:v>4.7</c:v>
                </c:pt>
                <c:pt idx="5">
                  <c:v>16.292134831460675</c:v>
                </c:pt>
                <c:pt idx="6" formatCode="0">
                  <c:v>23.6</c:v>
                </c:pt>
                <c:pt idx="7" formatCode="0">
                  <c:v>21.4</c:v>
                </c:pt>
                <c:pt idx="10">
                  <c:v>6.3888888888888893</c:v>
                </c:pt>
                <c:pt idx="11" formatCode="0">
                  <c:v>6.1</c:v>
                </c:pt>
                <c:pt idx="12" formatCode="0">
                  <c:v>8.1999999999999993</c:v>
                </c:pt>
                <c:pt idx="14">
                  <c:v>19.305413687436161</c:v>
                </c:pt>
                <c:pt idx="15" formatCode="0">
                  <c:v>26.2</c:v>
                </c:pt>
                <c:pt idx="16" formatCode="0">
                  <c:v>25</c:v>
                </c:pt>
                <c:pt idx="19">
                  <c:v>6.1111111111111107</c:v>
                </c:pt>
                <c:pt idx="20" formatCode="0">
                  <c:v>6.3</c:v>
                </c:pt>
                <c:pt idx="21" formatCode="0">
                  <c:v>8.3000000000000007</c:v>
                </c:pt>
                <c:pt idx="23">
                  <c:v>21.807967313585291</c:v>
                </c:pt>
                <c:pt idx="24" formatCode="0">
                  <c:v>28.5</c:v>
                </c:pt>
                <c:pt idx="25" formatCode="0">
                  <c:v>25.7</c:v>
                </c:pt>
                <c:pt idx="28">
                  <c:v>27.5</c:v>
                </c:pt>
                <c:pt idx="30">
                  <c:v>37.282941777323799</c:v>
                </c:pt>
              </c:numCache>
            </c:numRef>
          </c:val>
          <c:extLst xmlns:c16r2="http://schemas.microsoft.com/office/drawing/2015/06/chart">
            <c:ext xmlns:c16="http://schemas.microsoft.com/office/drawing/2014/chart" uri="{C3380CC4-5D6E-409C-BE32-E72D297353CC}">
              <c16:uniqueId val="{00000006-5866-4BD1-810C-8DB1C8869902}"/>
            </c:ext>
          </c:extLst>
        </c:ser>
        <c:dLbls>
          <c:showLegendKey val="0"/>
          <c:showVal val="1"/>
          <c:showCatName val="0"/>
          <c:showSerName val="0"/>
          <c:showPercent val="0"/>
          <c:showBubbleSize val="0"/>
        </c:dLbls>
        <c:gapWidth val="15"/>
        <c:overlap val="100"/>
        <c:axId val="673434680"/>
        <c:axId val="673432720"/>
      </c:barChart>
      <c:catAx>
        <c:axId val="673434680"/>
        <c:scaling>
          <c:orientation val="maxMin"/>
        </c:scaling>
        <c:delete val="0"/>
        <c:axPos val="l"/>
        <c:numFmt formatCode="General" sourceLinked="1"/>
        <c:majorTickMark val="none"/>
        <c:minorTickMark val="none"/>
        <c:tickLblPos val="low"/>
        <c:spPr>
          <a:ln w="3175">
            <a:solidFill>
              <a:sysClr val="windowText" lastClr="000000"/>
            </a:solidFill>
            <a:prstDash val="solid"/>
          </a:ln>
        </c:spPr>
        <c:txPr>
          <a:bodyPr rot="0" vert="horz"/>
          <a:lstStyle/>
          <a:p>
            <a:pPr>
              <a:defRPr sz="1200"/>
            </a:pPr>
            <a:endParaRPr lang="en-US"/>
          </a:p>
        </c:txPr>
        <c:crossAx val="673432720"/>
        <c:crossesAt val="32.799999999999997"/>
        <c:auto val="1"/>
        <c:lblAlgn val="ctr"/>
        <c:lblOffset val="100"/>
        <c:tickLblSkip val="1"/>
        <c:tickMarkSkip val="1"/>
        <c:noMultiLvlLbl val="0"/>
      </c:catAx>
      <c:valAx>
        <c:axId val="673432720"/>
        <c:scaling>
          <c:orientation val="minMax"/>
          <c:max val="175"/>
          <c:min val="0"/>
        </c:scaling>
        <c:delete val="1"/>
        <c:axPos val="t"/>
        <c:numFmt formatCode="0.0" sourceLinked="1"/>
        <c:majorTickMark val="out"/>
        <c:minorTickMark val="none"/>
        <c:tickLblPos val="nextTo"/>
        <c:crossAx val="673434680"/>
        <c:crosses val="autoZero"/>
        <c:crossBetween val="between"/>
      </c:valAx>
      <c:spPr>
        <a:noFill/>
        <a:ln w="3175">
          <a:noFill/>
          <a:prstDash val="solid"/>
        </a:ln>
      </c:spPr>
    </c:plotArea>
    <c:legend>
      <c:legendPos val="t"/>
      <c:legendEntry>
        <c:idx val="0"/>
        <c:delete val="1"/>
      </c:legendEntry>
      <c:legendEntry>
        <c:idx val="5"/>
        <c:delete val="1"/>
      </c:legendEntry>
      <c:layout>
        <c:manualLayout>
          <c:xMode val="edge"/>
          <c:yMode val="edge"/>
          <c:x val="0.297990633118495"/>
          <c:y val="2.7094061696053415E-4"/>
          <c:w val="0.63407845031870069"/>
          <c:h val="7.9205172743319049E-2"/>
        </c:manualLayout>
      </c:layout>
      <c:overlay val="0"/>
      <c:txPr>
        <a:bodyPr/>
        <a:lstStyle/>
        <a:p>
          <a:pPr>
            <a:defRPr sz="1200"/>
          </a:pPr>
          <a:endParaRPr lang="en-US"/>
        </a:p>
      </c:txPr>
    </c:legend>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28827416873422"/>
          <c:y val="0.17034627682286235"/>
          <c:w val="0.8256274096990468"/>
          <c:h val="0.78135084949407685"/>
        </c:manualLayout>
      </c:layout>
      <c:barChart>
        <c:barDir val="bar"/>
        <c:grouping val="stacked"/>
        <c:varyColors val="0"/>
        <c:ser>
          <c:idx val="0"/>
          <c:order val="0"/>
          <c:tx>
            <c:strRef>
              <c:f>Dati!$B$306</c:f>
              <c:strCache>
                <c:ptCount val="1"/>
                <c:pt idx="0">
                  <c:v>x</c:v>
                </c:pt>
              </c:strCache>
            </c:strRef>
          </c:tx>
          <c:spPr>
            <a:noFill/>
            <a:ln w="25400">
              <a:noFill/>
            </a:ln>
          </c:spPr>
          <c:invertIfNegative val="0"/>
          <c:cat>
            <c:strRef>
              <c:f>Dati!$A$307:$A$309</c:f>
              <c:strCache>
                <c:ptCount val="3"/>
                <c:pt idx="0">
                  <c:v>07.2024., n=2318</c:v>
                </c:pt>
                <c:pt idx="1">
                  <c:v>06.2022., n=2808</c:v>
                </c:pt>
                <c:pt idx="2">
                  <c:v>11.2019., n=3622</c:v>
                </c:pt>
              </c:strCache>
            </c:strRef>
          </c:cat>
          <c:val>
            <c:numRef>
              <c:f>Dati!$B$307:$B$309</c:f>
              <c:numCache>
                <c:formatCode>0</c:formatCode>
                <c:ptCount val="3"/>
                <c:pt idx="0">
                  <c:v>5</c:v>
                </c:pt>
                <c:pt idx="1">
                  <c:v>11.131162637310865</c:v>
                </c:pt>
                <c:pt idx="2">
                  <c:v>8.2311626373108595</c:v>
                </c:pt>
              </c:numCache>
            </c:numRef>
          </c:val>
          <c:extLst xmlns:c16r2="http://schemas.microsoft.com/office/drawing/2015/06/chart">
            <c:ext xmlns:c16="http://schemas.microsoft.com/office/drawing/2014/chart" uri="{C3380CC4-5D6E-409C-BE32-E72D297353CC}">
              <c16:uniqueId val="{00000000-3EC5-45A1-9A2C-75B9D4587D1E}"/>
            </c:ext>
          </c:extLst>
        </c:ser>
        <c:ser>
          <c:idx val="1"/>
          <c:order val="1"/>
          <c:tx>
            <c:strRef>
              <c:f>Dati!$C$306</c:f>
              <c:strCache>
                <c:ptCount val="1"/>
                <c:pt idx="0">
                  <c:v>Ļoti 
sliktas</c:v>
                </c:pt>
              </c:strCache>
            </c:strRef>
          </c:tx>
          <c:spPr>
            <a:solidFill>
              <a:srgbClr val="840C54"/>
            </a:solidFill>
            <a:ln w="25400">
              <a:noFill/>
            </a:ln>
          </c:spPr>
          <c:invertIfNegative val="0"/>
          <c:dLbls>
            <c:dLbl>
              <c:idx val="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4"/>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5"/>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6"/>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7"/>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9"/>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1"/>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2"/>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4"/>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5"/>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6"/>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7"/>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4"/>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5"/>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6"/>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7"/>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1"/>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9"/>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4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numFmt formatCode="0" sourceLinked="0"/>
            <c:spPr>
              <a:noFill/>
              <a:ln w="25400">
                <a:noFill/>
              </a:ln>
            </c:spPr>
            <c:txPr>
              <a:bodyPr wrap="square" lIns="38100" tIns="19050" rIns="38100" bIns="19050" anchor="ctr">
                <a:spAutoFit/>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Dati!$A$307:$A$309</c:f>
              <c:strCache>
                <c:ptCount val="3"/>
                <c:pt idx="0">
                  <c:v>07.2024., n=2318</c:v>
                </c:pt>
                <c:pt idx="1">
                  <c:v>06.2022., n=2808</c:v>
                </c:pt>
                <c:pt idx="2">
                  <c:v>11.2019., n=3622</c:v>
                </c:pt>
              </c:strCache>
            </c:strRef>
          </c:cat>
          <c:val>
            <c:numRef>
              <c:f>Dati!$C$307:$C$309</c:f>
              <c:numCache>
                <c:formatCode>###0</c:formatCode>
                <c:ptCount val="3"/>
                <c:pt idx="0">
                  <c:v>23.342396237641768</c:v>
                </c:pt>
                <c:pt idx="1">
                  <c:v>18.899999999999999</c:v>
                </c:pt>
                <c:pt idx="2">
                  <c:v>21.8</c:v>
                </c:pt>
              </c:numCache>
            </c:numRef>
          </c:val>
          <c:extLst xmlns:c16r2="http://schemas.microsoft.com/office/drawing/2015/06/chart">
            <c:ext xmlns:c16="http://schemas.microsoft.com/office/drawing/2014/chart" uri="{C3380CC4-5D6E-409C-BE32-E72D297353CC}">
              <c16:uniqueId val="{00000020-3EC5-45A1-9A2C-75B9D4587D1E}"/>
            </c:ext>
          </c:extLst>
        </c:ser>
        <c:ser>
          <c:idx val="2"/>
          <c:order val="2"/>
          <c:tx>
            <c:strRef>
              <c:f>Dati!$D$306</c:f>
              <c:strCache>
                <c:ptCount val="1"/>
                <c:pt idx="0">
                  <c:v>Drīzāk 
sliktas</c:v>
                </c:pt>
              </c:strCache>
            </c:strRef>
          </c:tx>
          <c:spPr>
            <a:solidFill>
              <a:srgbClr val="D0909F"/>
            </a:solidFill>
          </c:spPr>
          <c:invertIfNegative val="0"/>
          <c:dLbls>
            <c:numFmt formatCode="0" sourceLinked="0"/>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Dati!$A$307:$A$309</c:f>
              <c:strCache>
                <c:ptCount val="3"/>
                <c:pt idx="0">
                  <c:v>07.2024., n=2318</c:v>
                </c:pt>
                <c:pt idx="1">
                  <c:v>06.2022., n=2808</c:v>
                </c:pt>
                <c:pt idx="2">
                  <c:v>11.2019., n=3622</c:v>
                </c:pt>
              </c:strCache>
            </c:strRef>
          </c:cat>
          <c:val>
            <c:numRef>
              <c:f>Dati!$D$307:$D$309</c:f>
              <c:numCache>
                <c:formatCode>###0</c:formatCode>
                <c:ptCount val="3"/>
                <c:pt idx="0">
                  <c:v>32.388766399669095</c:v>
                </c:pt>
                <c:pt idx="1">
                  <c:v>30.7</c:v>
                </c:pt>
                <c:pt idx="2">
                  <c:v>30.7</c:v>
                </c:pt>
              </c:numCache>
            </c:numRef>
          </c:val>
          <c:extLst xmlns:c16r2="http://schemas.microsoft.com/office/drawing/2015/06/chart">
            <c:ext xmlns:c16="http://schemas.microsoft.com/office/drawing/2014/chart" uri="{C3380CC4-5D6E-409C-BE32-E72D297353CC}">
              <c16:uniqueId val="{00000021-3EC5-45A1-9A2C-75B9D4587D1E}"/>
            </c:ext>
          </c:extLst>
        </c:ser>
        <c:ser>
          <c:idx val="3"/>
          <c:order val="3"/>
          <c:tx>
            <c:strRef>
              <c:f>Dati!$E$306</c:f>
              <c:strCache>
                <c:ptCount val="1"/>
                <c:pt idx="0">
                  <c:v>Drīzāk 
labas</c:v>
                </c:pt>
              </c:strCache>
            </c:strRef>
          </c:tx>
          <c:spPr>
            <a:solidFill>
              <a:srgbClr val="BDDCA8"/>
            </a:solidFill>
          </c:spPr>
          <c:invertIfNegative val="0"/>
          <c:dLbls>
            <c:numFmt formatCode="0" sourceLinked="0"/>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Dati!$A$307:$A$309</c:f>
              <c:strCache>
                <c:ptCount val="3"/>
                <c:pt idx="0">
                  <c:v>07.2024., n=2318</c:v>
                </c:pt>
                <c:pt idx="1">
                  <c:v>06.2022., n=2808</c:v>
                </c:pt>
                <c:pt idx="2">
                  <c:v>11.2019., n=3622</c:v>
                </c:pt>
              </c:strCache>
            </c:strRef>
          </c:cat>
          <c:val>
            <c:numRef>
              <c:f>Dati!$E$307:$E$309</c:f>
              <c:numCache>
                <c:formatCode>###0</c:formatCode>
                <c:ptCount val="3"/>
                <c:pt idx="0">
                  <c:v>5.0041032926642997</c:v>
                </c:pt>
                <c:pt idx="1">
                  <c:v>4.2</c:v>
                </c:pt>
                <c:pt idx="2">
                  <c:v>4.8</c:v>
                </c:pt>
              </c:numCache>
            </c:numRef>
          </c:val>
          <c:extLst xmlns:c16r2="http://schemas.microsoft.com/office/drawing/2015/06/chart">
            <c:ext xmlns:c16="http://schemas.microsoft.com/office/drawing/2014/chart" uri="{C3380CC4-5D6E-409C-BE32-E72D297353CC}">
              <c16:uniqueId val="{00000022-3EC5-45A1-9A2C-75B9D4587D1E}"/>
            </c:ext>
          </c:extLst>
        </c:ser>
        <c:ser>
          <c:idx val="4"/>
          <c:order val="4"/>
          <c:tx>
            <c:strRef>
              <c:f>Dati!$F$306</c:f>
              <c:strCache>
                <c:ptCount val="1"/>
                <c:pt idx="0">
                  <c:v>Ļoti 
labas</c:v>
                </c:pt>
              </c:strCache>
            </c:strRef>
          </c:tx>
          <c:spPr>
            <a:solidFill>
              <a:srgbClr val="385723"/>
            </a:solidFill>
          </c:spPr>
          <c:invertIfNegative val="0"/>
          <c:dLbls>
            <c:numFmt formatCode="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Dati!$A$307:$A$309</c:f>
              <c:strCache>
                <c:ptCount val="3"/>
                <c:pt idx="0">
                  <c:v>07.2024., n=2318</c:v>
                </c:pt>
                <c:pt idx="1">
                  <c:v>06.2022., n=2808</c:v>
                </c:pt>
                <c:pt idx="2">
                  <c:v>11.2019., n=3622</c:v>
                </c:pt>
              </c:strCache>
            </c:strRef>
          </c:cat>
          <c:val>
            <c:numRef>
              <c:f>Dati!$F$307:$F$309</c:f>
              <c:numCache>
                <c:formatCode>###0</c:formatCode>
                <c:ptCount val="3"/>
                <c:pt idx="0" formatCode="###0.0">
                  <c:v>0.94224642316850638</c:v>
                </c:pt>
                <c:pt idx="1">
                  <c:v>1</c:v>
                </c:pt>
                <c:pt idx="2">
                  <c:v>0.8</c:v>
                </c:pt>
              </c:numCache>
            </c:numRef>
          </c:val>
          <c:extLst xmlns:c16r2="http://schemas.microsoft.com/office/drawing/2015/06/chart">
            <c:ext xmlns:c16="http://schemas.microsoft.com/office/drawing/2014/chart" uri="{C3380CC4-5D6E-409C-BE32-E72D297353CC}">
              <c16:uniqueId val="{00000023-3EC5-45A1-9A2C-75B9D4587D1E}"/>
            </c:ext>
          </c:extLst>
        </c:ser>
        <c:ser>
          <c:idx val="5"/>
          <c:order val="5"/>
          <c:tx>
            <c:strRef>
              <c:f>Dati!$G$306</c:f>
              <c:strCache>
                <c:ptCount val="1"/>
                <c:pt idx="0">
                  <c:v>x</c:v>
                </c:pt>
              </c:strCache>
            </c:strRef>
          </c:tx>
          <c:spPr>
            <a:noFill/>
          </c:spPr>
          <c:invertIfNegative val="0"/>
          <c:cat>
            <c:strRef>
              <c:f>Dati!$A$307:$A$309</c:f>
              <c:strCache>
                <c:ptCount val="3"/>
                <c:pt idx="0">
                  <c:v>07.2024., n=2318</c:v>
                </c:pt>
                <c:pt idx="1">
                  <c:v>06.2022., n=2808</c:v>
                </c:pt>
                <c:pt idx="2">
                  <c:v>11.2019., n=3622</c:v>
                </c:pt>
              </c:strCache>
            </c:strRef>
          </c:cat>
          <c:val>
            <c:numRef>
              <c:f>Dati!$G$307:$G$309</c:f>
              <c:numCache>
                <c:formatCode>###0</c:formatCode>
                <c:ptCount val="3"/>
                <c:pt idx="0">
                  <c:v>5</c:v>
                </c:pt>
                <c:pt idx="1">
                  <c:v>5.7463497158328058</c:v>
                </c:pt>
                <c:pt idx="2">
                  <c:v>5.3463497158328064</c:v>
                </c:pt>
              </c:numCache>
            </c:numRef>
          </c:val>
          <c:extLst xmlns:c16r2="http://schemas.microsoft.com/office/drawing/2015/06/chart">
            <c:ext xmlns:c16="http://schemas.microsoft.com/office/drawing/2014/chart" uri="{C3380CC4-5D6E-409C-BE32-E72D297353CC}">
              <c16:uniqueId val="{00000024-3EC5-45A1-9A2C-75B9D4587D1E}"/>
            </c:ext>
          </c:extLst>
        </c:ser>
        <c:ser>
          <c:idx val="6"/>
          <c:order val="6"/>
          <c:tx>
            <c:strRef>
              <c:f>Dati!$H$306</c:f>
              <c:strCache>
                <c:ptCount val="1"/>
                <c:pt idx="0">
                  <c:v>Vidējas</c:v>
                </c:pt>
              </c:strCache>
            </c:strRef>
          </c:tx>
          <c:spPr>
            <a:solidFill>
              <a:srgbClr val="F8CBAD"/>
            </a:solidFill>
          </c:spPr>
          <c:invertIfNegative val="0"/>
          <c:dLbls>
            <c:spPr>
              <a:noFill/>
              <a:ln>
                <a:noFill/>
              </a:ln>
              <a:effectLst/>
            </c:spPr>
            <c:txPr>
              <a:bodyPr wrap="square" lIns="38100" tIns="19050" rIns="38100" bIns="19050" anchor="ctr">
                <a:spAutoFit/>
              </a:bodyPr>
              <a:lstStyle/>
              <a:p>
                <a:pPr>
                  <a:defRPr sz="1200" b="1">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Dati!$A$307:$A$309</c:f>
              <c:strCache>
                <c:ptCount val="3"/>
                <c:pt idx="0">
                  <c:v>07.2024., n=2318</c:v>
                </c:pt>
                <c:pt idx="1">
                  <c:v>06.2022., n=2808</c:v>
                </c:pt>
                <c:pt idx="2">
                  <c:v>11.2019., n=3622</c:v>
                </c:pt>
              </c:strCache>
            </c:strRef>
          </c:cat>
          <c:val>
            <c:numRef>
              <c:f>Dati!$H$307:$H$309</c:f>
              <c:numCache>
                <c:formatCode>###0</c:formatCode>
                <c:ptCount val="3"/>
                <c:pt idx="0">
                  <c:v>22.726095455930569</c:v>
                </c:pt>
                <c:pt idx="1">
                  <c:v>23.4</c:v>
                </c:pt>
                <c:pt idx="2">
                  <c:v>23.7</c:v>
                </c:pt>
              </c:numCache>
            </c:numRef>
          </c:val>
          <c:extLst xmlns:c16r2="http://schemas.microsoft.com/office/drawing/2015/06/chart">
            <c:ext xmlns:c16="http://schemas.microsoft.com/office/drawing/2014/chart" uri="{C3380CC4-5D6E-409C-BE32-E72D297353CC}">
              <c16:uniqueId val="{00000025-3EC5-45A1-9A2C-75B9D4587D1E}"/>
            </c:ext>
          </c:extLst>
        </c:ser>
        <c:ser>
          <c:idx val="7"/>
          <c:order val="7"/>
          <c:tx>
            <c:strRef>
              <c:f>Dati!$I$306</c:f>
              <c:strCache>
                <c:ptCount val="1"/>
                <c:pt idx="0">
                  <c:v>x</c:v>
                </c:pt>
              </c:strCache>
            </c:strRef>
          </c:tx>
          <c:spPr>
            <a:noFill/>
          </c:spPr>
          <c:invertIfNegative val="0"/>
          <c:cat>
            <c:strRef>
              <c:f>Dati!$A$307:$A$309</c:f>
              <c:strCache>
                <c:ptCount val="3"/>
                <c:pt idx="0">
                  <c:v>07.2024., n=2318</c:v>
                </c:pt>
                <c:pt idx="1">
                  <c:v>06.2022., n=2808</c:v>
                </c:pt>
                <c:pt idx="2">
                  <c:v>11.2019., n=3622</c:v>
                </c:pt>
              </c:strCache>
            </c:strRef>
          </c:cat>
          <c:val>
            <c:numRef>
              <c:f>Dati!$I$307:$I$309</c:f>
              <c:numCache>
                <c:formatCode>###0</c:formatCode>
                <c:ptCount val="3"/>
                <c:pt idx="0">
                  <c:v>5.9739045440694305</c:v>
                </c:pt>
                <c:pt idx="1">
                  <c:v>5.3000000000000007</c:v>
                </c:pt>
                <c:pt idx="2">
                  <c:v>5</c:v>
                </c:pt>
              </c:numCache>
            </c:numRef>
          </c:val>
          <c:extLst xmlns:c16r2="http://schemas.microsoft.com/office/drawing/2015/06/chart">
            <c:ext xmlns:c16="http://schemas.microsoft.com/office/drawing/2014/chart" uri="{C3380CC4-5D6E-409C-BE32-E72D297353CC}">
              <c16:uniqueId val="{00000026-3EC5-45A1-9A2C-75B9D4587D1E}"/>
            </c:ext>
          </c:extLst>
        </c:ser>
        <c:ser>
          <c:idx val="8"/>
          <c:order val="8"/>
          <c:tx>
            <c:strRef>
              <c:f>Dati!$J$306</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1200" b="1">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Dati!$A$307:$A$309</c:f>
              <c:strCache>
                <c:ptCount val="3"/>
                <c:pt idx="0">
                  <c:v>07.2024., n=2318</c:v>
                </c:pt>
                <c:pt idx="1">
                  <c:v>06.2022., n=2808</c:v>
                </c:pt>
                <c:pt idx="2">
                  <c:v>11.2019., n=3622</c:v>
                </c:pt>
              </c:strCache>
            </c:strRef>
          </c:cat>
          <c:val>
            <c:numRef>
              <c:f>Dati!$J$307:$J$309</c:f>
              <c:numCache>
                <c:formatCode>###0</c:formatCode>
                <c:ptCount val="3"/>
                <c:pt idx="0">
                  <c:v>15.596392190925762</c:v>
                </c:pt>
                <c:pt idx="1">
                  <c:v>21.8</c:v>
                </c:pt>
                <c:pt idx="2">
                  <c:v>18.3</c:v>
                </c:pt>
              </c:numCache>
            </c:numRef>
          </c:val>
          <c:extLst xmlns:c16r2="http://schemas.microsoft.com/office/drawing/2015/06/chart">
            <c:ext xmlns:c16="http://schemas.microsoft.com/office/drawing/2014/chart" uri="{C3380CC4-5D6E-409C-BE32-E72D297353CC}">
              <c16:uniqueId val="{00000027-3EC5-45A1-9A2C-75B9D4587D1E}"/>
            </c:ext>
          </c:extLst>
        </c:ser>
        <c:dLbls>
          <c:showLegendKey val="0"/>
          <c:showVal val="0"/>
          <c:showCatName val="0"/>
          <c:showSerName val="0"/>
          <c:showPercent val="0"/>
          <c:showBubbleSize val="0"/>
        </c:dLbls>
        <c:gapWidth val="30"/>
        <c:overlap val="100"/>
        <c:axId val="673434288"/>
        <c:axId val="673433112"/>
      </c:barChart>
      <c:catAx>
        <c:axId val="673434288"/>
        <c:scaling>
          <c:orientation val="maxMin"/>
        </c:scaling>
        <c:delete val="0"/>
        <c:axPos val="l"/>
        <c:title>
          <c:tx>
            <c:rich>
              <a:bodyPr rot="0" vert="horz"/>
              <a:lstStyle/>
              <a:p>
                <a:pPr algn="ctr">
                  <a:defRPr sz="900" b="0" i="0" u="none" strike="noStrike" baseline="0">
                    <a:solidFill>
                      <a:sysClr val="windowText" lastClr="000000"/>
                    </a:solidFill>
                    <a:latin typeface="Arial"/>
                    <a:ea typeface="Arial"/>
                    <a:cs typeface="Arial"/>
                  </a:defRPr>
                </a:pPr>
                <a:r>
                  <a:rPr lang="lv-LV" sz="900">
                    <a:solidFill>
                      <a:sysClr val="windowText" lastClr="000000"/>
                    </a:solidFill>
                  </a:rPr>
                  <a:t>%</a:t>
                </a:r>
              </a:p>
            </c:rich>
          </c:tx>
          <c:layout>
            <c:manualLayout>
              <c:xMode val="edge"/>
              <c:yMode val="edge"/>
              <c:x val="0.95517266063047535"/>
              <c:y val="0.1663839777771158"/>
            </c:manualLayout>
          </c:layout>
          <c:overlay val="0"/>
          <c:spPr>
            <a:solidFill>
              <a:srgbClr val="FFFFFF"/>
            </a:solidFill>
            <a:ln w="6350">
              <a:solidFill>
                <a:srgbClr val="000000"/>
              </a:solidFill>
            </a:ln>
            <a:effectLst>
              <a:outerShdw dist="35560" dir="2700000" algn="tl" rotWithShape="0">
                <a:prstClr val="black"/>
              </a:outerShdw>
            </a:effectLst>
          </c:spPr>
        </c:title>
        <c:numFmt formatCode="General" sourceLinked="1"/>
        <c:majorTickMark val="out"/>
        <c:minorTickMark val="none"/>
        <c:tickLblPos val="low"/>
        <c:spPr>
          <a:ln w="3175">
            <a:solidFill>
              <a:srgbClr val="333333"/>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673433112"/>
        <c:crossesAt val="60.9"/>
        <c:auto val="1"/>
        <c:lblAlgn val="ctr"/>
        <c:lblOffset val="100"/>
        <c:tickLblSkip val="1"/>
        <c:tickMarkSkip val="1"/>
        <c:noMultiLvlLbl val="0"/>
      </c:catAx>
      <c:valAx>
        <c:axId val="673433112"/>
        <c:scaling>
          <c:orientation val="minMax"/>
          <c:max val="130"/>
          <c:min val="0"/>
        </c:scaling>
        <c:delete val="1"/>
        <c:axPos val="b"/>
        <c:numFmt formatCode="0" sourceLinked="0"/>
        <c:majorTickMark val="out"/>
        <c:minorTickMark val="none"/>
        <c:tickLblPos val="nextTo"/>
        <c:crossAx val="673434288"/>
        <c:crosses val="max"/>
        <c:crossBetween val="between"/>
        <c:majorUnit val="20"/>
        <c:minorUnit val="4"/>
      </c:valAx>
      <c:spPr>
        <a:noFill/>
        <a:ln w="25400">
          <a:noFill/>
        </a:ln>
      </c:spPr>
    </c:plotArea>
    <c:legend>
      <c:legendPos val="t"/>
      <c:legendEntry>
        <c:idx val="0"/>
        <c:delete val="1"/>
      </c:legendEntry>
      <c:legendEntry>
        <c:idx val="5"/>
        <c:txPr>
          <a:bodyPr/>
          <a:lstStyle/>
          <a:p>
            <a:pPr>
              <a:defRPr sz="1200">
                <a:solidFill>
                  <a:schemeClr val="bg1"/>
                </a:solidFill>
              </a:defRPr>
            </a:pPr>
            <a:endParaRPr lang="en-US"/>
          </a:p>
        </c:txPr>
      </c:legendEntry>
      <c:legendEntry>
        <c:idx val="7"/>
        <c:txPr>
          <a:bodyPr/>
          <a:lstStyle/>
          <a:p>
            <a:pPr>
              <a:defRPr sz="1200">
                <a:solidFill>
                  <a:schemeClr val="bg1"/>
                </a:solidFill>
              </a:defRPr>
            </a:pPr>
            <a:endParaRPr lang="en-US"/>
          </a:p>
        </c:txPr>
      </c:legendEntry>
      <c:layout>
        <c:manualLayout>
          <c:xMode val="edge"/>
          <c:yMode val="edge"/>
          <c:x val="0.25510145454442701"/>
          <c:y val="2.364532753433227E-2"/>
          <c:w val="0.6363298678448952"/>
          <c:h val="0.12828303891487186"/>
        </c:manualLayout>
      </c:layout>
      <c:overlay val="0"/>
      <c:txPr>
        <a:bodyPr/>
        <a:lstStyle/>
        <a:p>
          <a:pPr>
            <a:defRPr sz="1200"/>
          </a:pPr>
          <a:endParaRPr lang="en-US"/>
        </a:p>
      </c:txPr>
    </c:legend>
    <c:plotVisOnly val="1"/>
    <c:dispBlanksAs val="gap"/>
    <c:showDLblsOverMax val="0"/>
  </c:chart>
  <c:spPr>
    <a:noFill/>
    <a:ln w="6350">
      <a:noFill/>
    </a:ln>
  </c:spPr>
  <c:txPr>
    <a:bodyPr/>
    <a:lstStyle/>
    <a:p>
      <a:pPr>
        <a:defRPr sz="800" b="0" i="0" u="none" strike="noStrike" baseline="0">
          <a:solidFill>
            <a:srgbClr val="333333"/>
          </a:solidFill>
          <a:latin typeface="Arial"/>
          <a:ea typeface="Arial"/>
          <a:cs typeface="Arial"/>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9703841774604794"/>
          <c:y val="0.13710659394218877"/>
          <c:w val="0.67941441170898853"/>
          <c:h val="0.74759551732466767"/>
        </c:manualLayout>
      </c:layout>
      <c:barChart>
        <c:barDir val="bar"/>
        <c:grouping val="stacked"/>
        <c:varyColors val="0"/>
        <c:ser>
          <c:idx val="0"/>
          <c:order val="0"/>
          <c:tx>
            <c:strRef>
              <c:f>Dati!$C$313</c:f>
              <c:strCache>
                <c:ptCount val="1"/>
                <c:pt idx="0">
                  <c:v>.</c:v>
                </c:pt>
              </c:strCache>
            </c:strRef>
          </c:tx>
          <c:spPr>
            <a:noFill/>
            <a:ln w="25400">
              <a:noFill/>
            </a:ln>
          </c:spPr>
          <c:invertIfNegative val="0"/>
          <c:cat>
            <c:strRef>
              <c:f>Dati!$B$314:$B$324</c:f>
              <c:strCache>
                <c:ptCount val="11"/>
                <c:pt idx="0">
                  <c:v>07.2024., n=2318</c:v>
                </c:pt>
                <c:pt idx="1">
                  <c:v>06.2022., n=2808</c:v>
                </c:pt>
                <c:pt idx="2">
                  <c:v>11.2019., n=3622</c:v>
                </c:pt>
                <c:pt idx="4">
                  <c:v>07.2024., n=58</c:v>
                </c:pt>
                <c:pt idx="5">
                  <c:v>06.2022., n=77</c:v>
                </c:pt>
                <c:pt idx="6">
                  <c:v>11.2019., n=80</c:v>
                </c:pt>
                <c:pt idx="8">
                  <c:v>07.2024., n=2260</c:v>
                </c:pt>
                <c:pt idx="9">
                  <c:v>06.2022., n=2731</c:v>
                </c:pt>
                <c:pt idx="10">
                  <c:v>11.2019., n=3542</c:v>
                </c:pt>
              </c:strCache>
            </c:strRef>
          </c:cat>
          <c:val>
            <c:numRef>
              <c:f>Dati!$C$314:$C$324</c:f>
              <c:numCache>
                <c:formatCode>0</c:formatCode>
                <c:ptCount val="11"/>
                <c:pt idx="0">
                  <c:v>6.0387488671139238</c:v>
                </c:pt>
                <c:pt idx="1">
                  <c:v>12.169911504424789</c:v>
                </c:pt>
                <c:pt idx="2">
                  <c:v>9.2699115044247833</c:v>
                </c:pt>
                <c:pt idx="3">
                  <c:v>61.769911504424783</c:v>
                </c:pt>
                <c:pt idx="4">
                  <c:v>39.356118400976513</c:v>
                </c:pt>
                <c:pt idx="5">
                  <c:v>20.869911504424785</c:v>
                </c:pt>
                <c:pt idx="6">
                  <c:v>33.169911504424782</c:v>
                </c:pt>
                <c:pt idx="7">
                  <c:v>61.769911504424783</c:v>
                </c:pt>
                <c:pt idx="8">
                  <c:v>5</c:v>
                </c:pt>
                <c:pt idx="9">
                  <c:v>10.769911504424783</c:v>
                </c:pt>
                <c:pt idx="10">
                  <c:v>12.469911504424786</c:v>
                </c:pt>
              </c:numCache>
            </c:numRef>
          </c:val>
          <c:extLst xmlns:c16r2="http://schemas.microsoft.com/office/drawing/2015/06/chart">
            <c:ext xmlns:c16="http://schemas.microsoft.com/office/drawing/2014/chart" uri="{C3380CC4-5D6E-409C-BE32-E72D297353CC}">
              <c16:uniqueId val="{00000000-5E7A-476E-86F3-EDE8B7DC11A5}"/>
            </c:ext>
          </c:extLst>
        </c:ser>
        <c:ser>
          <c:idx val="1"/>
          <c:order val="1"/>
          <c:tx>
            <c:strRef>
              <c:f>Dati!$D$313</c:f>
              <c:strCache>
                <c:ptCount val="1"/>
                <c:pt idx="0">
                  <c:v>Ļoti 
sliktas</c:v>
                </c:pt>
              </c:strCache>
            </c:strRef>
          </c:tx>
          <c:spPr>
            <a:solidFill>
              <a:srgbClr val="840C54"/>
            </a:solidFill>
            <a:ln w="25400">
              <a:noFill/>
            </a:ln>
          </c:spPr>
          <c:invertIfNegative val="0"/>
          <c:dLbls>
            <c:dLbl>
              <c:idx val="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4"/>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5"/>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6"/>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7"/>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9"/>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1"/>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2"/>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4"/>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5"/>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6"/>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7"/>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4"/>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5"/>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6"/>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7"/>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1"/>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9"/>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4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numFmt formatCode="0" sourceLinked="0"/>
            <c:spPr>
              <a:noFill/>
              <a:ln w="25400">
                <a:noFill/>
              </a:ln>
            </c:spPr>
            <c:txPr>
              <a:bodyPr wrap="square" lIns="38100" tIns="19050" rIns="38100" bIns="19050" anchor="ctr">
                <a:spAutoFit/>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Dati!$B$314:$B$324</c:f>
              <c:strCache>
                <c:ptCount val="11"/>
                <c:pt idx="0">
                  <c:v>07.2024., n=2318</c:v>
                </c:pt>
                <c:pt idx="1">
                  <c:v>06.2022., n=2808</c:v>
                </c:pt>
                <c:pt idx="2">
                  <c:v>11.2019., n=3622</c:v>
                </c:pt>
                <c:pt idx="4">
                  <c:v>07.2024., n=58</c:v>
                </c:pt>
                <c:pt idx="5">
                  <c:v>06.2022., n=77</c:v>
                </c:pt>
                <c:pt idx="6">
                  <c:v>11.2019., n=80</c:v>
                </c:pt>
                <c:pt idx="8">
                  <c:v>07.2024., n=2260</c:v>
                </c:pt>
                <c:pt idx="9">
                  <c:v>06.2022., n=2731</c:v>
                </c:pt>
                <c:pt idx="10">
                  <c:v>11.2019., n=3542</c:v>
                </c:pt>
              </c:strCache>
            </c:strRef>
          </c:cat>
          <c:val>
            <c:numRef>
              <c:f>Dati!$D$314:$D$324</c:f>
              <c:numCache>
                <c:formatCode>0</c:formatCode>
                <c:ptCount val="11"/>
                <c:pt idx="0" formatCode="###0">
                  <c:v>23.342396237641768</c:v>
                </c:pt>
                <c:pt idx="1">
                  <c:v>18.899999999999999</c:v>
                </c:pt>
                <c:pt idx="2" formatCode="###0">
                  <c:v>21.8</c:v>
                </c:pt>
                <c:pt idx="4" formatCode="###0">
                  <c:v>3.4482758620689653</c:v>
                </c:pt>
                <c:pt idx="5">
                  <c:v>10.6</c:v>
                </c:pt>
                <c:pt idx="6">
                  <c:v>7.9</c:v>
                </c:pt>
                <c:pt idx="8" formatCode="###0">
                  <c:v>23.893805309734514</c:v>
                </c:pt>
                <c:pt idx="9">
                  <c:v>20.2</c:v>
                </c:pt>
                <c:pt idx="10">
                  <c:v>19.8</c:v>
                </c:pt>
              </c:numCache>
            </c:numRef>
          </c:val>
          <c:extLst xmlns:c16r2="http://schemas.microsoft.com/office/drawing/2015/06/chart">
            <c:ext xmlns:c16="http://schemas.microsoft.com/office/drawing/2014/chart" uri="{C3380CC4-5D6E-409C-BE32-E72D297353CC}">
              <c16:uniqueId val="{00000020-5E7A-476E-86F3-EDE8B7DC11A5}"/>
            </c:ext>
          </c:extLst>
        </c:ser>
        <c:ser>
          <c:idx val="2"/>
          <c:order val="2"/>
          <c:tx>
            <c:strRef>
              <c:f>Dati!$E$313</c:f>
              <c:strCache>
                <c:ptCount val="1"/>
                <c:pt idx="0">
                  <c:v>Drīzāk 
sliktas</c:v>
                </c:pt>
              </c:strCache>
            </c:strRef>
          </c:tx>
          <c:spPr>
            <a:solidFill>
              <a:srgbClr val="D0909F"/>
            </a:solidFill>
          </c:spPr>
          <c:invertIfNegative val="0"/>
          <c:dLbls>
            <c:numFmt formatCode="0" sourceLinked="0"/>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Dati!$B$314:$B$324</c:f>
              <c:strCache>
                <c:ptCount val="11"/>
                <c:pt idx="0">
                  <c:v>07.2024., n=2318</c:v>
                </c:pt>
                <c:pt idx="1">
                  <c:v>06.2022., n=2808</c:v>
                </c:pt>
                <c:pt idx="2">
                  <c:v>11.2019., n=3622</c:v>
                </c:pt>
                <c:pt idx="4">
                  <c:v>07.2024., n=58</c:v>
                </c:pt>
                <c:pt idx="5">
                  <c:v>06.2022., n=77</c:v>
                </c:pt>
                <c:pt idx="6">
                  <c:v>11.2019., n=80</c:v>
                </c:pt>
                <c:pt idx="8">
                  <c:v>07.2024., n=2260</c:v>
                </c:pt>
                <c:pt idx="9">
                  <c:v>06.2022., n=2731</c:v>
                </c:pt>
                <c:pt idx="10">
                  <c:v>11.2019., n=3542</c:v>
                </c:pt>
              </c:strCache>
            </c:strRef>
          </c:cat>
          <c:val>
            <c:numRef>
              <c:f>Dati!$E$314:$E$324</c:f>
              <c:numCache>
                <c:formatCode>0</c:formatCode>
                <c:ptCount val="11"/>
                <c:pt idx="0" formatCode="###0">
                  <c:v>32.388766399669095</c:v>
                </c:pt>
                <c:pt idx="1">
                  <c:v>30.7</c:v>
                </c:pt>
                <c:pt idx="2" formatCode="###0">
                  <c:v>30.7</c:v>
                </c:pt>
                <c:pt idx="4" formatCode="###0">
                  <c:v>18.96551724137931</c:v>
                </c:pt>
                <c:pt idx="5">
                  <c:v>30.3</c:v>
                </c:pt>
                <c:pt idx="6">
                  <c:v>20.7</c:v>
                </c:pt>
                <c:pt idx="8" formatCode="###0">
                  <c:v>32.876106194690266</c:v>
                </c:pt>
                <c:pt idx="9">
                  <c:v>30.8</c:v>
                </c:pt>
                <c:pt idx="10">
                  <c:v>29.5</c:v>
                </c:pt>
              </c:numCache>
            </c:numRef>
          </c:val>
          <c:extLst xmlns:c16r2="http://schemas.microsoft.com/office/drawing/2015/06/chart">
            <c:ext xmlns:c16="http://schemas.microsoft.com/office/drawing/2014/chart" uri="{C3380CC4-5D6E-409C-BE32-E72D297353CC}">
              <c16:uniqueId val="{00000021-5E7A-476E-86F3-EDE8B7DC11A5}"/>
            </c:ext>
          </c:extLst>
        </c:ser>
        <c:ser>
          <c:idx val="5"/>
          <c:order val="3"/>
          <c:tx>
            <c:strRef>
              <c:f>Dati!$F$313</c:f>
              <c:strCache>
                <c:ptCount val="1"/>
                <c:pt idx="0">
                  <c:v>Drīzāk 
labas</c:v>
                </c:pt>
              </c:strCache>
            </c:strRef>
          </c:tx>
          <c:spPr>
            <a:solidFill>
              <a:srgbClr val="BDDCA8"/>
            </a:solidFill>
          </c:spPr>
          <c:invertIfNegative val="0"/>
          <c:dLbls>
            <c:numFmt formatCode="0" sourceLinked="0"/>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Dati!$B$314:$B$324</c:f>
              <c:strCache>
                <c:ptCount val="11"/>
                <c:pt idx="0">
                  <c:v>07.2024., n=2318</c:v>
                </c:pt>
                <c:pt idx="1">
                  <c:v>06.2022., n=2808</c:v>
                </c:pt>
                <c:pt idx="2">
                  <c:v>11.2019., n=3622</c:v>
                </c:pt>
                <c:pt idx="4">
                  <c:v>07.2024., n=58</c:v>
                </c:pt>
                <c:pt idx="5">
                  <c:v>06.2022., n=77</c:v>
                </c:pt>
                <c:pt idx="6">
                  <c:v>11.2019., n=80</c:v>
                </c:pt>
                <c:pt idx="8">
                  <c:v>07.2024., n=2260</c:v>
                </c:pt>
                <c:pt idx="9">
                  <c:v>06.2022., n=2731</c:v>
                </c:pt>
                <c:pt idx="10">
                  <c:v>11.2019., n=3542</c:v>
                </c:pt>
              </c:strCache>
            </c:strRef>
          </c:cat>
          <c:val>
            <c:numRef>
              <c:f>Dati!$F$314:$F$324</c:f>
              <c:numCache>
                <c:formatCode>0</c:formatCode>
                <c:ptCount val="11"/>
                <c:pt idx="0" formatCode="###0">
                  <c:v>5.0041032926642997</c:v>
                </c:pt>
                <c:pt idx="1">
                  <c:v>4.2</c:v>
                </c:pt>
                <c:pt idx="2" formatCode="###0">
                  <c:v>4.8</c:v>
                </c:pt>
                <c:pt idx="4" formatCode="###0">
                  <c:v>36.206896551724135</c:v>
                </c:pt>
                <c:pt idx="5">
                  <c:v>8.8000000000000007</c:v>
                </c:pt>
                <c:pt idx="6">
                  <c:v>17.5</c:v>
                </c:pt>
                <c:pt idx="8" formatCode="###0">
                  <c:v>4.1592920353982299</c:v>
                </c:pt>
                <c:pt idx="9">
                  <c:v>3.4</c:v>
                </c:pt>
                <c:pt idx="10">
                  <c:v>5.5</c:v>
                </c:pt>
              </c:numCache>
            </c:numRef>
          </c:val>
          <c:extLst xmlns:c16r2="http://schemas.microsoft.com/office/drawing/2015/06/chart">
            <c:ext xmlns:c16="http://schemas.microsoft.com/office/drawing/2014/chart" uri="{C3380CC4-5D6E-409C-BE32-E72D297353CC}">
              <c16:uniqueId val="{00000024-5E7A-476E-86F3-EDE8B7DC11A5}"/>
            </c:ext>
          </c:extLst>
        </c:ser>
        <c:ser>
          <c:idx val="3"/>
          <c:order val="4"/>
          <c:tx>
            <c:strRef>
              <c:f>Dati!$G$313</c:f>
              <c:strCache>
                <c:ptCount val="1"/>
                <c:pt idx="0">
                  <c:v>Ļoti 
labas</c:v>
                </c:pt>
              </c:strCache>
            </c:strRef>
          </c:tx>
          <c:spPr>
            <a:solidFill>
              <a:srgbClr val="385723"/>
            </a:solidFill>
          </c:spPr>
          <c:invertIfNegative val="0"/>
          <c:dLbls>
            <c:dLbl>
              <c:idx val="4"/>
              <c:layout/>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Dati!$B$314:$B$324</c:f>
              <c:strCache>
                <c:ptCount val="11"/>
                <c:pt idx="0">
                  <c:v>07.2024., n=2318</c:v>
                </c:pt>
                <c:pt idx="1">
                  <c:v>06.2022., n=2808</c:v>
                </c:pt>
                <c:pt idx="2">
                  <c:v>11.2019., n=3622</c:v>
                </c:pt>
                <c:pt idx="4">
                  <c:v>07.2024., n=58</c:v>
                </c:pt>
                <c:pt idx="5">
                  <c:v>06.2022., n=77</c:v>
                </c:pt>
                <c:pt idx="6">
                  <c:v>11.2019., n=80</c:v>
                </c:pt>
                <c:pt idx="8">
                  <c:v>07.2024., n=2260</c:v>
                </c:pt>
                <c:pt idx="9">
                  <c:v>06.2022., n=2731</c:v>
                </c:pt>
                <c:pt idx="10">
                  <c:v>11.2019., n=3542</c:v>
                </c:pt>
              </c:strCache>
            </c:strRef>
          </c:cat>
          <c:val>
            <c:numRef>
              <c:f>Dati!$G$314:$G$324</c:f>
              <c:numCache>
                <c:formatCode>0</c:formatCode>
                <c:ptCount val="11"/>
                <c:pt idx="0" formatCode="###0.0">
                  <c:v>0.94224642316850638</c:v>
                </c:pt>
                <c:pt idx="1">
                  <c:v>1</c:v>
                </c:pt>
                <c:pt idx="2" formatCode="###0">
                  <c:v>0.8</c:v>
                </c:pt>
                <c:pt idx="4" formatCode="###0">
                  <c:v>10.344827586206897</c:v>
                </c:pt>
                <c:pt idx="5">
                  <c:v>2</c:v>
                </c:pt>
                <c:pt idx="6">
                  <c:v>3.2</c:v>
                </c:pt>
                <c:pt idx="8" formatCode="0.0">
                  <c:v>0.66371681415929207</c:v>
                </c:pt>
                <c:pt idx="9">
                  <c:v>0.9</c:v>
                </c:pt>
                <c:pt idx="10">
                  <c:v>0.7</c:v>
                </c:pt>
              </c:numCache>
            </c:numRef>
          </c:val>
          <c:extLst xmlns:c16r2="http://schemas.microsoft.com/office/drawing/2015/06/chart">
            <c:ext xmlns:c16="http://schemas.microsoft.com/office/drawing/2014/chart" uri="{C3380CC4-5D6E-409C-BE32-E72D297353CC}">
              <c16:uniqueId val="{00000022-5E7A-476E-86F3-EDE8B7DC11A5}"/>
            </c:ext>
          </c:extLst>
        </c:ser>
        <c:ser>
          <c:idx val="4"/>
          <c:order val="5"/>
          <c:tx>
            <c:strRef>
              <c:f>Dati!$H$313</c:f>
              <c:strCache>
                <c:ptCount val="1"/>
                <c:pt idx="0">
                  <c:v>.</c:v>
                </c:pt>
              </c:strCache>
            </c:strRef>
          </c:tx>
          <c:spPr>
            <a:noFill/>
          </c:spPr>
          <c:invertIfNegative val="0"/>
          <c:cat>
            <c:strRef>
              <c:f>Dati!$B$314:$B$324</c:f>
              <c:strCache>
                <c:ptCount val="11"/>
                <c:pt idx="0">
                  <c:v>07.2024., n=2318</c:v>
                </c:pt>
                <c:pt idx="1">
                  <c:v>06.2022., n=2808</c:v>
                </c:pt>
                <c:pt idx="2">
                  <c:v>11.2019., n=3622</c:v>
                </c:pt>
                <c:pt idx="4">
                  <c:v>07.2024., n=58</c:v>
                </c:pt>
                <c:pt idx="5">
                  <c:v>06.2022., n=77</c:v>
                </c:pt>
                <c:pt idx="6">
                  <c:v>11.2019., n=80</c:v>
                </c:pt>
                <c:pt idx="8">
                  <c:v>07.2024., n=2260</c:v>
                </c:pt>
                <c:pt idx="9">
                  <c:v>06.2022., n=2731</c:v>
                </c:pt>
                <c:pt idx="10">
                  <c:v>11.2019., n=3542</c:v>
                </c:pt>
              </c:strCache>
            </c:strRef>
          </c:cat>
          <c:val>
            <c:numRef>
              <c:f>Dati!$H$314:$H$324</c:f>
              <c:numCache>
                <c:formatCode>0</c:formatCode>
                <c:ptCount val="11"/>
                <c:pt idx="0">
                  <c:v>45.605374422098222</c:v>
                </c:pt>
                <c:pt idx="1">
                  <c:v>46.351724137931029</c:v>
                </c:pt>
                <c:pt idx="2">
                  <c:v>45.951724137931031</c:v>
                </c:pt>
                <c:pt idx="3">
                  <c:v>51.551724137931032</c:v>
                </c:pt>
                <c:pt idx="4">
                  <c:v>5</c:v>
                </c:pt>
                <c:pt idx="5">
                  <c:v>40.751724137931035</c:v>
                </c:pt>
                <c:pt idx="6">
                  <c:v>30.851724137931033</c:v>
                </c:pt>
                <c:pt idx="7">
                  <c:v>51.551724137931032</c:v>
                </c:pt>
                <c:pt idx="8">
                  <c:v>46.728715288373508</c:v>
                </c:pt>
                <c:pt idx="9">
                  <c:v>47.251724137931035</c:v>
                </c:pt>
                <c:pt idx="10">
                  <c:v>45.351724137931029</c:v>
                </c:pt>
              </c:numCache>
            </c:numRef>
          </c:val>
          <c:extLst xmlns:c16r2="http://schemas.microsoft.com/office/drawing/2015/06/chart">
            <c:ext xmlns:c16="http://schemas.microsoft.com/office/drawing/2014/chart" uri="{C3380CC4-5D6E-409C-BE32-E72D297353CC}">
              <c16:uniqueId val="{00000023-5E7A-476E-86F3-EDE8B7DC11A5}"/>
            </c:ext>
          </c:extLst>
        </c:ser>
        <c:ser>
          <c:idx val="6"/>
          <c:order val="6"/>
          <c:tx>
            <c:strRef>
              <c:f>Dati!$I$313</c:f>
              <c:strCache>
                <c:ptCount val="1"/>
                <c:pt idx="0">
                  <c:v>Vidējas</c:v>
                </c:pt>
              </c:strCache>
            </c:strRef>
          </c:tx>
          <c:spPr>
            <a:solidFill>
              <a:srgbClr val="F8CBAD"/>
            </a:solidFill>
          </c:spPr>
          <c:invertIfNegative val="0"/>
          <c:dLbls>
            <c:spPr>
              <a:noFill/>
              <a:ln>
                <a:noFill/>
              </a:ln>
              <a:effectLst/>
            </c:spPr>
            <c:txPr>
              <a:bodyPr wrap="square" lIns="38100" tIns="19050" rIns="38100" bIns="19050" anchor="ctr">
                <a:spAutoFit/>
              </a:bodyPr>
              <a:lstStyle/>
              <a:p>
                <a:pPr>
                  <a:defRPr sz="1200" b="1">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Dati!$B$314:$B$324</c:f>
              <c:strCache>
                <c:ptCount val="11"/>
                <c:pt idx="0">
                  <c:v>07.2024., n=2318</c:v>
                </c:pt>
                <c:pt idx="1">
                  <c:v>06.2022., n=2808</c:v>
                </c:pt>
                <c:pt idx="2">
                  <c:v>11.2019., n=3622</c:v>
                </c:pt>
                <c:pt idx="4">
                  <c:v>07.2024., n=58</c:v>
                </c:pt>
                <c:pt idx="5">
                  <c:v>06.2022., n=77</c:v>
                </c:pt>
                <c:pt idx="6">
                  <c:v>11.2019., n=80</c:v>
                </c:pt>
                <c:pt idx="8">
                  <c:v>07.2024., n=2260</c:v>
                </c:pt>
                <c:pt idx="9">
                  <c:v>06.2022., n=2731</c:v>
                </c:pt>
                <c:pt idx="10">
                  <c:v>11.2019., n=3542</c:v>
                </c:pt>
              </c:strCache>
            </c:strRef>
          </c:cat>
          <c:val>
            <c:numRef>
              <c:f>Dati!$I$314:$I$324</c:f>
              <c:numCache>
                <c:formatCode>0</c:formatCode>
                <c:ptCount val="11"/>
                <c:pt idx="0" formatCode="###0">
                  <c:v>22.726095455930569</c:v>
                </c:pt>
                <c:pt idx="1">
                  <c:v>23.4</c:v>
                </c:pt>
                <c:pt idx="2" formatCode="###0">
                  <c:v>23.7</c:v>
                </c:pt>
                <c:pt idx="4" formatCode="###0">
                  <c:v>29.310344827586206</c:v>
                </c:pt>
                <c:pt idx="5">
                  <c:v>36.1</c:v>
                </c:pt>
                <c:pt idx="6">
                  <c:v>41.6</c:v>
                </c:pt>
                <c:pt idx="8" formatCode="###0">
                  <c:v>22.654867256637168</c:v>
                </c:pt>
                <c:pt idx="9">
                  <c:v>21.3</c:v>
                </c:pt>
                <c:pt idx="10">
                  <c:v>22.2</c:v>
                </c:pt>
              </c:numCache>
            </c:numRef>
          </c:val>
          <c:extLst xmlns:c16r2="http://schemas.microsoft.com/office/drawing/2015/06/chart">
            <c:ext xmlns:c16="http://schemas.microsoft.com/office/drawing/2014/chart" uri="{C3380CC4-5D6E-409C-BE32-E72D297353CC}">
              <c16:uniqueId val="{00000000-7896-4D0F-8EB9-CC744F9E947D}"/>
            </c:ext>
          </c:extLst>
        </c:ser>
        <c:ser>
          <c:idx val="7"/>
          <c:order val="7"/>
          <c:tx>
            <c:strRef>
              <c:f>Dati!$J$313</c:f>
              <c:strCache>
                <c:ptCount val="1"/>
                <c:pt idx="0">
                  <c:v>.</c:v>
                </c:pt>
              </c:strCache>
            </c:strRef>
          </c:tx>
          <c:spPr>
            <a:noFill/>
          </c:spPr>
          <c:invertIfNegative val="0"/>
          <c:cat>
            <c:strRef>
              <c:f>Dati!$B$314:$B$324</c:f>
              <c:strCache>
                <c:ptCount val="11"/>
                <c:pt idx="0">
                  <c:v>07.2024., n=2318</c:v>
                </c:pt>
                <c:pt idx="1">
                  <c:v>06.2022., n=2808</c:v>
                </c:pt>
                <c:pt idx="2">
                  <c:v>11.2019., n=3622</c:v>
                </c:pt>
                <c:pt idx="4">
                  <c:v>07.2024., n=58</c:v>
                </c:pt>
                <c:pt idx="5">
                  <c:v>06.2022., n=77</c:v>
                </c:pt>
                <c:pt idx="6">
                  <c:v>11.2019., n=80</c:v>
                </c:pt>
                <c:pt idx="8">
                  <c:v>07.2024., n=2260</c:v>
                </c:pt>
                <c:pt idx="9">
                  <c:v>06.2022., n=2731</c:v>
                </c:pt>
                <c:pt idx="10">
                  <c:v>11.2019., n=3542</c:v>
                </c:pt>
              </c:strCache>
            </c:strRef>
          </c:cat>
          <c:val>
            <c:numRef>
              <c:f>Dati!$J$314:$J$324</c:f>
              <c:numCache>
                <c:formatCode>0</c:formatCode>
                <c:ptCount val="11"/>
                <c:pt idx="0">
                  <c:v>25.873904544069433</c:v>
                </c:pt>
                <c:pt idx="1">
                  <c:v>25.200000000000003</c:v>
                </c:pt>
                <c:pt idx="2">
                  <c:v>24.900000000000002</c:v>
                </c:pt>
                <c:pt idx="3">
                  <c:v>48.6</c:v>
                </c:pt>
                <c:pt idx="4">
                  <c:v>19.289655172413795</c:v>
                </c:pt>
                <c:pt idx="5">
                  <c:v>12.5</c:v>
                </c:pt>
                <c:pt idx="6">
                  <c:v>7</c:v>
                </c:pt>
                <c:pt idx="7">
                  <c:v>48.6</c:v>
                </c:pt>
                <c:pt idx="8">
                  <c:v>25.945132743362834</c:v>
                </c:pt>
                <c:pt idx="9">
                  <c:v>27.3</c:v>
                </c:pt>
                <c:pt idx="10">
                  <c:v>26.400000000000002</c:v>
                </c:pt>
              </c:numCache>
            </c:numRef>
          </c:val>
          <c:extLst xmlns:c16r2="http://schemas.microsoft.com/office/drawing/2015/06/chart">
            <c:ext xmlns:c16="http://schemas.microsoft.com/office/drawing/2014/chart" uri="{C3380CC4-5D6E-409C-BE32-E72D297353CC}">
              <c16:uniqueId val="{00000001-7896-4D0F-8EB9-CC744F9E947D}"/>
            </c:ext>
          </c:extLst>
        </c:ser>
        <c:ser>
          <c:idx val="8"/>
          <c:order val="8"/>
          <c:tx>
            <c:strRef>
              <c:f>Dati!$K$313</c:f>
              <c:strCache>
                <c:ptCount val="1"/>
                <c:pt idx="0">
                  <c:v>Grūti 
pateikt</c:v>
                </c:pt>
              </c:strCache>
            </c:strRef>
          </c:tx>
          <c:spPr>
            <a:solidFill>
              <a:sysClr val="window" lastClr="FFFFFF">
                <a:lumMod val="75000"/>
              </a:sysClr>
            </a:solidFill>
          </c:spPr>
          <c:invertIfNegative val="0"/>
          <c:dLbls>
            <c:dLbl>
              <c:idx val="4"/>
              <c:layout/>
              <c:dLblPos val="inBase"/>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Dati!$B$314:$B$324</c:f>
              <c:strCache>
                <c:ptCount val="11"/>
                <c:pt idx="0">
                  <c:v>07.2024., n=2318</c:v>
                </c:pt>
                <c:pt idx="1">
                  <c:v>06.2022., n=2808</c:v>
                </c:pt>
                <c:pt idx="2">
                  <c:v>11.2019., n=3622</c:v>
                </c:pt>
                <c:pt idx="4">
                  <c:v>07.2024., n=58</c:v>
                </c:pt>
                <c:pt idx="5">
                  <c:v>06.2022., n=77</c:v>
                </c:pt>
                <c:pt idx="6">
                  <c:v>11.2019., n=80</c:v>
                </c:pt>
                <c:pt idx="8">
                  <c:v>07.2024., n=2260</c:v>
                </c:pt>
                <c:pt idx="9">
                  <c:v>06.2022., n=2731</c:v>
                </c:pt>
                <c:pt idx="10">
                  <c:v>11.2019., n=3542</c:v>
                </c:pt>
              </c:strCache>
            </c:strRef>
          </c:cat>
          <c:val>
            <c:numRef>
              <c:f>Dati!$K$314:$K$324</c:f>
              <c:numCache>
                <c:formatCode>0</c:formatCode>
                <c:ptCount val="11"/>
                <c:pt idx="0" formatCode="###0">
                  <c:v>15.596392190925762</c:v>
                </c:pt>
                <c:pt idx="1">
                  <c:v>21.8</c:v>
                </c:pt>
                <c:pt idx="2" formatCode="###0">
                  <c:v>18.3</c:v>
                </c:pt>
                <c:pt idx="4" formatCode="###0">
                  <c:v>1.7241379310344827</c:v>
                </c:pt>
                <c:pt idx="5">
                  <c:v>12.2</c:v>
                </c:pt>
                <c:pt idx="6">
                  <c:v>9</c:v>
                </c:pt>
                <c:pt idx="8" formatCode="###0">
                  <c:v>15.752212389380531</c:v>
                </c:pt>
                <c:pt idx="9">
                  <c:v>23.4</c:v>
                </c:pt>
                <c:pt idx="10">
                  <c:v>22.3</c:v>
                </c:pt>
              </c:numCache>
            </c:numRef>
          </c:val>
          <c:extLst xmlns:c16r2="http://schemas.microsoft.com/office/drawing/2015/06/chart">
            <c:ext xmlns:c16="http://schemas.microsoft.com/office/drawing/2014/chart" uri="{C3380CC4-5D6E-409C-BE32-E72D297353CC}">
              <c16:uniqueId val="{00000002-7896-4D0F-8EB9-CC744F9E947D}"/>
            </c:ext>
          </c:extLst>
        </c:ser>
        <c:dLbls>
          <c:showLegendKey val="0"/>
          <c:showVal val="0"/>
          <c:showCatName val="0"/>
          <c:showSerName val="0"/>
          <c:showPercent val="0"/>
          <c:showBubbleSize val="0"/>
        </c:dLbls>
        <c:gapWidth val="15"/>
        <c:overlap val="100"/>
        <c:axId val="673435464"/>
        <c:axId val="673427232"/>
      </c:barChart>
      <c:catAx>
        <c:axId val="673435464"/>
        <c:scaling>
          <c:orientation val="maxMin"/>
        </c:scaling>
        <c:delete val="0"/>
        <c:axPos val="l"/>
        <c:title>
          <c:tx>
            <c:rich>
              <a:bodyPr rot="0" vert="horz"/>
              <a:lstStyle/>
              <a:p>
                <a:pPr algn="ctr">
                  <a:defRPr sz="900" b="0" i="0" u="none" strike="noStrike" baseline="0">
                    <a:solidFill>
                      <a:sysClr val="windowText" lastClr="000000"/>
                    </a:solidFill>
                    <a:latin typeface="Arial"/>
                    <a:ea typeface="Arial"/>
                    <a:cs typeface="Arial"/>
                  </a:defRPr>
                </a:pPr>
                <a:r>
                  <a:rPr lang="lv-LV" sz="900">
                    <a:solidFill>
                      <a:sysClr val="windowText" lastClr="000000"/>
                    </a:solidFill>
                  </a:rPr>
                  <a:t>%</a:t>
                </a:r>
              </a:p>
            </c:rich>
          </c:tx>
          <c:layout>
            <c:manualLayout>
              <c:xMode val="edge"/>
              <c:yMode val="edge"/>
              <c:x val="0.96398440115608508"/>
              <c:y val="6.9550459155409722E-2"/>
            </c:manualLayout>
          </c:layout>
          <c:overlay val="0"/>
          <c:spPr>
            <a:solidFill>
              <a:srgbClr val="FFFFFF"/>
            </a:solidFill>
            <a:ln w="3175">
              <a:solidFill>
                <a:srgbClr val="000000"/>
              </a:solidFill>
            </a:ln>
            <a:effectLst>
              <a:outerShdw dist="35560" dir="2700000" algn="tl" rotWithShape="0">
                <a:prstClr val="black"/>
              </a:outerShdw>
            </a:effectLst>
          </c:spPr>
        </c:title>
        <c:numFmt formatCode="General" sourceLinked="1"/>
        <c:majorTickMark val="out"/>
        <c:minorTickMark val="none"/>
        <c:tickLblPos val="low"/>
        <c:spPr>
          <a:ln w="3175">
            <a:solidFill>
              <a:srgbClr val="333333"/>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673427232"/>
        <c:crossesAt val="61.5"/>
        <c:auto val="1"/>
        <c:lblAlgn val="ctr"/>
        <c:lblOffset val="100"/>
        <c:tickLblSkip val="1"/>
        <c:tickMarkSkip val="1"/>
        <c:noMultiLvlLbl val="0"/>
      </c:catAx>
      <c:valAx>
        <c:axId val="673427232"/>
        <c:scaling>
          <c:orientation val="minMax"/>
          <c:max val="185"/>
          <c:min val="0"/>
        </c:scaling>
        <c:delete val="1"/>
        <c:axPos val="b"/>
        <c:numFmt formatCode="0" sourceLinked="0"/>
        <c:majorTickMark val="out"/>
        <c:minorTickMark val="none"/>
        <c:tickLblPos val="nextTo"/>
        <c:crossAx val="673435464"/>
        <c:crosses val="max"/>
        <c:crossBetween val="between"/>
        <c:majorUnit val="20"/>
        <c:minorUnit val="4"/>
      </c:valAx>
      <c:spPr>
        <a:noFill/>
        <a:ln w="25400">
          <a:noFill/>
        </a:ln>
      </c:spPr>
    </c:plotArea>
    <c:legend>
      <c:legendPos val="t"/>
      <c:legendEntry>
        <c:idx val="0"/>
        <c:delete val="1"/>
      </c:legendEntry>
      <c:legendEntry>
        <c:idx val="5"/>
        <c:txPr>
          <a:bodyPr/>
          <a:lstStyle/>
          <a:p>
            <a:pPr>
              <a:defRPr sz="1200">
                <a:solidFill>
                  <a:schemeClr val="bg1"/>
                </a:solidFill>
              </a:defRPr>
            </a:pPr>
            <a:endParaRPr lang="en-US"/>
          </a:p>
        </c:txPr>
      </c:legendEntry>
      <c:legendEntry>
        <c:idx val="7"/>
        <c:txPr>
          <a:bodyPr/>
          <a:lstStyle/>
          <a:p>
            <a:pPr>
              <a:defRPr sz="1200">
                <a:solidFill>
                  <a:schemeClr val="bg1"/>
                </a:solidFill>
              </a:defRPr>
            </a:pPr>
            <a:endParaRPr lang="en-US"/>
          </a:p>
        </c:txPr>
      </c:legendEntry>
      <c:layout>
        <c:manualLayout>
          <c:xMode val="edge"/>
          <c:yMode val="edge"/>
          <c:x val="0.31267010843360299"/>
          <c:y val="1.1604956307834374E-2"/>
          <c:w val="0.62623196434035511"/>
          <c:h val="0.13734945923434641"/>
        </c:manualLayout>
      </c:layout>
      <c:overlay val="0"/>
      <c:txPr>
        <a:bodyPr/>
        <a:lstStyle/>
        <a:p>
          <a:pPr>
            <a:defRPr sz="1200"/>
          </a:pPr>
          <a:endParaRPr lang="en-US"/>
        </a:p>
      </c:txPr>
    </c:legend>
    <c:plotVisOnly val="1"/>
    <c:dispBlanksAs val="gap"/>
    <c:showDLblsOverMax val="0"/>
  </c:chart>
  <c:spPr>
    <a:noFill/>
    <a:ln w="6350">
      <a:noFill/>
    </a:ln>
  </c:spPr>
  <c:txPr>
    <a:bodyPr/>
    <a:lstStyle/>
    <a:p>
      <a:pPr>
        <a:defRPr sz="800" b="0" i="0" u="none" strike="noStrike" baseline="0">
          <a:solidFill>
            <a:srgbClr val="333333"/>
          </a:solidFill>
          <a:latin typeface="Arial"/>
          <a:ea typeface="Arial"/>
          <a:cs typeface="Arial"/>
        </a:defRPr>
      </a:pPr>
      <a:endParaRPr lang="en-US"/>
    </a:p>
  </c:txPr>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822825579810845"/>
          <c:y val="6.2698966734494835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8231412854215139"/>
          <c:y val="0.14839925891616487"/>
          <c:w val="0.50771478907602308"/>
          <c:h val="0.8363177396943029"/>
        </c:manualLayout>
      </c:layout>
      <c:barChart>
        <c:barDir val="bar"/>
        <c:grouping val="stacked"/>
        <c:varyColors val="0"/>
        <c:ser>
          <c:idx val="0"/>
          <c:order val="0"/>
          <c:tx>
            <c:strRef>
              <c:f>Dati!$C$349</c:f>
              <c:strCache>
                <c:ptCount val="1"/>
                <c:pt idx="0">
                  <c:v>.</c:v>
                </c:pt>
              </c:strCache>
            </c:strRef>
          </c:tx>
          <c:spPr>
            <a:noFill/>
          </c:spPr>
          <c:invertIfNegative val="0"/>
          <c:dLbls>
            <c:delete val="1"/>
          </c:dLbls>
          <c:cat>
            <c:strRef>
              <c:f>Dati!$B$350:$B$364</c:f>
              <c:strCache>
                <c:ptCount val="15"/>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pt idx="13">
                  <c:v>06.2022., n=2808</c:v>
                </c:pt>
                <c:pt idx="14">
                  <c:v>11.2019., n=3622</c:v>
                </c:pt>
              </c:strCache>
            </c:strRef>
          </c:cat>
          <c:val>
            <c:numRef>
              <c:f>Dati!$C$350:$C$364</c:f>
              <c:numCache>
                <c:formatCode>0.0</c:formatCode>
                <c:ptCount val="15"/>
                <c:pt idx="0">
                  <c:v>14.45211389128559</c:v>
                </c:pt>
                <c:pt idx="1">
                  <c:v>14.403537532355482</c:v>
                </c:pt>
                <c:pt idx="2">
                  <c:v>14.003537532355482</c:v>
                </c:pt>
                <c:pt idx="3">
                  <c:v>20.103537532355482</c:v>
                </c:pt>
                <c:pt idx="4">
                  <c:v>11.044003451251083</c:v>
                </c:pt>
                <c:pt idx="5">
                  <c:v>10.903537532355482</c:v>
                </c:pt>
                <c:pt idx="6">
                  <c:v>9.503537532355482</c:v>
                </c:pt>
                <c:pt idx="7">
                  <c:v>20.103537532355482</c:v>
                </c:pt>
                <c:pt idx="8">
                  <c:v>7.6790336496980185</c:v>
                </c:pt>
                <c:pt idx="9">
                  <c:v>10.603537532355482</c:v>
                </c:pt>
                <c:pt idx="10">
                  <c:v>10.503537532355482</c:v>
                </c:pt>
                <c:pt idx="11">
                  <c:v>20.103537532355482</c:v>
                </c:pt>
                <c:pt idx="12">
                  <c:v>0</c:v>
                </c:pt>
                <c:pt idx="13">
                  <c:v>4.3035375323554819</c:v>
                </c:pt>
                <c:pt idx="14">
                  <c:v>2.903537532355482</c:v>
                </c:pt>
              </c:numCache>
            </c:numRef>
          </c:val>
          <c:extLst xmlns:c16r2="http://schemas.microsoft.com/office/drawing/2015/06/chart">
            <c:ext xmlns:c16="http://schemas.microsoft.com/office/drawing/2014/chart" uri="{C3380CC4-5D6E-409C-BE32-E72D297353CC}">
              <c16:uniqueId val="{00000000-7E6F-4FC7-BF59-2D84E5837692}"/>
            </c:ext>
          </c:extLst>
        </c:ser>
        <c:ser>
          <c:idx val="1"/>
          <c:order val="1"/>
          <c:tx>
            <c:strRef>
              <c:f>Dati!$D$349</c:f>
              <c:strCache>
                <c:ptCount val="1"/>
                <c:pt idx="0">
                  <c:v>Pilnīgi 
nepiekrīt</c:v>
                </c:pt>
              </c:strCache>
            </c:strRef>
          </c:tx>
          <c:spPr>
            <a:solidFill>
              <a:srgbClr val="840C54"/>
            </a:solidFill>
          </c:spPr>
          <c:invertIfNegative val="0"/>
          <c:dLbls>
            <c:dLbl>
              <c:idx val="8"/>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12"/>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13"/>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14"/>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chemeClr val="tx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Dati!$B$350:$B$364</c:f>
              <c:strCache>
                <c:ptCount val="15"/>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pt idx="13">
                  <c:v>06.2022., n=2808</c:v>
                </c:pt>
                <c:pt idx="14">
                  <c:v>11.2019., n=3622</c:v>
                </c:pt>
              </c:strCache>
            </c:strRef>
          </c:cat>
          <c:val>
            <c:numRef>
              <c:f>Dati!$D$350:$D$364</c:f>
              <c:numCache>
                <c:formatCode>###0</c:formatCode>
                <c:ptCount val="15"/>
                <c:pt idx="0">
                  <c:v>1.12165660051769</c:v>
                </c:pt>
                <c:pt idx="1">
                  <c:v>1.1000000000000001</c:v>
                </c:pt>
                <c:pt idx="2">
                  <c:v>1.5</c:v>
                </c:pt>
                <c:pt idx="4">
                  <c:v>1.2510785159620363</c:v>
                </c:pt>
                <c:pt idx="5">
                  <c:v>1.7</c:v>
                </c:pt>
                <c:pt idx="6">
                  <c:v>1.7</c:v>
                </c:pt>
                <c:pt idx="8">
                  <c:v>2.7610008628127698</c:v>
                </c:pt>
                <c:pt idx="9">
                  <c:v>2</c:v>
                </c:pt>
                <c:pt idx="10">
                  <c:v>1.9</c:v>
                </c:pt>
                <c:pt idx="12">
                  <c:v>3.7963761863675582</c:v>
                </c:pt>
                <c:pt idx="13">
                  <c:v>2.7</c:v>
                </c:pt>
                <c:pt idx="14">
                  <c:v>3.1</c:v>
                </c:pt>
              </c:numCache>
            </c:numRef>
          </c:val>
          <c:extLst xmlns:c16r2="http://schemas.microsoft.com/office/drawing/2015/06/chart">
            <c:ext xmlns:c16="http://schemas.microsoft.com/office/drawing/2014/chart" uri="{C3380CC4-5D6E-409C-BE32-E72D297353CC}">
              <c16:uniqueId val="{00000001-7E6F-4FC7-BF59-2D84E5837692}"/>
            </c:ext>
          </c:extLst>
        </c:ser>
        <c:ser>
          <c:idx val="2"/>
          <c:order val="2"/>
          <c:tx>
            <c:strRef>
              <c:f>Dati!$E$349</c:f>
              <c:strCache>
                <c:ptCount val="1"/>
                <c:pt idx="0">
                  <c:v>Drīzāk 
nepiekrīt</c:v>
                </c:pt>
              </c:strCache>
            </c:strRef>
          </c:tx>
          <c:spPr>
            <a:solidFill>
              <a:srgbClr val="D0909F"/>
            </a:solidFill>
          </c:spPr>
          <c:invertIfNegative val="0"/>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Dati!$B$350:$B$364</c:f>
              <c:strCache>
                <c:ptCount val="15"/>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pt idx="13">
                  <c:v>06.2022., n=2808</c:v>
                </c:pt>
                <c:pt idx="14">
                  <c:v>11.2019., n=3622</c:v>
                </c:pt>
              </c:strCache>
            </c:strRef>
          </c:cat>
          <c:val>
            <c:numRef>
              <c:f>Dati!$E$350:$E$364</c:f>
              <c:numCache>
                <c:formatCode>###0</c:formatCode>
                <c:ptCount val="15"/>
                <c:pt idx="0">
                  <c:v>4.5297670405522004</c:v>
                </c:pt>
                <c:pt idx="1">
                  <c:v>4.5999999999999996</c:v>
                </c:pt>
                <c:pt idx="2">
                  <c:v>4.5999999999999996</c:v>
                </c:pt>
                <c:pt idx="4">
                  <c:v>7.8084555651423644</c:v>
                </c:pt>
                <c:pt idx="5">
                  <c:v>7.5</c:v>
                </c:pt>
                <c:pt idx="6">
                  <c:v>8.9</c:v>
                </c:pt>
                <c:pt idx="8">
                  <c:v>9.6635030198446934</c:v>
                </c:pt>
                <c:pt idx="9">
                  <c:v>7.5</c:v>
                </c:pt>
                <c:pt idx="10">
                  <c:v>7.7</c:v>
                </c:pt>
                <c:pt idx="12">
                  <c:v>16.307161345987922</c:v>
                </c:pt>
                <c:pt idx="13">
                  <c:v>13.1</c:v>
                </c:pt>
                <c:pt idx="14">
                  <c:v>14.1</c:v>
                </c:pt>
              </c:numCache>
            </c:numRef>
          </c:val>
          <c:extLst xmlns:c16r2="http://schemas.microsoft.com/office/drawing/2015/06/chart">
            <c:ext xmlns:c16="http://schemas.microsoft.com/office/drawing/2014/chart" uri="{C3380CC4-5D6E-409C-BE32-E72D297353CC}">
              <c16:uniqueId val="{00000007-7E6F-4FC7-BF59-2D84E5837692}"/>
            </c:ext>
          </c:extLst>
        </c:ser>
        <c:ser>
          <c:idx val="3"/>
          <c:order val="3"/>
          <c:tx>
            <c:strRef>
              <c:f>Dati!$F$349</c:f>
              <c:strCache>
                <c:ptCount val="1"/>
                <c:pt idx="0">
                  <c:v>Drīzāk 
piekrīt</c:v>
                </c:pt>
              </c:strCache>
            </c:strRef>
          </c:tx>
          <c:spPr>
            <a:solidFill>
              <a:srgbClr val="BDDCA8"/>
            </a:solidFill>
          </c:spPr>
          <c:invertIfNegative val="0"/>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Dati!$B$350:$B$364</c:f>
              <c:strCache>
                <c:ptCount val="15"/>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pt idx="13">
                  <c:v>06.2022., n=2808</c:v>
                </c:pt>
                <c:pt idx="14">
                  <c:v>11.2019., n=3622</c:v>
                </c:pt>
              </c:strCache>
            </c:strRef>
          </c:cat>
          <c:val>
            <c:numRef>
              <c:f>Dati!$F$350:$F$364</c:f>
              <c:numCache>
                <c:formatCode>###0</c:formatCode>
                <c:ptCount val="15"/>
                <c:pt idx="0">
                  <c:v>37.057808455565144</c:v>
                </c:pt>
                <c:pt idx="1">
                  <c:v>35.6</c:v>
                </c:pt>
                <c:pt idx="2">
                  <c:v>35.5</c:v>
                </c:pt>
                <c:pt idx="4">
                  <c:v>41.415012942191545</c:v>
                </c:pt>
                <c:pt idx="5">
                  <c:v>36.4</c:v>
                </c:pt>
                <c:pt idx="6">
                  <c:v>38.1</c:v>
                </c:pt>
                <c:pt idx="8">
                  <c:v>36.798964624676444</c:v>
                </c:pt>
                <c:pt idx="9">
                  <c:v>37.9</c:v>
                </c:pt>
                <c:pt idx="10">
                  <c:v>38.1</c:v>
                </c:pt>
                <c:pt idx="12">
                  <c:v>35.116479723899914</c:v>
                </c:pt>
                <c:pt idx="13">
                  <c:v>34.700000000000003</c:v>
                </c:pt>
                <c:pt idx="14">
                  <c:v>35</c:v>
                </c:pt>
              </c:numCache>
            </c:numRef>
          </c:val>
          <c:extLst xmlns:c16r2="http://schemas.microsoft.com/office/drawing/2015/06/chart">
            <c:ext xmlns:c16="http://schemas.microsoft.com/office/drawing/2014/chart" uri="{C3380CC4-5D6E-409C-BE32-E72D297353CC}">
              <c16:uniqueId val="{00000008-7E6F-4FC7-BF59-2D84E5837692}"/>
            </c:ext>
          </c:extLst>
        </c:ser>
        <c:ser>
          <c:idx val="4"/>
          <c:order val="4"/>
          <c:tx>
            <c:strRef>
              <c:f>Dati!$G$349</c:f>
              <c:strCache>
                <c:ptCount val="1"/>
                <c:pt idx="0">
                  <c:v>Pilnīgi 
piekrīt</c:v>
                </c:pt>
              </c:strCache>
            </c:strRef>
          </c:tx>
          <c:spPr>
            <a:solidFill>
              <a:srgbClr val="385723"/>
            </a:solidFill>
          </c:spPr>
          <c:invertIfNegative val="0"/>
          <c:dLbls>
            <c:dLbl>
              <c:idx val="0"/>
              <c:layout>
                <c:manualLayout>
                  <c:x val="9.5921510524616393E-3"/>
                  <c:y val="3.0446191989978567E-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19C-4C33-8BB2-FB5D6F43852B}"/>
                </c:ext>
                <c:ext xmlns:c15="http://schemas.microsoft.com/office/drawing/2012/chart" uri="{CE6537A1-D6FC-4f65-9D91-7224C49458BB}">
                  <c15:layout/>
                </c:ext>
              </c:extLst>
            </c:dLbl>
            <c:dLbl>
              <c:idx val="1"/>
              <c:layout>
                <c:manualLayout>
                  <c:x val="1.1154348326333321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292-4B88-ABE0-CE9AB998FCDB}"/>
                </c:ext>
                <c:ext xmlns:c15="http://schemas.microsoft.com/office/drawing/2012/chart" uri="{CE6537A1-D6FC-4f65-9D91-7224C49458BB}">
                  <c15:layout/>
                </c:ext>
              </c:extLst>
            </c:dLbl>
            <c:dLbl>
              <c:idx val="9"/>
              <c:layout>
                <c:manualLayout>
                  <c:x val="0"/>
                  <c:y val="-3.9990551181102365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19C-4C33-8BB2-FB5D6F43852B}"/>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Dati!$B$350:$B$364</c:f>
              <c:strCache>
                <c:ptCount val="15"/>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pt idx="13">
                  <c:v>06.2022., n=2808</c:v>
                </c:pt>
                <c:pt idx="14">
                  <c:v>11.2019., n=3622</c:v>
                </c:pt>
              </c:strCache>
            </c:strRef>
          </c:cat>
          <c:val>
            <c:numRef>
              <c:f>Dati!$G$350:$G$364</c:f>
              <c:numCache>
                <c:formatCode>###0</c:formatCode>
                <c:ptCount val="15"/>
                <c:pt idx="0">
                  <c:v>37.661777394305439</c:v>
                </c:pt>
                <c:pt idx="1">
                  <c:v>32.299999999999997</c:v>
                </c:pt>
                <c:pt idx="2">
                  <c:v>34.5</c:v>
                </c:pt>
                <c:pt idx="4">
                  <c:v>27.1786022433132</c:v>
                </c:pt>
                <c:pt idx="5">
                  <c:v>24.8</c:v>
                </c:pt>
                <c:pt idx="6">
                  <c:v>25.9</c:v>
                </c:pt>
                <c:pt idx="8">
                  <c:v>16.522864538395169</c:v>
                </c:pt>
                <c:pt idx="9">
                  <c:v>18.7</c:v>
                </c:pt>
                <c:pt idx="10">
                  <c:v>19.899999999999999</c:v>
                </c:pt>
                <c:pt idx="12">
                  <c:v>17.471958584987057</c:v>
                </c:pt>
                <c:pt idx="13">
                  <c:v>17</c:v>
                </c:pt>
                <c:pt idx="14">
                  <c:v>18.100000000000001</c:v>
                </c:pt>
              </c:numCache>
            </c:numRef>
          </c:val>
          <c:extLst xmlns:c16r2="http://schemas.microsoft.com/office/drawing/2015/06/chart">
            <c:ext xmlns:c16="http://schemas.microsoft.com/office/drawing/2014/chart" uri="{C3380CC4-5D6E-409C-BE32-E72D297353CC}">
              <c16:uniqueId val="{00000009-7E6F-4FC7-BF59-2D84E5837692}"/>
            </c:ext>
          </c:extLst>
        </c:ser>
        <c:ser>
          <c:idx val="5"/>
          <c:order val="5"/>
          <c:tx>
            <c:strRef>
              <c:f>Dati!$H$349</c:f>
              <c:strCache>
                <c:ptCount val="1"/>
                <c:pt idx="0">
                  <c:v>20,1</c:v>
                </c:pt>
              </c:strCache>
            </c:strRef>
          </c:tx>
          <c:spPr>
            <a:noFill/>
          </c:spPr>
          <c:invertIfNegative val="0"/>
          <c:dLbls>
            <c:delete val="1"/>
          </c:dLbls>
          <c:cat>
            <c:strRef>
              <c:f>Dati!$B$350:$B$364</c:f>
              <c:strCache>
                <c:ptCount val="15"/>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pt idx="13">
                  <c:v>06.2022., n=2808</c:v>
                </c:pt>
                <c:pt idx="14">
                  <c:v>11.2019., n=3622</c:v>
                </c:pt>
              </c:strCache>
            </c:strRef>
          </c:cat>
          <c:val>
            <c:numRef>
              <c:f>Dati!$H$350:$H$364</c:f>
              <c:numCache>
                <c:formatCode>###0</c:formatCode>
                <c:ptCount val="15"/>
                <c:pt idx="0">
                  <c:v>7.1954270923209549</c:v>
                </c:pt>
                <c:pt idx="1">
                  <c:v>14.015012942191539</c:v>
                </c:pt>
                <c:pt idx="2">
                  <c:v>11.915012942191538</c:v>
                </c:pt>
                <c:pt idx="3">
                  <c:v>81.915012942191538</c:v>
                </c:pt>
                <c:pt idx="4">
                  <c:v>13.321397756686792</c:v>
                </c:pt>
                <c:pt idx="5">
                  <c:v>20.715012942191542</c:v>
                </c:pt>
                <c:pt idx="6">
                  <c:v>17.915012942191538</c:v>
                </c:pt>
                <c:pt idx="7">
                  <c:v>81.915012942191538</c:v>
                </c:pt>
                <c:pt idx="8">
                  <c:v>28.593183779119926</c:v>
                </c:pt>
                <c:pt idx="9">
                  <c:v>25.315012942191537</c:v>
                </c:pt>
                <c:pt idx="10">
                  <c:v>23.915012942191538</c:v>
                </c:pt>
                <c:pt idx="11">
                  <c:v>81.915012942191538</c:v>
                </c:pt>
                <c:pt idx="12">
                  <c:v>29.326574633304574</c:v>
                </c:pt>
                <c:pt idx="13">
                  <c:v>30.215012942191535</c:v>
                </c:pt>
                <c:pt idx="14">
                  <c:v>28.815012942191537</c:v>
                </c:pt>
              </c:numCache>
            </c:numRef>
          </c:val>
          <c:extLst xmlns:c16r2="http://schemas.microsoft.com/office/drawing/2015/06/chart">
            <c:ext xmlns:c16="http://schemas.microsoft.com/office/drawing/2014/chart" uri="{C3380CC4-5D6E-409C-BE32-E72D297353CC}">
              <c16:uniqueId val="{0000000A-7E6F-4FC7-BF59-2D84E5837692}"/>
            </c:ext>
          </c:extLst>
        </c:ser>
        <c:ser>
          <c:idx val="6"/>
          <c:order val="6"/>
          <c:tx>
            <c:strRef>
              <c:f>Dati!$I$349</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Dati!$B$350:$B$364</c:f>
              <c:strCache>
                <c:ptCount val="15"/>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pt idx="13">
                  <c:v>06.2022., n=2808</c:v>
                </c:pt>
                <c:pt idx="14">
                  <c:v>11.2019., n=3622</c:v>
                </c:pt>
              </c:strCache>
            </c:strRef>
          </c:cat>
          <c:val>
            <c:numRef>
              <c:f>Dati!$I$350:$I$364</c:f>
              <c:numCache>
                <c:formatCode>###0</c:formatCode>
                <c:ptCount val="15"/>
                <c:pt idx="0">
                  <c:v>19.628990509059534</c:v>
                </c:pt>
                <c:pt idx="1">
                  <c:v>26.5</c:v>
                </c:pt>
                <c:pt idx="2">
                  <c:v>23.9</c:v>
                </c:pt>
                <c:pt idx="4">
                  <c:v>22.346850733390855</c:v>
                </c:pt>
                <c:pt idx="5">
                  <c:v>29.6</c:v>
                </c:pt>
                <c:pt idx="6">
                  <c:v>25.3</c:v>
                </c:pt>
                <c:pt idx="8">
                  <c:v>34.253666954270926</c:v>
                </c:pt>
                <c:pt idx="9">
                  <c:v>33.799999999999997</c:v>
                </c:pt>
                <c:pt idx="10">
                  <c:v>32.299999999999997</c:v>
                </c:pt>
                <c:pt idx="12">
                  <c:v>27.308024158757551</c:v>
                </c:pt>
                <c:pt idx="13">
                  <c:v>32.4</c:v>
                </c:pt>
                <c:pt idx="14">
                  <c:v>29.8</c:v>
                </c:pt>
              </c:numCache>
            </c:numRef>
          </c:val>
          <c:extLst xmlns:c16r2="http://schemas.microsoft.com/office/drawing/2015/06/chart">
            <c:ext xmlns:c16="http://schemas.microsoft.com/office/drawing/2014/chart" uri="{C3380CC4-5D6E-409C-BE32-E72D297353CC}">
              <c16:uniqueId val="{0000000B-7E6F-4FC7-BF59-2D84E5837692}"/>
            </c:ext>
          </c:extLst>
        </c:ser>
        <c:dLbls>
          <c:showLegendKey val="0"/>
          <c:showVal val="1"/>
          <c:showCatName val="0"/>
          <c:showSerName val="0"/>
          <c:showPercent val="0"/>
          <c:showBubbleSize val="0"/>
        </c:dLbls>
        <c:gapWidth val="30"/>
        <c:overlap val="100"/>
        <c:axId val="673433504"/>
        <c:axId val="673428016"/>
      </c:barChart>
      <c:catAx>
        <c:axId val="673433504"/>
        <c:scaling>
          <c:orientation val="maxMin"/>
        </c:scaling>
        <c:delete val="0"/>
        <c:axPos val="l"/>
        <c:numFmt formatCode="General" sourceLinked="1"/>
        <c:majorTickMark val="none"/>
        <c:minorTickMark val="none"/>
        <c:tickLblPos val="low"/>
        <c:spPr>
          <a:ln w="3175">
            <a:solidFill>
              <a:sysClr val="windowText" lastClr="000000"/>
            </a:solidFill>
            <a:prstDash val="solid"/>
          </a:ln>
        </c:spPr>
        <c:txPr>
          <a:bodyPr rot="0" vert="horz"/>
          <a:lstStyle/>
          <a:p>
            <a:pPr>
              <a:defRPr sz="1200"/>
            </a:pPr>
            <a:endParaRPr lang="en-US"/>
          </a:p>
        </c:txPr>
        <c:crossAx val="673428016"/>
        <c:crossesAt val="20.100000000000001"/>
        <c:auto val="1"/>
        <c:lblAlgn val="ctr"/>
        <c:lblOffset val="100"/>
        <c:tickLblSkip val="1"/>
        <c:tickMarkSkip val="1"/>
        <c:noMultiLvlLbl val="0"/>
      </c:catAx>
      <c:valAx>
        <c:axId val="673428016"/>
        <c:scaling>
          <c:orientation val="minMax"/>
          <c:max val="145"/>
          <c:min val="0"/>
        </c:scaling>
        <c:delete val="1"/>
        <c:axPos val="t"/>
        <c:numFmt formatCode="0.0" sourceLinked="1"/>
        <c:majorTickMark val="out"/>
        <c:minorTickMark val="none"/>
        <c:tickLblPos val="nextTo"/>
        <c:crossAx val="673433504"/>
        <c:crosses val="autoZero"/>
        <c:crossBetween val="between"/>
      </c:valAx>
      <c:spPr>
        <a:noFill/>
        <a:ln w="3175">
          <a:noFill/>
          <a:prstDash val="solid"/>
        </a:ln>
      </c:spPr>
    </c:plotArea>
    <c:legend>
      <c:legendPos val="t"/>
      <c:legendEntry>
        <c:idx val="0"/>
        <c:delete val="1"/>
      </c:legendEntry>
      <c:legendEntry>
        <c:idx val="5"/>
        <c:txPr>
          <a:bodyPr/>
          <a:lstStyle/>
          <a:p>
            <a:pPr>
              <a:defRPr sz="1200">
                <a:solidFill>
                  <a:schemeClr val="bg1"/>
                </a:solidFill>
              </a:defRPr>
            </a:pPr>
            <a:endParaRPr lang="en-US"/>
          </a:p>
        </c:txPr>
      </c:legendEntry>
      <c:layout>
        <c:manualLayout>
          <c:xMode val="edge"/>
          <c:yMode val="edge"/>
          <c:x val="0.3945931758530184"/>
          <c:y val="5.2746641963872165E-3"/>
          <c:w val="0.54358896918707078"/>
          <c:h val="0.12765416087694922"/>
        </c:manualLayout>
      </c:layout>
      <c:overlay val="0"/>
      <c:txPr>
        <a:bodyPr/>
        <a:lstStyle/>
        <a:p>
          <a:pPr>
            <a:defRPr sz="1200"/>
          </a:pPr>
          <a:endParaRPr lang="en-US"/>
        </a:p>
      </c:txPr>
    </c:legend>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7141829083197762"/>
          <c:y val="7.2632731468218623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317199972087018"/>
          <c:y val="0.10786416107045894"/>
          <c:w val="0.55830900447998355"/>
          <c:h val="0.87230905040483475"/>
        </c:manualLayout>
      </c:layout>
      <c:barChart>
        <c:barDir val="bar"/>
        <c:grouping val="stacked"/>
        <c:varyColors val="0"/>
        <c:ser>
          <c:idx val="0"/>
          <c:order val="0"/>
          <c:tx>
            <c:strRef>
              <c:f>Dati!$C$369</c:f>
              <c:strCache>
                <c:ptCount val="1"/>
                <c:pt idx="0">
                  <c:v>.</c:v>
                </c:pt>
              </c:strCache>
            </c:strRef>
          </c:tx>
          <c:spPr>
            <a:noFill/>
          </c:spPr>
          <c:invertIfNegative val="0"/>
          <c:dLbls>
            <c:delete val="1"/>
          </c:dLbls>
          <c:cat>
            <c:strRef>
              <c:f>Dati!$B$370:$B$404</c:f>
              <c:strCache>
                <c:ptCount val="35"/>
                <c:pt idx="0">
                  <c:v>PIEDER TIESĪBAS</c:v>
                </c:pt>
                <c:pt idx="1">
                  <c:v>07.2024., n=58</c:v>
                </c:pt>
                <c:pt idx="2">
                  <c:v>06.2022., n=77</c:v>
                </c:pt>
                <c:pt idx="3">
                  <c:v>11.2019., n=80</c:v>
                </c:pt>
                <c:pt idx="4">
                  <c:v>NEPIEDER TIESĪBAS</c:v>
                </c:pt>
                <c:pt idx="5">
                  <c:v>07.2024., n=2260</c:v>
                </c:pt>
                <c:pt idx="6">
                  <c:v>06.2022., n=2731</c:v>
                </c:pt>
                <c:pt idx="7">
                  <c:v>11.2019., n=3542</c:v>
                </c:pt>
                <c:pt idx="9">
                  <c:v>PIEDER TIESĪBAS</c:v>
                </c:pt>
                <c:pt idx="10">
                  <c:v>07.2024., n=58</c:v>
                </c:pt>
                <c:pt idx="11">
                  <c:v>06.2022., n=77</c:v>
                </c:pt>
                <c:pt idx="12">
                  <c:v>11.2019., n=80</c:v>
                </c:pt>
                <c:pt idx="13">
                  <c:v>NEPIEDER TIESĪBAS</c:v>
                </c:pt>
                <c:pt idx="14">
                  <c:v>07.2024., n=2260</c:v>
                </c:pt>
                <c:pt idx="15">
                  <c:v>06.2022., n=2731</c:v>
                </c:pt>
                <c:pt idx="16">
                  <c:v>11.2019., n=3542</c:v>
                </c:pt>
                <c:pt idx="18">
                  <c:v>PIEDER TIESĪBAS</c:v>
                </c:pt>
                <c:pt idx="19">
                  <c:v>07.2024., n=58</c:v>
                </c:pt>
                <c:pt idx="20">
                  <c:v>06.2022., n=77</c:v>
                </c:pt>
                <c:pt idx="21">
                  <c:v>11.2019., n=80</c:v>
                </c:pt>
                <c:pt idx="22">
                  <c:v>NEPIEDER TIESĪBAS</c:v>
                </c:pt>
                <c:pt idx="23">
                  <c:v>07.2024., n=2260</c:v>
                </c:pt>
                <c:pt idx="24">
                  <c:v>06.2022., n=2731</c:v>
                </c:pt>
                <c:pt idx="25">
                  <c:v>11.2019., n=3542</c:v>
                </c:pt>
                <c:pt idx="27">
                  <c:v>PIEDER TIESĪBAS</c:v>
                </c:pt>
                <c:pt idx="28">
                  <c:v>07.2024., n=58</c:v>
                </c:pt>
                <c:pt idx="29">
                  <c:v>06.2022., n=77</c:v>
                </c:pt>
                <c:pt idx="30">
                  <c:v>11.2019., n=80</c:v>
                </c:pt>
                <c:pt idx="31">
                  <c:v>NEPIEDER TIESĪBAS</c:v>
                </c:pt>
                <c:pt idx="32">
                  <c:v>07.2024., n=2260</c:v>
                </c:pt>
                <c:pt idx="33">
                  <c:v>06.2022., n=2731</c:v>
                </c:pt>
                <c:pt idx="34">
                  <c:v>11.2019., n=3542</c:v>
                </c:pt>
              </c:strCache>
            </c:strRef>
          </c:cat>
          <c:val>
            <c:numRef>
              <c:f>Dati!$C$370:$C$404</c:f>
              <c:numCache>
                <c:formatCode>0.0</c:formatCode>
                <c:ptCount val="35"/>
                <c:pt idx="0">
                  <c:v>34.793103448275858</c:v>
                </c:pt>
                <c:pt idx="1">
                  <c:v>27.896551724137925</c:v>
                </c:pt>
                <c:pt idx="2">
                  <c:v>26.893103448275859</c:v>
                </c:pt>
                <c:pt idx="3">
                  <c:v>25.893103448275859</c:v>
                </c:pt>
                <c:pt idx="4">
                  <c:v>34.793103448275858</c:v>
                </c:pt>
                <c:pt idx="5">
                  <c:v>29.173634421727186</c:v>
                </c:pt>
                <c:pt idx="6">
                  <c:v>29.193103448275856</c:v>
                </c:pt>
                <c:pt idx="7">
                  <c:v>28.793103448275858</c:v>
                </c:pt>
                <c:pt idx="8">
                  <c:v>34.793103448275858</c:v>
                </c:pt>
                <c:pt idx="9">
                  <c:v>34.793103448275858</c:v>
                </c:pt>
                <c:pt idx="10">
                  <c:v>17.551724137931032</c:v>
                </c:pt>
                <c:pt idx="11">
                  <c:v>24.993103448275857</c:v>
                </c:pt>
                <c:pt idx="12">
                  <c:v>18.293103448275858</c:v>
                </c:pt>
                <c:pt idx="13">
                  <c:v>34.793103448275858</c:v>
                </c:pt>
                <c:pt idx="14">
                  <c:v>25.943545926151966</c:v>
                </c:pt>
                <c:pt idx="15">
                  <c:v>25.593103448275855</c:v>
                </c:pt>
                <c:pt idx="16">
                  <c:v>24.193103448275856</c:v>
                </c:pt>
                <c:pt idx="17">
                  <c:v>34.793103448275858</c:v>
                </c:pt>
                <c:pt idx="18">
                  <c:v>34.793103448275858</c:v>
                </c:pt>
                <c:pt idx="19">
                  <c:v>10.6551724137931</c:v>
                </c:pt>
                <c:pt idx="20">
                  <c:v>17.993103448275861</c:v>
                </c:pt>
                <c:pt idx="21">
                  <c:v>16.793103448275858</c:v>
                </c:pt>
                <c:pt idx="22">
                  <c:v>34.793103448275858</c:v>
                </c:pt>
                <c:pt idx="23">
                  <c:v>22.669209642966123</c:v>
                </c:pt>
                <c:pt idx="24">
                  <c:v>25.393103448275859</c:v>
                </c:pt>
                <c:pt idx="25">
                  <c:v>25.293103448275858</c:v>
                </c:pt>
                <c:pt idx="26">
                  <c:v>34.793103448275858</c:v>
                </c:pt>
                <c:pt idx="27">
                  <c:v>34.793103448275858</c:v>
                </c:pt>
                <c:pt idx="28">
                  <c:v>2.0344827586206868</c:v>
                </c:pt>
                <c:pt idx="29">
                  <c:v>19.993103448275857</c:v>
                </c:pt>
                <c:pt idx="30">
                  <c:v>13.393103448275859</c:v>
                </c:pt>
                <c:pt idx="31">
                  <c:v>34.793103448275858</c:v>
                </c:pt>
                <c:pt idx="32">
                  <c:v>15.014342386328952</c:v>
                </c:pt>
                <c:pt idx="33">
                  <c:v>18.993103448275857</c:v>
                </c:pt>
                <c:pt idx="34">
                  <c:v>17.693103448275856</c:v>
                </c:pt>
              </c:numCache>
            </c:numRef>
          </c:val>
          <c:extLst xmlns:c16r2="http://schemas.microsoft.com/office/drawing/2015/06/chart">
            <c:ext xmlns:c16="http://schemas.microsoft.com/office/drawing/2014/chart" uri="{C3380CC4-5D6E-409C-BE32-E72D297353CC}">
              <c16:uniqueId val="{00000000-2C43-4CA7-98A2-1DC4E22FF9CA}"/>
            </c:ext>
          </c:extLst>
        </c:ser>
        <c:ser>
          <c:idx val="1"/>
          <c:order val="1"/>
          <c:tx>
            <c:strRef>
              <c:f>Dati!$D$369</c:f>
              <c:strCache>
                <c:ptCount val="1"/>
                <c:pt idx="0">
                  <c:v>Pilnīgi 
nepiekrīt</c:v>
                </c:pt>
              </c:strCache>
            </c:strRef>
          </c:tx>
          <c:spPr>
            <a:solidFill>
              <a:srgbClr val="840C54"/>
            </a:solidFill>
          </c:spPr>
          <c:invertIfNegative val="0"/>
          <c:dLbls>
            <c:dLbl>
              <c:idx val="1"/>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10"/>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11"/>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12"/>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19"/>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20"/>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21"/>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28"/>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29"/>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32"/>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33"/>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34"/>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chemeClr val="tx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Dati!$B$370:$B$404</c:f>
              <c:strCache>
                <c:ptCount val="35"/>
                <c:pt idx="0">
                  <c:v>PIEDER TIESĪBAS</c:v>
                </c:pt>
                <c:pt idx="1">
                  <c:v>07.2024., n=58</c:v>
                </c:pt>
                <c:pt idx="2">
                  <c:v>06.2022., n=77</c:v>
                </c:pt>
                <c:pt idx="3">
                  <c:v>11.2019., n=80</c:v>
                </c:pt>
                <c:pt idx="4">
                  <c:v>NEPIEDER TIESĪBAS</c:v>
                </c:pt>
                <c:pt idx="5">
                  <c:v>07.2024., n=2260</c:v>
                </c:pt>
                <c:pt idx="6">
                  <c:v>06.2022., n=2731</c:v>
                </c:pt>
                <c:pt idx="7">
                  <c:v>11.2019., n=3542</c:v>
                </c:pt>
                <c:pt idx="9">
                  <c:v>PIEDER TIESĪBAS</c:v>
                </c:pt>
                <c:pt idx="10">
                  <c:v>07.2024., n=58</c:v>
                </c:pt>
                <c:pt idx="11">
                  <c:v>06.2022., n=77</c:v>
                </c:pt>
                <c:pt idx="12">
                  <c:v>11.2019., n=80</c:v>
                </c:pt>
                <c:pt idx="13">
                  <c:v>NEPIEDER TIESĪBAS</c:v>
                </c:pt>
                <c:pt idx="14">
                  <c:v>07.2024., n=2260</c:v>
                </c:pt>
                <c:pt idx="15">
                  <c:v>06.2022., n=2731</c:v>
                </c:pt>
                <c:pt idx="16">
                  <c:v>11.2019., n=3542</c:v>
                </c:pt>
                <c:pt idx="18">
                  <c:v>PIEDER TIESĪBAS</c:v>
                </c:pt>
                <c:pt idx="19">
                  <c:v>07.2024., n=58</c:v>
                </c:pt>
                <c:pt idx="20">
                  <c:v>06.2022., n=77</c:v>
                </c:pt>
                <c:pt idx="21">
                  <c:v>11.2019., n=80</c:v>
                </c:pt>
                <c:pt idx="22">
                  <c:v>NEPIEDER TIESĪBAS</c:v>
                </c:pt>
                <c:pt idx="23">
                  <c:v>07.2024., n=2260</c:v>
                </c:pt>
                <c:pt idx="24">
                  <c:v>06.2022., n=2731</c:v>
                </c:pt>
                <c:pt idx="25">
                  <c:v>11.2019., n=3542</c:v>
                </c:pt>
                <c:pt idx="27">
                  <c:v>PIEDER TIESĪBAS</c:v>
                </c:pt>
                <c:pt idx="28">
                  <c:v>07.2024., n=58</c:v>
                </c:pt>
                <c:pt idx="29">
                  <c:v>06.2022., n=77</c:v>
                </c:pt>
                <c:pt idx="30">
                  <c:v>11.2019., n=80</c:v>
                </c:pt>
                <c:pt idx="31">
                  <c:v>NEPIEDER TIESĪBAS</c:v>
                </c:pt>
                <c:pt idx="32">
                  <c:v>07.2024., n=2260</c:v>
                </c:pt>
                <c:pt idx="33">
                  <c:v>06.2022., n=2731</c:v>
                </c:pt>
                <c:pt idx="34">
                  <c:v>11.2019., n=3542</c:v>
                </c:pt>
              </c:strCache>
            </c:strRef>
          </c:cat>
          <c:val>
            <c:numRef>
              <c:f>Dati!$D$370:$D$404</c:f>
              <c:numCache>
                <c:formatCode>###0</c:formatCode>
                <c:ptCount val="35"/>
                <c:pt idx="1">
                  <c:v>5.1724137931034484</c:v>
                </c:pt>
                <c:pt idx="2" formatCode="0">
                  <c:v>1.9</c:v>
                </c:pt>
                <c:pt idx="3" formatCode="0.0">
                  <c:v>0.4</c:v>
                </c:pt>
                <c:pt idx="5">
                  <c:v>1.0176991150442478</c:v>
                </c:pt>
                <c:pt idx="6" formatCode="0">
                  <c:v>1.1000000000000001</c:v>
                </c:pt>
                <c:pt idx="7" formatCode="0">
                  <c:v>1.5</c:v>
                </c:pt>
                <c:pt idx="10">
                  <c:v>5.1724137931034484</c:v>
                </c:pt>
                <c:pt idx="11" formatCode="0">
                  <c:v>3.5</c:v>
                </c:pt>
                <c:pt idx="12" formatCode="0">
                  <c:v>3.4</c:v>
                </c:pt>
                <c:pt idx="14">
                  <c:v>1.1504424778761062</c:v>
                </c:pt>
                <c:pt idx="15" formatCode="0">
                  <c:v>1.7</c:v>
                </c:pt>
                <c:pt idx="16" formatCode="0">
                  <c:v>1.7</c:v>
                </c:pt>
                <c:pt idx="19">
                  <c:v>6.8965517241379306</c:v>
                </c:pt>
                <c:pt idx="20" formatCode="0">
                  <c:v>8.1999999999999993</c:v>
                </c:pt>
                <c:pt idx="21" formatCode="0">
                  <c:v>4.2</c:v>
                </c:pt>
                <c:pt idx="23">
                  <c:v>2.6548672566371683</c:v>
                </c:pt>
                <c:pt idx="24" formatCode="0">
                  <c:v>1.9</c:v>
                </c:pt>
                <c:pt idx="25" formatCode="0">
                  <c:v>1.9</c:v>
                </c:pt>
                <c:pt idx="28">
                  <c:v>13.793103448275861</c:v>
                </c:pt>
                <c:pt idx="29" formatCode="0">
                  <c:v>6</c:v>
                </c:pt>
                <c:pt idx="30" formatCode="0.0">
                  <c:v>0.4</c:v>
                </c:pt>
                <c:pt idx="32">
                  <c:v>3.5398230088495577</c:v>
                </c:pt>
                <c:pt idx="33" formatCode="0">
                  <c:v>2.6</c:v>
                </c:pt>
                <c:pt idx="34" formatCode="0">
                  <c:v>3.1</c:v>
                </c:pt>
              </c:numCache>
            </c:numRef>
          </c:val>
          <c:extLst xmlns:c16r2="http://schemas.microsoft.com/office/drawing/2015/06/chart">
            <c:ext xmlns:c16="http://schemas.microsoft.com/office/drawing/2014/chart" uri="{C3380CC4-5D6E-409C-BE32-E72D297353CC}">
              <c16:uniqueId val="{00000001-2C43-4CA7-98A2-1DC4E22FF9CA}"/>
            </c:ext>
          </c:extLst>
        </c:ser>
        <c:ser>
          <c:idx val="2"/>
          <c:order val="2"/>
          <c:tx>
            <c:strRef>
              <c:f>Dati!$E$369</c:f>
              <c:strCache>
                <c:ptCount val="1"/>
                <c:pt idx="0">
                  <c:v>Drīzāk 
nepiekrīt</c:v>
                </c:pt>
              </c:strCache>
            </c:strRef>
          </c:tx>
          <c:spPr>
            <a:solidFill>
              <a:srgbClr val="D0909F"/>
            </a:solidFill>
          </c:spPr>
          <c:invertIfNegative val="0"/>
          <c:dLbls>
            <c:spPr>
              <a:noFill/>
              <a:ln>
                <a:noFill/>
              </a:ln>
              <a:effectLst/>
            </c:spPr>
            <c:txPr>
              <a:bodyPr wrap="square" lIns="38100" tIns="19050" rIns="38100" bIns="19050" anchor="ctr">
                <a:spAutoFit/>
              </a:bodyPr>
              <a:lstStyle/>
              <a:p>
                <a:pPr>
                  <a:defRPr sz="12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Dati!$B$370:$B$404</c:f>
              <c:strCache>
                <c:ptCount val="35"/>
                <c:pt idx="0">
                  <c:v>PIEDER TIESĪBAS</c:v>
                </c:pt>
                <c:pt idx="1">
                  <c:v>07.2024., n=58</c:v>
                </c:pt>
                <c:pt idx="2">
                  <c:v>06.2022., n=77</c:v>
                </c:pt>
                <c:pt idx="3">
                  <c:v>11.2019., n=80</c:v>
                </c:pt>
                <c:pt idx="4">
                  <c:v>NEPIEDER TIESĪBAS</c:v>
                </c:pt>
                <c:pt idx="5">
                  <c:v>07.2024., n=2260</c:v>
                </c:pt>
                <c:pt idx="6">
                  <c:v>06.2022., n=2731</c:v>
                </c:pt>
                <c:pt idx="7">
                  <c:v>11.2019., n=3542</c:v>
                </c:pt>
                <c:pt idx="9">
                  <c:v>PIEDER TIESĪBAS</c:v>
                </c:pt>
                <c:pt idx="10">
                  <c:v>07.2024., n=58</c:v>
                </c:pt>
                <c:pt idx="11">
                  <c:v>06.2022., n=77</c:v>
                </c:pt>
                <c:pt idx="12">
                  <c:v>11.2019., n=80</c:v>
                </c:pt>
                <c:pt idx="13">
                  <c:v>NEPIEDER TIESĪBAS</c:v>
                </c:pt>
                <c:pt idx="14">
                  <c:v>07.2024., n=2260</c:v>
                </c:pt>
                <c:pt idx="15">
                  <c:v>06.2022., n=2731</c:v>
                </c:pt>
                <c:pt idx="16">
                  <c:v>11.2019., n=3542</c:v>
                </c:pt>
                <c:pt idx="18">
                  <c:v>PIEDER TIESĪBAS</c:v>
                </c:pt>
                <c:pt idx="19">
                  <c:v>07.2024., n=58</c:v>
                </c:pt>
                <c:pt idx="20">
                  <c:v>06.2022., n=77</c:v>
                </c:pt>
                <c:pt idx="21">
                  <c:v>11.2019., n=80</c:v>
                </c:pt>
                <c:pt idx="22">
                  <c:v>NEPIEDER TIESĪBAS</c:v>
                </c:pt>
                <c:pt idx="23">
                  <c:v>07.2024., n=2260</c:v>
                </c:pt>
                <c:pt idx="24">
                  <c:v>06.2022., n=2731</c:v>
                </c:pt>
                <c:pt idx="25">
                  <c:v>11.2019., n=3542</c:v>
                </c:pt>
                <c:pt idx="27">
                  <c:v>PIEDER TIESĪBAS</c:v>
                </c:pt>
                <c:pt idx="28">
                  <c:v>07.2024., n=58</c:v>
                </c:pt>
                <c:pt idx="29">
                  <c:v>06.2022., n=77</c:v>
                </c:pt>
                <c:pt idx="30">
                  <c:v>11.2019., n=80</c:v>
                </c:pt>
                <c:pt idx="31">
                  <c:v>NEPIEDER TIESĪBAS</c:v>
                </c:pt>
                <c:pt idx="32">
                  <c:v>07.2024., n=2260</c:v>
                </c:pt>
                <c:pt idx="33">
                  <c:v>06.2022., n=2731</c:v>
                </c:pt>
                <c:pt idx="34">
                  <c:v>11.2019., n=3542</c:v>
                </c:pt>
              </c:strCache>
            </c:strRef>
          </c:cat>
          <c:val>
            <c:numRef>
              <c:f>Dati!$E$370:$E$404</c:f>
              <c:numCache>
                <c:formatCode>###0</c:formatCode>
                <c:ptCount val="35"/>
                <c:pt idx="1">
                  <c:v>1.7241379310344827</c:v>
                </c:pt>
                <c:pt idx="2" formatCode="0">
                  <c:v>6</c:v>
                </c:pt>
                <c:pt idx="3" formatCode="0">
                  <c:v>8.5</c:v>
                </c:pt>
                <c:pt idx="5">
                  <c:v>4.6017699115044248</c:v>
                </c:pt>
                <c:pt idx="6" formatCode="0">
                  <c:v>4.5</c:v>
                </c:pt>
                <c:pt idx="7" formatCode="0">
                  <c:v>4.5</c:v>
                </c:pt>
                <c:pt idx="10">
                  <c:v>12.068965517241379</c:v>
                </c:pt>
                <c:pt idx="11" formatCode="0">
                  <c:v>6.3</c:v>
                </c:pt>
                <c:pt idx="12" formatCode="0">
                  <c:v>13.1</c:v>
                </c:pt>
                <c:pt idx="14">
                  <c:v>7.6991150442477876</c:v>
                </c:pt>
                <c:pt idx="15" formatCode="0">
                  <c:v>7.5</c:v>
                </c:pt>
                <c:pt idx="16" formatCode="0">
                  <c:v>8.9</c:v>
                </c:pt>
                <c:pt idx="19">
                  <c:v>17.241379310344829</c:v>
                </c:pt>
                <c:pt idx="20" formatCode="0">
                  <c:v>8.6</c:v>
                </c:pt>
                <c:pt idx="21" formatCode="0">
                  <c:v>13.8</c:v>
                </c:pt>
                <c:pt idx="23">
                  <c:v>9.4690265486725664</c:v>
                </c:pt>
                <c:pt idx="24" formatCode="0">
                  <c:v>7.5</c:v>
                </c:pt>
                <c:pt idx="25" formatCode="0">
                  <c:v>7.6</c:v>
                </c:pt>
                <c:pt idx="28">
                  <c:v>18.96551724137931</c:v>
                </c:pt>
                <c:pt idx="29" formatCode="0">
                  <c:v>8.8000000000000007</c:v>
                </c:pt>
                <c:pt idx="30" formatCode="0">
                  <c:v>21</c:v>
                </c:pt>
                <c:pt idx="32">
                  <c:v>16.238938053097346</c:v>
                </c:pt>
                <c:pt idx="33" formatCode="0">
                  <c:v>13.2</c:v>
                </c:pt>
                <c:pt idx="34" formatCode="0">
                  <c:v>14</c:v>
                </c:pt>
              </c:numCache>
            </c:numRef>
          </c:val>
          <c:extLst xmlns:c16r2="http://schemas.microsoft.com/office/drawing/2015/06/chart">
            <c:ext xmlns:c16="http://schemas.microsoft.com/office/drawing/2014/chart" uri="{C3380CC4-5D6E-409C-BE32-E72D297353CC}">
              <c16:uniqueId val="{00000002-2C43-4CA7-98A2-1DC4E22FF9CA}"/>
            </c:ext>
          </c:extLst>
        </c:ser>
        <c:ser>
          <c:idx val="3"/>
          <c:order val="3"/>
          <c:tx>
            <c:strRef>
              <c:f>Dati!$F$369</c:f>
              <c:strCache>
                <c:ptCount val="1"/>
                <c:pt idx="0">
                  <c:v>Drīzāk 
piekrīt</c:v>
                </c:pt>
              </c:strCache>
            </c:strRef>
          </c:tx>
          <c:spPr>
            <a:solidFill>
              <a:srgbClr val="BDDCA8"/>
            </a:solidFill>
          </c:spPr>
          <c:invertIfNegative val="0"/>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Dati!$B$370:$B$404</c:f>
              <c:strCache>
                <c:ptCount val="35"/>
                <c:pt idx="0">
                  <c:v>PIEDER TIESĪBAS</c:v>
                </c:pt>
                <c:pt idx="1">
                  <c:v>07.2024., n=58</c:v>
                </c:pt>
                <c:pt idx="2">
                  <c:v>06.2022., n=77</c:v>
                </c:pt>
                <c:pt idx="3">
                  <c:v>11.2019., n=80</c:v>
                </c:pt>
                <c:pt idx="4">
                  <c:v>NEPIEDER TIESĪBAS</c:v>
                </c:pt>
                <c:pt idx="5">
                  <c:v>07.2024., n=2260</c:v>
                </c:pt>
                <c:pt idx="6">
                  <c:v>06.2022., n=2731</c:v>
                </c:pt>
                <c:pt idx="7">
                  <c:v>11.2019., n=3542</c:v>
                </c:pt>
                <c:pt idx="9">
                  <c:v>PIEDER TIESĪBAS</c:v>
                </c:pt>
                <c:pt idx="10">
                  <c:v>07.2024., n=58</c:v>
                </c:pt>
                <c:pt idx="11">
                  <c:v>06.2022., n=77</c:v>
                </c:pt>
                <c:pt idx="12">
                  <c:v>11.2019., n=80</c:v>
                </c:pt>
                <c:pt idx="13">
                  <c:v>NEPIEDER TIESĪBAS</c:v>
                </c:pt>
                <c:pt idx="14">
                  <c:v>07.2024., n=2260</c:v>
                </c:pt>
                <c:pt idx="15">
                  <c:v>06.2022., n=2731</c:v>
                </c:pt>
                <c:pt idx="16">
                  <c:v>11.2019., n=3542</c:v>
                </c:pt>
                <c:pt idx="18">
                  <c:v>PIEDER TIESĪBAS</c:v>
                </c:pt>
                <c:pt idx="19">
                  <c:v>07.2024., n=58</c:v>
                </c:pt>
                <c:pt idx="20">
                  <c:v>06.2022., n=77</c:v>
                </c:pt>
                <c:pt idx="21">
                  <c:v>11.2019., n=80</c:v>
                </c:pt>
                <c:pt idx="22">
                  <c:v>NEPIEDER TIESĪBAS</c:v>
                </c:pt>
                <c:pt idx="23">
                  <c:v>07.2024., n=2260</c:v>
                </c:pt>
                <c:pt idx="24">
                  <c:v>06.2022., n=2731</c:v>
                </c:pt>
                <c:pt idx="25">
                  <c:v>11.2019., n=3542</c:v>
                </c:pt>
                <c:pt idx="27">
                  <c:v>PIEDER TIESĪBAS</c:v>
                </c:pt>
                <c:pt idx="28">
                  <c:v>07.2024., n=58</c:v>
                </c:pt>
                <c:pt idx="29">
                  <c:v>06.2022., n=77</c:v>
                </c:pt>
                <c:pt idx="30">
                  <c:v>11.2019., n=80</c:v>
                </c:pt>
                <c:pt idx="31">
                  <c:v>NEPIEDER TIESĪBAS</c:v>
                </c:pt>
                <c:pt idx="32">
                  <c:v>07.2024., n=2260</c:v>
                </c:pt>
                <c:pt idx="33">
                  <c:v>06.2022., n=2731</c:v>
                </c:pt>
                <c:pt idx="34">
                  <c:v>11.2019., n=3542</c:v>
                </c:pt>
              </c:strCache>
            </c:strRef>
          </c:cat>
          <c:val>
            <c:numRef>
              <c:f>Dati!$F$370:$F$404</c:f>
              <c:numCache>
                <c:formatCode>###0</c:formatCode>
                <c:ptCount val="35"/>
                <c:pt idx="1">
                  <c:v>43.103448275862071</c:v>
                </c:pt>
                <c:pt idx="2" formatCode="0">
                  <c:v>41.3</c:v>
                </c:pt>
                <c:pt idx="3" formatCode="0">
                  <c:v>36.299999999999997</c:v>
                </c:pt>
                <c:pt idx="5">
                  <c:v>36.902654867256636</c:v>
                </c:pt>
                <c:pt idx="6" formatCode="0">
                  <c:v>35.4</c:v>
                </c:pt>
                <c:pt idx="7" formatCode="0">
                  <c:v>35.5</c:v>
                </c:pt>
                <c:pt idx="10">
                  <c:v>39.655172413793103</c:v>
                </c:pt>
                <c:pt idx="11" formatCode="0">
                  <c:v>51</c:v>
                </c:pt>
                <c:pt idx="12" formatCode="0">
                  <c:v>34</c:v>
                </c:pt>
                <c:pt idx="14">
                  <c:v>41.460176991150441</c:v>
                </c:pt>
                <c:pt idx="15" formatCode="0">
                  <c:v>36</c:v>
                </c:pt>
                <c:pt idx="16" formatCode="0">
                  <c:v>38.1</c:v>
                </c:pt>
                <c:pt idx="19">
                  <c:v>37.931034482758619</c:v>
                </c:pt>
                <c:pt idx="20" formatCode="0">
                  <c:v>42.7</c:v>
                </c:pt>
                <c:pt idx="21" formatCode="0">
                  <c:v>37.5</c:v>
                </c:pt>
                <c:pt idx="23">
                  <c:v>36.769911504424776</c:v>
                </c:pt>
                <c:pt idx="24" formatCode="0">
                  <c:v>37.799999999999997</c:v>
                </c:pt>
                <c:pt idx="25" formatCode="0">
                  <c:v>38.1</c:v>
                </c:pt>
                <c:pt idx="28">
                  <c:v>31.03448275862069</c:v>
                </c:pt>
                <c:pt idx="29" formatCode="0">
                  <c:v>58.3</c:v>
                </c:pt>
                <c:pt idx="30" formatCode="0">
                  <c:v>39.5</c:v>
                </c:pt>
                <c:pt idx="32">
                  <c:v>35.221238938053098</c:v>
                </c:pt>
                <c:pt idx="33" formatCode="0">
                  <c:v>34.1</c:v>
                </c:pt>
                <c:pt idx="34" formatCode="0">
                  <c:v>34.9</c:v>
                </c:pt>
              </c:numCache>
            </c:numRef>
          </c:val>
          <c:extLst xmlns:c16r2="http://schemas.microsoft.com/office/drawing/2015/06/chart">
            <c:ext xmlns:c16="http://schemas.microsoft.com/office/drawing/2014/chart" uri="{C3380CC4-5D6E-409C-BE32-E72D297353CC}">
              <c16:uniqueId val="{00000003-2C43-4CA7-98A2-1DC4E22FF9CA}"/>
            </c:ext>
          </c:extLst>
        </c:ser>
        <c:ser>
          <c:idx val="4"/>
          <c:order val="4"/>
          <c:tx>
            <c:strRef>
              <c:f>Dati!$G$369</c:f>
              <c:strCache>
                <c:ptCount val="1"/>
                <c:pt idx="0">
                  <c:v>Pilnīgi 
piekrīt</c:v>
                </c:pt>
              </c:strCache>
            </c:strRef>
          </c:tx>
          <c:spPr>
            <a:solidFill>
              <a:srgbClr val="385723"/>
            </a:solidFill>
          </c:spPr>
          <c:invertIfNegative val="0"/>
          <c:dLbls>
            <c:dLbl>
              <c:idx val="1"/>
              <c:layout>
                <c:manualLayout>
                  <c:x val="1.1258922284307417E-2"/>
                  <c:y val="1.5306832921207904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14AD-473E-B31C-63A9BFC2007B}"/>
                </c:ext>
                <c:ext xmlns:c15="http://schemas.microsoft.com/office/drawing/2012/chart" uri="{CE6537A1-D6FC-4f65-9D91-7224C49458BB}">
                  <c15:layout/>
                </c:ext>
              </c:extLst>
            </c:dLbl>
            <c:dLbl>
              <c:idx val="2"/>
              <c:layout>
                <c:manualLayout>
                  <c:x val="1.1258922284307417E-2"/>
                  <c:y val="1.5306832921207904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14AD-473E-B31C-63A9BFC2007B}"/>
                </c:ext>
                <c:ext xmlns:c15="http://schemas.microsoft.com/office/drawing/2012/chart" uri="{CE6537A1-D6FC-4f65-9D91-7224C49458BB}">
                  <c15:layout/>
                </c:ext>
              </c:extLst>
            </c:dLbl>
            <c:dLbl>
              <c:idx val="3"/>
              <c:layout>
                <c:manualLayout>
                  <c:x val="1.2867339753494193E-2"/>
                  <c:y val="3.0613665842415809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05F-4193-81A8-BA988F8C1D94}"/>
                </c:ext>
                <c:ext xmlns:c15="http://schemas.microsoft.com/office/drawing/2012/chart" uri="{CE6537A1-D6FC-4f65-9D91-7224C49458BB}">
                  <c15:layout/>
                </c:ext>
              </c:extLst>
            </c:dLbl>
            <c:dLbl>
              <c:idx val="5"/>
              <c:layout>
                <c:manualLayout>
                  <c:x val="9.6505048151205256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14AD-473E-B31C-63A9BFC2007B}"/>
                </c:ext>
                <c:ext xmlns:c15="http://schemas.microsoft.com/office/drawing/2012/chart" uri="{CE6537A1-D6FC-4f65-9D91-7224C49458BB}">
                  <c15:layout/>
                </c:ext>
              </c:extLst>
            </c:dLbl>
            <c:dLbl>
              <c:idx val="6"/>
              <c:layout>
                <c:manualLayout>
                  <c:x val="6.4336698767469783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05F-4193-81A8-BA988F8C1D94}"/>
                </c:ext>
                <c:ext xmlns:c15="http://schemas.microsoft.com/office/drawing/2012/chart" uri="{CE6537A1-D6FC-4f65-9D91-7224C49458BB}">
                  <c15:layout/>
                </c:ext>
              </c:extLst>
            </c:dLbl>
            <c:dLbl>
              <c:idx val="7"/>
              <c:layout>
                <c:manualLayout>
                  <c:x val="8.042087345933752E-3"/>
                  <c:y val="-3.0613665842415809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05F-4193-81A8-BA988F8C1D94}"/>
                </c:ext>
                <c:ext xmlns:c15="http://schemas.microsoft.com/office/drawing/2012/chart" uri="{CE6537A1-D6FC-4f65-9D91-7224C49458BB}">
                  <c15:layout/>
                </c:ext>
              </c:extLst>
            </c:dLbl>
            <c:dLbl>
              <c:idx val="14"/>
              <c:layout>
                <c:manualLayout>
                  <c:x val="9.6505048151205256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05F-4193-81A8-BA988F8C1D94}"/>
                </c:ext>
                <c:ext xmlns:c15="http://schemas.microsoft.com/office/drawing/2012/chart" uri="{CE6537A1-D6FC-4f65-9D91-7224C49458BB}">
                  <c15:layout/>
                </c:ext>
              </c:extLst>
            </c:dLbl>
            <c:dLbl>
              <c:idx val="15"/>
              <c:layout>
                <c:manualLayout>
                  <c:x val="8.042087345933752E-3"/>
                  <c:y val="-6.1227331684831617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4AD-473E-B31C-63A9BFC2007B}"/>
                </c:ext>
                <c:ext xmlns:c15="http://schemas.microsoft.com/office/drawing/2012/chart" uri="{CE6537A1-D6FC-4f65-9D91-7224C49458BB}">
                  <c15:layout/>
                </c:ext>
              </c:extLst>
            </c:dLbl>
            <c:dLbl>
              <c:idx val="16"/>
              <c:layout>
                <c:manualLayout>
                  <c:x val="9.6505048151205256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4AD-473E-B31C-63A9BFC2007B}"/>
                </c:ext>
                <c:ext xmlns:c15="http://schemas.microsoft.com/office/drawing/2012/chart" uri="{CE6537A1-D6FC-4f65-9D91-7224C49458BB}">
                  <c15:layout/>
                </c:ext>
              </c:extLst>
            </c:dLbl>
            <c:dLbl>
              <c:idx val="23"/>
              <c:layout>
                <c:manualLayout>
                  <c:x val="1.1258922284307299E-2"/>
                  <c:y val="1.2245466336966323E-1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14AD-473E-B31C-63A9BFC2007B}"/>
                </c:ext>
                <c:ext xmlns:c15="http://schemas.microsoft.com/office/drawing/2012/chart" uri="{CE6537A1-D6FC-4f65-9D91-7224C49458BB}">
                  <c15:layout/>
                </c:ext>
              </c:extLst>
            </c:dLbl>
            <c:dLbl>
              <c:idx val="24"/>
              <c:layout>
                <c:manualLayout>
                  <c:x val="9.6505048151206436E-3"/>
                  <c:y val="5.2593877441539275E-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F05F-4193-81A8-BA988F8C1D94}"/>
                </c:ext>
                <c:ext xmlns:c15="http://schemas.microsoft.com/office/drawing/2012/chart" uri="{CE6537A1-D6FC-4f65-9D91-7224C49458BB}">
                  <c15:layout/>
                </c:ext>
              </c:extLst>
            </c:dLbl>
            <c:dLbl>
              <c:idx val="25"/>
              <c:layout>
                <c:manualLayout>
                  <c:x val="9.6505048151206436E-3"/>
                  <c:y val="1.2245466336966323E-1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14AD-473E-B31C-63A9BFC2007B}"/>
                </c:ext>
                <c:ext xmlns:c15="http://schemas.microsoft.com/office/drawing/2012/chart" uri="{CE6537A1-D6FC-4f65-9D91-7224C49458BB}">
                  <c15:layout/>
                </c:ext>
              </c:extLst>
            </c:dLbl>
            <c:dLbl>
              <c:idx val="30"/>
              <c:layout>
                <c:manualLayout>
                  <c:x val="1.2867339753494075E-2"/>
                  <c:y val="1.2245466336966323E-1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F05F-4193-81A8-BA988F8C1D94}"/>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Dati!$B$370:$B$404</c:f>
              <c:strCache>
                <c:ptCount val="35"/>
                <c:pt idx="0">
                  <c:v>PIEDER TIESĪBAS</c:v>
                </c:pt>
                <c:pt idx="1">
                  <c:v>07.2024., n=58</c:v>
                </c:pt>
                <c:pt idx="2">
                  <c:v>06.2022., n=77</c:v>
                </c:pt>
                <c:pt idx="3">
                  <c:v>11.2019., n=80</c:v>
                </c:pt>
                <c:pt idx="4">
                  <c:v>NEPIEDER TIESĪBAS</c:v>
                </c:pt>
                <c:pt idx="5">
                  <c:v>07.2024., n=2260</c:v>
                </c:pt>
                <c:pt idx="6">
                  <c:v>06.2022., n=2731</c:v>
                </c:pt>
                <c:pt idx="7">
                  <c:v>11.2019., n=3542</c:v>
                </c:pt>
                <c:pt idx="9">
                  <c:v>PIEDER TIESĪBAS</c:v>
                </c:pt>
                <c:pt idx="10">
                  <c:v>07.2024., n=58</c:v>
                </c:pt>
                <c:pt idx="11">
                  <c:v>06.2022., n=77</c:v>
                </c:pt>
                <c:pt idx="12">
                  <c:v>11.2019., n=80</c:v>
                </c:pt>
                <c:pt idx="13">
                  <c:v>NEPIEDER TIESĪBAS</c:v>
                </c:pt>
                <c:pt idx="14">
                  <c:v>07.2024., n=2260</c:v>
                </c:pt>
                <c:pt idx="15">
                  <c:v>06.2022., n=2731</c:v>
                </c:pt>
                <c:pt idx="16">
                  <c:v>11.2019., n=3542</c:v>
                </c:pt>
                <c:pt idx="18">
                  <c:v>PIEDER TIESĪBAS</c:v>
                </c:pt>
                <c:pt idx="19">
                  <c:v>07.2024., n=58</c:v>
                </c:pt>
                <c:pt idx="20">
                  <c:v>06.2022., n=77</c:v>
                </c:pt>
                <c:pt idx="21">
                  <c:v>11.2019., n=80</c:v>
                </c:pt>
                <c:pt idx="22">
                  <c:v>NEPIEDER TIESĪBAS</c:v>
                </c:pt>
                <c:pt idx="23">
                  <c:v>07.2024., n=2260</c:v>
                </c:pt>
                <c:pt idx="24">
                  <c:v>06.2022., n=2731</c:v>
                </c:pt>
                <c:pt idx="25">
                  <c:v>11.2019., n=3542</c:v>
                </c:pt>
                <c:pt idx="27">
                  <c:v>PIEDER TIESĪBAS</c:v>
                </c:pt>
                <c:pt idx="28">
                  <c:v>07.2024., n=58</c:v>
                </c:pt>
                <c:pt idx="29">
                  <c:v>06.2022., n=77</c:v>
                </c:pt>
                <c:pt idx="30">
                  <c:v>11.2019., n=80</c:v>
                </c:pt>
                <c:pt idx="31">
                  <c:v>NEPIEDER TIESĪBAS</c:v>
                </c:pt>
                <c:pt idx="32">
                  <c:v>07.2024., n=2260</c:v>
                </c:pt>
                <c:pt idx="33">
                  <c:v>06.2022., n=2731</c:v>
                </c:pt>
                <c:pt idx="34">
                  <c:v>11.2019., n=3542</c:v>
                </c:pt>
              </c:strCache>
            </c:strRef>
          </c:cat>
          <c:val>
            <c:numRef>
              <c:f>Dati!$G$370:$G$404</c:f>
              <c:numCache>
                <c:formatCode>###0</c:formatCode>
                <c:ptCount val="35"/>
                <c:pt idx="1">
                  <c:v>39.655172413793103</c:v>
                </c:pt>
                <c:pt idx="2" formatCode="0">
                  <c:v>44.7</c:v>
                </c:pt>
                <c:pt idx="3" formatCode="0">
                  <c:v>48.2</c:v>
                </c:pt>
                <c:pt idx="5">
                  <c:v>37.610619469026545</c:v>
                </c:pt>
                <c:pt idx="6" formatCode="0">
                  <c:v>31.9</c:v>
                </c:pt>
                <c:pt idx="7" formatCode="0">
                  <c:v>34.200000000000003</c:v>
                </c:pt>
                <c:pt idx="10">
                  <c:v>31.03448275862069</c:v>
                </c:pt>
                <c:pt idx="11" formatCode="0">
                  <c:v>31.5</c:v>
                </c:pt>
                <c:pt idx="12" formatCode="0">
                  <c:v>40.4</c:v>
                </c:pt>
                <c:pt idx="14">
                  <c:v>27.079646017699115</c:v>
                </c:pt>
                <c:pt idx="15" formatCode="0">
                  <c:v>24.6</c:v>
                </c:pt>
                <c:pt idx="16" formatCode="0">
                  <c:v>25.7</c:v>
                </c:pt>
                <c:pt idx="19">
                  <c:v>20.689655172413794</c:v>
                </c:pt>
                <c:pt idx="20" formatCode="0">
                  <c:v>27.3</c:v>
                </c:pt>
                <c:pt idx="21" formatCode="0">
                  <c:v>35.799999999999997</c:v>
                </c:pt>
                <c:pt idx="23">
                  <c:v>16.415929203539822</c:v>
                </c:pt>
                <c:pt idx="24" formatCode="0">
                  <c:v>18.5</c:v>
                </c:pt>
                <c:pt idx="25" formatCode="0">
                  <c:v>19.7</c:v>
                </c:pt>
                <c:pt idx="28">
                  <c:v>22.413793103448278</c:v>
                </c:pt>
                <c:pt idx="29" formatCode="0">
                  <c:v>20.7</c:v>
                </c:pt>
                <c:pt idx="30" formatCode="0">
                  <c:v>32.200000000000003</c:v>
                </c:pt>
                <c:pt idx="32">
                  <c:v>17.345132743362832</c:v>
                </c:pt>
                <c:pt idx="33" formatCode="0">
                  <c:v>16.899999999999999</c:v>
                </c:pt>
                <c:pt idx="34" formatCode="0">
                  <c:v>17.8</c:v>
                </c:pt>
              </c:numCache>
            </c:numRef>
          </c:val>
          <c:extLst xmlns:c16r2="http://schemas.microsoft.com/office/drawing/2015/06/chart">
            <c:ext xmlns:c16="http://schemas.microsoft.com/office/drawing/2014/chart" uri="{C3380CC4-5D6E-409C-BE32-E72D297353CC}">
              <c16:uniqueId val="{00000004-2C43-4CA7-98A2-1DC4E22FF9CA}"/>
            </c:ext>
          </c:extLst>
        </c:ser>
        <c:ser>
          <c:idx val="5"/>
          <c:order val="5"/>
          <c:tx>
            <c:strRef>
              <c:f>Dati!$H$369</c:f>
              <c:strCache>
                <c:ptCount val="1"/>
                <c:pt idx="0">
                  <c:v>.</c:v>
                </c:pt>
              </c:strCache>
            </c:strRef>
          </c:tx>
          <c:spPr>
            <a:noFill/>
          </c:spPr>
          <c:invertIfNegative val="0"/>
          <c:dLbls>
            <c:delete val="1"/>
          </c:dLbls>
          <c:cat>
            <c:strRef>
              <c:f>Dati!$B$370:$B$404</c:f>
              <c:strCache>
                <c:ptCount val="35"/>
                <c:pt idx="0">
                  <c:v>PIEDER TIESĪBAS</c:v>
                </c:pt>
                <c:pt idx="1">
                  <c:v>07.2024., n=58</c:v>
                </c:pt>
                <c:pt idx="2">
                  <c:v>06.2022., n=77</c:v>
                </c:pt>
                <c:pt idx="3">
                  <c:v>11.2019., n=80</c:v>
                </c:pt>
                <c:pt idx="4">
                  <c:v>NEPIEDER TIESĪBAS</c:v>
                </c:pt>
                <c:pt idx="5">
                  <c:v>07.2024., n=2260</c:v>
                </c:pt>
                <c:pt idx="6">
                  <c:v>06.2022., n=2731</c:v>
                </c:pt>
                <c:pt idx="7">
                  <c:v>11.2019., n=3542</c:v>
                </c:pt>
                <c:pt idx="9">
                  <c:v>PIEDER TIESĪBAS</c:v>
                </c:pt>
                <c:pt idx="10">
                  <c:v>07.2024., n=58</c:v>
                </c:pt>
                <c:pt idx="11">
                  <c:v>06.2022., n=77</c:v>
                </c:pt>
                <c:pt idx="12">
                  <c:v>11.2019., n=80</c:v>
                </c:pt>
                <c:pt idx="13">
                  <c:v>NEPIEDER TIESĪBAS</c:v>
                </c:pt>
                <c:pt idx="14">
                  <c:v>07.2024., n=2260</c:v>
                </c:pt>
                <c:pt idx="15">
                  <c:v>06.2022., n=2731</c:v>
                </c:pt>
                <c:pt idx="16">
                  <c:v>11.2019., n=3542</c:v>
                </c:pt>
                <c:pt idx="18">
                  <c:v>PIEDER TIESĪBAS</c:v>
                </c:pt>
                <c:pt idx="19">
                  <c:v>07.2024., n=58</c:v>
                </c:pt>
                <c:pt idx="20">
                  <c:v>06.2022., n=77</c:v>
                </c:pt>
                <c:pt idx="21">
                  <c:v>11.2019., n=80</c:v>
                </c:pt>
                <c:pt idx="22">
                  <c:v>NEPIEDER TIESĪBAS</c:v>
                </c:pt>
                <c:pt idx="23">
                  <c:v>07.2024., n=2260</c:v>
                </c:pt>
                <c:pt idx="24">
                  <c:v>06.2022., n=2731</c:v>
                </c:pt>
                <c:pt idx="25">
                  <c:v>11.2019., n=3542</c:v>
                </c:pt>
                <c:pt idx="27">
                  <c:v>PIEDER TIESĪBAS</c:v>
                </c:pt>
                <c:pt idx="28">
                  <c:v>07.2024., n=58</c:v>
                </c:pt>
                <c:pt idx="29">
                  <c:v>06.2022., n=77</c:v>
                </c:pt>
                <c:pt idx="30">
                  <c:v>11.2019., n=80</c:v>
                </c:pt>
                <c:pt idx="31">
                  <c:v>NEPIEDER TIESĪBAS</c:v>
                </c:pt>
                <c:pt idx="32">
                  <c:v>07.2024., n=2260</c:v>
                </c:pt>
                <c:pt idx="33">
                  <c:v>06.2022., n=2731</c:v>
                </c:pt>
                <c:pt idx="34">
                  <c:v>11.2019., n=3542</c:v>
                </c:pt>
              </c:strCache>
            </c:strRef>
          </c:cat>
          <c:val>
            <c:numRef>
              <c:f>Dati!$H$370:$H$404</c:f>
              <c:numCache>
                <c:formatCode>0</c:formatCode>
                <c:ptCount val="35"/>
                <c:pt idx="0">
                  <c:v>109.5</c:v>
                </c:pt>
                <c:pt idx="1">
                  <c:v>26.741379310344819</c:v>
                </c:pt>
                <c:pt idx="2">
                  <c:v>23.5</c:v>
                </c:pt>
                <c:pt idx="3">
                  <c:v>25</c:v>
                </c:pt>
                <c:pt idx="4">
                  <c:v>109.5</c:v>
                </c:pt>
                <c:pt idx="5">
                  <c:v>34.986725663716818</c:v>
                </c:pt>
                <c:pt idx="6">
                  <c:v>42.199999999999996</c:v>
                </c:pt>
                <c:pt idx="7">
                  <c:v>39.799999999999997</c:v>
                </c:pt>
                <c:pt idx="8">
                  <c:v>109.5</c:v>
                </c:pt>
                <c:pt idx="9">
                  <c:v>109.5</c:v>
                </c:pt>
                <c:pt idx="10">
                  <c:v>38.810344827586199</c:v>
                </c:pt>
                <c:pt idx="11">
                  <c:v>27</c:v>
                </c:pt>
                <c:pt idx="12">
                  <c:v>35.099999999999994</c:v>
                </c:pt>
                <c:pt idx="13">
                  <c:v>109.5</c:v>
                </c:pt>
                <c:pt idx="14">
                  <c:v>40.960176991150441</c:v>
                </c:pt>
                <c:pt idx="15">
                  <c:v>48.900000000000006</c:v>
                </c:pt>
                <c:pt idx="16">
                  <c:v>45.699999999999996</c:v>
                </c:pt>
                <c:pt idx="17">
                  <c:v>109.5</c:v>
                </c:pt>
                <c:pt idx="18">
                  <c:v>109.5</c:v>
                </c:pt>
                <c:pt idx="19">
                  <c:v>50.879310344827587</c:v>
                </c:pt>
                <c:pt idx="20">
                  <c:v>39.5</c:v>
                </c:pt>
                <c:pt idx="21">
                  <c:v>36.200000000000003</c:v>
                </c:pt>
                <c:pt idx="22">
                  <c:v>109.5</c:v>
                </c:pt>
                <c:pt idx="23">
                  <c:v>56.314159292035406</c:v>
                </c:pt>
                <c:pt idx="24">
                  <c:v>53.2</c:v>
                </c:pt>
                <c:pt idx="25">
                  <c:v>51.699999999999996</c:v>
                </c:pt>
                <c:pt idx="26">
                  <c:v>109.5</c:v>
                </c:pt>
                <c:pt idx="27">
                  <c:v>109.5</c:v>
                </c:pt>
                <c:pt idx="28">
                  <c:v>56.051724137931025</c:v>
                </c:pt>
                <c:pt idx="29">
                  <c:v>30.5</c:v>
                </c:pt>
                <c:pt idx="30">
                  <c:v>37.799999999999997</c:v>
                </c:pt>
                <c:pt idx="31">
                  <c:v>109.5</c:v>
                </c:pt>
                <c:pt idx="32">
                  <c:v>56.933628318584077</c:v>
                </c:pt>
                <c:pt idx="33">
                  <c:v>58.499999999999993</c:v>
                </c:pt>
                <c:pt idx="34">
                  <c:v>56.800000000000004</c:v>
                </c:pt>
              </c:numCache>
            </c:numRef>
          </c:val>
          <c:extLst xmlns:c16r2="http://schemas.microsoft.com/office/drawing/2015/06/chart">
            <c:ext xmlns:c16="http://schemas.microsoft.com/office/drawing/2014/chart" uri="{C3380CC4-5D6E-409C-BE32-E72D297353CC}">
              <c16:uniqueId val="{00000005-2C43-4CA7-98A2-1DC4E22FF9CA}"/>
            </c:ext>
          </c:extLst>
        </c:ser>
        <c:ser>
          <c:idx val="6"/>
          <c:order val="6"/>
          <c:tx>
            <c:strRef>
              <c:f>Dati!$I$369</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Dati!$B$370:$B$404</c:f>
              <c:strCache>
                <c:ptCount val="35"/>
                <c:pt idx="0">
                  <c:v>PIEDER TIESĪBAS</c:v>
                </c:pt>
                <c:pt idx="1">
                  <c:v>07.2024., n=58</c:v>
                </c:pt>
                <c:pt idx="2">
                  <c:v>06.2022., n=77</c:v>
                </c:pt>
                <c:pt idx="3">
                  <c:v>11.2019., n=80</c:v>
                </c:pt>
                <c:pt idx="4">
                  <c:v>NEPIEDER TIESĪBAS</c:v>
                </c:pt>
                <c:pt idx="5">
                  <c:v>07.2024., n=2260</c:v>
                </c:pt>
                <c:pt idx="6">
                  <c:v>06.2022., n=2731</c:v>
                </c:pt>
                <c:pt idx="7">
                  <c:v>11.2019., n=3542</c:v>
                </c:pt>
                <c:pt idx="9">
                  <c:v>PIEDER TIESĪBAS</c:v>
                </c:pt>
                <c:pt idx="10">
                  <c:v>07.2024., n=58</c:v>
                </c:pt>
                <c:pt idx="11">
                  <c:v>06.2022., n=77</c:v>
                </c:pt>
                <c:pt idx="12">
                  <c:v>11.2019., n=80</c:v>
                </c:pt>
                <c:pt idx="13">
                  <c:v>NEPIEDER TIESĪBAS</c:v>
                </c:pt>
                <c:pt idx="14">
                  <c:v>07.2024., n=2260</c:v>
                </c:pt>
                <c:pt idx="15">
                  <c:v>06.2022., n=2731</c:v>
                </c:pt>
                <c:pt idx="16">
                  <c:v>11.2019., n=3542</c:v>
                </c:pt>
                <c:pt idx="18">
                  <c:v>PIEDER TIESĪBAS</c:v>
                </c:pt>
                <c:pt idx="19">
                  <c:v>07.2024., n=58</c:v>
                </c:pt>
                <c:pt idx="20">
                  <c:v>06.2022., n=77</c:v>
                </c:pt>
                <c:pt idx="21">
                  <c:v>11.2019., n=80</c:v>
                </c:pt>
                <c:pt idx="22">
                  <c:v>NEPIEDER TIESĪBAS</c:v>
                </c:pt>
                <c:pt idx="23">
                  <c:v>07.2024., n=2260</c:v>
                </c:pt>
                <c:pt idx="24">
                  <c:v>06.2022., n=2731</c:v>
                </c:pt>
                <c:pt idx="25">
                  <c:v>11.2019., n=3542</c:v>
                </c:pt>
                <c:pt idx="27">
                  <c:v>PIEDER TIESĪBAS</c:v>
                </c:pt>
                <c:pt idx="28">
                  <c:v>07.2024., n=58</c:v>
                </c:pt>
                <c:pt idx="29">
                  <c:v>06.2022., n=77</c:v>
                </c:pt>
                <c:pt idx="30">
                  <c:v>11.2019., n=80</c:v>
                </c:pt>
                <c:pt idx="31">
                  <c:v>NEPIEDER TIESĪBAS</c:v>
                </c:pt>
                <c:pt idx="32">
                  <c:v>07.2024., n=2260</c:v>
                </c:pt>
                <c:pt idx="33">
                  <c:v>06.2022., n=2731</c:v>
                </c:pt>
                <c:pt idx="34">
                  <c:v>11.2019., n=3542</c:v>
                </c:pt>
              </c:strCache>
            </c:strRef>
          </c:cat>
          <c:val>
            <c:numRef>
              <c:f>Dati!$I$370:$I$404</c:f>
              <c:numCache>
                <c:formatCode>###0</c:formatCode>
                <c:ptCount val="35"/>
                <c:pt idx="1">
                  <c:v>10.344827586206897</c:v>
                </c:pt>
                <c:pt idx="2" formatCode="0">
                  <c:v>6.2</c:v>
                </c:pt>
                <c:pt idx="3" formatCode="0">
                  <c:v>6.6</c:v>
                </c:pt>
                <c:pt idx="5">
                  <c:v>19.86725663716814</c:v>
                </c:pt>
                <c:pt idx="6" formatCode="0">
                  <c:v>27</c:v>
                </c:pt>
                <c:pt idx="7" formatCode="0">
                  <c:v>24.2</c:v>
                </c:pt>
                <c:pt idx="10">
                  <c:v>12.068965517241379</c:v>
                </c:pt>
                <c:pt idx="11" formatCode="0">
                  <c:v>7.6</c:v>
                </c:pt>
                <c:pt idx="12" formatCode="0">
                  <c:v>9</c:v>
                </c:pt>
                <c:pt idx="14">
                  <c:v>22.610619469026549</c:v>
                </c:pt>
                <c:pt idx="15" formatCode="0">
                  <c:v>30.2</c:v>
                </c:pt>
                <c:pt idx="16" formatCode="0">
                  <c:v>25.6</c:v>
                </c:pt>
                <c:pt idx="19">
                  <c:v>17.241379310344829</c:v>
                </c:pt>
                <c:pt idx="20" formatCode="0">
                  <c:v>13.2</c:v>
                </c:pt>
                <c:pt idx="21" formatCode="0">
                  <c:v>8.8000000000000007</c:v>
                </c:pt>
                <c:pt idx="23">
                  <c:v>34.690265486725664</c:v>
                </c:pt>
                <c:pt idx="24" formatCode="0">
                  <c:v>34.4</c:v>
                </c:pt>
                <c:pt idx="25" formatCode="0">
                  <c:v>32.799999999999997</c:v>
                </c:pt>
                <c:pt idx="28">
                  <c:v>13.793103448275861</c:v>
                </c:pt>
                <c:pt idx="29" formatCode="0">
                  <c:v>6.2</c:v>
                </c:pt>
                <c:pt idx="30" formatCode="0">
                  <c:v>6.9</c:v>
                </c:pt>
                <c:pt idx="32">
                  <c:v>27.654867256637168</c:v>
                </c:pt>
                <c:pt idx="33" formatCode="0">
                  <c:v>33.1</c:v>
                </c:pt>
                <c:pt idx="34" formatCode="0">
                  <c:v>30.2</c:v>
                </c:pt>
              </c:numCache>
            </c:numRef>
          </c:val>
          <c:extLst xmlns:c16r2="http://schemas.microsoft.com/office/drawing/2015/06/chart">
            <c:ext xmlns:c16="http://schemas.microsoft.com/office/drawing/2014/chart" uri="{C3380CC4-5D6E-409C-BE32-E72D297353CC}">
              <c16:uniqueId val="{00000006-2C43-4CA7-98A2-1DC4E22FF9CA}"/>
            </c:ext>
          </c:extLst>
        </c:ser>
        <c:dLbls>
          <c:showLegendKey val="0"/>
          <c:showVal val="1"/>
          <c:showCatName val="0"/>
          <c:showSerName val="0"/>
          <c:showPercent val="0"/>
          <c:showBubbleSize val="0"/>
        </c:dLbls>
        <c:gapWidth val="15"/>
        <c:overlap val="100"/>
        <c:axId val="673429976"/>
        <c:axId val="673425272"/>
      </c:barChart>
      <c:catAx>
        <c:axId val="673429976"/>
        <c:scaling>
          <c:orientation val="maxMin"/>
        </c:scaling>
        <c:delete val="0"/>
        <c:axPos val="l"/>
        <c:numFmt formatCode="General" sourceLinked="1"/>
        <c:majorTickMark val="none"/>
        <c:minorTickMark val="none"/>
        <c:tickLblPos val="low"/>
        <c:spPr>
          <a:ln w="3175">
            <a:solidFill>
              <a:sysClr val="windowText" lastClr="000000"/>
            </a:solidFill>
            <a:prstDash val="solid"/>
          </a:ln>
        </c:spPr>
        <c:txPr>
          <a:bodyPr rot="0" vert="horz"/>
          <a:lstStyle/>
          <a:p>
            <a:pPr>
              <a:defRPr sz="1050">
                <a:solidFill>
                  <a:schemeClr val="tx1"/>
                </a:solidFill>
              </a:defRPr>
            </a:pPr>
            <a:endParaRPr lang="en-US"/>
          </a:p>
        </c:txPr>
        <c:crossAx val="673425272"/>
        <c:crossesAt val="34.799999999999997"/>
        <c:auto val="1"/>
        <c:lblAlgn val="ctr"/>
        <c:lblOffset val="100"/>
        <c:tickLblSkip val="1"/>
        <c:tickMarkSkip val="1"/>
        <c:noMultiLvlLbl val="0"/>
      </c:catAx>
      <c:valAx>
        <c:axId val="673425272"/>
        <c:scaling>
          <c:orientation val="minMax"/>
          <c:max val="185"/>
          <c:min val="0"/>
        </c:scaling>
        <c:delete val="1"/>
        <c:axPos val="t"/>
        <c:numFmt formatCode="0.0" sourceLinked="1"/>
        <c:majorTickMark val="out"/>
        <c:minorTickMark val="none"/>
        <c:tickLblPos val="nextTo"/>
        <c:crossAx val="673429976"/>
        <c:crosses val="autoZero"/>
        <c:crossBetween val="between"/>
      </c:valAx>
      <c:spPr>
        <a:noFill/>
        <a:ln w="3175">
          <a:noFill/>
          <a:prstDash val="solid"/>
        </a:ln>
      </c:spPr>
    </c:plotArea>
    <c:legend>
      <c:legendPos val="t"/>
      <c:legendEntry>
        <c:idx val="0"/>
        <c:delete val="1"/>
      </c:legendEntry>
      <c:legendEntry>
        <c:idx val="5"/>
        <c:txPr>
          <a:bodyPr/>
          <a:lstStyle/>
          <a:p>
            <a:pPr>
              <a:defRPr sz="1200">
                <a:solidFill>
                  <a:schemeClr val="bg1"/>
                </a:solidFill>
              </a:defRPr>
            </a:pPr>
            <a:endParaRPr lang="en-US"/>
          </a:p>
        </c:txPr>
      </c:legendEntry>
      <c:layout>
        <c:manualLayout>
          <c:xMode val="edge"/>
          <c:yMode val="edge"/>
          <c:x val="0.33220226443068518"/>
          <c:y val="1.235734037035743E-2"/>
          <c:w val="0.61501052826200875"/>
          <c:h val="9.2577713164233369E-2"/>
        </c:manualLayout>
      </c:layout>
      <c:overlay val="0"/>
      <c:txPr>
        <a:bodyPr/>
        <a:lstStyle/>
        <a:p>
          <a:pPr>
            <a:defRPr sz="1200"/>
          </a:pPr>
          <a:endParaRPr lang="en-US"/>
        </a:p>
      </c:txPr>
    </c:legend>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743776656824148"/>
          <c:y val="0.15871818742709659"/>
          <c:w val="0.82901506886026632"/>
          <c:h val="0.79776096838634147"/>
        </c:manualLayout>
      </c:layout>
      <c:barChart>
        <c:barDir val="bar"/>
        <c:grouping val="stacked"/>
        <c:varyColors val="0"/>
        <c:ser>
          <c:idx val="0"/>
          <c:order val="0"/>
          <c:tx>
            <c:strRef>
              <c:f>Dati!$B$412</c:f>
              <c:strCache>
                <c:ptCount val="1"/>
                <c:pt idx="0">
                  <c:v>x</c:v>
                </c:pt>
              </c:strCache>
            </c:strRef>
          </c:tx>
          <c:spPr>
            <a:noFill/>
            <a:ln w="25400">
              <a:noFill/>
            </a:ln>
          </c:spPr>
          <c:invertIfNegative val="0"/>
          <c:cat>
            <c:strRef>
              <c:f>Dati!$A$413:$A$415</c:f>
              <c:strCache>
                <c:ptCount val="3"/>
                <c:pt idx="0">
                  <c:v>07.2024., n=2318</c:v>
                </c:pt>
                <c:pt idx="1">
                  <c:v>06.2022., n=2808</c:v>
                </c:pt>
                <c:pt idx="2">
                  <c:v>11.2019., n=3622</c:v>
                </c:pt>
              </c:strCache>
            </c:strRef>
          </c:cat>
          <c:val>
            <c:numRef>
              <c:f>Dati!$B$413:$B$415</c:f>
              <c:numCache>
                <c:formatCode>0</c:formatCode>
                <c:ptCount val="3"/>
                <c:pt idx="0">
                  <c:v>5</c:v>
                </c:pt>
                <c:pt idx="1">
                  <c:v>12.569315160472236</c:v>
                </c:pt>
                <c:pt idx="2">
                  <c:v>9.9693151604722416</c:v>
                </c:pt>
              </c:numCache>
            </c:numRef>
          </c:val>
          <c:extLst xmlns:c16r2="http://schemas.microsoft.com/office/drawing/2015/06/chart">
            <c:ext xmlns:c16="http://schemas.microsoft.com/office/drawing/2014/chart" uri="{C3380CC4-5D6E-409C-BE32-E72D297353CC}">
              <c16:uniqueId val="{00000000-98EF-4879-8FBF-BC283F69A4C4}"/>
            </c:ext>
          </c:extLst>
        </c:ser>
        <c:ser>
          <c:idx val="1"/>
          <c:order val="1"/>
          <c:tx>
            <c:strRef>
              <c:f>Dati!$C$412</c:f>
              <c:strCache>
                <c:ptCount val="1"/>
                <c:pt idx="0">
                  <c:v>Ļoti 
sliktas</c:v>
                </c:pt>
              </c:strCache>
            </c:strRef>
          </c:tx>
          <c:spPr>
            <a:solidFill>
              <a:srgbClr val="840C54"/>
            </a:solidFill>
            <a:ln w="25400">
              <a:noFill/>
            </a:ln>
          </c:spPr>
          <c:invertIfNegative val="0"/>
          <c:dLbls>
            <c:dLbl>
              <c:idx val="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4"/>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5"/>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6"/>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7"/>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9"/>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1"/>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2"/>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4"/>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5"/>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6"/>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7"/>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4"/>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5"/>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6"/>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7"/>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1"/>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9"/>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4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numFmt formatCode="0" sourceLinked="0"/>
            <c:spPr>
              <a:noFill/>
              <a:ln w="25400">
                <a:noFill/>
              </a:ln>
            </c:spPr>
            <c:txPr>
              <a:bodyPr wrap="square" lIns="38100" tIns="19050" rIns="38100" bIns="19050" anchor="ctr">
                <a:spAutoFit/>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Dati!$A$413:$A$415</c:f>
              <c:strCache>
                <c:ptCount val="3"/>
                <c:pt idx="0">
                  <c:v>07.2024., n=2318</c:v>
                </c:pt>
                <c:pt idx="1">
                  <c:v>06.2022., n=2808</c:v>
                </c:pt>
                <c:pt idx="2">
                  <c:v>11.2019., n=3622</c:v>
                </c:pt>
              </c:strCache>
            </c:strRef>
          </c:cat>
          <c:val>
            <c:numRef>
              <c:f>Dati!$C$413:$C$415</c:f>
              <c:numCache>
                <c:formatCode>0</c:formatCode>
                <c:ptCount val="3"/>
                <c:pt idx="0" formatCode="###0">
                  <c:v>25.442559160719387</c:v>
                </c:pt>
                <c:pt idx="1">
                  <c:v>20.100000000000001</c:v>
                </c:pt>
                <c:pt idx="2">
                  <c:v>22.5</c:v>
                </c:pt>
              </c:numCache>
            </c:numRef>
          </c:val>
          <c:extLst xmlns:c16r2="http://schemas.microsoft.com/office/drawing/2015/06/chart">
            <c:ext xmlns:c16="http://schemas.microsoft.com/office/drawing/2014/chart" uri="{C3380CC4-5D6E-409C-BE32-E72D297353CC}">
              <c16:uniqueId val="{00000020-98EF-4879-8FBF-BC283F69A4C4}"/>
            </c:ext>
          </c:extLst>
        </c:ser>
        <c:ser>
          <c:idx val="2"/>
          <c:order val="2"/>
          <c:tx>
            <c:strRef>
              <c:f>Dati!$D$412</c:f>
              <c:strCache>
                <c:ptCount val="1"/>
                <c:pt idx="0">
                  <c:v>Drīzāk 
sliktas</c:v>
                </c:pt>
              </c:strCache>
            </c:strRef>
          </c:tx>
          <c:spPr>
            <a:solidFill>
              <a:srgbClr val="D0909F"/>
            </a:solidFill>
          </c:spPr>
          <c:invertIfNegative val="0"/>
          <c:dLbls>
            <c:numFmt formatCode="0" sourceLinked="0"/>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Dati!$A$413:$A$415</c:f>
              <c:strCache>
                <c:ptCount val="3"/>
                <c:pt idx="0">
                  <c:v>07.2024., n=2318</c:v>
                </c:pt>
                <c:pt idx="1">
                  <c:v>06.2022., n=2808</c:v>
                </c:pt>
                <c:pt idx="2">
                  <c:v>11.2019., n=3622</c:v>
                </c:pt>
              </c:strCache>
            </c:strRef>
          </c:cat>
          <c:val>
            <c:numRef>
              <c:f>Dati!$D$413:$D$415</c:f>
              <c:numCache>
                <c:formatCode>0</c:formatCode>
                <c:ptCount val="3"/>
                <c:pt idx="0" formatCode="###0">
                  <c:v>29.826755999752852</c:v>
                </c:pt>
                <c:pt idx="1">
                  <c:v>27.6</c:v>
                </c:pt>
                <c:pt idx="2">
                  <c:v>27.8</c:v>
                </c:pt>
              </c:numCache>
            </c:numRef>
          </c:val>
          <c:extLst xmlns:c16r2="http://schemas.microsoft.com/office/drawing/2015/06/chart">
            <c:ext xmlns:c16="http://schemas.microsoft.com/office/drawing/2014/chart" uri="{C3380CC4-5D6E-409C-BE32-E72D297353CC}">
              <c16:uniqueId val="{00000021-98EF-4879-8FBF-BC283F69A4C4}"/>
            </c:ext>
          </c:extLst>
        </c:ser>
        <c:ser>
          <c:idx val="3"/>
          <c:order val="3"/>
          <c:tx>
            <c:strRef>
              <c:f>Dati!$E$412</c:f>
              <c:strCache>
                <c:ptCount val="1"/>
                <c:pt idx="0">
                  <c:v>Drīzāk 
labas</c:v>
                </c:pt>
              </c:strCache>
            </c:strRef>
          </c:tx>
          <c:spPr>
            <a:solidFill>
              <a:srgbClr val="BDDCA8"/>
            </a:solidFill>
          </c:spPr>
          <c:invertIfNegative val="0"/>
          <c:dLbls>
            <c:numFmt formatCode="0" sourceLinked="0"/>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Dati!$A$413:$A$415</c:f>
              <c:strCache>
                <c:ptCount val="3"/>
                <c:pt idx="0">
                  <c:v>07.2024., n=2318</c:v>
                </c:pt>
                <c:pt idx="1">
                  <c:v>06.2022., n=2808</c:v>
                </c:pt>
                <c:pt idx="2">
                  <c:v>11.2019., n=3622</c:v>
                </c:pt>
              </c:strCache>
            </c:strRef>
          </c:cat>
          <c:val>
            <c:numRef>
              <c:f>Dati!$E$413:$E$415</c:f>
              <c:numCache>
                <c:formatCode>0</c:formatCode>
                <c:ptCount val="3"/>
                <c:pt idx="0" formatCode="###0">
                  <c:v>4.7791160403480681</c:v>
                </c:pt>
                <c:pt idx="1">
                  <c:v>4.4000000000000004</c:v>
                </c:pt>
                <c:pt idx="2">
                  <c:v>5</c:v>
                </c:pt>
              </c:numCache>
            </c:numRef>
          </c:val>
          <c:extLst xmlns:c16r2="http://schemas.microsoft.com/office/drawing/2015/06/chart">
            <c:ext xmlns:c16="http://schemas.microsoft.com/office/drawing/2014/chart" uri="{C3380CC4-5D6E-409C-BE32-E72D297353CC}">
              <c16:uniqueId val="{00000022-98EF-4879-8FBF-BC283F69A4C4}"/>
            </c:ext>
          </c:extLst>
        </c:ser>
        <c:ser>
          <c:idx val="4"/>
          <c:order val="4"/>
          <c:tx>
            <c:strRef>
              <c:f>Dati!$F$412</c:f>
              <c:strCache>
                <c:ptCount val="1"/>
                <c:pt idx="0">
                  <c:v>Ļoti 
labas</c:v>
                </c:pt>
              </c:strCache>
            </c:strRef>
          </c:tx>
          <c:spPr>
            <a:solidFill>
              <a:srgbClr val="385723"/>
            </a:solidFill>
          </c:spPr>
          <c:invertIfNegative val="0"/>
          <c:dLbls>
            <c:numFmt formatCode="0" sourceLinked="0"/>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Dati!$A$413:$A$415</c:f>
              <c:strCache>
                <c:ptCount val="3"/>
                <c:pt idx="0">
                  <c:v>07.2024., n=2318</c:v>
                </c:pt>
                <c:pt idx="1">
                  <c:v>06.2022., n=2808</c:v>
                </c:pt>
                <c:pt idx="2">
                  <c:v>11.2019., n=3622</c:v>
                </c:pt>
              </c:strCache>
            </c:strRef>
          </c:cat>
          <c:val>
            <c:numRef>
              <c:f>Dati!$F$413:$F$415</c:f>
              <c:numCache>
                <c:formatCode>0</c:formatCode>
                <c:ptCount val="3"/>
                <c:pt idx="0" formatCode="###0">
                  <c:v>1.2427039106526343</c:v>
                </c:pt>
                <c:pt idx="1">
                  <c:v>1.3</c:v>
                </c:pt>
                <c:pt idx="2">
                  <c:v>0.8</c:v>
                </c:pt>
              </c:numCache>
            </c:numRef>
          </c:val>
          <c:extLst xmlns:c16r2="http://schemas.microsoft.com/office/drawing/2015/06/chart">
            <c:ext xmlns:c16="http://schemas.microsoft.com/office/drawing/2014/chart" uri="{C3380CC4-5D6E-409C-BE32-E72D297353CC}">
              <c16:uniqueId val="{00000023-98EF-4879-8FBF-BC283F69A4C4}"/>
            </c:ext>
          </c:extLst>
        </c:ser>
        <c:ser>
          <c:idx val="5"/>
          <c:order val="5"/>
          <c:tx>
            <c:strRef>
              <c:f>Dati!$G$412</c:f>
              <c:strCache>
                <c:ptCount val="1"/>
                <c:pt idx="0">
                  <c:v>x</c:v>
                </c:pt>
              </c:strCache>
            </c:strRef>
          </c:tx>
          <c:spPr>
            <a:noFill/>
          </c:spPr>
          <c:invertIfNegative val="0"/>
          <c:cat>
            <c:strRef>
              <c:f>Dati!$A$413:$A$415</c:f>
              <c:strCache>
                <c:ptCount val="3"/>
                <c:pt idx="0">
                  <c:v>07.2024., n=2318</c:v>
                </c:pt>
                <c:pt idx="1">
                  <c:v>06.2022., n=2808</c:v>
                </c:pt>
                <c:pt idx="2">
                  <c:v>11.2019., n=3622</c:v>
                </c:pt>
              </c:strCache>
            </c:strRef>
          </c:cat>
          <c:val>
            <c:numRef>
              <c:f>Dati!$G$413:$G$415</c:f>
              <c:numCache>
                <c:formatCode>0</c:formatCode>
                <c:ptCount val="3"/>
                <c:pt idx="0">
                  <c:v>5</c:v>
                </c:pt>
                <c:pt idx="1">
                  <c:v>5.3218199510007027</c:v>
                </c:pt>
                <c:pt idx="2">
                  <c:v>5.2218199510007031</c:v>
                </c:pt>
              </c:numCache>
            </c:numRef>
          </c:val>
          <c:extLst xmlns:c16r2="http://schemas.microsoft.com/office/drawing/2015/06/chart">
            <c:ext xmlns:c16="http://schemas.microsoft.com/office/drawing/2014/chart" uri="{C3380CC4-5D6E-409C-BE32-E72D297353CC}">
              <c16:uniqueId val="{00000024-98EF-4879-8FBF-BC283F69A4C4}"/>
            </c:ext>
          </c:extLst>
        </c:ser>
        <c:ser>
          <c:idx val="6"/>
          <c:order val="6"/>
          <c:tx>
            <c:strRef>
              <c:f>Dati!$H$412</c:f>
              <c:strCache>
                <c:ptCount val="1"/>
                <c:pt idx="0">
                  <c:v>Vidējas</c:v>
                </c:pt>
              </c:strCache>
            </c:strRef>
          </c:tx>
          <c:spPr>
            <a:solidFill>
              <a:srgbClr val="F8CBAD"/>
            </a:solidFill>
          </c:spPr>
          <c:invertIfNegative val="0"/>
          <c:dLbls>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Dati!$A$413:$A$415</c:f>
              <c:strCache>
                <c:ptCount val="3"/>
                <c:pt idx="0">
                  <c:v>07.2024., n=2318</c:v>
                </c:pt>
                <c:pt idx="1">
                  <c:v>06.2022., n=2808</c:v>
                </c:pt>
                <c:pt idx="2">
                  <c:v>11.2019., n=3622</c:v>
                </c:pt>
              </c:strCache>
            </c:strRef>
          </c:cat>
          <c:val>
            <c:numRef>
              <c:f>Dati!$H$413:$H$415</c:f>
              <c:numCache>
                <c:formatCode>0</c:formatCode>
                <c:ptCount val="3"/>
                <c:pt idx="0" formatCode="###0">
                  <c:v>20.976193548663115</c:v>
                </c:pt>
                <c:pt idx="1">
                  <c:v>22.2</c:v>
                </c:pt>
                <c:pt idx="2">
                  <c:v>22.7</c:v>
                </c:pt>
              </c:numCache>
            </c:numRef>
          </c:val>
          <c:extLst xmlns:c16r2="http://schemas.microsoft.com/office/drawing/2015/06/chart">
            <c:ext xmlns:c16="http://schemas.microsoft.com/office/drawing/2014/chart" uri="{C3380CC4-5D6E-409C-BE32-E72D297353CC}">
              <c16:uniqueId val="{00000000-AF41-42F7-8305-7FC6FA3B4FA2}"/>
            </c:ext>
          </c:extLst>
        </c:ser>
        <c:ser>
          <c:idx val="7"/>
          <c:order val="7"/>
          <c:tx>
            <c:strRef>
              <c:f>Dati!$I$412</c:f>
              <c:strCache>
                <c:ptCount val="1"/>
                <c:pt idx="0">
                  <c:v>x</c:v>
                </c:pt>
              </c:strCache>
            </c:strRef>
          </c:tx>
          <c:spPr>
            <a:noFill/>
          </c:spPr>
          <c:invertIfNegative val="0"/>
          <c:cat>
            <c:strRef>
              <c:f>Dati!$A$413:$A$415</c:f>
              <c:strCache>
                <c:ptCount val="3"/>
                <c:pt idx="0">
                  <c:v>07.2024., n=2318</c:v>
                </c:pt>
                <c:pt idx="1">
                  <c:v>06.2022., n=2808</c:v>
                </c:pt>
                <c:pt idx="2">
                  <c:v>11.2019., n=3622</c:v>
                </c:pt>
              </c:strCache>
            </c:strRef>
          </c:cat>
          <c:val>
            <c:numRef>
              <c:f>Dati!$I$413:$I$415</c:f>
              <c:numCache>
                <c:formatCode>0</c:formatCode>
                <c:ptCount val="3"/>
                <c:pt idx="0">
                  <c:v>6.723806451336884</c:v>
                </c:pt>
                <c:pt idx="1">
                  <c:v>5.5</c:v>
                </c:pt>
                <c:pt idx="2">
                  <c:v>5</c:v>
                </c:pt>
              </c:numCache>
            </c:numRef>
          </c:val>
          <c:extLst xmlns:c16r2="http://schemas.microsoft.com/office/drawing/2015/06/chart">
            <c:ext xmlns:c16="http://schemas.microsoft.com/office/drawing/2014/chart" uri="{C3380CC4-5D6E-409C-BE32-E72D297353CC}">
              <c16:uniqueId val="{00000001-AF41-42F7-8305-7FC6FA3B4FA2}"/>
            </c:ext>
          </c:extLst>
        </c:ser>
        <c:ser>
          <c:idx val="8"/>
          <c:order val="8"/>
          <c:tx>
            <c:strRef>
              <c:f>Dati!$J$412</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Dati!$A$413:$A$415</c:f>
              <c:strCache>
                <c:ptCount val="3"/>
                <c:pt idx="0">
                  <c:v>07.2024., n=2318</c:v>
                </c:pt>
                <c:pt idx="1">
                  <c:v>06.2022., n=2808</c:v>
                </c:pt>
                <c:pt idx="2">
                  <c:v>11.2019., n=3622</c:v>
                </c:pt>
              </c:strCache>
            </c:strRef>
          </c:cat>
          <c:val>
            <c:numRef>
              <c:f>Dati!$J$413:$J$415</c:f>
              <c:numCache>
                <c:formatCode>0</c:formatCode>
                <c:ptCount val="3"/>
                <c:pt idx="0" formatCode="###0">
                  <c:v>17.732671339863945</c:v>
                </c:pt>
                <c:pt idx="1">
                  <c:v>24.4</c:v>
                </c:pt>
                <c:pt idx="2">
                  <c:v>21.2</c:v>
                </c:pt>
              </c:numCache>
            </c:numRef>
          </c:val>
          <c:extLst xmlns:c16r2="http://schemas.microsoft.com/office/drawing/2015/06/chart">
            <c:ext xmlns:c16="http://schemas.microsoft.com/office/drawing/2014/chart" uri="{C3380CC4-5D6E-409C-BE32-E72D297353CC}">
              <c16:uniqueId val="{00000002-AF41-42F7-8305-7FC6FA3B4FA2}"/>
            </c:ext>
          </c:extLst>
        </c:ser>
        <c:dLbls>
          <c:showLegendKey val="0"/>
          <c:showVal val="0"/>
          <c:showCatName val="0"/>
          <c:showSerName val="0"/>
          <c:showPercent val="0"/>
          <c:showBubbleSize val="0"/>
        </c:dLbls>
        <c:gapWidth val="30"/>
        <c:overlap val="100"/>
        <c:axId val="673428800"/>
        <c:axId val="673429584"/>
      </c:barChart>
      <c:catAx>
        <c:axId val="673428800"/>
        <c:scaling>
          <c:orientation val="maxMin"/>
        </c:scaling>
        <c:delete val="0"/>
        <c:axPos val="l"/>
        <c:title>
          <c:tx>
            <c:rich>
              <a:bodyPr rot="0" vert="horz"/>
              <a:lstStyle/>
              <a:p>
                <a:pPr algn="ctr">
                  <a:defRPr sz="900" b="0" i="0" u="none" strike="noStrike" baseline="0">
                    <a:solidFill>
                      <a:sysClr val="windowText" lastClr="000000"/>
                    </a:solidFill>
                    <a:latin typeface="Arial"/>
                    <a:ea typeface="Arial"/>
                    <a:cs typeface="Arial"/>
                  </a:defRPr>
                </a:pPr>
                <a:r>
                  <a:rPr lang="lv-LV" sz="900">
                    <a:solidFill>
                      <a:sysClr val="windowText" lastClr="000000"/>
                    </a:solidFill>
                  </a:rPr>
                  <a:t>%</a:t>
                </a:r>
              </a:p>
            </c:rich>
          </c:tx>
          <c:layout>
            <c:manualLayout>
              <c:xMode val="edge"/>
              <c:yMode val="edge"/>
              <c:x val="0.95816208984955509"/>
              <c:y val="4.871429814261756E-2"/>
            </c:manualLayout>
          </c:layout>
          <c:overlay val="0"/>
          <c:spPr>
            <a:solidFill>
              <a:srgbClr val="FFFFFF"/>
            </a:solidFill>
            <a:ln w="3175">
              <a:solidFill>
                <a:srgbClr val="000000">
                  <a:alpha val="95000"/>
                </a:srgbClr>
              </a:solidFill>
            </a:ln>
            <a:effectLst>
              <a:outerShdw dist="35560" dir="2700000" algn="tl" rotWithShape="0">
                <a:prstClr val="black"/>
              </a:outerShdw>
            </a:effectLst>
          </c:spPr>
        </c:title>
        <c:numFmt formatCode="General" sourceLinked="1"/>
        <c:majorTickMark val="out"/>
        <c:minorTickMark val="none"/>
        <c:tickLblPos val="low"/>
        <c:spPr>
          <a:ln w="3175">
            <a:solidFill>
              <a:srgbClr val="333333"/>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673429584"/>
        <c:crossesAt val="60.3"/>
        <c:auto val="1"/>
        <c:lblAlgn val="ctr"/>
        <c:lblOffset val="100"/>
        <c:tickLblSkip val="1"/>
        <c:tickMarkSkip val="1"/>
        <c:noMultiLvlLbl val="0"/>
      </c:catAx>
      <c:valAx>
        <c:axId val="673429584"/>
        <c:scaling>
          <c:orientation val="minMax"/>
          <c:max val="130"/>
          <c:min val="0"/>
        </c:scaling>
        <c:delete val="1"/>
        <c:axPos val="b"/>
        <c:numFmt formatCode="0" sourceLinked="0"/>
        <c:majorTickMark val="out"/>
        <c:minorTickMark val="none"/>
        <c:tickLblPos val="nextTo"/>
        <c:crossAx val="673428800"/>
        <c:crosses val="max"/>
        <c:crossBetween val="between"/>
        <c:majorUnit val="20"/>
        <c:minorUnit val="4"/>
      </c:valAx>
      <c:spPr>
        <a:noFill/>
        <a:ln w="25400">
          <a:noFill/>
        </a:ln>
      </c:spPr>
    </c:plotArea>
    <c:legend>
      <c:legendPos val="t"/>
      <c:legendEntry>
        <c:idx val="0"/>
        <c:delete val="1"/>
      </c:legendEntry>
      <c:legendEntry>
        <c:idx val="5"/>
        <c:txPr>
          <a:bodyPr/>
          <a:lstStyle/>
          <a:p>
            <a:pPr>
              <a:defRPr sz="1200">
                <a:solidFill>
                  <a:schemeClr val="bg1"/>
                </a:solidFill>
              </a:defRPr>
            </a:pPr>
            <a:endParaRPr lang="en-US"/>
          </a:p>
        </c:txPr>
      </c:legendEntry>
      <c:legendEntry>
        <c:idx val="7"/>
        <c:txPr>
          <a:bodyPr/>
          <a:lstStyle/>
          <a:p>
            <a:pPr>
              <a:defRPr sz="1200">
                <a:solidFill>
                  <a:schemeClr val="bg1"/>
                </a:solidFill>
              </a:defRPr>
            </a:pPr>
            <a:endParaRPr lang="en-US"/>
          </a:p>
        </c:txPr>
      </c:legendEntry>
      <c:layout>
        <c:manualLayout>
          <c:xMode val="edge"/>
          <c:yMode val="edge"/>
          <c:x val="0.1903826279527559"/>
          <c:y val="2.3925660899284586E-2"/>
          <c:w val="0.707776308234908"/>
          <c:h val="0.12980393203479582"/>
        </c:manualLayout>
      </c:layout>
      <c:overlay val="0"/>
      <c:txPr>
        <a:bodyPr/>
        <a:lstStyle/>
        <a:p>
          <a:pPr>
            <a:defRPr sz="1200">
              <a:solidFill>
                <a:sysClr val="windowText" lastClr="000000"/>
              </a:solidFill>
            </a:defRPr>
          </a:pPr>
          <a:endParaRPr lang="en-US"/>
        </a:p>
      </c:txPr>
    </c:legend>
    <c:plotVisOnly val="1"/>
    <c:dispBlanksAs val="gap"/>
    <c:showDLblsOverMax val="0"/>
  </c:chart>
  <c:spPr>
    <a:noFill/>
    <a:ln w="6350">
      <a:noFill/>
    </a:ln>
  </c:spPr>
  <c:txPr>
    <a:bodyPr/>
    <a:lstStyle/>
    <a:p>
      <a:pPr>
        <a:defRPr sz="800" b="0" i="0" u="none" strike="noStrike" baseline="0">
          <a:solidFill>
            <a:srgbClr val="333333"/>
          </a:solidFill>
          <a:latin typeface="Arial"/>
          <a:ea typeface="Arial"/>
          <a:cs typeface="Arial"/>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0593114026920915"/>
          <c:y val="0.17930070078763441"/>
          <c:w val="0.67052176131196362"/>
          <c:h val="0.81088667759283617"/>
        </c:manualLayout>
      </c:layout>
      <c:barChart>
        <c:barDir val="bar"/>
        <c:grouping val="stacked"/>
        <c:varyColors val="0"/>
        <c:ser>
          <c:idx val="0"/>
          <c:order val="0"/>
          <c:tx>
            <c:strRef>
              <c:f>Dati!$D$434</c:f>
              <c:strCache>
                <c:ptCount val="1"/>
                <c:pt idx="0">
                  <c:v>x</c:v>
                </c:pt>
              </c:strCache>
            </c:strRef>
          </c:tx>
          <c:spPr>
            <a:noFill/>
            <a:ln w="25400">
              <a:noFill/>
            </a:ln>
          </c:spPr>
          <c:invertIfNegative val="0"/>
          <c:cat>
            <c:strRef>
              <c:f>Dati!$C$435:$C$445</c:f>
              <c:strCache>
                <c:ptCount val="11"/>
                <c:pt idx="0">
                  <c:v>07.2024., n=2318</c:v>
                </c:pt>
                <c:pt idx="1">
                  <c:v>06.2022., n=2808</c:v>
                </c:pt>
                <c:pt idx="2">
                  <c:v>11.2019., n=3622</c:v>
                </c:pt>
                <c:pt idx="4">
                  <c:v>07.2024., n=74</c:v>
                </c:pt>
                <c:pt idx="5">
                  <c:v>06.2022., n=84</c:v>
                </c:pt>
                <c:pt idx="6">
                  <c:v>11.2019., n=106</c:v>
                </c:pt>
                <c:pt idx="8">
                  <c:v>07.2024., n=2244</c:v>
                </c:pt>
                <c:pt idx="9">
                  <c:v>06.2022., n=2724</c:v>
                </c:pt>
                <c:pt idx="10">
                  <c:v>11.2019., n=3516</c:v>
                </c:pt>
              </c:strCache>
            </c:strRef>
          </c:cat>
          <c:val>
            <c:numRef>
              <c:f>Dati!$D$435:$D$445</c:f>
              <c:numCache>
                <c:formatCode>0</c:formatCode>
                <c:ptCount val="11"/>
                <c:pt idx="0">
                  <c:v>6.3260502584225904</c:v>
                </c:pt>
                <c:pt idx="1">
                  <c:v>13.895365418894826</c:v>
                </c:pt>
                <c:pt idx="2">
                  <c:v>11.295365418894832</c:v>
                </c:pt>
                <c:pt idx="3">
                  <c:v>61.595365418894829</c:v>
                </c:pt>
                <c:pt idx="4">
                  <c:v>37.271041094570506</c:v>
                </c:pt>
                <c:pt idx="5">
                  <c:v>38.895365418894826</c:v>
                </c:pt>
                <c:pt idx="6">
                  <c:v>24.595365418894829</c:v>
                </c:pt>
                <c:pt idx="7">
                  <c:v>61.595365418894829</c:v>
                </c:pt>
                <c:pt idx="8">
                  <c:v>5</c:v>
                </c:pt>
                <c:pt idx="9">
                  <c:v>13.295365418894832</c:v>
                </c:pt>
                <c:pt idx="10">
                  <c:v>10.995365418894835</c:v>
                </c:pt>
              </c:numCache>
            </c:numRef>
          </c:val>
          <c:extLst xmlns:c16r2="http://schemas.microsoft.com/office/drawing/2015/06/chart">
            <c:ext xmlns:c16="http://schemas.microsoft.com/office/drawing/2014/chart" uri="{C3380CC4-5D6E-409C-BE32-E72D297353CC}">
              <c16:uniqueId val="{00000000-E587-48DB-ADAA-80FC9DBEE908}"/>
            </c:ext>
          </c:extLst>
        </c:ser>
        <c:ser>
          <c:idx val="1"/>
          <c:order val="1"/>
          <c:tx>
            <c:strRef>
              <c:f>Dati!$E$434</c:f>
              <c:strCache>
                <c:ptCount val="1"/>
                <c:pt idx="0">
                  <c:v>Ļoti 
sliktas</c:v>
                </c:pt>
              </c:strCache>
            </c:strRef>
          </c:tx>
          <c:spPr>
            <a:solidFill>
              <a:srgbClr val="840C54"/>
            </a:solidFill>
            <a:ln w="25400">
              <a:noFill/>
            </a:ln>
          </c:spPr>
          <c:invertIfNegative val="0"/>
          <c:dLbls>
            <c:dLbl>
              <c:idx val="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4"/>
              <c:layout/>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dLbl>
              <c:idx val="5"/>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6"/>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7"/>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9"/>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1"/>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2"/>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4"/>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5"/>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6"/>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7"/>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4"/>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5"/>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6"/>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7"/>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1"/>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9"/>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4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numFmt formatCode="0" sourceLinked="0"/>
            <c:spPr>
              <a:noFill/>
              <a:ln w="25400">
                <a:noFill/>
              </a:ln>
            </c:spPr>
            <c:txPr>
              <a:bodyPr wrap="square" lIns="38100" tIns="19050" rIns="38100" bIns="19050" anchor="ctr">
                <a:spAutoFit/>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Dati!$C$435:$C$445</c:f>
              <c:strCache>
                <c:ptCount val="11"/>
                <c:pt idx="0">
                  <c:v>07.2024., n=2318</c:v>
                </c:pt>
                <c:pt idx="1">
                  <c:v>06.2022., n=2808</c:v>
                </c:pt>
                <c:pt idx="2">
                  <c:v>11.2019., n=3622</c:v>
                </c:pt>
                <c:pt idx="4">
                  <c:v>07.2024., n=74</c:v>
                </c:pt>
                <c:pt idx="5">
                  <c:v>06.2022., n=84</c:v>
                </c:pt>
                <c:pt idx="6">
                  <c:v>11.2019., n=106</c:v>
                </c:pt>
                <c:pt idx="8">
                  <c:v>07.2024., n=2244</c:v>
                </c:pt>
                <c:pt idx="9">
                  <c:v>06.2022., n=2724</c:v>
                </c:pt>
                <c:pt idx="10">
                  <c:v>11.2019., n=3516</c:v>
                </c:pt>
              </c:strCache>
            </c:strRef>
          </c:cat>
          <c:val>
            <c:numRef>
              <c:f>Dati!$E$435:$E$445</c:f>
              <c:numCache>
                <c:formatCode>0</c:formatCode>
                <c:ptCount val="11"/>
                <c:pt idx="0" formatCode="###0">
                  <c:v>25.442559160719387</c:v>
                </c:pt>
                <c:pt idx="1">
                  <c:v>20.100000000000001</c:v>
                </c:pt>
                <c:pt idx="2">
                  <c:v>22.5</c:v>
                </c:pt>
                <c:pt idx="4" formatCode="###0">
                  <c:v>6.756756756756757</c:v>
                </c:pt>
                <c:pt idx="5">
                  <c:v>8.8000000000000007</c:v>
                </c:pt>
                <c:pt idx="6">
                  <c:v>11</c:v>
                </c:pt>
                <c:pt idx="8" formatCode="###0">
                  <c:v>25.846702317290553</c:v>
                </c:pt>
                <c:pt idx="9">
                  <c:v>20.399999999999999</c:v>
                </c:pt>
                <c:pt idx="10">
                  <c:v>22.7</c:v>
                </c:pt>
              </c:numCache>
            </c:numRef>
          </c:val>
          <c:extLst xmlns:c16r2="http://schemas.microsoft.com/office/drawing/2015/06/chart">
            <c:ext xmlns:c16="http://schemas.microsoft.com/office/drawing/2014/chart" uri="{C3380CC4-5D6E-409C-BE32-E72D297353CC}">
              <c16:uniqueId val="{00000020-E587-48DB-ADAA-80FC9DBEE908}"/>
            </c:ext>
          </c:extLst>
        </c:ser>
        <c:ser>
          <c:idx val="2"/>
          <c:order val="2"/>
          <c:tx>
            <c:strRef>
              <c:f>Dati!$F$434</c:f>
              <c:strCache>
                <c:ptCount val="1"/>
                <c:pt idx="0">
                  <c:v>Drīzāk 
sliktas</c:v>
                </c:pt>
              </c:strCache>
            </c:strRef>
          </c:tx>
          <c:spPr>
            <a:solidFill>
              <a:srgbClr val="D0909F"/>
            </a:solidFill>
          </c:spPr>
          <c:invertIfNegative val="0"/>
          <c:dLbls>
            <c:numFmt formatCode="0" sourceLinked="0"/>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Dati!$C$435:$C$445</c:f>
              <c:strCache>
                <c:ptCount val="11"/>
                <c:pt idx="0">
                  <c:v>07.2024., n=2318</c:v>
                </c:pt>
                <c:pt idx="1">
                  <c:v>06.2022., n=2808</c:v>
                </c:pt>
                <c:pt idx="2">
                  <c:v>11.2019., n=3622</c:v>
                </c:pt>
                <c:pt idx="4">
                  <c:v>07.2024., n=74</c:v>
                </c:pt>
                <c:pt idx="5">
                  <c:v>06.2022., n=84</c:v>
                </c:pt>
                <c:pt idx="6">
                  <c:v>11.2019., n=106</c:v>
                </c:pt>
                <c:pt idx="8">
                  <c:v>07.2024., n=2244</c:v>
                </c:pt>
                <c:pt idx="9">
                  <c:v>06.2022., n=2724</c:v>
                </c:pt>
                <c:pt idx="10">
                  <c:v>11.2019., n=3516</c:v>
                </c:pt>
              </c:strCache>
            </c:strRef>
          </c:cat>
          <c:val>
            <c:numRef>
              <c:f>Dati!$F$435:$F$445</c:f>
              <c:numCache>
                <c:formatCode>0</c:formatCode>
                <c:ptCount val="11"/>
                <c:pt idx="0" formatCode="###0">
                  <c:v>29.826755999752852</c:v>
                </c:pt>
                <c:pt idx="1">
                  <c:v>27.6</c:v>
                </c:pt>
                <c:pt idx="2">
                  <c:v>27.8</c:v>
                </c:pt>
                <c:pt idx="4" formatCode="###0">
                  <c:v>17.567567567567568</c:v>
                </c:pt>
                <c:pt idx="5">
                  <c:v>13.9</c:v>
                </c:pt>
                <c:pt idx="6">
                  <c:v>26</c:v>
                </c:pt>
                <c:pt idx="8" formatCode="###0">
                  <c:v>30.748663101604279</c:v>
                </c:pt>
                <c:pt idx="9">
                  <c:v>27.9</c:v>
                </c:pt>
                <c:pt idx="10">
                  <c:v>27.9</c:v>
                </c:pt>
              </c:numCache>
            </c:numRef>
          </c:val>
          <c:extLst xmlns:c16r2="http://schemas.microsoft.com/office/drawing/2015/06/chart">
            <c:ext xmlns:c16="http://schemas.microsoft.com/office/drawing/2014/chart" uri="{C3380CC4-5D6E-409C-BE32-E72D297353CC}">
              <c16:uniqueId val="{00000021-E587-48DB-ADAA-80FC9DBEE908}"/>
            </c:ext>
          </c:extLst>
        </c:ser>
        <c:ser>
          <c:idx val="3"/>
          <c:order val="3"/>
          <c:tx>
            <c:strRef>
              <c:f>Dati!$G$434</c:f>
              <c:strCache>
                <c:ptCount val="1"/>
                <c:pt idx="0">
                  <c:v>Drīzāk 
labas</c:v>
                </c:pt>
              </c:strCache>
            </c:strRef>
          </c:tx>
          <c:spPr>
            <a:solidFill>
              <a:srgbClr val="BDDCA8"/>
            </a:solidFill>
          </c:spPr>
          <c:invertIfNegative val="0"/>
          <c:dLbls>
            <c:numFmt formatCode="0" sourceLinked="0"/>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Dati!$C$435:$C$445</c:f>
              <c:strCache>
                <c:ptCount val="11"/>
                <c:pt idx="0">
                  <c:v>07.2024., n=2318</c:v>
                </c:pt>
                <c:pt idx="1">
                  <c:v>06.2022., n=2808</c:v>
                </c:pt>
                <c:pt idx="2">
                  <c:v>11.2019., n=3622</c:v>
                </c:pt>
                <c:pt idx="4">
                  <c:v>07.2024., n=74</c:v>
                </c:pt>
                <c:pt idx="5">
                  <c:v>06.2022., n=84</c:v>
                </c:pt>
                <c:pt idx="6">
                  <c:v>11.2019., n=106</c:v>
                </c:pt>
                <c:pt idx="8">
                  <c:v>07.2024., n=2244</c:v>
                </c:pt>
                <c:pt idx="9">
                  <c:v>06.2022., n=2724</c:v>
                </c:pt>
                <c:pt idx="10">
                  <c:v>11.2019., n=3516</c:v>
                </c:pt>
              </c:strCache>
            </c:strRef>
          </c:cat>
          <c:val>
            <c:numRef>
              <c:f>Dati!$G$435:$G$445</c:f>
              <c:numCache>
                <c:formatCode>0</c:formatCode>
                <c:ptCount val="11"/>
                <c:pt idx="0" formatCode="###0">
                  <c:v>4.7791160403480681</c:v>
                </c:pt>
                <c:pt idx="1">
                  <c:v>4.4000000000000004</c:v>
                </c:pt>
                <c:pt idx="2">
                  <c:v>5</c:v>
                </c:pt>
                <c:pt idx="4" formatCode="###0">
                  <c:v>18.918918918918919</c:v>
                </c:pt>
                <c:pt idx="5">
                  <c:v>16.7</c:v>
                </c:pt>
                <c:pt idx="6">
                  <c:v>9.6999999999999993</c:v>
                </c:pt>
                <c:pt idx="8" formatCode="###0">
                  <c:v>4.188948306595365</c:v>
                </c:pt>
                <c:pt idx="9">
                  <c:v>4</c:v>
                </c:pt>
                <c:pt idx="10">
                  <c:v>4.9000000000000004</c:v>
                </c:pt>
              </c:numCache>
            </c:numRef>
          </c:val>
          <c:extLst xmlns:c16r2="http://schemas.microsoft.com/office/drawing/2015/06/chart">
            <c:ext xmlns:c16="http://schemas.microsoft.com/office/drawing/2014/chart" uri="{C3380CC4-5D6E-409C-BE32-E72D297353CC}">
              <c16:uniqueId val="{00000022-E587-48DB-ADAA-80FC9DBEE908}"/>
            </c:ext>
          </c:extLst>
        </c:ser>
        <c:ser>
          <c:idx val="4"/>
          <c:order val="4"/>
          <c:tx>
            <c:strRef>
              <c:f>Dati!$H$434</c:f>
              <c:strCache>
                <c:ptCount val="1"/>
                <c:pt idx="0">
                  <c:v>Ļoti 
labas</c:v>
                </c:pt>
              </c:strCache>
            </c:strRef>
          </c:tx>
          <c:spPr>
            <a:solidFill>
              <a:srgbClr val="385723"/>
            </a:solidFill>
          </c:spPr>
          <c:invertIfNegative val="0"/>
          <c:dLbls>
            <c:dLbl>
              <c:idx val="4"/>
              <c:layout/>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Dati!$C$435:$C$445</c:f>
              <c:strCache>
                <c:ptCount val="11"/>
                <c:pt idx="0">
                  <c:v>07.2024., n=2318</c:v>
                </c:pt>
                <c:pt idx="1">
                  <c:v>06.2022., n=2808</c:v>
                </c:pt>
                <c:pt idx="2">
                  <c:v>11.2019., n=3622</c:v>
                </c:pt>
                <c:pt idx="4">
                  <c:v>07.2024., n=74</c:v>
                </c:pt>
                <c:pt idx="5">
                  <c:v>06.2022., n=84</c:v>
                </c:pt>
                <c:pt idx="6">
                  <c:v>11.2019., n=106</c:v>
                </c:pt>
                <c:pt idx="8">
                  <c:v>07.2024., n=2244</c:v>
                </c:pt>
                <c:pt idx="9">
                  <c:v>06.2022., n=2724</c:v>
                </c:pt>
                <c:pt idx="10">
                  <c:v>11.2019., n=3516</c:v>
                </c:pt>
              </c:strCache>
            </c:strRef>
          </c:cat>
          <c:val>
            <c:numRef>
              <c:f>Dati!$H$435:$H$445</c:f>
              <c:numCache>
                <c:formatCode>0</c:formatCode>
                <c:ptCount val="11"/>
                <c:pt idx="0" formatCode="###0">
                  <c:v>1.2427039106526343</c:v>
                </c:pt>
                <c:pt idx="1">
                  <c:v>1.3</c:v>
                </c:pt>
                <c:pt idx="2">
                  <c:v>0.8</c:v>
                </c:pt>
                <c:pt idx="4" formatCode="###0">
                  <c:v>6.756756756756757</c:v>
                </c:pt>
                <c:pt idx="5">
                  <c:v>3</c:v>
                </c:pt>
                <c:pt idx="6">
                  <c:v>3.8</c:v>
                </c:pt>
                <c:pt idx="8" formatCode="###0">
                  <c:v>1.0249554367201426</c:v>
                </c:pt>
                <c:pt idx="9">
                  <c:v>1.2</c:v>
                </c:pt>
                <c:pt idx="10">
                  <c:v>0.7</c:v>
                </c:pt>
              </c:numCache>
            </c:numRef>
          </c:val>
          <c:extLst xmlns:c16r2="http://schemas.microsoft.com/office/drawing/2015/06/chart">
            <c:ext xmlns:c16="http://schemas.microsoft.com/office/drawing/2014/chart" uri="{C3380CC4-5D6E-409C-BE32-E72D297353CC}">
              <c16:uniqueId val="{00000023-E587-48DB-ADAA-80FC9DBEE908}"/>
            </c:ext>
          </c:extLst>
        </c:ser>
        <c:ser>
          <c:idx val="5"/>
          <c:order val="5"/>
          <c:tx>
            <c:strRef>
              <c:f>Dati!$I$434</c:f>
              <c:strCache>
                <c:ptCount val="1"/>
                <c:pt idx="0">
                  <c:v>x</c:v>
                </c:pt>
              </c:strCache>
            </c:strRef>
          </c:tx>
          <c:spPr>
            <a:noFill/>
          </c:spPr>
          <c:invertIfNegative val="0"/>
          <c:cat>
            <c:strRef>
              <c:f>Dati!$C$435:$C$445</c:f>
              <c:strCache>
                <c:ptCount val="11"/>
                <c:pt idx="0">
                  <c:v>07.2024., n=2318</c:v>
                </c:pt>
                <c:pt idx="1">
                  <c:v>06.2022., n=2808</c:v>
                </c:pt>
                <c:pt idx="2">
                  <c:v>11.2019., n=3622</c:v>
                </c:pt>
                <c:pt idx="4">
                  <c:v>07.2024., n=74</c:v>
                </c:pt>
                <c:pt idx="5">
                  <c:v>06.2022., n=84</c:v>
                </c:pt>
                <c:pt idx="6">
                  <c:v>11.2019., n=106</c:v>
                </c:pt>
                <c:pt idx="8">
                  <c:v>07.2024., n=2244</c:v>
                </c:pt>
                <c:pt idx="9">
                  <c:v>06.2022., n=2724</c:v>
                </c:pt>
                <c:pt idx="10">
                  <c:v>11.2019., n=3516</c:v>
                </c:pt>
              </c:strCache>
            </c:strRef>
          </c:cat>
          <c:val>
            <c:numRef>
              <c:f>Dati!$I$435:$I$445</c:f>
              <c:numCache>
                <c:formatCode>0</c:formatCode>
                <c:ptCount val="11"/>
                <c:pt idx="0">
                  <c:v>24.653855724674976</c:v>
                </c:pt>
                <c:pt idx="1">
                  <c:v>24.975675675675678</c:v>
                </c:pt>
                <c:pt idx="2">
                  <c:v>24.875675675675677</c:v>
                </c:pt>
                <c:pt idx="3">
                  <c:v>30.675675675675677</c:v>
                </c:pt>
                <c:pt idx="4">
                  <c:v>5</c:v>
                </c:pt>
                <c:pt idx="5">
                  <c:v>10.975675675675678</c:v>
                </c:pt>
                <c:pt idx="6">
                  <c:v>17.175675675675677</c:v>
                </c:pt>
                <c:pt idx="7">
                  <c:v>30.675675675675677</c:v>
                </c:pt>
                <c:pt idx="8">
                  <c:v>25.461771932360172</c:v>
                </c:pt>
                <c:pt idx="9">
                  <c:v>25.475675675675678</c:v>
                </c:pt>
                <c:pt idx="10">
                  <c:v>25.075675675675676</c:v>
                </c:pt>
              </c:numCache>
            </c:numRef>
          </c:val>
          <c:extLst xmlns:c16r2="http://schemas.microsoft.com/office/drawing/2015/06/chart">
            <c:ext xmlns:c16="http://schemas.microsoft.com/office/drawing/2014/chart" uri="{C3380CC4-5D6E-409C-BE32-E72D297353CC}">
              <c16:uniqueId val="{00000024-E587-48DB-ADAA-80FC9DBEE908}"/>
            </c:ext>
          </c:extLst>
        </c:ser>
        <c:ser>
          <c:idx val="6"/>
          <c:order val="6"/>
          <c:tx>
            <c:strRef>
              <c:f>Dati!$J$434</c:f>
              <c:strCache>
                <c:ptCount val="1"/>
                <c:pt idx="0">
                  <c:v>Vidējas</c:v>
                </c:pt>
              </c:strCache>
            </c:strRef>
          </c:tx>
          <c:spPr>
            <a:solidFill>
              <a:srgbClr val="F8CBAD"/>
            </a:solidFill>
          </c:spPr>
          <c:invertIfNegative val="0"/>
          <c:dLbls>
            <c:spPr>
              <a:noFill/>
              <a:ln>
                <a:noFill/>
              </a:ln>
              <a:effectLst/>
            </c:spPr>
            <c:txPr>
              <a:bodyPr wrap="square" lIns="38100" tIns="19050" rIns="38100" bIns="19050" anchor="ctr">
                <a:spAutoFit/>
              </a:bodyPr>
              <a:lstStyle/>
              <a:p>
                <a:pPr>
                  <a:defRPr sz="1200" b="1">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Dati!$C$435:$C$445</c:f>
              <c:strCache>
                <c:ptCount val="11"/>
                <c:pt idx="0">
                  <c:v>07.2024., n=2318</c:v>
                </c:pt>
                <c:pt idx="1">
                  <c:v>06.2022., n=2808</c:v>
                </c:pt>
                <c:pt idx="2">
                  <c:v>11.2019., n=3622</c:v>
                </c:pt>
                <c:pt idx="4">
                  <c:v>07.2024., n=74</c:v>
                </c:pt>
                <c:pt idx="5">
                  <c:v>06.2022., n=84</c:v>
                </c:pt>
                <c:pt idx="6">
                  <c:v>11.2019., n=106</c:v>
                </c:pt>
                <c:pt idx="8">
                  <c:v>07.2024., n=2244</c:v>
                </c:pt>
                <c:pt idx="9">
                  <c:v>06.2022., n=2724</c:v>
                </c:pt>
                <c:pt idx="10">
                  <c:v>11.2019., n=3516</c:v>
                </c:pt>
              </c:strCache>
            </c:strRef>
          </c:cat>
          <c:val>
            <c:numRef>
              <c:f>Dati!$J$435:$J$445</c:f>
              <c:numCache>
                <c:formatCode>0</c:formatCode>
                <c:ptCount val="11"/>
                <c:pt idx="0" formatCode="###0">
                  <c:v>20.976193548663115</c:v>
                </c:pt>
                <c:pt idx="1">
                  <c:v>22.2</c:v>
                </c:pt>
                <c:pt idx="2">
                  <c:v>22.7</c:v>
                </c:pt>
                <c:pt idx="4" formatCode="###0">
                  <c:v>47.297297297297298</c:v>
                </c:pt>
                <c:pt idx="5">
                  <c:v>50.4</c:v>
                </c:pt>
                <c:pt idx="6">
                  <c:v>44.2</c:v>
                </c:pt>
                <c:pt idx="8" formatCode="###0">
                  <c:v>20.142602495543674</c:v>
                </c:pt>
                <c:pt idx="9">
                  <c:v>21.5</c:v>
                </c:pt>
                <c:pt idx="10">
                  <c:v>22.2</c:v>
                </c:pt>
              </c:numCache>
            </c:numRef>
          </c:val>
          <c:extLst xmlns:c16r2="http://schemas.microsoft.com/office/drawing/2015/06/chart">
            <c:ext xmlns:c16="http://schemas.microsoft.com/office/drawing/2014/chart" uri="{C3380CC4-5D6E-409C-BE32-E72D297353CC}">
              <c16:uniqueId val="{00000002-043A-43C9-A3FB-5272AF60BDDD}"/>
            </c:ext>
          </c:extLst>
        </c:ser>
        <c:ser>
          <c:idx val="7"/>
          <c:order val="7"/>
          <c:tx>
            <c:strRef>
              <c:f>Dati!$K$434</c:f>
              <c:strCache>
                <c:ptCount val="1"/>
                <c:pt idx="0">
                  <c:v>x</c:v>
                </c:pt>
              </c:strCache>
            </c:strRef>
          </c:tx>
          <c:spPr>
            <a:noFill/>
          </c:spPr>
          <c:invertIfNegative val="0"/>
          <c:cat>
            <c:strRef>
              <c:f>Dati!$C$435:$C$445</c:f>
              <c:strCache>
                <c:ptCount val="11"/>
                <c:pt idx="0">
                  <c:v>07.2024., n=2318</c:v>
                </c:pt>
                <c:pt idx="1">
                  <c:v>06.2022., n=2808</c:v>
                </c:pt>
                <c:pt idx="2">
                  <c:v>11.2019., n=3622</c:v>
                </c:pt>
                <c:pt idx="4">
                  <c:v>07.2024., n=74</c:v>
                </c:pt>
                <c:pt idx="5">
                  <c:v>06.2022., n=84</c:v>
                </c:pt>
                <c:pt idx="6">
                  <c:v>11.2019., n=106</c:v>
                </c:pt>
                <c:pt idx="8">
                  <c:v>07.2024., n=2244</c:v>
                </c:pt>
                <c:pt idx="9">
                  <c:v>06.2022., n=2724</c:v>
                </c:pt>
                <c:pt idx="10">
                  <c:v>11.2019., n=3516</c:v>
                </c:pt>
              </c:strCache>
            </c:strRef>
          </c:cat>
          <c:val>
            <c:numRef>
              <c:f>Dati!$K$435:$K$445</c:f>
              <c:numCache>
                <c:formatCode>0</c:formatCode>
                <c:ptCount val="11"/>
                <c:pt idx="0">
                  <c:v>34.423806451336887</c:v>
                </c:pt>
                <c:pt idx="1">
                  <c:v>33.200000000000003</c:v>
                </c:pt>
                <c:pt idx="2">
                  <c:v>32.700000000000003</c:v>
                </c:pt>
                <c:pt idx="3">
                  <c:v>55.4</c:v>
                </c:pt>
                <c:pt idx="4">
                  <c:v>8.1027027027027003</c:v>
                </c:pt>
                <c:pt idx="5">
                  <c:v>5</c:v>
                </c:pt>
                <c:pt idx="6">
                  <c:v>11.199999999999996</c:v>
                </c:pt>
                <c:pt idx="7">
                  <c:v>55.4</c:v>
                </c:pt>
                <c:pt idx="8">
                  <c:v>35.257397504456321</c:v>
                </c:pt>
                <c:pt idx="9">
                  <c:v>33.9</c:v>
                </c:pt>
                <c:pt idx="10">
                  <c:v>33.200000000000003</c:v>
                </c:pt>
              </c:numCache>
            </c:numRef>
          </c:val>
          <c:extLst xmlns:c16r2="http://schemas.microsoft.com/office/drawing/2015/06/chart">
            <c:ext xmlns:c16="http://schemas.microsoft.com/office/drawing/2014/chart" uri="{C3380CC4-5D6E-409C-BE32-E72D297353CC}">
              <c16:uniqueId val="{00000003-043A-43C9-A3FB-5272AF60BDDD}"/>
            </c:ext>
          </c:extLst>
        </c:ser>
        <c:ser>
          <c:idx val="8"/>
          <c:order val="8"/>
          <c:tx>
            <c:strRef>
              <c:f>Dati!$L$434</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1200" b="1">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Dati!$C$435:$C$445</c:f>
              <c:strCache>
                <c:ptCount val="11"/>
                <c:pt idx="0">
                  <c:v>07.2024., n=2318</c:v>
                </c:pt>
                <c:pt idx="1">
                  <c:v>06.2022., n=2808</c:v>
                </c:pt>
                <c:pt idx="2">
                  <c:v>11.2019., n=3622</c:v>
                </c:pt>
                <c:pt idx="4">
                  <c:v>07.2024., n=74</c:v>
                </c:pt>
                <c:pt idx="5">
                  <c:v>06.2022., n=84</c:v>
                </c:pt>
                <c:pt idx="6">
                  <c:v>11.2019., n=106</c:v>
                </c:pt>
                <c:pt idx="8">
                  <c:v>07.2024., n=2244</c:v>
                </c:pt>
                <c:pt idx="9">
                  <c:v>06.2022., n=2724</c:v>
                </c:pt>
                <c:pt idx="10">
                  <c:v>11.2019., n=3516</c:v>
                </c:pt>
              </c:strCache>
            </c:strRef>
          </c:cat>
          <c:val>
            <c:numRef>
              <c:f>Dati!$L$435:$L$445</c:f>
              <c:numCache>
                <c:formatCode>0</c:formatCode>
                <c:ptCount val="11"/>
                <c:pt idx="0" formatCode="###0">
                  <c:v>17.732671339863945</c:v>
                </c:pt>
                <c:pt idx="1">
                  <c:v>24.4</c:v>
                </c:pt>
                <c:pt idx="2">
                  <c:v>21.2</c:v>
                </c:pt>
                <c:pt idx="4" formatCode="###0">
                  <c:v>2.7027027027027026</c:v>
                </c:pt>
                <c:pt idx="5">
                  <c:v>7.2</c:v>
                </c:pt>
                <c:pt idx="6">
                  <c:v>5.3</c:v>
                </c:pt>
                <c:pt idx="8" formatCode="###0">
                  <c:v>18.048128342245988</c:v>
                </c:pt>
                <c:pt idx="9">
                  <c:v>24.9</c:v>
                </c:pt>
                <c:pt idx="10">
                  <c:v>21.6</c:v>
                </c:pt>
              </c:numCache>
            </c:numRef>
          </c:val>
          <c:extLst xmlns:c16r2="http://schemas.microsoft.com/office/drawing/2015/06/chart">
            <c:ext xmlns:c16="http://schemas.microsoft.com/office/drawing/2014/chart" uri="{C3380CC4-5D6E-409C-BE32-E72D297353CC}">
              <c16:uniqueId val="{00000004-043A-43C9-A3FB-5272AF60BDDD}"/>
            </c:ext>
          </c:extLst>
        </c:ser>
        <c:dLbls>
          <c:showLegendKey val="0"/>
          <c:showVal val="0"/>
          <c:showCatName val="0"/>
          <c:showSerName val="0"/>
          <c:showPercent val="0"/>
          <c:showBubbleSize val="0"/>
        </c:dLbls>
        <c:gapWidth val="15"/>
        <c:overlap val="100"/>
        <c:axId val="673446832"/>
        <c:axId val="673440168"/>
      </c:barChart>
      <c:catAx>
        <c:axId val="673446832"/>
        <c:scaling>
          <c:orientation val="maxMin"/>
        </c:scaling>
        <c:delete val="0"/>
        <c:axPos val="l"/>
        <c:title>
          <c:tx>
            <c:rich>
              <a:bodyPr rot="0" vert="horz"/>
              <a:lstStyle/>
              <a:p>
                <a:pPr algn="ctr">
                  <a:defRPr sz="900" b="0" i="0" u="none" strike="noStrike" baseline="0">
                    <a:solidFill>
                      <a:sysClr val="windowText" lastClr="000000"/>
                    </a:solidFill>
                    <a:latin typeface="Arial"/>
                    <a:ea typeface="Arial"/>
                    <a:cs typeface="Arial"/>
                  </a:defRPr>
                </a:pPr>
                <a:r>
                  <a:rPr lang="lv-LV" sz="900">
                    <a:solidFill>
                      <a:sysClr val="windowText" lastClr="000000"/>
                    </a:solidFill>
                  </a:rPr>
                  <a:t>%</a:t>
                </a:r>
              </a:p>
            </c:rich>
          </c:tx>
          <c:layout>
            <c:manualLayout>
              <c:xMode val="edge"/>
              <c:yMode val="edge"/>
              <c:x val="0.96304125948971042"/>
              <c:y val="7.0875458090083943E-2"/>
            </c:manualLayout>
          </c:layout>
          <c:overlay val="0"/>
          <c:spPr>
            <a:solidFill>
              <a:sysClr val="window" lastClr="FFFFFF"/>
            </a:solidFill>
            <a:ln w="3175">
              <a:solidFill>
                <a:srgbClr val="000000"/>
              </a:solidFill>
            </a:ln>
            <a:effectLst>
              <a:outerShdw dist="35560" dir="2700000" algn="tl" rotWithShape="0">
                <a:prstClr val="black"/>
              </a:outerShdw>
            </a:effectLst>
          </c:spPr>
        </c:title>
        <c:numFmt formatCode="General" sourceLinked="1"/>
        <c:majorTickMark val="out"/>
        <c:minorTickMark val="none"/>
        <c:tickLblPos val="low"/>
        <c:spPr>
          <a:ln w="3175">
            <a:solidFill>
              <a:srgbClr val="333333"/>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673440168"/>
        <c:crossesAt val="61.6"/>
        <c:auto val="1"/>
        <c:lblAlgn val="ctr"/>
        <c:lblOffset val="100"/>
        <c:tickLblSkip val="1"/>
        <c:tickMarkSkip val="1"/>
        <c:noMultiLvlLbl val="0"/>
      </c:catAx>
      <c:valAx>
        <c:axId val="673440168"/>
        <c:scaling>
          <c:orientation val="minMax"/>
          <c:max val="185"/>
          <c:min val="0"/>
        </c:scaling>
        <c:delete val="1"/>
        <c:axPos val="b"/>
        <c:numFmt formatCode="0" sourceLinked="0"/>
        <c:majorTickMark val="out"/>
        <c:minorTickMark val="none"/>
        <c:tickLblPos val="nextTo"/>
        <c:crossAx val="673446832"/>
        <c:crosses val="max"/>
        <c:crossBetween val="between"/>
        <c:majorUnit val="20"/>
        <c:minorUnit val="4"/>
      </c:valAx>
      <c:spPr>
        <a:noFill/>
        <a:ln w="25400">
          <a:noFill/>
        </a:ln>
      </c:spPr>
    </c:plotArea>
    <c:legend>
      <c:legendPos val="t"/>
      <c:legendEntry>
        <c:idx val="0"/>
        <c:delete val="1"/>
      </c:legendEntry>
      <c:legendEntry>
        <c:idx val="5"/>
        <c:txPr>
          <a:bodyPr/>
          <a:lstStyle/>
          <a:p>
            <a:pPr>
              <a:defRPr sz="1200">
                <a:solidFill>
                  <a:schemeClr val="bg1"/>
                </a:solidFill>
              </a:defRPr>
            </a:pPr>
            <a:endParaRPr lang="en-US"/>
          </a:p>
        </c:txPr>
      </c:legendEntry>
      <c:legendEntry>
        <c:idx val="7"/>
        <c:txPr>
          <a:bodyPr/>
          <a:lstStyle/>
          <a:p>
            <a:pPr>
              <a:defRPr sz="1200">
                <a:solidFill>
                  <a:schemeClr val="bg1"/>
                </a:solidFill>
              </a:defRPr>
            </a:pPr>
            <a:endParaRPr lang="en-US"/>
          </a:p>
        </c:txPr>
      </c:legendEntry>
      <c:layout>
        <c:manualLayout>
          <c:xMode val="edge"/>
          <c:yMode val="edge"/>
          <c:x val="0.28864111712598423"/>
          <c:y val="3.5669932535806893E-2"/>
          <c:w val="0.64901539566531263"/>
          <c:h val="0.13734945923434641"/>
        </c:manualLayout>
      </c:layout>
      <c:overlay val="0"/>
      <c:txPr>
        <a:bodyPr/>
        <a:lstStyle/>
        <a:p>
          <a:pPr>
            <a:defRPr sz="1200">
              <a:solidFill>
                <a:sysClr val="windowText" lastClr="000000"/>
              </a:solidFill>
            </a:defRPr>
          </a:pPr>
          <a:endParaRPr lang="en-US"/>
        </a:p>
      </c:txPr>
    </c:legend>
    <c:plotVisOnly val="1"/>
    <c:dispBlanksAs val="gap"/>
    <c:showDLblsOverMax val="0"/>
  </c:chart>
  <c:spPr>
    <a:noFill/>
    <a:ln w="6350">
      <a:noFill/>
    </a:ln>
  </c:spPr>
  <c:txPr>
    <a:bodyPr/>
    <a:lstStyle/>
    <a:p>
      <a:pPr>
        <a:defRPr sz="800" b="0" i="0" u="none" strike="noStrike" baseline="0">
          <a:solidFill>
            <a:srgbClr val="333333"/>
          </a:solidFill>
          <a:latin typeface="Arial"/>
          <a:ea typeface="Arial"/>
          <a:cs typeface="Arial"/>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a:pPr>
            <a:r>
              <a:rPr lang="lv-LV" sz="900" b="0"/>
              <a:t>%</a:t>
            </a:r>
            <a:endParaRPr lang="en-US" sz="900" b="0"/>
          </a:p>
        </c:rich>
      </c:tx>
      <c:layout>
        <c:manualLayout>
          <c:xMode val="edge"/>
          <c:yMode val="edge"/>
          <c:x val="0.95677093912465339"/>
          <c:y val="1.7991000250032405E-2"/>
        </c:manualLayout>
      </c:layout>
      <c:overlay val="0"/>
      <c:spPr>
        <a:solidFill>
          <a:sysClr val="window" lastClr="FFFFFF"/>
        </a:solidFill>
        <a:ln w="3175">
          <a:solidFill>
            <a:srgbClr val="000000"/>
          </a:solidFill>
        </a:ln>
        <a:effectLst>
          <a:outerShdw dist="35560" dir="2700000" algn="tl" rotWithShape="0">
            <a:prstClr val="black"/>
          </a:outerShdw>
        </a:effectLst>
      </c:spPr>
    </c:title>
    <c:autoTitleDeleted val="0"/>
    <c:plotArea>
      <c:layout>
        <c:manualLayout>
          <c:layoutTarget val="inner"/>
          <c:xMode val="edge"/>
          <c:yMode val="edge"/>
          <c:x val="0.39420624631471451"/>
          <c:y val="1.4379801960905067E-2"/>
          <c:w val="0.58388599823622023"/>
          <c:h val="0.92342839117717346"/>
        </c:manualLayout>
      </c:layout>
      <c:barChart>
        <c:barDir val="bar"/>
        <c:grouping val="clustered"/>
        <c:varyColors val="0"/>
        <c:ser>
          <c:idx val="0"/>
          <c:order val="0"/>
          <c:tx>
            <c:strRef>
              <c:f>Dati!$C$12</c:f>
              <c:strCache>
                <c:ptCount val="1"/>
                <c:pt idx="0">
                  <c:v>07.2024., n=2318</c:v>
                </c:pt>
              </c:strCache>
            </c:strRef>
          </c:tx>
          <c:spPr>
            <a:solidFill>
              <a:srgbClr val="840C54"/>
            </a:solidFill>
            <a:ln w="25400">
              <a:noFill/>
            </a:ln>
          </c:spPr>
          <c:invertIfNegative val="0"/>
          <c:dPt>
            <c:idx val="5"/>
            <c:invertIfNegative val="0"/>
            <c:bubble3D val="0"/>
            <c:extLst xmlns:c16r2="http://schemas.microsoft.com/office/drawing/2015/06/chart">
              <c:ext xmlns:c16="http://schemas.microsoft.com/office/drawing/2014/chart" uri="{C3380CC4-5D6E-409C-BE32-E72D297353CC}">
                <c16:uniqueId val="{00000001-6297-4AAE-ACA3-D37BFD0B767F}"/>
              </c:ext>
            </c:extLst>
          </c:dPt>
          <c:dPt>
            <c:idx val="6"/>
            <c:invertIfNegative val="0"/>
            <c:bubble3D val="0"/>
            <c:extLst xmlns:c16r2="http://schemas.microsoft.com/office/drawing/2015/06/chart">
              <c:ext xmlns:c16="http://schemas.microsoft.com/office/drawing/2014/chart" uri="{C3380CC4-5D6E-409C-BE32-E72D297353CC}">
                <c16:uniqueId val="{00000003-6297-4AAE-ACA3-D37BFD0B767F}"/>
              </c:ext>
            </c:extLst>
          </c:dPt>
          <c:dPt>
            <c:idx val="7"/>
            <c:invertIfNegative val="0"/>
            <c:bubble3D val="0"/>
            <c:extLst xmlns:c16r2="http://schemas.microsoft.com/office/drawing/2015/06/chart">
              <c:ext xmlns:c16="http://schemas.microsoft.com/office/drawing/2014/chart" uri="{C3380CC4-5D6E-409C-BE32-E72D297353CC}">
                <c16:uniqueId val="{00000005-6297-4AAE-ACA3-D37BFD0B767F}"/>
              </c:ext>
            </c:extLst>
          </c:dPt>
          <c:dPt>
            <c:idx val="8"/>
            <c:invertIfNegative val="0"/>
            <c:bubble3D val="0"/>
            <c:extLst xmlns:c16r2="http://schemas.microsoft.com/office/drawing/2015/06/chart">
              <c:ext xmlns:c16="http://schemas.microsoft.com/office/drawing/2014/chart" uri="{C3380CC4-5D6E-409C-BE32-E72D297353CC}">
                <c16:uniqueId val="{00000006-6297-4AAE-ACA3-D37BFD0B767F}"/>
              </c:ext>
            </c:extLst>
          </c:dPt>
          <c:dPt>
            <c:idx val="9"/>
            <c:invertIfNegative val="0"/>
            <c:bubble3D val="0"/>
            <c:extLst xmlns:c16r2="http://schemas.microsoft.com/office/drawing/2015/06/chart">
              <c:ext xmlns:c16="http://schemas.microsoft.com/office/drawing/2014/chart" uri="{C3380CC4-5D6E-409C-BE32-E72D297353CC}">
                <c16:uniqueId val="{00000007-6297-4AAE-ACA3-D37BFD0B767F}"/>
              </c:ext>
            </c:extLst>
          </c:dPt>
          <c:dPt>
            <c:idx val="12"/>
            <c:invertIfNegative val="0"/>
            <c:bubble3D val="0"/>
            <c:extLst xmlns:c16r2="http://schemas.microsoft.com/office/drawing/2015/06/chart">
              <c:ext xmlns:c16="http://schemas.microsoft.com/office/drawing/2014/chart" uri="{C3380CC4-5D6E-409C-BE32-E72D297353CC}">
                <c16:uniqueId val="{00000008-6297-4AAE-ACA3-D37BFD0B767F}"/>
              </c:ext>
            </c:extLst>
          </c:dPt>
          <c:dPt>
            <c:idx val="13"/>
            <c:invertIfNegative val="0"/>
            <c:bubble3D val="0"/>
            <c:extLst xmlns:c16r2="http://schemas.microsoft.com/office/drawing/2015/06/chart">
              <c:ext xmlns:c16="http://schemas.microsoft.com/office/drawing/2014/chart" uri="{C3380CC4-5D6E-409C-BE32-E72D297353CC}">
                <c16:uniqueId val="{00000009-6297-4AAE-ACA3-D37BFD0B767F}"/>
              </c:ext>
            </c:extLst>
          </c:dPt>
          <c:dPt>
            <c:idx val="14"/>
            <c:invertIfNegative val="0"/>
            <c:bubble3D val="0"/>
            <c:extLst xmlns:c16r2="http://schemas.microsoft.com/office/drawing/2015/06/chart">
              <c:ext xmlns:c16="http://schemas.microsoft.com/office/drawing/2014/chart" uri="{C3380CC4-5D6E-409C-BE32-E72D297353CC}">
                <c16:uniqueId val="{0000000A-6297-4AAE-ACA3-D37BFD0B767F}"/>
              </c:ext>
            </c:extLst>
          </c:dPt>
          <c:dPt>
            <c:idx val="15"/>
            <c:invertIfNegative val="0"/>
            <c:bubble3D val="0"/>
            <c:extLst xmlns:c16r2="http://schemas.microsoft.com/office/drawing/2015/06/chart">
              <c:ext xmlns:c16="http://schemas.microsoft.com/office/drawing/2014/chart" uri="{C3380CC4-5D6E-409C-BE32-E72D297353CC}">
                <c16:uniqueId val="{0000000B-6297-4AAE-ACA3-D37BFD0B767F}"/>
              </c:ext>
            </c:extLst>
          </c:dPt>
          <c:dPt>
            <c:idx val="21"/>
            <c:invertIfNegative val="0"/>
            <c:bubble3D val="0"/>
            <c:extLst xmlns:c16r2="http://schemas.microsoft.com/office/drawing/2015/06/chart">
              <c:ext xmlns:c16="http://schemas.microsoft.com/office/drawing/2014/chart" uri="{C3380CC4-5D6E-409C-BE32-E72D297353CC}">
                <c16:uniqueId val="{0000000C-6297-4AAE-ACA3-D37BFD0B767F}"/>
              </c:ext>
            </c:extLst>
          </c:dPt>
          <c:dLbls>
            <c:dLbl>
              <c:idx val="4"/>
              <c:numFmt formatCode="#,##0.0" sourceLinked="0"/>
              <c:spPr>
                <a:noFill/>
                <a:ln w="25400">
                  <a:noFill/>
                </a:ln>
              </c:spPr>
              <c:txPr>
                <a:bodyPr/>
                <a:lstStyle/>
                <a:p>
                  <a:pPr>
                    <a:defRPr sz="1200" b="1"/>
                  </a:pPr>
                  <a:endParaRPr lang="en-US"/>
                </a:p>
              </c:txPr>
              <c:dLblPos val="outEnd"/>
              <c:showLegendKey val="0"/>
              <c:showVal val="1"/>
              <c:showCatName val="0"/>
              <c:showSerName val="0"/>
              <c:showPercent val="0"/>
              <c:showBubbleSize val="0"/>
            </c:dLbl>
            <c:numFmt formatCode="#,##0" sourceLinked="0"/>
            <c:spPr>
              <a:noFill/>
              <a:ln w="25400">
                <a:noFill/>
              </a:ln>
            </c:spPr>
            <c:txPr>
              <a:bodyPr/>
              <a:lstStyle/>
              <a:p>
                <a:pPr>
                  <a:defRPr sz="1200"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Dati!$B$13:$B$18</c:f>
              <c:strCache>
                <c:ptCount val="6"/>
                <c:pt idx="0">
                  <c:v>Tiesības, kas saistītas ar izgudrojumu un produktu aizsardzību</c:v>
                </c:pt>
                <c:pt idx="1">
                  <c:v>Ekskluzīvas tiesības, kas palīdz cīnīties pret savu ideju kopēšanu</c:v>
                </c:pt>
                <c:pt idx="2">
                  <c:v>Ideju un inovāciju attīstības instruments</c:v>
                </c:pt>
                <c:pt idx="3">
                  <c:v>Mākslas un literāro darbu aizsardzības forma</c:v>
                </c:pt>
                <c:pt idx="4">
                  <c:v>Cits</c:v>
                </c:pt>
                <c:pt idx="5">
                  <c:v>Nezina</c:v>
                </c:pt>
              </c:strCache>
            </c:strRef>
          </c:cat>
          <c:val>
            <c:numRef>
              <c:f>Dati!$C$13:$C$18</c:f>
              <c:numCache>
                <c:formatCode>0</c:formatCode>
                <c:ptCount val="6"/>
                <c:pt idx="0">
                  <c:v>63.708300905342988</c:v>
                </c:pt>
                <c:pt idx="1">
                  <c:v>26.712792357583382</c:v>
                </c:pt>
                <c:pt idx="2">
                  <c:v>21.981646357721285</c:v>
                </c:pt>
                <c:pt idx="3">
                  <c:v>8.9568437605022968</c:v>
                </c:pt>
                <c:pt idx="4" formatCode="0.0">
                  <c:v>0.28941596343292175</c:v>
                </c:pt>
                <c:pt idx="5">
                  <c:v>21.318266463234348</c:v>
                </c:pt>
              </c:numCache>
            </c:numRef>
          </c:val>
          <c:extLst xmlns:c16r2="http://schemas.microsoft.com/office/drawing/2015/06/chart">
            <c:ext xmlns:c16="http://schemas.microsoft.com/office/drawing/2014/chart" uri="{C3380CC4-5D6E-409C-BE32-E72D297353CC}">
              <c16:uniqueId val="{0000000D-6297-4AAE-ACA3-D37BFD0B767F}"/>
            </c:ext>
          </c:extLst>
        </c:ser>
        <c:ser>
          <c:idx val="1"/>
          <c:order val="1"/>
          <c:tx>
            <c:strRef>
              <c:f>Dati!$D$12</c:f>
              <c:strCache>
                <c:ptCount val="1"/>
                <c:pt idx="0">
                  <c:v>06.2022, n=2808</c:v>
                </c:pt>
              </c:strCache>
            </c:strRef>
          </c:tx>
          <c:spPr>
            <a:solidFill>
              <a:srgbClr val="C799C4"/>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Dati!$B$13:$B$18</c:f>
              <c:strCache>
                <c:ptCount val="6"/>
                <c:pt idx="0">
                  <c:v>Tiesības, kas saistītas ar izgudrojumu un produktu aizsardzību</c:v>
                </c:pt>
                <c:pt idx="1">
                  <c:v>Ekskluzīvas tiesības, kas palīdz cīnīties pret savu ideju kopēšanu</c:v>
                </c:pt>
                <c:pt idx="2">
                  <c:v>Ideju un inovāciju attīstības instruments</c:v>
                </c:pt>
                <c:pt idx="3">
                  <c:v>Mākslas un literāro darbu aizsardzības forma</c:v>
                </c:pt>
                <c:pt idx="4">
                  <c:v>Cits</c:v>
                </c:pt>
                <c:pt idx="5">
                  <c:v>Nezina</c:v>
                </c:pt>
              </c:strCache>
            </c:strRef>
          </c:cat>
          <c:val>
            <c:numRef>
              <c:f>Dati!$D$13:$D$18</c:f>
              <c:numCache>
                <c:formatCode>0</c:formatCode>
                <c:ptCount val="6"/>
                <c:pt idx="0">
                  <c:v>51.5</c:v>
                </c:pt>
                <c:pt idx="1">
                  <c:v>19.7</c:v>
                </c:pt>
                <c:pt idx="2">
                  <c:v>19.399999999999999</c:v>
                </c:pt>
                <c:pt idx="3">
                  <c:v>5.0999999999999996</c:v>
                </c:pt>
                <c:pt idx="4">
                  <c:v>1.4</c:v>
                </c:pt>
                <c:pt idx="5">
                  <c:v>33.1</c:v>
                </c:pt>
              </c:numCache>
            </c:numRef>
          </c:val>
          <c:extLst xmlns:c16r2="http://schemas.microsoft.com/office/drawing/2015/06/chart">
            <c:ext xmlns:c16="http://schemas.microsoft.com/office/drawing/2014/chart" uri="{C3380CC4-5D6E-409C-BE32-E72D297353CC}">
              <c16:uniqueId val="{0000000E-6297-4AAE-ACA3-D37BFD0B767F}"/>
            </c:ext>
          </c:extLst>
        </c:ser>
        <c:ser>
          <c:idx val="2"/>
          <c:order val="2"/>
          <c:tx>
            <c:strRef>
              <c:f>Dati!$E$12</c:f>
              <c:strCache>
                <c:ptCount val="1"/>
                <c:pt idx="0">
                  <c:v>11.2019, n=3622</c:v>
                </c:pt>
              </c:strCache>
            </c:strRef>
          </c:tx>
          <c:spPr>
            <a:solidFill>
              <a:srgbClr val="F8CBAD"/>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Dati!$B$13:$B$18</c:f>
              <c:strCache>
                <c:ptCount val="6"/>
                <c:pt idx="0">
                  <c:v>Tiesības, kas saistītas ar izgudrojumu un produktu aizsardzību</c:v>
                </c:pt>
                <c:pt idx="1">
                  <c:v>Ekskluzīvas tiesības, kas palīdz cīnīties pret savu ideju kopēšanu</c:v>
                </c:pt>
                <c:pt idx="2">
                  <c:v>Ideju un inovāciju attīstības instruments</c:v>
                </c:pt>
                <c:pt idx="3">
                  <c:v>Mākslas un literāro darbu aizsardzības forma</c:v>
                </c:pt>
                <c:pt idx="4">
                  <c:v>Cits</c:v>
                </c:pt>
                <c:pt idx="5">
                  <c:v>Nezina</c:v>
                </c:pt>
              </c:strCache>
            </c:strRef>
          </c:cat>
          <c:val>
            <c:numRef>
              <c:f>Dati!$E$13:$E$18</c:f>
              <c:numCache>
                <c:formatCode>0</c:formatCode>
                <c:ptCount val="6"/>
                <c:pt idx="0">
                  <c:v>53.6</c:v>
                </c:pt>
                <c:pt idx="1">
                  <c:v>18.100000000000001</c:v>
                </c:pt>
                <c:pt idx="2">
                  <c:v>16.5</c:v>
                </c:pt>
                <c:pt idx="3">
                  <c:v>4</c:v>
                </c:pt>
                <c:pt idx="4">
                  <c:v>1.2</c:v>
                </c:pt>
                <c:pt idx="5">
                  <c:v>30.8</c:v>
                </c:pt>
              </c:numCache>
            </c:numRef>
          </c:val>
          <c:extLst xmlns:c16r2="http://schemas.microsoft.com/office/drawing/2015/06/chart">
            <c:ext xmlns:c16="http://schemas.microsoft.com/office/drawing/2014/chart" uri="{C3380CC4-5D6E-409C-BE32-E72D297353CC}">
              <c16:uniqueId val="{0000000A-A51E-499C-9671-D92929151C92}"/>
            </c:ext>
          </c:extLst>
        </c:ser>
        <c:dLbls>
          <c:showLegendKey val="0"/>
          <c:showVal val="1"/>
          <c:showCatName val="0"/>
          <c:showSerName val="0"/>
          <c:showPercent val="0"/>
          <c:showBubbleSize val="0"/>
        </c:dLbls>
        <c:gapWidth val="40"/>
        <c:axId val="806224008"/>
        <c:axId val="806232240"/>
      </c:barChart>
      <c:catAx>
        <c:axId val="806224008"/>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200"/>
            </a:pPr>
            <a:endParaRPr lang="en-US"/>
          </a:p>
        </c:txPr>
        <c:crossAx val="806232240"/>
        <c:crosses val="autoZero"/>
        <c:auto val="1"/>
        <c:lblAlgn val="ctr"/>
        <c:lblOffset val="100"/>
        <c:tickLblSkip val="1"/>
        <c:tickMarkSkip val="1"/>
        <c:noMultiLvlLbl val="0"/>
      </c:catAx>
      <c:valAx>
        <c:axId val="806232240"/>
        <c:scaling>
          <c:orientation val="minMax"/>
          <c:max val="75"/>
          <c:min val="0"/>
        </c:scaling>
        <c:delete val="1"/>
        <c:axPos val="b"/>
        <c:numFmt formatCode="General" sourceLinked="0"/>
        <c:majorTickMark val="out"/>
        <c:minorTickMark val="none"/>
        <c:tickLblPos val="nextTo"/>
        <c:crossAx val="806224008"/>
        <c:crosses val="max"/>
        <c:crossBetween val="between"/>
        <c:majorUnit val="15"/>
      </c:valAx>
      <c:spPr>
        <a:noFill/>
        <a:ln w="25400">
          <a:noFill/>
        </a:ln>
      </c:spPr>
    </c:plotArea>
    <c:legend>
      <c:legendPos val="r"/>
      <c:layout>
        <c:manualLayout>
          <c:xMode val="edge"/>
          <c:yMode val="edge"/>
          <c:x val="0.76502829724409438"/>
          <c:y val="0.18410693242623996"/>
          <c:w val="0.23383053270548895"/>
          <c:h val="0.15595909159999127"/>
        </c:manualLayout>
      </c:layout>
      <c:overlay val="0"/>
      <c:txPr>
        <a:bodyPr/>
        <a:lstStyle/>
        <a:p>
          <a:pPr>
            <a:defRPr sz="1200"/>
          </a:pPr>
          <a:endParaRPr lang="en-US"/>
        </a:p>
      </c:txPr>
    </c:legend>
    <c:plotVisOnly val="1"/>
    <c:dispBlanksAs val="gap"/>
    <c:showDLblsOverMax val="0"/>
  </c:chart>
  <c:spPr>
    <a:noFill/>
    <a:ln w="6350">
      <a:noFill/>
    </a:ln>
  </c:spPr>
  <c:txPr>
    <a:bodyPr/>
    <a:lstStyle/>
    <a:p>
      <a:pPr>
        <a:defRPr sz="11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185433973496326"/>
          <c:y val="7.9436582263540778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5240416845559905"/>
          <c:y val="0.11968905693287128"/>
          <c:w val="0.5376248332330863"/>
          <c:h val="0.86502770202516899"/>
        </c:manualLayout>
      </c:layout>
      <c:barChart>
        <c:barDir val="bar"/>
        <c:grouping val="stacked"/>
        <c:varyColors val="0"/>
        <c:ser>
          <c:idx val="0"/>
          <c:order val="0"/>
          <c:tx>
            <c:strRef>
              <c:f>Dati!$C$450</c:f>
              <c:strCache>
                <c:ptCount val="1"/>
                <c:pt idx="0">
                  <c:v>.</c:v>
                </c:pt>
              </c:strCache>
            </c:strRef>
          </c:tx>
          <c:spPr>
            <a:noFill/>
          </c:spPr>
          <c:invertIfNegative val="0"/>
          <c:dLbls>
            <c:delete val="1"/>
          </c:dLbls>
          <c:cat>
            <c:strRef>
              <c:f>Dati!$B$451:$B$465</c:f>
              <c:strCache>
                <c:ptCount val="15"/>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pt idx="13">
                  <c:v>06.2022, n=2808</c:v>
                </c:pt>
                <c:pt idx="14">
                  <c:v>11.2019, n=3622</c:v>
                </c:pt>
              </c:strCache>
            </c:strRef>
          </c:cat>
          <c:val>
            <c:numRef>
              <c:f>Dati!$C$451:$C$465</c:f>
              <c:numCache>
                <c:formatCode>0.0</c:formatCode>
                <c:ptCount val="15"/>
                <c:pt idx="0">
                  <c:v>18.032786885245901</c:v>
                </c:pt>
                <c:pt idx="1">
                  <c:v>17.270319240724763</c:v>
                </c:pt>
                <c:pt idx="2">
                  <c:v>17.870319240724765</c:v>
                </c:pt>
                <c:pt idx="3">
                  <c:v>21.570319240724764</c:v>
                </c:pt>
                <c:pt idx="4">
                  <c:v>17.169974115616913</c:v>
                </c:pt>
                <c:pt idx="5">
                  <c:v>17.170319240724762</c:v>
                </c:pt>
                <c:pt idx="6">
                  <c:v>17.170319240724766</c:v>
                </c:pt>
                <c:pt idx="7">
                  <c:v>21.570319240724764</c:v>
                </c:pt>
                <c:pt idx="8">
                  <c:v>7.4633304572907688</c:v>
                </c:pt>
                <c:pt idx="9">
                  <c:v>11.170319240724764</c:v>
                </c:pt>
                <c:pt idx="10">
                  <c:v>10.370319240724765</c:v>
                </c:pt>
                <c:pt idx="11">
                  <c:v>21.570319240724764</c:v>
                </c:pt>
                <c:pt idx="12">
                  <c:v>0</c:v>
                </c:pt>
                <c:pt idx="13">
                  <c:v>4.0703192407247633</c:v>
                </c:pt>
                <c:pt idx="14">
                  <c:v>2.1703192407247638</c:v>
                </c:pt>
              </c:numCache>
            </c:numRef>
          </c:val>
          <c:extLst xmlns:c16r2="http://schemas.microsoft.com/office/drawing/2015/06/chart">
            <c:ext xmlns:c16="http://schemas.microsoft.com/office/drawing/2014/chart" uri="{C3380CC4-5D6E-409C-BE32-E72D297353CC}">
              <c16:uniqueId val="{00000000-BF48-4630-86A8-34B7DE7D82F7}"/>
            </c:ext>
          </c:extLst>
        </c:ser>
        <c:ser>
          <c:idx val="1"/>
          <c:order val="1"/>
          <c:tx>
            <c:strRef>
              <c:f>Dati!$D$450</c:f>
              <c:strCache>
                <c:ptCount val="1"/>
                <c:pt idx="0">
                  <c:v>Pilnīgi 
nepiekrīt</c:v>
                </c:pt>
              </c:strCache>
            </c:strRef>
          </c:tx>
          <c:spPr>
            <a:solidFill>
              <a:srgbClr val="840C54"/>
            </a:solidFill>
          </c:spPr>
          <c:invertIfNegative val="0"/>
          <c:dLbls>
            <c:dLbl>
              <c:idx val="8"/>
              <c:layout>
                <c:manualLayout>
                  <c:x val="-1.4322834503709447E-2"/>
                  <c:y val="6.804747956546227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4125643406380428E-2"/>
                  <c:y val="1.3609495913092454E-16"/>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5068165633146297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2"/>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13"/>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14"/>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chemeClr val="tx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Dati!$B$451:$B$465</c:f>
              <c:strCache>
                <c:ptCount val="15"/>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pt idx="13">
                  <c:v>06.2022, n=2808</c:v>
                </c:pt>
                <c:pt idx="14">
                  <c:v>11.2019, n=3622</c:v>
                </c:pt>
              </c:strCache>
            </c:strRef>
          </c:cat>
          <c:val>
            <c:numRef>
              <c:f>Dati!$D$451:$D$465</c:f>
              <c:numCache>
                <c:formatCode>0</c:formatCode>
                <c:ptCount val="15"/>
                <c:pt idx="0" formatCode="###0.0">
                  <c:v>0.64710957722174289</c:v>
                </c:pt>
                <c:pt idx="1">
                  <c:v>0.6</c:v>
                </c:pt>
                <c:pt idx="2">
                  <c:v>0.8</c:v>
                </c:pt>
                <c:pt idx="4" formatCode="###0.0">
                  <c:v>0.77653149266609145</c:v>
                </c:pt>
                <c:pt idx="5">
                  <c:v>0.6</c:v>
                </c:pt>
                <c:pt idx="6">
                  <c:v>0.9</c:v>
                </c:pt>
                <c:pt idx="8" formatCode="###0">
                  <c:v>2.4158757549611733</c:v>
                </c:pt>
                <c:pt idx="9">
                  <c:v>1.8</c:v>
                </c:pt>
                <c:pt idx="10">
                  <c:v>2</c:v>
                </c:pt>
                <c:pt idx="12" formatCode="###0">
                  <c:v>5.4788610871440895</c:v>
                </c:pt>
                <c:pt idx="13">
                  <c:v>4.7</c:v>
                </c:pt>
                <c:pt idx="14">
                  <c:v>5</c:v>
                </c:pt>
              </c:numCache>
            </c:numRef>
          </c:val>
          <c:extLst xmlns:c16r2="http://schemas.microsoft.com/office/drawing/2015/06/chart">
            <c:ext xmlns:c16="http://schemas.microsoft.com/office/drawing/2014/chart" uri="{C3380CC4-5D6E-409C-BE32-E72D297353CC}">
              <c16:uniqueId val="{00000001-BF48-4630-86A8-34B7DE7D82F7}"/>
            </c:ext>
          </c:extLst>
        </c:ser>
        <c:ser>
          <c:idx val="2"/>
          <c:order val="2"/>
          <c:tx>
            <c:strRef>
              <c:f>Dati!$E$450</c:f>
              <c:strCache>
                <c:ptCount val="1"/>
                <c:pt idx="0">
                  <c:v>Drīzāk 
nepiekrīt</c:v>
                </c:pt>
              </c:strCache>
            </c:strRef>
          </c:tx>
          <c:spPr>
            <a:solidFill>
              <a:srgbClr val="D0909F"/>
            </a:solidFill>
          </c:spPr>
          <c:invertIfNegative val="0"/>
          <c:dLbls>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Dati!$B$451:$B$465</c:f>
              <c:strCache>
                <c:ptCount val="15"/>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pt idx="13">
                  <c:v>06.2022, n=2808</c:v>
                </c:pt>
                <c:pt idx="14">
                  <c:v>11.2019, n=3622</c:v>
                </c:pt>
              </c:strCache>
            </c:strRef>
          </c:cat>
          <c:val>
            <c:numRef>
              <c:f>Dati!$E$451:$E$465</c:f>
              <c:numCache>
                <c:formatCode>0</c:formatCode>
                <c:ptCount val="15"/>
                <c:pt idx="0" formatCode="###0">
                  <c:v>2.8904227782571184</c:v>
                </c:pt>
                <c:pt idx="1">
                  <c:v>3.7</c:v>
                </c:pt>
                <c:pt idx="2">
                  <c:v>2.9</c:v>
                </c:pt>
                <c:pt idx="4" formatCode="###0">
                  <c:v>3.62381363244176</c:v>
                </c:pt>
                <c:pt idx="5">
                  <c:v>3.8</c:v>
                </c:pt>
                <c:pt idx="6">
                  <c:v>3.5</c:v>
                </c:pt>
                <c:pt idx="8" formatCode="###0">
                  <c:v>11.691113028472822</c:v>
                </c:pt>
                <c:pt idx="9">
                  <c:v>8.6</c:v>
                </c:pt>
                <c:pt idx="10">
                  <c:v>9.1999999999999993</c:v>
                </c:pt>
                <c:pt idx="12" formatCode="###0">
                  <c:v>16.091458153580675</c:v>
                </c:pt>
                <c:pt idx="13">
                  <c:v>12.8</c:v>
                </c:pt>
                <c:pt idx="14">
                  <c:v>14.4</c:v>
                </c:pt>
              </c:numCache>
            </c:numRef>
          </c:val>
          <c:extLst xmlns:c16r2="http://schemas.microsoft.com/office/drawing/2015/06/chart">
            <c:ext xmlns:c16="http://schemas.microsoft.com/office/drawing/2014/chart" uri="{C3380CC4-5D6E-409C-BE32-E72D297353CC}">
              <c16:uniqueId val="{00000002-BF48-4630-86A8-34B7DE7D82F7}"/>
            </c:ext>
          </c:extLst>
        </c:ser>
        <c:ser>
          <c:idx val="3"/>
          <c:order val="3"/>
          <c:tx>
            <c:strRef>
              <c:f>Dati!$F$450</c:f>
              <c:strCache>
                <c:ptCount val="1"/>
                <c:pt idx="0">
                  <c:v>Drīzāk 
piekrīt</c:v>
                </c:pt>
              </c:strCache>
            </c:strRef>
          </c:tx>
          <c:spPr>
            <a:solidFill>
              <a:srgbClr val="BDDCA8"/>
            </a:solidFill>
          </c:spPr>
          <c:invertIfNegative val="0"/>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Dati!$B$451:$B$465</c:f>
              <c:strCache>
                <c:ptCount val="15"/>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pt idx="13">
                  <c:v>06.2022, n=2808</c:v>
                </c:pt>
                <c:pt idx="14">
                  <c:v>11.2019, n=3622</c:v>
                </c:pt>
              </c:strCache>
            </c:strRef>
          </c:cat>
          <c:val>
            <c:numRef>
              <c:f>Dati!$F$451:$F$465</c:f>
              <c:numCache>
                <c:formatCode>0</c:formatCode>
                <c:ptCount val="15"/>
                <c:pt idx="0" formatCode="###0">
                  <c:v>38.78343399482312</c:v>
                </c:pt>
                <c:pt idx="1">
                  <c:v>36.200000000000003</c:v>
                </c:pt>
                <c:pt idx="2">
                  <c:v>35.700000000000003</c:v>
                </c:pt>
                <c:pt idx="4" formatCode="###0">
                  <c:v>35.720448662640209</c:v>
                </c:pt>
                <c:pt idx="5">
                  <c:v>33.6</c:v>
                </c:pt>
                <c:pt idx="6">
                  <c:v>32.4</c:v>
                </c:pt>
                <c:pt idx="8" formatCode="###0">
                  <c:v>35.332182916307161</c:v>
                </c:pt>
                <c:pt idx="9">
                  <c:v>33.700000000000003</c:v>
                </c:pt>
                <c:pt idx="10">
                  <c:v>35</c:v>
                </c:pt>
                <c:pt idx="12" formatCode="###0">
                  <c:v>33.520276100086278</c:v>
                </c:pt>
                <c:pt idx="13">
                  <c:v>30.8</c:v>
                </c:pt>
                <c:pt idx="14">
                  <c:v>30.9</c:v>
                </c:pt>
              </c:numCache>
            </c:numRef>
          </c:val>
          <c:extLst xmlns:c16r2="http://schemas.microsoft.com/office/drawing/2015/06/chart">
            <c:ext xmlns:c16="http://schemas.microsoft.com/office/drawing/2014/chart" uri="{C3380CC4-5D6E-409C-BE32-E72D297353CC}">
              <c16:uniqueId val="{00000003-BF48-4630-86A8-34B7DE7D82F7}"/>
            </c:ext>
          </c:extLst>
        </c:ser>
        <c:ser>
          <c:idx val="4"/>
          <c:order val="4"/>
          <c:tx>
            <c:strRef>
              <c:f>Dati!$G$450</c:f>
              <c:strCache>
                <c:ptCount val="1"/>
                <c:pt idx="0">
                  <c:v>Pilnīgi 
piekrīt</c:v>
                </c:pt>
              </c:strCache>
            </c:strRef>
          </c:tx>
          <c:spPr>
            <a:solidFill>
              <a:srgbClr val="385723"/>
            </a:solidFill>
          </c:spPr>
          <c:invertIfNegative val="0"/>
          <c:dLbls>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Dati!$B$451:$B$465</c:f>
              <c:strCache>
                <c:ptCount val="15"/>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pt idx="13">
                  <c:v>06.2022, n=2808</c:v>
                </c:pt>
                <c:pt idx="14">
                  <c:v>11.2019, n=3622</c:v>
                </c:pt>
              </c:strCache>
            </c:strRef>
          </c:cat>
          <c:val>
            <c:numRef>
              <c:f>Dati!$G$451:$G$465</c:f>
              <c:numCache>
                <c:formatCode>0</c:formatCode>
                <c:ptCount val="15"/>
                <c:pt idx="0" formatCode="###0">
                  <c:v>37.230371009490938</c:v>
                </c:pt>
                <c:pt idx="1">
                  <c:v>32.200000000000003</c:v>
                </c:pt>
                <c:pt idx="2">
                  <c:v>36.4</c:v>
                </c:pt>
                <c:pt idx="4" formatCode="###0">
                  <c:v>38.48144952545298</c:v>
                </c:pt>
                <c:pt idx="5">
                  <c:v>33.5</c:v>
                </c:pt>
                <c:pt idx="6">
                  <c:v>38.4</c:v>
                </c:pt>
                <c:pt idx="8" formatCode="###0">
                  <c:v>18.421052631578949</c:v>
                </c:pt>
                <c:pt idx="9">
                  <c:v>20.5</c:v>
                </c:pt>
                <c:pt idx="10">
                  <c:v>20.6</c:v>
                </c:pt>
                <c:pt idx="12" formatCode="###0">
                  <c:v>18.334771354616048</c:v>
                </c:pt>
                <c:pt idx="13">
                  <c:v>19.600000000000001</c:v>
                </c:pt>
                <c:pt idx="14">
                  <c:v>19.7</c:v>
                </c:pt>
              </c:numCache>
            </c:numRef>
          </c:val>
          <c:extLst xmlns:c16r2="http://schemas.microsoft.com/office/drawing/2015/06/chart">
            <c:ext xmlns:c16="http://schemas.microsoft.com/office/drawing/2014/chart" uri="{C3380CC4-5D6E-409C-BE32-E72D297353CC}">
              <c16:uniqueId val="{00000004-BF48-4630-86A8-34B7DE7D82F7}"/>
            </c:ext>
          </c:extLst>
        </c:ser>
        <c:ser>
          <c:idx val="5"/>
          <c:order val="5"/>
          <c:tx>
            <c:strRef>
              <c:f>Dati!$H$450</c:f>
              <c:strCache>
                <c:ptCount val="1"/>
                <c:pt idx="0">
                  <c:v>.</c:v>
                </c:pt>
              </c:strCache>
            </c:strRef>
          </c:tx>
          <c:spPr>
            <a:noFill/>
          </c:spPr>
          <c:invertIfNegative val="0"/>
          <c:dLbls>
            <c:delete val="1"/>
          </c:dLbls>
          <c:cat>
            <c:strRef>
              <c:f>Dati!$B$451:$B$465</c:f>
              <c:strCache>
                <c:ptCount val="15"/>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pt idx="13">
                  <c:v>06.2022, n=2808</c:v>
                </c:pt>
                <c:pt idx="14">
                  <c:v>11.2019, n=3622</c:v>
                </c:pt>
              </c:strCache>
            </c:strRef>
          </c:cat>
          <c:val>
            <c:numRef>
              <c:f>Dati!$H$451:$H$465</c:f>
              <c:numCache>
                <c:formatCode>0.0</c:formatCode>
                <c:ptCount val="15"/>
                <c:pt idx="0" formatCode="###0">
                  <c:v>7.2510785159620426</c:v>
                </c:pt>
                <c:pt idx="1">
                  <c:v>14.864883520276095</c:v>
                </c:pt>
                <c:pt idx="2">
                  <c:v>11.164883520276099</c:v>
                </c:pt>
                <c:pt idx="3">
                  <c:v>83.264883520276101</c:v>
                </c:pt>
                <c:pt idx="4" formatCode="###0">
                  <c:v>9.0629853321829117</c:v>
                </c:pt>
                <c:pt idx="5">
                  <c:v>16.164883520276099</c:v>
                </c:pt>
                <c:pt idx="6">
                  <c:v>12.464883520276103</c:v>
                </c:pt>
                <c:pt idx="7">
                  <c:v>83.264883520276101</c:v>
                </c:pt>
                <c:pt idx="8" formatCode="###0">
                  <c:v>29.511647972389994</c:v>
                </c:pt>
                <c:pt idx="9">
                  <c:v>29.064883520276098</c:v>
                </c:pt>
                <c:pt idx="10">
                  <c:v>27.664883520276099</c:v>
                </c:pt>
                <c:pt idx="11">
                  <c:v>83.264883520276101</c:v>
                </c:pt>
                <c:pt idx="12" formatCode="###0">
                  <c:v>31.409836065573771</c:v>
                </c:pt>
                <c:pt idx="13">
                  <c:v>32.864883520276095</c:v>
                </c:pt>
                <c:pt idx="14">
                  <c:v>32.664883520276099</c:v>
                </c:pt>
              </c:numCache>
            </c:numRef>
          </c:val>
          <c:extLst xmlns:c16r2="http://schemas.microsoft.com/office/drawing/2015/06/chart">
            <c:ext xmlns:c16="http://schemas.microsoft.com/office/drawing/2014/chart" uri="{C3380CC4-5D6E-409C-BE32-E72D297353CC}">
              <c16:uniqueId val="{00000005-BF48-4630-86A8-34B7DE7D82F7}"/>
            </c:ext>
          </c:extLst>
        </c:ser>
        <c:ser>
          <c:idx val="6"/>
          <c:order val="6"/>
          <c:tx>
            <c:strRef>
              <c:f>Dati!$I$450</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Dati!$B$451:$B$465</c:f>
              <c:strCache>
                <c:ptCount val="15"/>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pt idx="13">
                  <c:v>06.2022, n=2808</c:v>
                </c:pt>
                <c:pt idx="14">
                  <c:v>11.2019, n=3622</c:v>
                </c:pt>
              </c:strCache>
            </c:strRef>
          </c:cat>
          <c:val>
            <c:numRef>
              <c:f>Dati!$I$451:$I$465</c:f>
              <c:numCache>
                <c:formatCode>0</c:formatCode>
                <c:ptCount val="15"/>
                <c:pt idx="0" formatCode="###0">
                  <c:v>20.448662640207075</c:v>
                </c:pt>
                <c:pt idx="1">
                  <c:v>27.3</c:v>
                </c:pt>
                <c:pt idx="2">
                  <c:v>24.2</c:v>
                </c:pt>
                <c:pt idx="4" formatCode="###0">
                  <c:v>21.397756686798964</c:v>
                </c:pt>
                <c:pt idx="5">
                  <c:v>28.5</c:v>
                </c:pt>
                <c:pt idx="6">
                  <c:v>24.8</c:v>
                </c:pt>
                <c:pt idx="8" formatCode="###0">
                  <c:v>32.139775668679896</c:v>
                </c:pt>
                <c:pt idx="9">
                  <c:v>35.299999999999997</c:v>
                </c:pt>
                <c:pt idx="10">
                  <c:v>33.1</c:v>
                </c:pt>
                <c:pt idx="12" formatCode="###0">
                  <c:v>26.574633304572906</c:v>
                </c:pt>
                <c:pt idx="13">
                  <c:v>32</c:v>
                </c:pt>
                <c:pt idx="14">
                  <c:v>30</c:v>
                </c:pt>
              </c:numCache>
            </c:numRef>
          </c:val>
          <c:extLst xmlns:c16r2="http://schemas.microsoft.com/office/drawing/2015/06/chart">
            <c:ext xmlns:c16="http://schemas.microsoft.com/office/drawing/2014/chart" uri="{C3380CC4-5D6E-409C-BE32-E72D297353CC}">
              <c16:uniqueId val="{00000006-BF48-4630-86A8-34B7DE7D82F7}"/>
            </c:ext>
          </c:extLst>
        </c:ser>
        <c:dLbls>
          <c:showLegendKey val="0"/>
          <c:showVal val="1"/>
          <c:showCatName val="0"/>
          <c:showSerName val="0"/>
          <c:showPercent val="0"/>
          <c:showBubbleSize val="0"/>
        </c:dLbls>
        <c:gapWidth val="30"/>
        <c:overlap val="100"/>
        <c:axId val="673439384"/>
        <c:axId val="673447224"/>
      </c:barChart>
      <c:catAx>
        <c:axId val="673439384"/>
        <c:scaling>
          <c:orientation val="maxMin"/>
        </c:scaling>
        <c:delete val="0"/>
        <c:axPos val="l"/>
        <c:numFmt formatCode="General" sourceLinked="1"/>
        <c:majorTickMark val="none"/>
        <c:minorTickMark val="none"/>
        <c:tickLblPos val="low"/>
        <c:spPr>
          <a:ln w="3175">
            <a:solidFill>
              <a:sysClr val="windowText" lastClr="000000"/>
            </a:solidFill>
            <a:prstDash val="solid"/>
          </a:ln>
        </c:spPr>
        <c:txPr>
          <a:bodyPr rot="0" vert="horz"/>
          <a:lstStyle/>
          <a:p>
            <a:pPr>
              <a:defRPr sz="1200"/>
            </a:pPr>
            <a:endParaRPr lang="en-US"/>
          </a:p>
        </c:txPr>
        <c:crossAx val="673447224"/>
        <c:crossesAt val="21.6"/>
        <c:auto val="1"/>
        <c:lblAlgn val="ctr"/>
        <c:lblOffset val="100"/>
        <c:tickLblSkip val="1"/>
        <c:tickMarkSkip val="1"/>
        <c:noMultiLvlLbl val="0"/>
      </c:catAx>
      <c:valAx>
        <c:axId val="673447224"/>
        <c:scaling>
          <c:orientation val="minMax"/>
          <c:max val="150"/>
          <c:min val="0"/>
        </c:scaling>
        <c:delete val="1"/>
        <c:axPos val="t"/>
        <c:numFmt formatCode="0.0" sourceLinked="1"/>
        <c:majorTickMark val="out"/>
        <c:minorTickMark val="none"/>
        <c:tickLblPos val="nextTo"/>
        <c:crossAx val="673439384"/>
        <c:crosses val="autoZero"/>
        <c:crossBetween val="between"/>
      </c:valAx>
      <c:spPr>
        <a:noFill/>
        <a:ln w="3175">
          <a:noFill/>
          <a:prstDash val="solid"/>
        </a:ln>
      </c:spPr>
    </c:plotArea>
    <c:legend>
      <c:legendPos val="t"/>
      <c:legendEntry>
        <c:idx val="0"/>
        <c:delete val="1"/>
      </c:legendEntry>
      <c:legendEntry>
        <c:idx val="5"/>
        <c:txPr>
          <a:bodyPr/>
          <a:lstStyle/>
          <a:p>
            <a:pPr>
              <a:defRPr sz="1200">
                <a:solidFill>
                  <a:schemeClr val="bg1"/>
                </a:solidFill>
              </a:defRPr>
            </a:pPr>
            <a:endParaRPr lang="en-US"/>
          </a:p>
        </c:txPr>
      </c:legendEntry>
      <c:layout>
        <c:manualLayout>
          <c:xMode val="edge"/>
          <c:yMode val="edge"/>
          <c:x val="0.35868364032999445"/>
          <c:y val="4.9924143475944382E-3"/>
          <c:w val="0.5667334623765532"/>
          <c:h val="0.12082332458788911"/>
        </c:manualLayout>
      </c:layout>
      <c:overlay val="0"/>
      <c:txPr>
        <a:bodyPr/>
        <a:lstStyle/>
        <a:p>
          <a:pPr>
            <a:defRPr sz="1200"/>
          </a:pPr>
          <a:endParaRPr lang="en-US"/>
        </a:p>
      </c:txPr>
    </c:legend>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982327331504292"/>
          <c:y val="7.6549105538850207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0626255567405906"/>
          <c:y val="9.7418749999999998E-2"/>
          <c:w val="0.58376644601462624"/>
          <c:h val="0.88729809027777773"/>
        </c:manualLayout>
      </c:layout>
      <c:barChart>
        <c:barDir val="bar"/>
        <c:grouping val="stacked"/>
        <c:varyColors val="0"/>
        <c:ser>
          <c:idx val="0"/>
          <c:order val="0"/>
          <c:tx>
            <c:strRef>
              <c:f>Dati!$C$472</c:f>
              <c:strCache>
                <c:ptCount val="1"/>
                <c:pt idx="0">
                  <c:v>.</c:v>
                </c:pt>
              </c:strCache>
            </c:strRef>
          </c:tx>
          <c:spPr>
            <a:noFill/>
          </c:spPr>
          <c:invertIfNegative val="0"/>
          <c:dLbls>
            <c:delete val="1"/>
          </c:dLbls>
          <c:cat>
            <c:strRef>
              <c:f>Dati!$B$473:$B$507</c:f>
              <c:strCache>
                <c:ptCount val="35"/>
                <c:pt idx="0">
                  <c:v>PIEDER TIESĪBAS</c:v>
                </c:pt>
                <c:pt idx="1">
                  <c:v>07.2024., n=74</c:v>
                </c:pt>
                <c:pt idx="2">
                  <c:v>06.2022., n=84</c:v>
                </c:pt>
                <c:pt idx="3">
                  <c:v>11.2019., n=106</c:v>
                </c:pt>
                <c:pt idx="4">
                  <c:v>NEPIEDER TIESĪBAS</c:v>
                </c:pt>
                <c:pt idx="5">
                  <c:v>07.2024., n=2244</c:v>
                </c:pt>
                <c:pt idx="6">
                  <c:v>06.2022., n=2724</c:v>
                </c:pt>
                <c:pt idx="7">
                  <c:v>11.2019., n=3516</c:v>
                </c:pt>
                <c:pt idx="9">
                  <c:v>PIEDER TIESĪBAS</c:v>
                </c:pt>
                <c:pt idx="10">
                  <c:v>07.2024., n=74</c:v>
                </c:pt>
                <c:pt idx="11">
                  <c:v>06.2022., n=84</c:v>
                </c:pt>
                <c:pt idx="12">
                  <c:v>11.2019., n=106</c:v>
                </c:pt>
                <c:pt idx="13">
                  <c:v>NEPIEDER TIESĪBAS</c:v>
                </c:pt>
                <c:pt idx="14">
                  <c:v>07.2024., n=2244</c:v>
                </c:pt>
                <c:pt idx="15">
                  <c:v>06.2022., n=2724</c:v>
                </c:pt>
                <c:pt idx="16">
                  <c:v>11.2019., n=3516</c:v>
                </c:pt>
                <c:pt idx="18">
                  <c:v>PIEDER TIESĪBAS</c:v>
                </c:pt>
                <c:pt idx="19">
                  <c:v>07.2024., n=74</c:v>
                </c:pt>
                <c:pt idx="20">
                  <c:v>06.2022., n=84</c:v>
                </c:pt>
                <c:pt idx="21">
                  <c:v>11.2019., n=106</c:v>
                </c:pt>
                <c:pt idx="22">
                  <c:v>NEPIEDER TIESĪBAS</c:v>
                </c:pt>
                <c:pt idx="23">
                  <c:v>07.2024., n=2244</c:v>
                </c:pt>
                <c:pt idx="24">
                  <c:v>06.2022., n=2724</c:v>
                </c:pt>
                <c:pt idx="25">
                  <c:v>11.2019., n=3516</c:v>
                </c:pt>
                <c:pt idx="27">
                  <c:v>PIEDER TIESĪBAS</c:v>
                </c:pt>
                <c:pt idx="28">
                  <c:v>07.2024., n=74</c:v>
                </c:pt>
                <c:pt idx="29">
                  <c:v>06.2022., n=84</c:v>
                </c:pt>
                <c:pt idx="30">
                  <c:v>11.2019., n=106</c:v>
                </c:pt>
                <c:pt idx="31">
                  <c:v>NEPIEDER TIESĪBAS</c:v>
                </c:pt>
                <c:pt idx="32">
                  <c:v>07.2024., n=2244</c:v>
                </c:pt>
                <c:pt idx="33">
                  <c:v>06.2022., n=2724</c:v>
                </c:pt>
                <c:pt idx="34">
                  <c:v>11.2019., n=3516</c:v>
                </c:pt>
              </c:strCache>
            </c:strRef>
          </c:cat>
          <c:val>
            <c:numRef>
              <c:f>Dati!$C$473:$C$507</c:f>
              <c:numCache>
                <c:formatCode>0.0</c:formatCode>
                <c:ptCount val="35"/>
                <c:pt idx="0">
                  <c:v>33.783783783783782</c:v>
                </c:pt>
                <c:pt idx="1">
                  <c:v>28.378378378378379</c:v>
                </c:pt>
                <c:pt idx="2">
                  <c:v>23.183783783783781</c:v>
                </c:pt>
                <c:pt idx="3">
                  <c:v>31.38378378378378</c:v>
                </c:pt>
                <c:pt idx="4">
                  <c:v>33.783783783783782</c:v>
                </c:pt>
                <c:pt idx="5">
                  <c:v>30.307847954906777</c:v>
                </c:pt>
                <c:pt idx="6">
                  <c:v>29.683783783783781</c:v>
                </c:pt>
                <c:pt idx="7">
                  <c:v>29.983783783783785</c:v>
                </c:pt>
                <c:pt idx="8">
                  <c:v>33.783783783783782</c:v>
                </c:pt>
                <c:pt idx="9">
                  <c:v>33.783783783783782</c:v>
                </c:pt>
                <c:pt idx="10">
                  <c:v>25.675675675675677</c:v>
                </c:pt>
                <c:pt idx="11">
                  <c:v>20.083783783783787</c:v>
                </c:pt>
                <c:pt idx="12">
                  <c:v>32.483783783783778</c:v>
                </c:pt>
                <c:pt idx="13">
                  <c:v>33.783783783783782</c:v>
                </c:pt>
                <c:pt idx="14">
                  <c:v>29.505708917473619</c:v>
                </c:pt>
                <c:pt idx="15">
                  <c:v>29.58378378378378</c:v>
                </c:pt>
                <c:pt idx="16">
                  <c:v>29.283783783783782</c:v>
                </c:pt>
                <c:pt idx="17">
                  <c:v>33.783783783783782</c:v>
                </c:pt>
                <c:pt idx="18">
                  <c:v>33.783783783783782</c:v>
                </c:pt>
                <c:pt idx="19">
                  <c:v>9.4594594594594579</c:v>
                </c:pt>
                <c:pt idx="20">
                  <c:v>9.683783783783781</c:v>
                </c:pt>
                <c:pt idx="21">
                  <c:v>22.783783783783782</c:v>
                </c:pt>
                <c:pt idx="22">
                  <c:v>33.783783783783782</c:v>
                </c:pt>
                <c:pt idx="23">
                  <c:v>20.013730307847954</c:v>
                </c:pt>
                <c:pt idx="24">
                  <c:v>23.683783783783781</c:v>
                </c:pt>
                <c:pt idx="25">
                  <c:v>22.583783783783783</c:v>
                </c:pt>
                <c:pt idx="26">
                  <c:v>33.783783783783782</c:v>
                </c:pt>
                <c:pt idx="27">
                  <c:v>33.783783783783782</c:v>
                </c:pt>
                <c:pt idx="28">
                  <c:v>0</c:v>
                </c:pt>
                <c:pt idx="29">
                  <c:v>2.4837837837837817</c:v>
                </c:pt>
                <c:pt idx="30">
                  <c:v>2.5837837837837832</c:v>
                </c:pt>
                <c:pt idx="31">
                  <c:v>33.783783783783782</c:v>
                </c:pt>
                <c:pt idx="32">
                  <c:v>12.616225851519969</c:v>
                </c:pt>
                <c:pt idx="33">
                  <c:v>16.583783783783783</c:v>
                </c:pt>
                <c:pt idx="34">
                  <c:v>14.683783783783781</c:v>
                </c:pt>
              </c:numCache>
            </c:numRef>
          </c:val>
          <c:extLst xmlns:c16r2="http://schemas.microsoft.com/office/drawing/2015/06/chart">
            <c:ext xmlns:c16="http://schemas.microsoft.com/office/drawing/2014/chart" uri="{C3380CC4-5D6E-409C-BE32-E72D297353CC}">
              <c16:uniqueId val="{00000000-FD42-478C-8E54-E16EF0547FFF}"/>
            </c:ext>
          </c:extLst>
        </c:ser>
        <c:ser>
          <c:idx val="1"/>
          <c:order val="1"/>
          <c:tx>
            <c:strRef>
              <c:f>Dati!$D$472</c:f>
              <c:strCache>
                <c:ptCount val="1"/>
                <c:pt idx="0">
                  <c:v>Pilnīgi 
nepiekrīt</c:v>
                </c:pt>
              </c:strCache>
            </c:strRef>
          </c:tx>
          <c:spPr>
            <a:solidFill>
              <a:srgbClr val="840C54"/>
            </a:solidFill>
          </c:spPr>
          <c:invertIfNegative val="0"/>
          <c:dLbls>
            <c:dLbl>
              <c:idx val="1"/>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10"/>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3.806688205164295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9"/>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20"/>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28"/>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29"/>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30"/>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32"/>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33"/>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34"/>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chemeClr val="tx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Dati!$B$473:$B$507</c:f>
              <c:strCache>
                <c:ptCount val="35"/>
                <c:pt idx="0">
                  <c:v>PIEDER TIESĪBAS</c:v>
                </c:pt>
                <c:pt idx="1">
                  <c:v>07.2024., n=74</c:v>
                </c:pt>
                <c:pt idx="2">
                  <c:v>06.2022., n=84</c:v>
                </c:pt>
                <c:pt idx="3">
                  <c:v>11.2019., n=106</c:v>
                </c:pt>
                <c:pt idx="4">
                  <c:v>NEPIEDER TIESĪBAS</c:v>
                </c:pt>
                <c:pt idx="5">
                  <c:v>07.2024., n=2244</c:v>
                </c:pt>
                <c:pt idx="6">
                  <c:v>06.2022., n=2724</c:v>
                </c:pt>
                <c:pt idx="7">
                  <c:v>11.2019., n=3516</c:v>
                </c:pt>
                <c:pt idx="9">
                  <c:v>PIEDER TIESĪBAS</c:v>
                </c:pt>
                <c:pt idx="10">
                  <c:v>07.2024., n=74</c:v>
                </c:pt>
                <c:pt idx="11">
                  <c:v>06.2022., n=84</c:v>
                </c:pt>
                <c:pt idx="12">
                  <c:v>11.2019., n=106</c:v>
                </c:pt>
                <c:pt idx="13">
                  <c:v>NEPIEDER TIESĪBAS</c:v>
                </c:pt>
                <c:pt idx="14">
                  <c:v>07.2024., n=2244</c:v>
                </c:pt>
                <c:pt idx="15">
                  <c:v>06.2022., n=2724</c:v>
                </c:pt>
                <c:pt idx="16">
                  <c:v>11.2019., n=3516</c:v>
                </c:pt>
                <c:pt idx="18">
                  <c:v>PIEDER TIESĪBAS</c:v>
                </c:pt>
                <c:pt idx="19">
                  <c:v>07.2024., n=74</c:v>
                </c:pt>
                <c:pt idx="20">
                  <c:v>06.2022., n=84</c:v>
                </c:pt>
                <c:pt idx="21">
                  <c:v>11.2019., n=106</c:v>
                </c:pt>
                <c:pt idx="22">
                  <c:v>NEPIEDER TIESĪBAS</c:v>
                </c:pt>
                <c:pt idx="23">
                  <c:v>07.2024., n=2244</c:v>
                </c:pt>
                <c:pt idx="24">
                  <c:v>06.2022., n=2724</c:v>
                </c:pt>
                <c:pt idx="25">
                  <c:v>11.2019., n=3516</c:v>
                </c:pt>
                <c:pt idx="27">
                  <c:v>PIEDER TIESĪBAS</c:v>
                </c:pt>
                <c:pt idx="28">
                  <c:v>07.2024., n=74</c:v>
                </c:pt>
                <c:pt idx="29">
                  <c:v>06.2022., n=84</c:v>
                </c:pt>
                <c:pt idx="30">
                  <c:v>11.2019., n=106</c:v>
                </c:pt>
                <c:pt idx="31">
                  <c:v>NEPIEDER TIESĪBAS</c:v>
                </c:pt>
                <c:pt idx="32">
                  <c:v>07.2024., n=2244</c:v>
                </c:pt>
                <c:pt idx="33">
                  <c:v>06.2022., n=2724</c:v>
                </c:pt>
                <c:pt idx="34">
                  <c:v>11.2019., n=3516</c:v>
                </c:pt>
              </c:strCache>
            </c:strRef>
          </c:cat>
          <c:val>
            <c:numRef>
              <c:f>Dati!$D$473:$D$507</c:f>
              <c:numCache>
                <c:formatCode>###0</c:formatCode>
                <c:ptCount val="35"/>
                <c:pt idx="1">
                  <c:v>2.7027027027027026</c:v>
                </c:pt>
                <c:pt idx="2" formatCode="0">
                  <c:v>0</c:v>
                </c:pt>
                <c:pt idx="3" formatCode="0.0">
                  <c:v>0.1</c:v>
                </c:pt>
                <c:pt idx="5" formatCode="0.0">
                  <c:v>0.57932263814616758</c:v>
                </c:pt>
                <c:pt idx="6" formatCode="0">
                  <c:v>0.6</c:v>
                </c:pt>
                <c:pt idx="7" formatCode="0">
                  <c:v>0.9</c:v>
                </c:pt>
                <c:pt idx="10">
                  <c:v>5.4054054054054053</c:v>
                </c:pt>
                <c:pt idx="11" formatCode="0">
                  <c:v>0.8</c:v>
                </c:pt>
                <c:pt idx="12" formatCode="0.0">
                  <c:v>0.1</c:v>
                </c:pt>
                <c:pt idx="14" formatCode="0.0">
                  <c:v>0.62388591800356508</c:v>
                </c:pt>
                <c:pt idx="15" formatCode="0">
                  <c:v>0.6</c:v>
                </c:pt>
                <c:pt idx="16" formatCode="0">
                  <c:v>0.9</c:v>
                </c:pt>
                <c:pt idx="19">
                  <c:v>9.4594594594594597</c:v>
                </c:pt>
                <c:pt idx="20" formatCode="0">
                  <c:v>5.8</c:v>
                </c:pt>
                <c:pt idx="21" formatCode="0">
                  <c:v>2.4</c:v>
                </c:pt>
                <c:pt idx="23">
                  <c:v>2.1836007130124777</c:v>
                </c:pt>
                <c:pt idx="24" formatCode="0">
                  <c:v>1.7</c:v>
                </c:pt>
                <c:pt idx="25" formatCode="0">
                  <c:v>2</c:v>
                </c:pt>
                <c:pt idx="28">
                  <c:v>14.864864864864865</c:v>
                </c:pt>
                <c:pt idx="29" formatCode="0">
                  <c:v>13.1</c:v>
                </c:pt>
                <c:pt idx="30" formatCode="0">
                  <c:v>12.7</c:v>
                </c:pt>
                <c:pt idx="32">
                  <c:v>5.1693404634581102</c:v>
                </c:pt>
                <c:pt idx="33" formatCode="0">
                  <c:v>4.5</c:v>
                </c:pt>
                <c:pt idx="34" formatCode="0">
                  <c:v>4.8</c:v>
                </c:pt>
              </c:numCache>
            </c:numRef>
          </c:val>
          <c:extLst xmlns:c16r2="http://schemas.microsoft.com/office/drawing/2015/06/chart">
            <c:ext xmlns:c16="http://schemas.microsoft.com/office/drawing/2014/chart" uri="{C3380CC4-5D6E-409C-BE32-E72D297353CC}">
              <c16:uniqueId val="{00000001-FD42-478C-8E54-E16EF0547FFF}"/>
            </c:ext>
          </c:extLst>
        </c:ser>
        <c:ser>
          <c:idx val="2"/>
          <c:order val="2"/>
          <c:tx>
            <c:strRef>
              <c:f>Dati!$E$472</c:f>
              <c:strCache>
                <c:ptCount val="1"/>
                <c:pt idx="0">
                  <c:v>Drīzāk 
nepiekrīt</c:v>
                </c:pt>
              </c:strCache>
            </c:strRef>
          </c:tx>
          <c:spPr>
            <a:solidFill>
              <a:srgbClr val="D0909F"/>
            </a:solidFill>
          </c:spPr>
          <c:invertIfNegative val="0"/>
          <c:dLbls>
            <c:dLbl>
              <c:idx val="12"/>
              <c:layout/>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Dati!$B$473:$B$507</c:f>
              <c:strCache>
                <c:ptCount val="35"/>
                <c:pt idx="0">
                  <c:v>PIEDER TIESĪBAS</c:v>
                </c:pt>
                <c:pt idx="1">
                  <c:v>07.2024., n=74</c:v>
                </c:pt>
                <c:pt idx="2">
                  <c:v>06.2022., n=84</c:v>
                </c:pt>
                <c:pt idx="3">
                  <c:v>11.2019., n=106</c:v>
                </c:pt>
                <c:pt idx="4">
                  <c:v>NEPIEDER TIESĪBAS</c:v>
                </c:pt>
                <c:pt idx="5">
                  <c:v>07.2024., n=2244</c:v>
                </c:pt>
                <c:pt idx="6">
                  <c:v>06.2022., n=2724</c:v>
                </c:pt>
                <c:pt idx="7">
                  <c:v>11.2019., n=3516</c:v>
                </c:pt>
                <c:pt idx="9">
                  <c:v>PIEDER TIESĪBAS</c:v>
                </c:pt>
                <c:pt idx="10">
                  <c:v>07.2024., n=74</c:v>
                </c:pt>
                <c:pt idx="11">
                  <c:v>06.2022., n=84</c:v>
                </c:pt>
                <c:pt idx="12">
                  <c:v>11.2019., n=106</c:v>
                </c:pt>
                <c:pt idx="13">
                  <c:v>NEPIEDER TIESĪBAS</c:v>
                </c:pt>
                <c:pt idx="14">
                  <c:v>07.2024., n=2244</c:v>
                </c:pt>
                <c:pt idx="15">
                  <c:v>06.2022., n=2724</c:v>
                </c:pt>
                <c:pt idx="16">
                  <c:v>11.2019., n=3516</c:v>
                </c:pt>
                <c:pt idx="18">
                  <c:v>PIEDER TIESĪBAS</c:v>
                </c:pt>
                <c:pt idx="19">
                  <c:v>07.2024., n=74</c:v>
                </c:pt>
                <c:pt idx="20">
                  <c:v>06.2022., n=84</c:v>
                </c:pt>
                <c:pt idx="21">
                  <c:v>11.2019., n=106</c:v>
                </c:pt>
                <c:pt idx="22">
                  <c:v>NEPIEDER TIESĪBAS</c:v>
                </c:pt>
                <c:pt idx="23">
                  <c:v>07.2024., n=2244</c:v>
                </c:pt>
                <c:pt idx="24">
                  <c:v>06.2022., n=2724</c:v>
                </c:pt>
                <c:pt idx="25">
                  <c:v>11.2019., n=3516</c:v>
                </c:pt>
                <c:pt idx="27">
                  <c:v>PIEDER TIESĪBAS</c:v>
                </c:pt>
                <c:pt idx="28">
                  <c:v>07.2024., n=74</c:v>
                </c:pt>
                <c:pt idx="29">
                  <c:v>06.2022., n=84</c:v>
                </c:pt>
                <c:pt idx="30">
                  <c:v>11.2019., n=106</c:v>
                </c:pt>
                <c:pt idx="31">
                  <c:v>NEPIEDER TIESĪBAS</c:v>
                </c:pt>
                <c:pt idx="32">
                  <c:v>07.2024., n=2244</c:v>
                </c:pt>
                <c:pt idx="33">
                  <c:v>06.2022., n=2724</c:v>
                </c:pt>
                <c:pt idx="34">
                  <c:v>11.2019., n=3516</c:v>
                </c:pt>
              </c:strCache>
            </c:strRef>
          </c:cat>
          <c:val>
            <c:numRef>
              <c:f>Dati!$E$473:$E$507</c:f>
              <c:numCache>
                <c:formatCode>###0</c:formatCode>
                <c:ptCount val="35"/>
                <c:pt idx="1">
                  <c:v>2.7027027027027026</c:v>
                </c:pt>
                <c:pt idx="2" formatCode="0">
                  <c:v>10.6</c:v>
                </c:pt>
                <c:pt idx="3" formatCode="0">
                  <c:v>2.2999999999999998</c:v>
                </c:pt>
                <c:pt idx="5">
                  <c:v>2.8966131907308377</c:v>
                </c:pt>
                <c:pt idx="6" formatCode="0">
                  <c:v>3.5</c:v>
                </c:pt>
                <c:pt idx="7" formatCode="0">
                  <c:v>2.9</c:v>
                </c:pt>
                <c:pt idx="10">
                  <c:v>2.7027027027027026</c:v>
                </c:pt>
                <c:pt idx="11" formatCode="0">
                  <c:v>12.9</c:v>
                </c:pt>
                <c:pt idx="12" formatCode="0">
                  <c:v>1.2</c:v>
                </c:pt>
                <c:pt idx="14">
                  <c:v>3.6541889483065955</c:v>
                </c:pt>
                <c:pt idx="15" formatCode="0">
                  <c:v>3.6</c:v>
                </c:pt>
                <c:pt idx="16" formatCode="0">
                  <c:v>3.6</c:v>
                </c:pt>
                <c:pt idx="19">
                  <c:v>14.864864864864865</c:v>
                </c:pt>
                <c:pt idx="20" formatCode="0">
                  <c:v>18.3</c:v>
                </c:pt>
                <c:pt idx="21" formatCode="0">
                  <c:v>8.6</c:v>
                </c:pt>
                <c:pt idx="23">
                  <c:v>11.586452762923351</c:v>
                </c:pt>
                <c:pt idx="24" formatCode="0">
                  <c:v>8.4</c:v>
                </c:pt>
                <c:pt idx="25" formatCode="0">
                  <c:v>9.1999999999999993</c:v>
                </c:pt>
                <c:pt idx="28">
                  <c:v>18.918918918918919</c:v>
                </c:pt>
                <c:pt idx="29" formatCode="0">
                  <c:v>18.2</c:v>
                </c:pt>
                <c:pt idx="30" formatCode="0">
                  <c:v>18.5</c:v>
                </c:pt>
                <c:pt idx="32">
                  <c:v>15.998217468805704</c:v>
                </c:pt>
                <c:pt idx="33" formatCode="0">
                  <c:v>12.7</c:v>
                </c:pt>
                <c:pt idx="34" formatCode="0">
                  <c:v>14.3</c:v>
                </c:pt>
              </c:numCache>
            </c:numRef>
          </c:val>
          <c:extLst xmlns:c16r2="http://schemas.microsoft.com/office/drawing/2015/06/chart">
            <c:ext xmlns:c16="http://schemas.microsoft.com/office/drawing/2014/chart" uri="{C3380CC4-5D6E-409C-BE32-E72D297353CC}">
              <c16:uniqueId val="{00000002-FD42-478C-8E54-E16EF0547FFF}"/>
            </c:ext>
          </c:extLst>
        </c:ser>
        <c:ser>
          <c:idx val="3"/>
          <c:order val="3"/>
          <c:tx>
            <c:strRef>
              <c:f>Dati!$F$472</c:f>
              <c:strCache>
                <c:ptCount val="1"/>
                <c:pt idx="0">
                  <c:v>Drīzāk 
piekrīt</c:v>
                </c:pt>
              </c:strCache>
            </c:strRef>
          </c:tx>
          <c:spPr>
            <a:solidFill>
              <a:srgbClr val="BDDCA8"/>
            </a:solidFill>
          </c:spPr>
          <c:invertIfNegative val="0"/>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Dati!$B$473:$B$507</c:f>
              <c:strCache>
                <c:ptCount val="35"/>
                <c:pt idx="0">
                  <c:v>PIEDER TIESĪBAS</c:v>
                </c:pt>
                <c:pt idx="1">
                  <c:v>07.2024., n=74</c:v>
                </c:pt>
                <c:pt idx="2">
                  <c:v>06.2022., n=84</c:v>
                </c:pt>
                <c:pt idx="3">
                  <c:v>11.2019., n=106</c:v>
                </c:pt>
                <c:pt idx="4">
                  <c:v>NEPIEDER TIESĪBAS</c:v>
                </c:pt>
                <c:pt idx="5">
                  <c:v>07.2024., n=2244</c:v>
                </c:pt>
                <c:pt idx="6">
                  <c:v>06.2022., n=2724</c:v>
                </c:pt>
                <c:pt idx="7">
                  <c:v>11.2019., n=3516</c:v>
                </c:pt>
                <c:pt idx="9">
                  <c:v>PIEDER TIESĪBAS</c:v>
                </c:pt>
                <c:pt idx="10">
                  <c:v>07.2024., n=74</c:v>
                </c:pt>
                <c:pt idx="11">
                  <c:v>06.2022., n=84</c:v>
                </c:pt>
                <c:pt idx="12">
                  <c:v>11.2019., n=106</c:v>
                </c:pt>
                <c:pt idx="13">
                  <c:v>NEPIEDER TIESĪBAS</c:v>
                </c:pt>
                <c:pt idx="14">
                  <c:v>07.2024., n=2244</c:v>
                </c:pt>
                <c:pt idx="15">
                  <c:v>06.2022., n=2724</c:v>
                </c:pt>
                <c:pt idx="16">
                  <c:v>11.2019., n=3516</c:v>
                </c:pt>
                <c:pt idx="18">
                  <c:v>PIEDER TIESĪBAS</c:v>
                </c:pt>
                <c:pt idx="19">
                  <c:v>07.2024., n=74</c:v>
                </c:pt>
                <c:pt idx="20">
                  <c:v>06.2022., n=84</c:v>
                </c:pt>
                <c:pt idx="21">
                  <c:v>11.2019., n=106</c:v>
                </c:pt>
                <c:pt idx="22">
                  <c:v>NEPIEDER TIESĪBAS</c:v>
                </c:pt>
                <c:pt idx="23">
                  <c:v>07.2024., n=2244</c:v>
                </c:pt>
                <c:pt idx="24">
                  <c:v>06.2022., n=2724</c:v>
                </c:pt>
                <c:pt idx="25">
                  <c:v>11.2019., n=3516</c:v>
                </c:pt>
                <c:pt idx="27">
                  <c:v>PIEDER TIESĪBAS</c:v>
                </c:pt>
                <c:pt idx="28">
                  <c:v>07.2024., n=74</c:v>
                </c:pt>
                <c:pt idx="29">
                  <c:v>06.2022., n=84</c:v>
                </c:pt>
                <c:pt idx="30">
                  <c:v>11.2019., n=106</c:v>
                </c:pt>
                <c:pt idx="31">
                  <c:v>NEPIEDER TIESĪBAS</c:v>
                </c:pt>
                <c:pt idx="32">
                  <c:v>07.2024., n=2244</c:v>
                </c:pt>
                <c:pt idx="33">
                  <c:v>06.2022., n=2724</c:v>
                </c:pt>
                <c:pt idx="34">
                  <c:v>11.2019., n=3516</c:v>
                </c:pt>
              </c:strCache>
            </c:strRef>
          </c:cat>
          <c:val>
            <c:numRef>
              <c:f>Dati!$F$473:$F$507</c:f>
              <c:numCache>
                <c:formatCode>###0</c:formatCode>
                <c:ptCount val="35"/>
                <c:pt idx="1">
                  <c:v>32.432432432432435</c:v>
                </c:pt>
                <c:pt idx="2" formatCode="0">
                  <c:v>38.4</c:v>
                </c:pt>
                <c:pt idx="3" formatCode="0">
                  <c:v>50.3</c:v>
                </c:pt>
                <c:pt idx="5">
                  <c:v>38.992869875222816</c:v>
                </c:pt>
                <c:pt idx="6" formatCode="0">
                  <c:v>36.1</c:v>
                </c:pt>
                <c:pt idx="7" formatCode="0">
                  <c:v>35.299999999999997</c:v>
                </c:pt>
                <c:pt idx="10">
                  <c:v>28.378378378378379</c:v>
                </c:pt>
                <c:pt idx="11" formatCode="0">
                  <c:v>32.799999999999997</c:v>
                </c:pt>
                <c:pt idx="12" formatCode="0">
                  <c:v>45.6</c:v>
                </c:pt>
                <c:pt idx="14">
                  <c:v>35.962566844919785</c:v>
                </c:pt>
                <c:pt idx="15" formatCode="0">
                  <c:v>33.6</c:v>
                </c:pt>
                <c:pt idx="16" formatCode="0">
                  <c:v>32.1</c:v>
                </c:pt>
                <c:pt idx="19">
                  <c:v>39.189189189189186</c:v>
                </c:pt>
                <c:pt idx="20" formatCode="0">
                  <c:v>34</c:v>
                </c:pt>
                <c:pt idx="21" formatCode="0">
                  <c:v>52.1</c:v>
                </c:pt>
                <c:pt idx="23">
                  <c:v>35.204991087344027</c:v>
                </c:pt>
                <c:pt idx="24" formatCode="0">
                  <c:v>33.700000000000003</c:v>
                </c:pt>
                <c:pt idx="25" formatCode="0">
                  <c:v>34.6</c:v>
                </c:pt>
                <c:pt idx="28">
                  <c:v>32.432432432432435</c:v>
                </c:pt>
                <c:pt idx="29" formatCode="0">
                  <c:v>31.9</c:v>
                </c:pt>
                <c:pt idx="30" formatCode="0">
                  <c:v>33.4</c:v>
                </c:pt>
                <c:pt idx="32">
                  <c:v>33.55614973262032</c:v>
                </c:pt>
                <c:pt idx="33" formatCode="0">
                  <c:v>30.8</c:v>
                </c:pt>
                <c:pt idx="34" formatCode="0">
                  <c:v>30.9</c:v>
                </c:pt>
              </c:numCache>
            </c:numRef>
          </c:val>
          <c:extLst xmlns:c16r2="http://schemas.microsoft.com/office/drawing/2015/06/chart">
            <c:ext xmlns:c16="http://schemas.microsoft.com/office/drawing/2014/chart" uri="{C3380CC4-5D6E-409C-BE32-E72D297353CC}">
              <c16:uniqueId val="{00000003-FD42-478C-8E54-E16EF0547FFF}"/>
            </c:ext>
          </c:extLst>
        </c:ser>
        <c:ser>
          <c:idx val="4"/>
          <c:order val="4"/>
          <c:tx>
            <c:strRef>
              <c:f>Dati!$G$472</c:f>
              <c:strCache>
                <c:ptCount val="1"/>
                <c:pt idx="0">
                  <c:v>Pilnīgi 
piekrīt</c:v>
                </c:pt>
              </c:strCache>
            </c:strRef>
          </c:tx>
          <c:spPr>
            <a:solidFill>
              <a:srgbClr val="385723"/>
            </a:solidFill>
          </c:spPr>
          <c:invertIfNegative val="0"/>
          <c:dLbls>
            <c:dLbl>
              <c:idx val="2"/>
              <c:layout>
                <c:manualLayout>
                  <c:x val="1.6059958527370088E-2"/>
                  <c:y val="2.5027430063349431E-7"/>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589-4F7F-83A0-509F72768542}"/>
                </c:ext>
                <c:ext xmlns:c15="http://schemas.microsoft.com/office/drawing/2012/chart" uri="{CE6537A1-D6FC-4f65-9D91-7224C49458BB}">
                  <c15:layout/>
                </c:ext>
              </c:extLst>
            </c:dLbl>
            <c:dLbl>
              <c:idx val="4"/>
              <c:layout>
                <c:manualLayout>
                  <c:x val="8.0299792636850439E-3"/>
                  <c:y val="2.9135763253259276E-17"/>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589-4F7F-83A0-509F72768542}"/>
                </c:ext>
                <c:ext xmlns:c15="http://schemas.microsoft.com/office/drawing/2012/chart" uri="{CE6537A1-D6FC-4f65-9D91-7224C49458BB}"/>
              </c:extLst>
            </c:dLbl>
            <c:dLbl>
              <c:idx val="5"/>
              <c:layout>
                <c:manualLayout>
                  <c:x val="9.635975116422054E-3"/>
                  <c:y val="5.8271526506518552E-17"/>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589-4F7F-83A0-509F72768542}"/>
                </c:ext>
                <c:ext xmlns:c15="http://schemas.microsoft.com/office/drawing/2012/chart" uri="{CE6537A1-D6FC-4f65-9D91-7224C49458BB}">
                  <c15:layout/>
                </c:ext>
              </c:extLst>
            </c:dLbl>
            <c:dLbl>
              <c:idx val="8"/>
              <c:layout>
                <c:manualLayout>
                  <c:x val="1.1241970969158945E-2"/>
                  <c:y val="0"/>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589-4F7F-83A0-509F72768542}"/>
                </c:ext>
                <c:ext xmlns:c15="http://schemas.microsoft.com/office/drawing/2012/chart" uri="{CE6537A1-D6FC-4f65-9D91-7224C49458BB}"/>
              </c:extLst>
            </c:dLbl>
            <c:dLbl>
              <c:idx val="9"/>
              <c:layout>
                <c:manualLayout>
                  <c:x val="1.9271950232844108E-2"/>
                  <c:y val="2.5027430069176584E-7"/>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589-4F7F-83A0-509F72768542}"/>
                </c:ext>
                <c:ext xmlns:c15="http://schemas.microsoft.com/office/drawing/2012/chart" uri="{CE6537A1-D6FC-4f65-9D91-7224C49458BB}"/>
              </c:extLst>
            </c:dLbl>
            <c:dLbl>
              <c:idx val="11"/>
              <c:layout>
                <c:manualLayout>
                  <c:x val="9.6359751164219361E-3"/>
                  <c:y val="5.8271526506518552E-17"/>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589-4F7F-83A0-509F72768542}"/>
                </c:ext>
                <c:ext xmlns:c15="http://schemas.microsoft.com/office/drawing/2012/chart" uri="{CE6537A1-D6FC-4f65-9D91-7224C49458BB}">
                  <c15:layout/>
                </c:ext>
              </c:extLst>
            </c:dLbl>
            <c:dLbl>
              <c:idx val="12"/>
              <c:layout>
                <c:manualLayout>
                  <c:x val="1.6059958527369973E-2"/>
                  <c:y val="5.0054847599256887E-7"/>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C589-4F7F-83A0-509F72768542}"/>
                </c:ext>
                <c:ext xmlns:c15="http://schemas.microsoft.com/office/drawing/2012/chart" uri="{CE6537A1-D6FC-4f65-9D91-7224C49458BB}">
                  <c15:layout/>
                </c:ext>
              </c:extLst>
            </c:dLbl>
            <c:dLbl>
              <c:idx val="16"/>
              <c:layout>
                <c:manualLayout>
                  <c:x val="1.2847966821896071E-2"/>
                  <c:y val="1.165430530130371E-16"/>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589-4F7F-83A0-509F72768542}"/>
                </c:ext>
                <c:ext xmlns:c15="http://schemas.microsoft.com/office/drawing/2012/chart" uri="{CE6537A1-D6FC-4f65-9D91-7224C49458BB}">
                  <c15:layout/>
                </c:ext>
              </c:extLst>
            </c:dLbl>
            <c:dLbl>
              <c:idx val="18"/>
              <c:layout>
                <c:manualLayout>
                  <c:x val="1.1241970969158945E-2"/>
                  <c:y val="0"/>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C589-4F7F-83A0-509F72768542}"/>
                </c:ext>
                <c:ext xmlns:c15="http://schemas.microsoft.com/office/drawing/2012/chart" uri="{CE6537A1-D6FC-4f65-9D91-7224C49458BB}"/>
              </c:extLst>
            </c:dLbl>
            <c:dLbl>
              <c:idx val="19"/>
              <c:layout>
                <c:manualLayout>
                  <c:x val="-1.1777166869234742E-16"/>
                  <c:y val="2.5027423799628444E-7"/>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C589-4F7F-83A0-509F72768542}"/>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Dati!$B$473:$B$507</c:f>
              <c:strCache>
                <c:ptCount val="35"/>
                <c:pt idx="0">
                  <c:v>PIEDER TIESĪBAS</c:v>
                </c:pt>
                <c:pt idx="1">
                  <c:v>07.2024., n=74</c:v>
                </c:pt>
                <c:pt idx="2">
                  <c:v>06.2022., n=84</c:v>
                </c:pt>
                <c:pt idx="3">
                  <c:v>11.2019., n=106</c:v>
                </c:pt>
                <c:pt idx="4">
                  <c:v>NEPIEDER TIESĪBAS</c:v>
                </c:pt>
                <c:pt idx="5">
                  <c:v>07.2024., n=2244</c:v>
                </c:pt>
                <c:pt idx="6">
                  <c:v>06.2022., n=2724</c:v>
                </c:pt>
                <c:pt idx="7">
                  <c:v>11.2019., n=3516</c:v>
                </c:pt>
                <c:pt idx="9">
                  <c:v>PIEDER TIESĪBAS</c:v>
                </c:pt>
                <c:pt idx="10">
                  <c:v>07.2024., n=74</c:v>
                </c:pt>
                <c:pt idx="11">
                  <c:v>06.2022., n=84</c:v>
                </c:pt>
                <c:pt idx="12">
                  <c:v>11.2019., n=106</c:v>
                </c:pt>
                <c:pt idx="13">
                  <c:v>NEPIEDER TIESĪBAS</c:v>
                </c:pt>
                <c:pt idx="14">
                  <c:v>07.2024., n=2244</c:v>
                </c:pt>
                <c:pt idx="15">
                  <c:v>06.2022., n=2724</c:v>
                </c:pt>
                <c:pt idx="16">
                  <c:v>11.2019., n=3516</c:v>
                </c:pt>
                <c:pt idx="18">
                  <c:v>PIEDER TIESĪBAS</c:v>
                </c:pt>
                <c:pt idx="19">
                  <c:v>07.2024., n=74</c:v>
                </c:pt>
                <c:pt idx="20">
                  <c:v>06.2022., n=84</c:v>
                </c:pt>
                <c:pt idx="21">
                  <c:v>11.2019., n=106</c:v>
                </c:pt>
                <c:pt idx="22">
                  <c:v>NEPIEDER TIESĪBAS</c:v>
                </c:pt>
                <c:pt idx="23">
                  <c:v>07.2024., n=2244</c:v>
                </c:pt>
                <c:pt idx="24">
                  <c:v>06.2022., n=2724</c:v>
                </c:pt>
                <c:pt idx="25">
                  <c:v>11.2019., n=3516</c:v>
                </c:pt>
                <c:pt idx="27">
                  <c:v>PIEDER TIESĪBAS</c:v>
                </c:pt>
                <c:pt idx="28">
                  <c:v>07.2024., n=74</c:v>
                </c:pt>
                <c:pt idx="29">
                  <c:v>06.2022., n=84</c:v>
                </c:pt>
                <c:pt idx="30">
                  <c:v>11.2019., n=106</c:v>
                </c:pt>
                <c:pt idx="31">
                  <c:v>NEPIEDER TIESĪBAS</c:v>
                </c:pt>
                <c:pt idx="32">
                  <c:v>07.2024., n=2244</c:v>
                </c:pt>
                <c:pt idx="33">
                  <c:v>06.2022., n=2724</c:v>
                </c:pt>
                <c:pt idx="34">
                  <c:v>11.2019., n=3516</c:v>
                </c:pt>
              </c:strCache>
            </c:strRef>
          </c:cat>
          <c:val>
            <c:numRef>
              <c:f>Dati!$G$473:$G$507</c:f>
              <c:numCache>
                <c:formatCode>###0</c:formatCode>
                <c:ptCount val="35"/>
                <c:pt idx="1">
                  <c:v>58.108108108108105</c:v>
                </c:pt>
                <c:pt idx="2" formatCode="0">
                  <c:v>46.4</c:v>
                </c:pt>
                <c:pt idx="3" formatCode="0">
                  <c:v>42.8</c:v>
                </c:pt>
                <c:pt idx="5">
                  <c:v>36.541889483065951</c:v>
                </c:pt>
                <c:pt idx="6" formatCode="0">
                  <c:v>31.9</c:v>
                </c:pt>
                <c:pt idx="7" formatCode="0">
                  <c:v>36.200000000000003</c:v>
                </c:pt>
                <c:pt idx="10">
                  <c:v>59.45945945945946</c:v>
                </c:pt>
                <c:pt idx="11" formatCode="0">
                  <c:v>48.1</c:v>
                </c:pt>
                <c:pt idx="12" formatCode="0">
                  <c:v>48.8</c:v>
                </c:pt>
                <c:pt idx="14">
                  <c:v>37.789661319073083</c:v>
                </c:pt>
                <c:pt idx="15" formatCode="0">
                  <c:v>33.1</c:v>
                </c:pt>
                <c:pt idx="16" formatCode="0">
                  <c:v>38.1</c:v>
                </c:pt>
                <c:pt idx="19">
                  <c:v>33.783783783783782</c:v>
                </c:pt>
                <c:pt idx="20" formatCode="0">
                  <c:v>32.9</c:v>
                </c:pt>
                <c:pt idx="21" formatCode="0">
                  <c:v>27.7</c:v>
                </c:pt>
                <c:pt idx="23">
                  <c:v>17.914438502673796</c:v>
                </c:pt>
                <c:pt idx="24" formatCode="0">
                  <c:v>20.2</c:v>
                </c:pt>
                <c:pt idx="25" formatCode="0">
                  <c:v>20.5</c:v>
                </c:pt>
                <c:pt idx="28">
                  <c:v>29.72972972972973</c:v>
                </c:pt>
                <c:pt idx="29" formatCode="0">
                  <c:v>25.6</c:v>
                </c:pt>
                <c:pt idx="30" formatCode="0">
                  <c:v>29.1</c:v>
                </c:pt>
                <c:pt idx="32">
                  <c:v>17.959001782531196</c:v>
                </c:pt>
                <c:pt idx="33" formatCode="0">
                  <c:v>19.5</c:v>
                </c:pt>
                <c:pt idx="34" formatCode="0">
                  <c:v>19.5</c:v>
                </c:pt>
              </c:numCache>
            </c:numRef>
          </c:val>
          <c:extLst xmlns:c16r2="http://schemas.microsoft.com/office/drawing/2015/06/chart">
            <c:ext xmlns:c16="http://schemas.microsoft.com/office/drawing/2014/chart" uri="{C3380CC4-5D6E-409C-BE32-E72D297353CC}">
              <c16:uniqueId val="{00000004-FD42-478C-8E54-E16EF0547FFF}"/>
            </c:ext>
          </c:extLst>
        </c:ser>
        <c:ser>
          <c:idx val="5"/>
          <c:order val="5"/>
          <c:tx>
            <c:strRef>
              <c:f>Dati!$H$472</c:f>
              <c:strCache>
                <c:ptCount val="1"/>
                <c:pt idx="0">
                  <c:v>.</c:v>
                </c:pt>
              </c:strCache>
            </c:strRef>
          </c:tx>
          <c:spPr>
            <a:noFill/>
          </c:spPr>
          <c:invertIfNegative val="0"/>
          <c:dLbls>
            <c:delete val="1"/>
          </c:dLbls>
          <c:cat>
            <c:strRef>
              <c:f>Dati!$B$473:$B$507</c:f>
              <c:strCache>
                <c:ptCount val="35"/>
                <c:pt idx="0">
                  <c:v>PIEDER TIESĪBAS</c:v>
                </c:pt>
                <c:pt idx="1">
                  <c:v>07.2024., n=74</c:v>
                </c:pt>
                <c:pt idx="2">
                  <c:v>06.2022., n=84</c:v>
                </c:pt>
                <c:pt idx="3">
                  <c:v>11.2019., n=106</c:v>
                </c:pt>
                <c:pt idx="4">
                  <c:v>NEPIEDER TIESĪBAS</c:v>
                </c:pt>
                <c:pt idx="5">
                  <c:v>07.2024., n=2244</c:v>
                </c:pt>
                <c:pt idx="6">
                  <c:v>06.2022., n=2724</c:v>
                </c:pt>
                <c:pt idx="7">
                  <c:v>11.2019., n=3516</c:v>
                </c:pt>
                <c:pt idx="9">
                  <c:v>PIEDER TIESĪBAS</c:v>
                </c:pt>
                <c:pt idx="10">
                  <c:v>07.2024., n=74</c:v>
                </c:pt>
                <c:pt idx="11">
                  <c:v>06.2022., n=84</c:v>
                </c:pt>
                <c:pt idx="12">
                  <c:v>11.2019., n=106</c:v>
                </c:pt>
                <c:pt idx="13">
                  <c:v>NEPIEDER TIESĪBAS</c:v>
                </c:pt>
                <c:pt idx="14">
                  <c:v>07.2024., n=2244</c:v>
                </c:pt>
                <c:pt idx="15">
                  <c:v>06.2022., n=2724</c:v>
                </c:pt>
                <c:pt idx="16">
                  <c:v>11.2019., n=3516</c:v>
                </c:pt>
                <c:pt idx="18">
                  <c:v>PIEDER TIESĪBAS</c:v>
                </c:pt>
                <c:pt idx="19">
                  <c:v>07.2024., n=74</c:v>
                </c:pt>
                <c:pt idx="20">
                  <c:v>06.2022., n=84</c:v>
                </c:pt>
                <c:pt idx="21">
                  <c:v>11.2019., n=106</c:v>
                </c:pt>
                <c:pt idx="22">
                  <c:v>NEPIEDER TIESĪBAS</c:v>
                </c:pt>
                <c:pt idx="23">
                  <c:v>07.2024., n=2244</c:v>
                </c:pt>
                <c:pt idx="24">
                  <c:v>06.2022., n=2724</c:v>
                </c:pt>
                <c:pt idx="25">
                  <c:v>11.2019., n=3516</c:v>
                </c:pt>
                <c:pt idx="27">
                  <c:v>PIEDER TIESĪBAS</c:v>
                </c:pt>
                <c:pt idx="28">
                  <c:v>07.2024., n=74</c:v>
                </c:pt>
                <c:pt idx="29">
                  <c:v>06.2022., n=84</c:v>
                </c:pt>
                <c:pt idx="30">
                  <c:v>11.2019., n=106</c:v>
                </c:pt>
                <c:pt idx="31">
                  <c:v>NEPIEDER TIESĪBAS</c:v>
                </c:pt>
                <c:pt idx="32">
                  <c:v>07.2024., n=2244</c:v>
                </c:pt>
                <c:pt idx="33">
                  <c:v>06.2022., n=2724</c:v>
                </c:pt>
                <c:pt idx="34">
                  <c:v>11.2019., n=3516</c:v>
                </c:pt>
              </c:strCache>
            </c:strRef>
          </c:cat>
          <c:val>
            <c:numRef>
              <c:f>Dati!$H$473:$H$507</c:f>
              <c:numCache>
                <c:formatCode>0.0</c:formatCode>
                <c:ptCount val="35"/>
                <c:pt idx="0">
                  <c:v>111.55945945945946</c:v>
                </c:pt>
                <c:pt idx="1">
                  <c:v>21.018918918918921</c:v>
                </c:pt>
                <c:pt idx="2">
                  <c:v>26.759459459459471</c:v>
                </c:pt>
                <c:pt idx="3">
                  <c:v>18.459459459459467</c:v>
                </c:pt>
                <c:pt idx="4">
                  <c:v>111.55945945945946</c:v>
                </c:pt>
                <c:pt idx="5">
                  <c:v>36.024700101170687</c:v>
                </c:pt>
                <c:pt idx="6">
                  <c:v>43.559459459459468</c:v>
                </c:pt>
                <c:pt idx="7">
                  <c:v>40.059459459459461</c:v>
                </c:pt>
                <c:pt idx="8">
                  <c:v>111.55945945945946</c:v>
                </c:pt>
                <c:pt idx="9">
                  <c:v>111.55945945945946</c:v>
                </c:pt>
                <c:pt idx="10">
                  <c:v>23.721621621621622</c:v>
                </c:pt>
                <c:pt idx="11">
                  <c:v>30.659459459459462</c:v>
                </c:pt>
                <c:pt idx="12">
                  <c:v>17.159459459459462</c:v>
                </c:pt>
                <c:pt idx="13">
                  <c:v>111.55945945945946</c:v>
                </c:pt>
                <c:pt idx="14">
                  <c:v>37.807231295466586</c:v>
                </c:pt>
                <c:pt idx="15">
                  <c:v>44.859459459459451</c:v>
                </c:pt>
                <c:pt idx="16">
                  <c:v>41.359459459459451</c:v>
                </c:pt>
                <c:pt idx="17">
                  <c:v>111.55945945945946</c:v>
                </c:pt>
                <c:pt idx="18">
                  <c:v>111.55945945945946</c:v>
                </c:pt>
                <c:pt idx="19">
                  <c:v>38.586486486486486</c:v>
                </c:pt>
                <c:pt idx="20">
                  <c:v>44.65945945945947</c:v>
                </c:pt>
                <c:pt idx="21">
                  <c:v>31.759459459459457</c:v>
                </c:pt>
                <c:pt idx="22">
                  <c:v>111.55945945945946</c:v>
                </c:pt>
                <c:pt idx="23">
                  <c:v>58.440029869441631</c:v>
                </c:pt>
                <c:pt idx="24">
                  <c:v>57.659459459459455</c:v>
                </c:pt>
                <c:pt idx="25">
                  <c:v>56.45945945945946</c:v>
                </c:pt>
                <c:pt idx="26">
                  <c:v>111.55945945945946</c:v>
                </c:pt>
                <c:pt idx="27">
                  <c:v>111.55945945945946</c:v>
                </c:pt>
                <c:pt idx="28">
                  <c:v>49.3972972972973</c:v>
                </c:pt>
                <c:pt idx="29">
                  <c:v>54.059459459459454</c:v>
                </c:pt>
                <c:pt idx="30">
                  <c:v>49.059459459459454</c:v>
                </c:pt>
                <c:pt idx="31">
                  <c:v>111.55945945945946</c:v>
                </c:pt>
                <c:pt idx="32">
                  <c:v>60.044307944307953</c:v>
                </c:pt>
                <c:pt idx="33">
                  <c:v>61.259459459459464</c:v>
                </c:pt>
                <c:pt idx="34">
                  <c:v>61.159459459459462</c:v>
                </c:pt>
              </c:numCache>
            </c:numRef>
          </c:val>
          <c:extLst xmlns:c16r2="http://schemas.microsoft.com/office/drawing/2015/06/chart">
            <c:ext xmlns:c16="http://schemas.microsoft.com/office/drawing/2014/chart" uri="{C3380CC4-5D6E-409C-BE32-E72D297353CC}">
              <c16:uniqueId val="{00000005-FD42-478C-8E54-E16EF0547FFF}"/>
            </c:ext>
          </c:extLst>
        </c:ser>
        <c:ser>
          <c:idx val="6"/>
          <c:order val="6"/>
          <c:tx>
            <c:strRef>
              <c:f>Dati!$I$472</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Dati!$B$473:$B$507</c:f>
              <c:strCache>
                <c:ptCount val="35"/>
                <c:pt idx="0">
                  <c:v>PIEDER TIESĪBAS</c:v>
                </c:pt>
                <c:pt idx="1">
                  <c:v>07.2024., n=74</c:v>
                </c:pt>
                <c:pt idx="2">
                  <c:v>06.2022., n=84</c:v>
                </c:pt>
                <c:pt idx="3">
                  <c:v>11.2019., n=106</c:v>
                </c:pt>
                <c:pt idx="4">
                  <c:v>NEPIEDER TIESĪBAS</c:v>
                </c:pt>
                <c:pt idx="5">
                  <c:v>07.2024., n=2244</c:v>
                </c:pt>
                <c:pt idx="6">
                  <c:v>06.2022., n=2724</c:v>
                </c:pt>
                <c:pt idx="7">
                  <c:v>11.2019., n=3516</c:v>
                </c:pt>
                <c:pt idx="9">
                  <c:v>PIEDER TIESĪBAS</c:v>
                </c:pt>
                <c:pt idx="10">
                  <c:v>07.2024., n=74</c:v>
                </c:pt>
                <c:pt idx="11">
                  <c:v>06.2022., n=84</c:v>
                </c:pt>
                <c:pt idx="12">
                  <c:v>11.2019., n=106</c:v>
                </c:pt>
                <c:pt idx="13">
                  <c:v>NEPIEDER TIESĪBAS</c:v>
                </c:pt>
                <c:pt idx="14">
                  <c:v>07.2024., n=2244</c:v>
                </c:pt>
                <c:pt idx="15">
                  <c:v>06.2022., n=2724</c:v>
                </c:pt>
                <c:pt idx="16">
                  <c:v>11.2019., n=3516</c:v>
                </c:pt>
                <c:pt idx="18">
                  <c:v>PIEDER TIESĪBAS</c:v>
                </c:pt>
                <c:pt idx="19">
                  <c:v>07.2024., n=74</c:v>
                </c:pt>
                <c:pt idx="20">
                  <c:v>06.2022., n=84</c:v>
                </c:pt>
                <c:pt idx="21">
                  <c:v>11.2019., n=106</c:v>
                </c:pt>
                <c:pt idx="22">
                  <c:v>NEPIEDER TIESĪBAS</c:v>
                </c:pt>
                <c:pt idx="23">
                  <c:v>07.2024., n=2244</c:v>
                </c:pt>
                <c:pt idx="24">
                  <c:v>06.2022., n=2724</c:v>
                </c:pt>
                <c:pt idx="25">
                  <c:v>11.2019., n=3516</c:v>
                </c:pt>
                <c:pt idx="27">
                  <c:v>PIEDER TIESĪBAS</c:v>
                </c:pt>
                <c:pt idx="28">
                  <c:v>07.2024., n=74</c:v>
                </c:pt>
                <c:pt idx="29">
                  <c:v>06.2022., n=84</c:v>
                </c:pt>
                <c:pt idx="30">
                  <c:v>11.2019., n=106</c:v>
                </c:pt>
                <c:pt idx="31">
                  <c:v>NEPIEDER TIESĪBAS</c:v>
                </c:pt>
                <c:pt idx="32">
                  <c:v>07.2024., n=2244</c:v>
                </c:pt>
                <c:pt idx="33">
                  <c:v>06.2022., n=2724</c:v>
                </c:pt>
                <c:pt idx="34">
                  <c:v>11.2019., n=3516</c:v>
                </c:pt>
              </c:strCache>
            </c:strRef>
          </c:cat>
          <c:val>
            <c:numRef>
              <c:f>Dati!$I$473:$I$507</c:f>
              <c:numCache>
                <c:formatCode>###0</c:formatCode>
                <c:ptCount val="35"/>
                <c:pt idx="1">
                  <c:v>4.0540540540540544</c:v>
                </c:pt>
                <c:pt idx="2" formatCode="0">
                  <c:v>4.5</c:v>
                </c:pt>
                <c:pt idx="3" formatCode="0">
                  <c:v>4.5</c:v>
                </c:pt>
                <c:pt idx="5">
                  <c:v>20.989304812834224</c:v>
                </c:pt>
                <c:pt idx="6" formatCode="0">
                  <c:v>27.9</c:v>
                </c:pt>
                <c:pt idx="7" formatCode="0">
                  <c:v>24.7</c:v>
                </c:pt>
                <c:pt idx="10">
                  <c:v>4.0540540540540544</c:v>
                </c:pt>
                <c:pt idx="11" formatCode="0">
                  <c:v>5.3</c:v>
                </c:pt>
                <c:pt idx="12" formatCode="0">
                  <c:v>4.4000000000000004</c:v>
                </c:pt>
                <c:pt idx="14">
                  <c:v>21.969696969696969</c:v>
                </c:pt>
                <c:pt idx="15" formatCode="0">
                  <c:v>29.1</c:v>
                </c:pt>
                <c:pt idx="16" formatCode="0">
                  <c:v>25.3</c:v>
                </c:pt>
                <c:pt idx="19">
                  <c:v>2.7027027027027026</c:v>
                </c:pt>
                <c:pt idx="20" formatCode="0">
                  <c:v>9</c:v>
                </c:pt>
                <c:pt idx="21" formatCode="0">
                  <c:v>9.1999999999999993</c:v>
                </c:pt>
                <c:pt idx="23">
                  <c:v>33.110516934046345</c:v>
                </c:pt>
                <c:pt idx="24" formatCode="0">
                  <c:v>36</c:v>
                </c:pt>
                <c:pt idx="25" formatCode="0">
                  <c:v>33.700000000000003</c:v>
                </c:pt>
                <c:pt idx="28">
                  <c:v>4.0540540540540544</c:v>
                </c:pt>
                <c:pt idx="29" formatCode="0">
                  <c:v>11.2</c:v>
                </c:pt>
                <c:pt idx="30" formatCode="0">
                  <c:v>6.3</c:v>
                </c:pt>
                <c:pt idx="32">
                  <c:v>27.317290552584669</c:v>
                </c:pt>
                <c:pt idx="33" formatCode="0">
                  <c:v>32.6</c:v>
                </c:pt>
                <c:pt idx="34" formatCode="0">
                  <c:v>30.5</c:v>
                </c:pt>
              </c:numCache>
            </c:numRef>
          </c:val>
          <c:extLst xmlns:c16r2="http://schemas.microsoft.com/office/drawing/2015/06/chart">
            <c:ext xmlns:c16="http://schemas.microsoft.com/office/drawing/2014/chart" uri="{C3380CC4-5D6E-409C-BE32-E72D297353CC}">
              <c16:uniqueId val="{00000006-FD42-478C-8E54-E16EF0547FFF}"/>
            </c:ext>
          </c:extLst>
        </c:ser>
        <c:dLbls>
          <c:showLegendKey val="0"/>
          <c:showVal val="1"/>
          <c:showCatName val="0"/>
          <c:showSerName val="0"/>
          <c:showPercent val="0"/>
          <c:showBubbleSize val="0"/>
        </c:dLbls>
        <c:gapWidth val="15"/>
        <c:overlap val="100"/>
        <c:axId val="673442520"/>
        <c:axId val="673442912"/>
      </c:barChart>
      <c:catAx>
        <c:axId val="673442520"/>
        <c:scaling>
          <c:orientation val="maxMin"/>
        </c:scaling>
        <c:delete val="0"/>
        <c:axPos val="l"/>
        <c:numFmt formatCode="General" sourceLinked="1"/>
        <c:majorTickMark val="none"/>
        <c:minorTickMark val="none"/>
        <c:tickLblPos val="low"/>
        <c:spPr>
          <a:ln w="3175">
            <a:solidFill>
              <a:sysClr val="windowText" lastClr="000000"/>
            </a:solidFill>
            <a:prstDash val="solid"/>
          </a:ln>
        </c:spPr>
        <c:txPr>
          <a:bodyPr rot="0" vert="horz"/>
          <a:lstStyle/>
          <a:p>
            <a:pPr>
              <a:defRPr sz="1050">
                <a:solidFill>
                  <a:schemeClr val="tx1"/>
                </a:solidFill>
              </a:defRPr>
            </a:pPr>
            <a:endParaRPr lang="en-US"/>
          </a:p>
        </c:txPr>
        <c:crossAx val="673442912"/>
        <c:crossesAt val="33.799999999999997"/>
        <c:auto val="1"/>
        <c:lblAlgn val="ctr"/>
        <c:lblOffset val="100"/>
        <c:tickLblSkip val="1"/>
        <c:tickMarkSkip val="1"/>
        <c:noMultiLvlLbl val="0"/>
      </c:catAx>
      <c:valAx>
        <c:axId val="673442912"/>
        <c:scaling>
          <c:orientation val="minMax"/>
          <c:max val="180"/>
          <c:min val="0"/>
        </c:scaling>
        <c:delete val="1"/>
        <c:axPos val="t"/>
        <c:numFmt formatCode="0.0" sourceLinked="1"/>
        <c:majorTickMark val="out"/>
        <c:minorTickMark val="none"/>
        <c:tickLblPos val="nextTo"/>
        <c:crossAx val="673442520"/>
        <c:crosses val="autoZero"/>
        <c:crossBetween val="between"/>
      </c:valAx>
      <c:spPr>
        <a:noFill/>
        <a:ln w="3175">
          <a:noFill/>
          <a:prstDash val="solid"/>
        </a:ln>
      </c:spPr>
    </c:plotArea>
    <c:legend>
      <c:legendPos val="t"/>
      <c:legendEntry>
        <c:idx val="0"/>
        <c:delete val="1"/>
      </c:legendEntry>
      <c:legendEntry>
        <c:idx val="5"/>
        <c:txPr>
          <a:bodyPr/>
          <a:lstStyle/>
          <a:p>
            <a:pPr>
              <a:defRPr sz="1200">
                <a:solidFill>
                  <a:schemeClr val="bg1"/>
                </a:solidFill>
              </a:defRPr>
            </a:pPr>
            <a:endParaRPr lang="en-US"/>
          </a:p>
        </c:txPr>
      </c:legendEntry>
      <c:layout>
        <c:manualLayout>
          <c:xMode val="edge"/>
          <c:yMode val="edge"/>
          <c:x val="0.37280788098504514"/>
          <c:y val="1.3220555527423862E-2"/>
          <c:w val="0.60664977604729342"/>
          <c:h val="8.0514472459285877E-2"/>
        </c:manualLayout>
      </c:layout>
      <c:overlay val="0"/>
      <c:txPr>
        <a:bodyPr/>
        <a:lstStyle/>
        <a:p>
          <a:pPr>
            <a:defRPr sz="1200"/>
          </a:pPr>
          <a:endParaRPr lang="en-US"/>
        </a:p>
      </c:txPr>
    </c:legend>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46613558070866"/>
          <c:y val="0.1732686722160022"/>
          <c:w val="0.65179144110892384"/>
          <c:h val="0.71143368265867424"/>
        </c:manualLayout>
      </c:layout>
      <c:barChart>
        <c:barDir val="bar"/>
        <c:grouping val="stacked"/>
        <c:varyColors val="0"/>
        <c:ser>
          <c:idx val="0"/>
          <c:order val="0"/>
          <c:tx>
            <c:strRef>
              <c:f>Dati!$C$418</c:f>
              <c:strCache>
                <c:ptCount val="1"/>
                <c:pt idx="0">
                  <c:v>c</c:v>
                </c:pt>
              </c:strCache>
            </c:strRef>
          </c:tx>
          <c:spPr>
            <a:noFill/>
            <a:ln w="25400">
              <a:noFill/>
            </a:ln>
          </c:spPr>
          <c:invertIfNegative val="0"/>
          <c:cat>
            <c:strRef>
              <c:f>Dati!$B$419:$B$429</c:f>
              <c:strCache>
                <c:ptCount val="11"/>
                <c:pt idx="0">
                  <c:v>07.2024., n=2318</c:v>
                </c:pt>
                <c:pt idx="1">
                  <c:v>06.2022,, n=2808</c:v>
                </c:pt>
                <c:pt idx="2">
                  <c:v>11.2019,, n=3622</c:v>
                </c:pt>
                <c:pt idx="4">
                  <c:v>07.2024., n=2318</c:v>
                </c:pt>
                <c:pt idx="5">
                  <c:v>06.2022,, n=2808</c:v>
                </c:pt>
                <c:pt idx="6">
                  <c:v>11.2019,, n=3622</c:v>
                </c:pt>
                <c:pt idx="8">
                  <c:v>07.2024., n=2318</c:v>
                </c:pt>
                <c:pt idx="9">
                  <c:v>06.2022,, n=2808</c:v>
                </c:pt>
                <c:pt idx="10">
                  <c:v>11.2019,, n=3622</c:v>
                </c:pt>
              </c:strCache>
            </c:strRef>
          </c:cat>
          <c:val>
            <c:numRef>
              <c:f>Dati!$C$419:$C$429</c:f>
              <c:numCache>
                <c:formatCode>0</c:formatCode>
                <c:ptCount val="11"/>
                <c:pt idx="0">
                  <c:v>12.209402954075117</c:v>
                </c:pt>
                <c:pt idx="1">
                  <c:v>16.531162637310857</c:v>
                </c:pt>
                <c:pt idx="2">
                  <c:v>13.23116263731086</c:v>
                </c:pt>
                <c:pt idx="3">
                  <c:v>60.73116263731086</c:v>
                </c:pt>
                <c:pt idx="4">
                  <c:v>5.4618474768386207</c:v>
                </c:pt>
                <c:pt idx="5">
                  <c:v>13.031162637310857</c:v>
                </c:pt>
                <c:pt idx="6">
                  <c:v>10.431162637310862</c:v>
                </c:pt>
                <c:pt idx="7">
                  <c:v>60.73116263731086</c:v>
                </c:pt>
                <c:pt idx="8">
                  <c:v>5</c:v>
                </c:pt>
                <c:pt idx="9">
                  <c:v>11.131162637310865</c:v>
                </c:pt>
                <c:pt idx="10">
                  <c:v>8.2311626373108595</c:v>
                </c:pt>
              </c:numCache>
            </c:numRef>
          </c:val>
          <c:extLst xmlns:c16r2="http://schemas.microsoft.com/office/drawing/2015/06/chart">
            <c:ext xmlns:c16="http://schemas.microsoft.com/office/drawing/2014/chart" uri="{C3380CC4-5D6E-409C-BE32-E72D297353CC}">
              <c16:uniqueId val="{00000000-9C47-496E-A8D3-E76BFF12D7D1}"/>
            </c:ext>
          </c:extLst>
        </c:ser>
        <c:ser>
          <c:idx val="1"/>
          <c:order val="1"/>
          <c:tx>
            <c:strRef>
              <c:f>Dati!$D$418</c:f>
              <c:strCache>
                <c:ptCount val="1"/>
                <c:pt idx="0">
                  <c:v>Ļoti 
sliktas</c:v>
                </c:pt>
              </c:strCache>
            </c:strRef>
          </c:tx>
          <c:spPr>
            <a:solidFill>
              <a:srgbClr val="840C54"/>
            </a:solidFill>
            <a:ln w="25400">
              <a:noFill/>
            </a:ln>
          </c:spPr>
          <c:invertIfNegative val="0"/>
          <c:dLbls>
            <c:dLbl>
              <c:idx val="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4"/>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5"/>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6"/>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7"/>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9"/>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1"/>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2"/>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4"/>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5"/>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6"/>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7"/>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4"/>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5"/>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6"/>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7"/>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1"/>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9"/>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4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numFmt formatCode="0" sourceLinked="0"/>
            <c:spPr>
              <a:noFill/>
              <a:ln w="25400">
                <a:noFill/>
              </a:ln>
            </c:spPr>
            <c:txPr>
              <a:bodyPr wrap="square" lIns="38100" tIns="19050" rIns="38100" bIns="19050" anchor="ctr">
                <a:spAutoFit/>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Dati!$B$419:$B$429</c:f>
              <c:strCache>
                <c:ptCount val="11"/>
                <c:pt idx="0">
                  <c:v>07.2024., n=2318</c:v>
                </c:pt>
                <c:pt idx="1">
                  <c:v>06.2022,, n=2808</c:v>
                </c:pt>
                <c:pt idx="2">
                  <c:v>11.2019,, n=3622</c:v>
                </c:pt>
                <c:pt idx="4">
                  <c:v>07.2024., n=2318</c:v>
                </c:pt>
                <c:pt idx="5">
                  <c:v>06.2022,, n=2808</c:v>
                </c:pt>
                <c:pt idx="6">
                  <c:v>11.2019,, n=3622</c:v>
                </c:pt>
                <c:pt idx="8">
                  <c:v>07.2024., n=2318</c:v>
                </c:pt>
                <c:pt idx="9">
                  <c:v>06.2022,, n=2808</c:v>
                </c:pt>
                <c:pt idx="10">
                  <c:v>11.2019,, n=3622</c:v>
                </c:pt>
              </c:strCache>
            </c:strRef>
          </c:cat>
          <c:val>
            <c:numRef>
              <c:f>Dati!$D$419:$D$429</c:f>
              <c:numCache>
                <c:formatCode>0</c:formatCode>
                <c:ptCount val="11"/>
                <c:pt idx="0" formatCode="###0">
                  <c:v>18.529768017174302</c:v>
                </c:pt>
                <c:pt idx="1">
                  <c:v>16.399999999999999</c:v>
                </c:pt>
                <c:pt idx="2">
                  <c:v>18.8</c:v>
                </c:pt>
                <c:pt idx="4" formatCode="###0">
                  <c:v>25.442559160719387</c:v>
                </c:pt>
                <c:pt idx="5">
                  <c:v>20.100000000000001</c:v>
                </c:pt>
                <c:pt idx="6">
                  <c:v>22.5</c:v>
                </c:pt>
                <c:pt idx="8" formatCode="###0">
                  <c:v>23.342396237641768</c:v>
                </c:pt>
                <c:pt idx="9">
                  <c:v>18.899999999999999</c:v>
                </c:pt>
                <c:pt idx="10">
                  <c:v>21.8</c:v>
                </c:pt>
              </c:numCache>
            </c:numRef>
          </c:val>
          <c:extLst xmlns:c16r2="http://schemas.microsoft.com/office/drawing/2015/06/chart">
            <c:ext xmlns:c16="http://schemas.microsoft.com/office/drawing/2014/chart" uri="{C3380CC4-5D6E-409C-BE32-E72D297353CC}">
              <c16:uniqueId val="{00000020-9C47-496E-A8D3-E76BFF12D7D1}"/>
            </c:ext>
          </c:extLst>
        </c:ser>
        <c:ser>
          <c:idx val="2"/>
          <c:order val="2"/>
          <c:tx>
            <c:strRef>
              <c:f>Dati!$E$418</c:f>
              <c:strCache>
                <c:ptCount val="1"/>
                <c:pt idx="0">
                  <c:v>Drīzāk 
sliktas</c:v>
                </c:pt>
              </c:strCache>
            </c:strRef>
          </c:tx>
          <c:spPr>
            <a:solidFill>
              <a:srgbClr val="D0909F"/>
            </a:solidFill>
          </c:spPr>
          <c:invertIfNegative val="0"/>
          <c:dLbls>
            <c:numFmt formatCode="0" sourceLinked="0"/>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Dati!$B$419:$B$429</c:f>
              <c:strCache>
                <c:ptCount val="11"/>
                <c:pt idx="0">
                  <c:v>07.2024., n=2318</c:v>
                </c:pt>
                <c:pt idx="1">
                  <c:v>06.2022,, n=2808</c:v>
                </c:pt>
                <c:pt idx="2">
                  <c:v>11.2019,, n=3622</c:v>
                </c:pt>
                <c:pt idx="4">
                  <c:v>07.2024., n=2318</c:v>
                </c:pt>
                <c:pt idx="5">
                  <c:v>06.2022,, n=2808</c:v>
                </c:pt>
                <c:pt idx="6">
                  <c:v>11.2019,, n=3622</c:v>
                </c:pt>
                <c:pt idx="8">
                  <c:v>07.2024., n=2318</c:v>
                </c:pt>
                <c:pt idx="9">
                  <c:v>06.2022,, n=2808</c:v>
                </c:pt>
                <c:pt idx="10">
                  <c:v>11.2019,, n=3622</c:v>
                </c:pt>
              </c:strCache>
            </c:strRef>
          </c:cat>
          <c:val>
            <c:numRef>
              <c:f>Dati!$E$419:$E$429</c:f>
              <c:numCache>
                <c:formatCode>0</c:formatCode>
                <c:ptCount val="11"/>
                <c:pt idx="0" formatCode="###0">
                  <c:v>29.991991666061441</c:v>
                </c:pt>
                <c:pt idx="1">
                  <c:v>27.8</c:v>
                </c:pt>
                <c:pt idx="2">
                  <c:v>28.7</c:v>
                </c:pt>
                <c:pt idx="4" formatCode="###0">
                  <c:v>29.826755999752852</c:v>
                </c:pt>
                <c:pt idx="5">
                  <c:v>27.6</c:v>
                </c:pt>
                <c:pt idx="6">
                  <c:v>27.8</c:v>
                </c:pt>
                <c:pt idx="8" formatCode="###0">
                  <c:v>32.388766399669095</c:v>
                </c:pt>
                <c:pt idx="9">
                  <c:v>30.7</c:v>
                </c:pt>
                <c:pt idx="10">
                  <c:v>30.7</c:v>
                </c:pt>
              </c:numCache>
            </c:numRef>
          </c:val>
          <c:extLst xmlns:c16r2="http://schemas.microsoft.com/office/drawing/2015/06/chart">
            <c:ext xmlns:c16="http://schemas.microsoft.com/office/drawing/2014/chart" uri="{C3380CC4-5D6E-409C-BE32-E72D297353CC}">
              <c16:uniqueId val="{00000021-9C47-496E-A8D3-E76BFF12D7D1}"/>
            </c:ext>
          </c:extLst>
        </c:ser>
        <c:ser>
          <c:idx val="3"/>
          <c:order val="3"/>
          <c:tx>
            <c:strRef>
              <c:f>Dati!$F$418</c:f>
              <c:strCache>
                <c:ptCount val="1"/>
                <c:pt idx="0">
                  <c:v>Drīzāk 
labas</c:v>
                </c:pt>
              </c:strCache>
            </c:strRef>
          </c:tx>
          <c:spPr>
            <a:solidFill>
              <a:srgbClr val="BDDCA8"/>
            </a:solidFill>
          </c:spPr>
          <c:invertIfNegative val="0"/>
          <c:dLbls>
            <c:numFmt formatCode="0" sourceLinked="0"/>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Dati!$B$419:$B$429</c:f>
              <c:strCache>
                <c:ptCount val="11"/>
                <c:pt idx="0">
                  <c:v>07.2024., n=2318</c:v>
                </c:pt>
                <c:pt idx="1">
                  <c:v>06.2022,, n=2808</c:v>
                </c:pt>
                <c:pt idx="2">
                  <c:v>11.2019,, n=3622</c:v>
                </c:pt>
                <c:pt idx="4">
                  <c:v>07.2024., n=2318</c:v>
                </c:pt>
                <c:pt idx="5">
                  <c:v>06.2022,, n=2808</c:v>
                </c:pt>
                <c:pt idx="6">
                  <c:v>11.2019,, n=3622</c:v>
                </c:pt>
                <c:pt idx="8">
                  <c:v>07.2024., n=2318</c:v>
                </c:pt>
                <c:pt idx="9">
                  <c:v>06.2022,, n=2808</c:v>
                </c:pt>
                <c:pt idx="10">
                  <c:v>11.2019,, n=3622</c:v>
                </c:pt>
              </c:strCache>
            </c:strRef>
          </c:cat>
          <c:val>
            <c:numRef>
              <c:f>Dati!$F$419:$F$429</c:f>
              <c:numCache>
                <c:formatCode>0</c:formatCode>
                <c:ptCount val="11"/>
                <c:pt idx="0" formatCode="###0">
                  <c:v>7.6553204547426423</c:v>
                </c:pt>
                <c:pt idx="1">
                  <c:v>6.3</c:v>
                </c:pt>
                <c:pt idx="2">
                  <c:v>6.6</c:v>
                </c:pt>
                <c:pt idx="4" formatCode="###0">
                  <c:v>4.7791160403480681</c:v>
                </c:pt>
                <c:pt idx="5">
                  <c:v>4.4000000000000004</c:v>
                </c:pt>
                <c:pt idx="6">
                  <c:v>5</c:v>
                </c:pt>
                <c:pt idx="8" formatCode="###0">
                  <c:v>5.0041032926642997</c:v>
                </c:pt>
                <c:pt idx="9">
                  <c:v>4.2</c:v>
                </c:pt>
                <c:pt idx="10">
                  <c:v>4.8</c:v>
                </c:pt>
              </c:numCache>
            </c:numRef>
          </c:val>
          <c:extLst xmlns:c16r2="http://schemas.microsoft.com/office/drawing/2015/06/chart">
            <c:ext xmlns:c16="http://schemas.microsoft.com/office/drawing/2014/chart" uri="{C3380CC4-5D6E-409C-BE32-E72D297353CC}">
              <c16:uniqueId val="{00000022-9C47-496E-A8D3-E76BFF12D7D1}"/>
            </c:ext>
          </c:extLst>
        </c:ser>
        <c:ser>
          <c:idx val="4"/>
          <c:order val="4"/>
          <c:tx>
            <c:strRef>
              <c:f>Dati!$G$418</c:f>
              <c:strCache>
                <c:ptCount val="1"/>
                <c:pt idx="0">
                  <c:v>Ļoti 
labas</c:v>
                </c:pt>
              </c:strCache>
            </c:strRef>
          </c:tx>
          <c:spPr>
            <a:solidFill>
              <a:srgbClr val="385723"/>
            </a:solidFill>
          </c:spPr>
          <c:invertIfNegative val="0"/>
          <c:dLbls>
            <c:dLbl>
              <c:idx val="0"/>
              <c:layout>
                <c:manualLayout>
                  <c:x val="1.310603264435686E-2"/>
                  <c:y val="3.3731604157520585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373533874671916E-2"/>
                  <c:y val="3.0848259263578018E-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Dati!$B$419:$B$429</c:f>
              <c:strCache>
                <c:ptCount val="11"/>
                <c:pt idx="0">
                  <c:v>07.2024., n=2318</c:v>
                </c:pt>
                <c:pt idx="1">
                  <c:v>06.2022,, n=2808</c:v>
                </c:pt>
                <c:pt idx="2">
                  <c:v>11.2019,, n=3622</c:v>
                </c:pt>
                <c:pt idx="4">
                  <c:v>07.2024., n=2318</c:v>
                </c:pt>
                <c:pt idx="5">
                  <c:v>06.2022,, n=2808</c:v>
                </c:pt>
                <c:pt idx="6">
                  <c:v>11.2019,, n=3622</c:v>
                </c:pt>
                <c:pt idx="8">
                  <c:v>07.2024., n=2318</c:v>
                </c:pt>
                <c:pt idx="9">
                  <c:v>06.2022,, n=2808</c:v>
                </c:pt>
                <c:pt idx="10">
                  <c:v>11.2019,, n=3622</c:v>
                </c:pt>
              </c:strCache>
            </c:strRef>
          </c:cat>
          <c:val>
            <c:numRef>
              <c:f>Dati!$G$419:$G$429</c:f>
              <c:numCache>
                <c:formatCode>0</c:formatCode>
                <c:ptCount val="11"/>
                <c:pt idx="0" formatCode="###0">
                  <c:v>1.7599450742459133</c:v>
                </c:pt>
                <c:pt idx="1">
                  <c:v>1.5</c:v>
                </c:pt>
                <c:pt idx="2">
                  <c:v>0.9</c:v>
                </c:pt>
                <c:pt idx="4" formatCode="###0">
                  <c:v>1.2427039106526343</c:v>
                </c:pt>
                <c:pt idx="5">
                  <c:v>1.3</c:v>
                </c:pt>
                <c:pt idx="6">
                  <c:v>0.8</c:v>
                </c:pt>
                <c:pt idx="8" formatCode="###0.0">
                  <c:v>0.94224642316850638</c:v>
                </c:pt>
                <c:pt idx="9">
                  <c:v>1</c:v>
                </c:pt>
                <c:pt idx="10">
                  <c:v>0.8</c:v>
                </c:pt>
              </c:numCache>
            </c:numRef>
          </c:val>
          <c:extLst xmlns:c16r2="http://schemas.microsoft.com/office/drawing/2015/06/chart">
            <c:ext xmlns:c16="http://schemas.microsoft.com/office/drawing/2014/chart" uri="{C3380CC4-5D6E-409C-BE32-E72D297353CC}">
              <c16:uniqueId val="{00000023-9C47-496E-A8D3-E76BFF12D7D1}"/>
            </c:ext>
          </c:extLst>
        </c:ser>
        <c:ser>
          <c:idx val="5"/>
          <c:order val="5"/>
          <c:tx>
            <c:strRef>
              <c:f>Dati!$H$418</c:f>
              <c:strCache>
                <c:ptCount val="1"/>
                <c:pt idx="0">
                  <c:v>x</c:v>
                </c:pt>
              </c:strCache>
            </c:strRef>
          </c:tx>
          <c:spPr>
            <a:noFill/>
          </c:spPr>
          <c:invertIfNegative val="0"/>
          <c:cat>
            <c:strRef>
              <c:f>Dati!$B$419:$B$429</c:f>
              <c:strCache>
                <c:ptCount val="11"/>
                <c:pt idx="0">
                  <c:v>07.2024., n=2318</c:v>
                </c:pt>
                <c:pt idx="1">
                  <c:v>06.2022,, n=2808</c:v>
                </c:pt>
                <c:pt idx="2">
                  <c:v>11.2019,, n=3622</c:v>
                </c:pt>
                <c:pt idx="4">
                  <c:v>07.2024., n=2318</c:v>
                </c:pt>
                <c:pt idx="5">
                  <c:v>06.2022,, n=2808</c:v>
                </c:pt>
                <c:pt idx="6">
                  <c:v>11.2019,, n=3622</c:v>
                </c:pt>
                <c:pt idx="8">
                  <c:v>07.2024., n=2318</c:v>
                </c:pt>
                <c:pt idx="9">
                  <c:v>06.2022,, n=2808</c:v>
                </c:pt>
                <c:pt idx="10">
                  <c:v>11.2019,, n=3622</c:v>
                </c:pt>
              </c:strCache>
            </c:strRef>
          </c:cat>
          <c:val>
            <c:numRef>
              <c:f>Dati!$H$419:$H$429</c:f>
              <c:numCache>
                <c:formatCode>0</c:formatCode>
                <c:ptCount val="11"/>
                <c:pt idx="0">
                  <c:v>5</c:v>
                </c:pt>
                <c:pt idx="1">
                  <c:v>6.615265528988556</c:v>
                </c:pt>
                <c:pt idx="2">
                  <c:v>6.9152655289885558</c:v>
                </c:pt>
                <c:pt idx="3">
                  <c:v>14.415265528988556</c:v>
                </c:pt>
                <c:pt idx="4">
                  <c:v>8.393445577987853</c:v>
                </c:pt>
                <c:pt idx="5">
                  <c:v>8.7152655289885566</c:v>
                </c:pt>
                <c:pt idx="6">
                  <c:v>8.6152655289885551</c:v>
                </c:pt>
                <c:pt idx="7">
                  <c:v>14.415265528988556</c:v>
                </c:pt>
                <c:pt idx="8">
                  <c:v>8.4689158131557498</c:v>
                </c:pt>
                <c:pt idx="9">
                  <c:v>9.2152655289885566</c:v>
                </c:pt>
                <c:pt idx="10">
                  <c:v>8.8152655289885562</c:v>
                </c:pt>
              </c:numCache>
            </c:numRef>
          </c:val>
          <c:extLst xmlns:c16r2="http://schemas.microsoft.com/office/drawing/2015/06/chart">
            <c:ext xmlns:c16="http://schemas.microsoft.com/office/drawing/2014/chart" uri="{C3380CC4-5D6E-409C-BE32-E72D297353CC}">
              <c16:uniqueId val="{00000024-9C47-496E-A8D3-E76BFF12D7D1}"/>
            </c:ext>
          </c:extLst>
        </c:ser>
        <c:ser>
          <c:idx val="6"/>
          <c:order val="6"/>
          <c:tx>
            <c:strRef>
              <c:f>Dati!$I$418</c:f>
              <c:strCache>
                <c:ptCount val="1"/>
                <c:pt idx="0">
                  <c:v>Vidējas</c:v>
                </c:pt>
              </c:strCache>
            </c:strRef>
          </c:tx>
          <c:spPr>
            <a:solidFill>
              <a:srgbClr val="F8CBAD"/>
            </a:solidFill>
          </c:spPr>
          <c:invertIfNegative val="0"/>
          <c:dLbls>
            <c:spPr>
              <a:noFill/>
              <a:ln>
                <a:noFill/>
              </a:ln>
              <a:effectLst/>
            </c:spPr>
            <c:txPr>
              <a:bodyPr wrap="square" lIns="38100" tIns="19050" rIns="38100" bIns="19050" anchor="ctr">
                <a:spAutoFit/>
              </a:bodyPr>
              <a:lstStyle/>
              <a:p>
                <a:pPr>
                  <a:defRPr sz="1200" b="1">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Dati!$B$419:$B$429</c:f>
              <c:strCache>
                <c:ptCount val="11"/>
                <c:pt idx="0">
                  <c:v>07.2024., n=2318</c:v>
                </c:pt>
                <c:pt idx="1">
                  <c:v>06.2022,, n=2808</c:v>
                </c:pt>
                <c:pt idx="2">
                  <c:v>11.2019,, n=3622</c:v>
                </c:pt>
                <c:pt idx="4">
                  <c:v>07.2024., n=2318</c:v>
                </c:pt>
                <c:pt idx="5">
                  <c:v>06.2022,, n=2808</c:v>
                </c:pt>
                <c:pt idx="6">
                  <c:v>11.2019,, n=3622</c:v>
                </c:pt>
                <c:pt idx="8">
                  <c:v>07.2024., n=2318</c:v>
                </c:pt>
                <c:pt idx="9">
                  <c:v>06.2022,, n=2808</c:v>
                </c:pt>
                <c:pt idx="10">
                  <c:v>11.2019,, n=3622</c:v>
                </c:pt>
              </c:strCache>
            </c:strRef>
          </c:cat>
          <c:val>
            <c:numRef>
              <c:f>Dati!$I$419:$I$429</c:f>
              <c:numCache>
                <c:formatCode>0</c:formatCode>
                <c:ptCount val="11"/>
                <c:pt idx="0" formatCode="###0">
                  <c:v>24.146888031602767</c:v>
                </c:pt>
                <c:pt idx="1">
                  <c:v>24.4</c:v>
                </c:pt>
                <c:pt idx="2">
                  <c:v>23.9</c:v>
                </c:pt>
                <c:pt idx="4" formatCode="###0">
                  <c:v>20.976193548663115</c:v>
                </c:pt>
                <c:pt idx="5">
                  <c:v>22.2</c:v>
                </c:pt>
                <c:pt idx="6">
                  <c:v>22.7</c:v>
                </c:pt>
                <c:pt idx="8" formatCode="###0">
                  <c:v>22.726095455930569</c:v>
                </c:pt>
                <c:pt idx="9">
                  <c:v>23.4</c:v>
                </c:pt>
                <c:pt idx="10">
                  <c:v>23.7</c:v>
                </c:pt>
              </c:numCache>
            </c:numRef>
          </c:val>
          <c:extLst xmlns:c16r2="http://schemas.microsoft.com/office/drawing/2015/06/chart">
            <c:ext xmlns:c16="http://schemas.microsoft.com/office/drawing/2014/chart" uri="{C3380CC4-5D6E-409C-BE32-E72D297353CC}">
              <c16:uniqueId val="{00000002-8F18-4E2E-8417-6189C6FD8BB9}"/>
            </c:ext>
          </c:extLst>
        </c:ser>
        <c:ser>
          <c:idx val="7"/>
          <c:order val="7"/>
          <c:tx>
            <c:strRef>
              <c:f>Dati!$J$418</c:f>
              <c:strCache>
                <c:ptCount val="1"/>
                <c:pt idx="0">
                  <c:v>x</c:v>
                </c:pt>
              </c:strCache>
            </c:strRef>
          </c:tx>
          <c:spPr>
            <a:noFill/>
          </c:spPr>
          <c:invertIfNegative val="0"/>
          <c:cat>
            <c:strRef>
              <c:f>Dati!$B$419:$B$429</c:f>
              <c:strCache>
                <c:ptCount val="11"/>
                <c:pt idx="0">
                  <c:v>07.2024., n=2318</c:v>
                </c:pt>
                <c:pt idx="1">
                  <c:v>06.2022,, n=2808</c:v>
                </c:pt>
                <c:pt idx="2">
                  <c:v>11.2019,, n=3622</c:v>
                </c:pt>
                <c:pt idx="4">
                  <c:v>07.2024., n=2318</c:v>
                </c:pt>
                <c:pt idx="5">
                  <c:v>06.2022,, n=2808</c:v>
                </c:pt>
                <c:pt idx="6">
                  <c:v>11.2019,, n=3622</c:v>
                </c:pt>
                <c:pt idx="8">
                  <c:v>07.2024., n=2318</c:v>
                </c:pt>
                <c:pt idx="9">
                  <c:v>06.2022,, n=2808</c:v>
                </c:pt>
                <c:pt idx="10">
                  <c:v>11.2019,, n=3622</c:v>
                </c:pt>
              </c:strCache>
            </c:strRef>
          </c:cat>
          <c:val>
            <c:numRef>
              <c:f>Dati!$J$419:$J$429</c:f>
              <c:numCache>
                <c:formatCode>0</c:formatCode>
                <c:ptCount val="11"/>
                <c:pt idx="0">
                  <c:v>5.2531119683972314</c:v>
                </c:pt>
                <c:pt idx="1">
                  <c:v>5</c:v>
                </c:pt>
                <c:pt idx="2">
                  <c:v>5.5</c:v>
                </c:pt>
                <c:pt idx="3">
                  <c:v>29.4</c:v>
                </c:pt>
                <c:pt idx="4">
                  <c:v>8.4238064513368833</c:v>
                </c:pt>
                <c:pt idx="5">
                  <c:v>7.1999999999999993</c:v>
                </c:pt>
                <c:pt idx="6">
                  <c:v>6.6999999999999993</c:v>
                </c:pt>
                <c:pt idx="7">
                  <c:v>29.4</c:v>
                </c:pt>
                <c:pt idx="8">
                  <c:v>6.6739045440694298</c:v>
                </c:pt>
                <c:pt idx="9">
                  <c:v>6</c:v>
                </c:pt>
                <c:pt idx="10">
                  <c:v>5.6999999999999993</c:v>
                </c:pt>
              </c:numCache>
            </c:numRef>
          </c:val>
          <c:extLst xmlns:c16r2="http://schemas.microsoft.com/office/drawing/2015/06/chart">
            <c:ext xmlns:c16="http://schemas.microsoft.com/office/drawing/2014/chart" uri="{C3380CC4-5D6E-409C-BE32-E72D297353CC}">
              <c16:uniqueId val="{00000003-8F18-4E2E-8417-6189C6FD8BB9}"/>
            </c:ext>
          </c:extLst>
        </c:ser>
        <c:ser>
          <c:idx val="8"/>
          <c:order val="8"/>
          <c:tx>
            <c:strRef>
              <c:f>Dati!$K$418</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1200" b="1">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Dati!$B$419:$B$429</c:f>
              <c:strCache>
                <c:ptCount val="11"/>
                <c:pt idx="0">
                  <c:v>07.2024., n=2318</c:v>
                </c:pt>
                <c:pt idx="1">
                  <c:v>06.2022,, n=2808</c:v>
                </c:pt>
                <c:pt idx="2">
                  <c:v>11.2019,, n=3622</c:v>
                </c:pt>
                <c:pt idx="4">
                  <c:v>07.2024., n=2318</c:v>
                </c:pt>
                <c:pt idx="5">
                  <c:v>06.2022,, n=2808</c:v>
                </c:pt>
                <c:pt idx="6">
                  <c:v>11.2019,, n=3622</c:v>
                </c:pt>
                <c:pt idx="8">
                  <c:v>07.2024., n=2318</c:v>
                </c:pt>
                <c:pt idx="9">
                  <c:v>06.2022,, n=2808</c:v>
                </c:pt>
                <c:pt idx="10">
                  <c:v>11.2019,, n=3622</c:v>
                </c:pt>
              </c:strCache>
            </c:strRef>
          </c:cat>
          <c:val>
            <c:numRef>
              <c:f>Dati!$K$419:$K$429</c:f>
              <c:numCache>
                <c:formatCode>0</c:formatCode>
                <c:ptCount val="11"/>
                <c:pt idx="0" formatCode="###0">
                  <c:v>17.916086756172934</c:v>
                </c:pt>
                <c:pt idx="1">
                  <c:v>23.6</c:v>
                </c:pt>
                <c:pt idx="2">
                  <c:v>21.1</c:v>
                </c:pt>
                <c:pt idx="4" formatCode="###0">
                  <c:v>17.732671339863945</c:v>
                </c:pt>
                <c:pt idx="5">
                  <c:v>24.4</c:v>
                </c:pt>
                <c:pt idx="6">
                  <c:v>21.2</c:v>
                </c:pt>
                <c:pt idx="8" formatCode="###0">
                  <c:v>15.596392190925762</c:v>
                </c:pt>
                <c:pt idx="9">
                  <c:v>21.8</c:v>
                </c:pt>
                <c:pt idx="10">
                  <c:v>18.3</c:v>
                </c:pt>
              </c:numCache>
            </c:numRef>
          </c:val>
          <c:extLst xmlns:c16r2="http://schemas.microsoft.com/office/drawing/2015/06/chart">
            <c:ext xmlns:c16="http://schemas.microsoft.com/office/drawing/2014/chart" uri="{C3380CC4-5D6E-409C-BE32-E72D297353CC}">
              <c16:uniqueId val="{00000004-8F18-4E2E-8417-6189C6FD8BB9}"/>
            </c:ext>
          </c:extLst>
        </c:ser>
        <c:dLbls>
          <c:showLegendKey val="0"/>
          <c:showVal val="0"/>
          <c:showCatName val="0"/>
          <c:showSerName val="0"/>
          <c:showPercent val="0"/>
          <c:showBubbleSize val="0"/>
        </c:dLbls>
        <c:gapWidth val="15"/>
        <c:overlap val="100"/>
        <c:axId val="673443696"/>
        <c:axId val="673444088"/>
      </c:barChart>
      <c:catAx>
        <c:axId val="673443696"/>
        <c:scaling>
          <c:orientation val="maxMin"/>
        </c:scaling>
        <c:delete val="0"/>
        <c:axPos val="l"/>
        <c:title>
          <c:tx>
            <c:rich>
              <a:bodyPr rot="0" vert="horz"/>
              <a:lstStyle/>
              <a:p>
                <a:pPr algn="ctr">
                  <a:defRPr sz="900" b="0" i="0" u="none" strike="noStrike" baseline="0">
                    <a:solidFill>
                      <a:sysClr val="windowText" lastClr="000000"/>
                    </a:solidFill>
                    <a:latin typeface="Arial"/>
                    <a:ea typeface="Arial"/>
                    <a:cs typeface="Arial"/>
                  </a:defRPr>
                </a:pPr>
                <a:r>
                  <a:rPr lang="lv-LV" sz="900">
                    <a:solidFill>
                      <a:sysClr val="windowText" lastClr="000000"/>
                    </a:solidFill>
                  </a:rPr>
                  <a:t>%</a:t>
                </a:r>
              </a:p>
            </c:rich>
          </c:tx>
          <c:layout>
            <c:manualLayout>
              <c:xMode val="edge"/>
              <c:yMode val="edge"/>
              <c:x val="0.94576733180981909"/>
              <c:y val="9.2851053894235064E-2"/>
            </c:manualLayout>
          </c:layout>
          <c:overlay val="0"/>
          <c:spPr>
            <a:solidFill>
              <a:sysClr val="window" lastClr="FFFFFF"/>
            </a:solidFill>
            <a:ln w="3175">
              <a:solidFill>
                <a:srgbClr val="000000"/>
              </a:solidFill>
            </a:ln>
            <a:effectLst>
              <a:outerShdw dist="35560" dir="2700000" algn="tl" rotWithShape="0">
                <a:prstClr val="black"/>
              </a:outerShdw>
            </a:effectLst>
          </c:spPr>
        </c:title>
        <c:numFmt formatCode="General" sourceLinked="1"/>
        <c:majorTickMark val="out"/>
        <c:minorTickMark val="none"/>
        <c:tickLblPos val="low"/>
        <c:spPr>
          <a:ln w="3175">
            <a:solidFill>
              <a:srgbClr val="333333"/>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673444088"/>
        <c:crossesAt val="60.7"/>
        <c:auto val="1"/>
        <c:lblAlgn val="ctr"/>
        <c:lblOffset val="100"/>
        <c:tickLblSkip val="1"/>
        <c:tickMarkSkip val="1"/>
        <c:noMultiLvlLbl val="0"/>
      </c:catAx>
      <c:valAx>
        <c:axId val="673444088"/>
        <c:scaling>
          <c:orientation val="minMax"/>
          <c:max val="140"/>
          <c:min val="0"/>
        </c:scaling>
        <c:delete val="1"/>
        <c:axPos val="b"/>
        <c:numFmt formatCode="0" sourceLinked="0"/>
        <c:majorTickMark val="out"/>
        <c:minorTickMark val="none"/>
        <c:tickLblPos val="nextTo"/>
        <c:crossAx val="673443696"/>
        <c:crosses val="max"/>
        <c:crossBetween val="between"/>
        <c:majorUnit val="20"/>
        <c:minorUnit val="4"/>
      </c:valAx>
      <c:spPr>
        <a:noFill/>
        <a:ln w="25400">
          <a:noFill/>
        </a:ln>
      </c:spPr>
    </c:plotArea>
    <c:legend>
      <c:legendPos val="t"/>
      <c:legendEntry>
        <c:idx val="0"/>
        <c:delete val="1"/>
      </c:legendEntry>
      <c:legendEntry>
        <c:idx val="5"/>
        <c:txPr>
          <a:bodyPr/>
          <a:lstStyle/>
          <a:p>
            <a:pPr>
              <a:defRPr sz="1200">
                <a:solidFill>
                  <a:schemeClr val="bg1"/>
                </a:solidFill>
              </a:defRPr>
            </a:pPr>
            <a:endParaRPr lang="en-US"/>
          </a:p>
        </c:txPr>
      </c:legendEntry>
      <c:legendEntry>
        <c:idx val="7"/>
        <c:txPr>
          <a:bodyPr/>
          <a:lstStyle/>
          <a:p>
            <a:pPr>
              <a:defRPr sz="1200">
                <a:solidFill>
                  <a:schemeClr val="bg1"/>
                </a:solidFill>
              </a:defRPr>
            </a:pPr>
            <a:endParaRPr lang="en-US"/>
          </a:p>
        </c:txPr>
      </c:legendEntry>
      <c:layout>
        <c:manualLayout>
          <c:xMode val="edge"/>
          <c:yMode val="edge"/>
          <c:x val="0.39054892552493436"/>
          <c:y val="2.2079123232800885E-2"/>
          <c:w val="0.5222875656167979"/>
          <c:h val="0.12397862323627792"/>
        </c:manualLayout>
      </c:layout>
      <c:overlay val="0"/>
      <c:txPr>
        <a:bodyPr/>
        <a:lstStyle/>
        <a:p>
          <a:pPr>
            <a:defRPr sz="1200">
              <a:solidFill>
                <a:sysClr val="windowText" lastClr="000000"/>
              </a:solidFill>
            </a:defRPr>
          </a:pPr>
          <a:endParaRPr lang="en-US"/>
        </a:p>
      </c:txPr>
    </c:legend>
    <c:plotVisOnly val="1"/>
    <c:dispBlanksAs val="gap"/>
    <c:showDLblsOverMax val="0"/>
  </c:chart>
  <c:spPr>
    <a:noFill/>
    <a:ln w="6350">
      <a:noFill/>
    </a:ln>
  </c:spPr>
  <c:txPr>
    <a:bodyPr/>
    <a:lstStyle/>
    <a:p>
      <a:pPr>
        <a:defRPr sz="800" b="0" i="0" u="none" strike="noStrike" baseline="0">
          <a:solidFill>
            <a:srgbClr val="333333"/>
          </a:solidFill>
          <a:latin typeface="Arial"/>
          <a:ea typeface="Arial"/>
          <a:cs typeface="Arial"/>
        </a:defRPr>
      </a:pPr>
      <a:endParaRPr lang="en-US"/>
    </a:p>
  </c:txPr>
  <c:externalData r:id="rId2">
    <c:autoUpdate val="0"/>
  </c:externalData>
  <c:userShapes r:id="rId3"/>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lv-LV" sz="900"/>
              <a:t>%</a:t>
            </a:r>
            <a:endParaRPr lang="en-US" sz="900"/>
          </a:p>
        </c:rich>
      </c:tx>
      <c:layout>
        <c:manualLayout>
          <c:xMode val="edge"/>
          <c:yMode val="edge"/>
          <c:x val="0.92154638077302509"/>
          <c:y val="3.1475221317894778E-2"/>
        </c:manualLayout>
      </c:layout>
      <c:overlay val="0"/>
      <c:spPr>
        <a:solidFill>
          <a:sysClr val="window" lastClr="FFFFFF"/>
        </a:solidFill>
        <a:ln w="3175">
          <a:solidFill>
            <a:srgbClr val="000000"/>
          </a:solidFill>
        </a:ln>
        <a:effectLst>
          <a:outerShdw dist="35560" dir="2700000" algn="tl" rotWithShape="0">
            <a:prstClr val="black"/>
          </a:outerShdw>
        </a:effectLst>
      </c:spPr>
    </c:title>
    <c:autoTitleDeleted val="0"/>
    <c:plotArea>
      <c:layout>
        <c:manualLayout>
          <c:layoutTarget val="inner"/>
          <c:xMode val="edge"/>
          <c:yMode val="edge"/>
          <c:x val="0.14566060889267379"/>
          <c:y val="9.4869560948862577E-2"/>
          <c:w val="0.83079222056236246"/>
          <c:h val="0.78983255621670467"/>
        </c:manualLayout>
      </c:layout>
      <c:barChart>
        <c:barDir val="bar"/>
        <c:grouping val="stacked"/>
        <c:varyColors val="0"/>
        <c:ser>
          <c:idx val="1"/>
          <c:order val="0"/>
          <c:tx>
            <c:strRef>
              <c:f>Dati!$B$515</c:f>
              <c:strCache>
                <c:ptCount val="1"/>
                <c:pt idx="0">
                  <c:v>Nē</c:v>
                </c:pt>
              </c:strCache>
            </c:strRef>
          </c:tx>
          <c:spPr>
            <a:solidFill>
              <a:srgbClr val="D0909F"/>
            </a:solidFill>
            <a:ln w="25400">
              <a:noFill/>
            </a:ln>
          </c:spPr>
          <c:invertIfNegative val="0"/>
          <c:dLbls>
            <c:dLbl>
              <c:idx val="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4"/>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5"/>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6"/>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7"/>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9"/>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1"/>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2"/>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4"/>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5"/>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6"/>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7"/>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4"/>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5"/>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6"/>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7"/>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1"/>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9"/>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4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numFmt formatCode="0" sourceLinked="0"/>
            <c:spPr>
              <a:noFill/>
              <a:ln w="25400">
                <a:noFill/>
              </a:ln>
            </c:spPr>
            <c:txPr>
              <a:bodyPr wrap="square" lIns="38100" tIns="19050" rIns="38100" bIns="19050" anchor="ctr">
                <a:spAutoFit/>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Dati!$A$516:$A$518</c:f>
              <c:strCache>
                <c:ptCount val="3"/>
                <c:pt idx="0">
                  <c:v>07.2024., n=2318</c:v>
                </c:pt>
                <c:pt idx="1">
                  <c:v>06.2022, n=2808</c:v>
                </c:pt>
                <c:pt idx="2">
                  <c:v>11.2019, n=3622</c:v>
                </c:pt>
              </c:strCache>
            </c:strRef>
          </c:cat>
          <c:val>
            <c:numRef>
              <c:f>Dati!$B$516:$B$518</c:f>
              <c:numCache>
                <c:formatCode>###0</c:formatCode>
                <c:ptCount val="3"/>
                <c:pt idx="0">
                  <c:v>77.471828925455242</c:v>
                </c:pt>
                <c:pt idx="1">
                  <c:v>77</c:v>
                </c:pt>
                <c:pt idx="2">
                  <c:v>78.3</c:v>
                </c:pt>
              </c:numCache>
            </c:numRef>
          </c:val>
          <c:extLst xmlns:c16r2="http://schemas.microsoft.com/office/drawing/2015/06/chart">
            <c:ext xmlns:c16="http://schemas.microsoft.com/office/drawing/2014/chart" uri="{C3380CC4-5D6E-409C-BE32-E72D297353CC}">
              <c16:uniqueId val="{00000020-0504-405A-9B1C-71E27C26854A}"/>
            </c:ext>
          </c:extLst>
        </c:ser>
        <c:ser>
          <c:idx val="0"/>
          <c:order val="1"/>
          <c:tx>
            <c:strRef>
              <c:f>Dati!$C$515</c:f>
              <c:strCache>
                <c:ptCount val="1"/>
                <c:pt idx="0">
                  <c:v>Jā</c:v>
                </c:pt>
              </c:strCache>
            </c:strRef>
          </c:tx>
          <c:spPr>
            <a:solidFill>
              <a:srgbClr val="BDDCA8"/>
            </a:solidFill>
            <a:ln w="25400">
              <a:noFill/>
            </a:ln>
          </c:spPr>
          <c:invertIfNegative val="0"/>
          <c:dLbls>
            <c:numFmt formatCode="0" sourceLinked="0"/>
            <c:spPr>
              <a:noFill/>
              <a:ln w="25400">
                <a:noFill/>
              </a:ln>
            </c:spPr>
            <c:txPr>
              <a:bodyPr wrap="square" lIns="38100" tIns="19050" rIns="38100" bIns="19050" anchor="ctr">
                <a:spAutoFit/>
              </a:bodyPr>
              <a:lstStyle/>
              <a:p>
                <a:pPr>
                  <a:defRPr sz="12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Dati!$A$516:$A$518</c:f>
              <c:strCache>
                <c:ptCount val="3"/>
                <c:pt idx="0">
                  <c:v>07.2024., n=2318</c:v>
                </c:pt>
                <c:pt idx="1">
                  <c:v>06.2022, n=2808</c:v>
                </c:pt>
                <c:pt idx="2">
                  <c:v>11.2019, n=3622</c:v>
                </c:pt>
              </c:strCache>
            </c:strRef>
          </c:cat>
          <c:val>
            <c:numRef>
              <c:f>Dati!$C$516:$C$518</c:f>
              <c:numCache>
                <c:formatCode>###0</c:formatCode>
                <c:ptCount val="3"/>
                <c:pt idx="0">
                  <c:v>11.222941614104183</c:v>
                </c:pt>
                <c:pt idx="1">
                  <c:v>8.8000000000000007</c:v>
                </c:pt>
                <c:pt idx="2">
                  <c:v>9.5</c:v>
                </c:pt>
              </c:numCache>
            </c:numRef>
          </c:val>
          <c:extLst xmlns:c16r2="http://schemas.microsoft.com/office/drawing/2015/06/chart">
            <c:ext xmlns:c16="http://schemas.microsoft.com/office/drawing/2014/chart" uri="{C3380CC4-5D6E-409C-BE32-E72D297353CC}">
              <c16:uniqueId val="{00000000-0504-405A-9B1C-71E27C26854A}"/>
            </c:ext>
          </c:extLst>
        </c:ser>
        <c:ser>
          <c:idx val="2"/>
          <c:order val="2"/>
          <c:tx>
            <c:strRef>
              <c:f>Dati!$D$515</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1200" b="1">
                    <a:solidFill>
                      <a:schemeClr val="tx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Dati!$A$516:$A$518</c:f>
              <c:strCache>
                <c:ptCount val="3"/>
                <c:pt idx="0">
                  <c:v>07.2024., n=2318</c:v>
                </c:pt>
                <c:pt idx="1">
                  <c:v>06.2022, n=2808</c:v>
                </c:pt>
                <c:pt idx="2">
                  <c:v>11.2019, n=3622</c:v>
                </c:pt>
              </c:strCache>
            </c:strRef>
          </c:cat>
          <c:val>
            <c:numRef>
              <c:f>Dati!$D$516:$D$518</c:f>
              <c:numCache>
                <c:formatCode>###0</c:formatCode>
                <c:ptCount val="3"/>
                <c:pt idx="0">
                  <c:v>11.305229460440568</c:v>
                </c:pt>
                <c:pt idx="1">
                  <c:v>14.2</c:v>
                </c:pt>
                <c:pt idx="2">
                  <c:v>12.3</c:v>
                </c:pt>
              </c:numCache>
            </c:numRef>
          </c:val>
          <c:extLst xmlns:c16r2="http://schemas.microsoft.com/office/drawing/2015/06/chart">
            <c:ext xmlns:c16="http://schemas.microsoft.com/office/drawing/2014/chart" uri="{C3380CC4-5D6E-409C-BE32-E72D297353CC}">
              <c16:uniqueId val="{00000021-0504-405A-9B1C-71E27C26854A}"/>
            </c:ext>
          </c:extLst>
        </c:ser>
        <c:dLbls>
          <c:showLegendKey val="0"/>
          <c:showVal val="0"/>
          <c:showCatName val="0"/>
          <c:showSerName val="0"/>
          <c:showPercent val="0"/>
          <c:showBubbleSize val="0"/>
        </c:dLbls>
        <c:gapWidth val="30"/>
        <c:overlap val="100"/>
        <c:axId val="673466432"/>
        <c:axId val="673462120"/>
      </c:barChart>
      <c:catAx>
        <c:axId val="673466432"/>
        <c:scaling>
          <c:orientation val="maxMin"/>
        </c:scaling>
        <c:delete val="0"/>
        <c:axPos val="l"/>
        <c:numFmt formatCode="General" sourceLinked="1"/>
        <c:majorTickMark val="out"/>
        <c:minorTickMark val="none"/>
        <c:tickLblPos val="low"/>
        <c:spPr>
          <a:ln w="3175">
            <a:solidFill>
              <a:srgbClr val="333333"/>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673462120"/>
        <c:crossesAt val="0"/>
        <c:auto val="1"/>
        <c:lblAlgn val="ctr"/>
        <c:lblOffset val="100"/>
        <c:tickLblSkip val="1"/>
        <c:tickMarkSkip val="1"/>
        <c:noMultiLvlLbl val="0"/>
      </c:catAx>
      <c:valAx>
        <c:axId val="673462120"/>
        <c:scaling>
          <c:orientation val="minMax"/>
          <c:max val="100"/>
          <c:min val="0"/>
        </c:scaling>
        <c:delete val="1"/>
        <c:axPos val="b"/>
        <c:numFmt formatCode="0" sourceLinked="0"/>
        <c:majorTickMark val="out"/>
        <c:minorTickMark val="none"/>
        <c:tickLblPos val="nextTo"/>
        <c:crossAx val="673466432"/>
        <c:crosses val="max"/>
        <c:crossBetween val="between"/>
        <c:majorUnit val="20"/>
        <c:minorUnit val="4"/>
      </c:valAx>
      <c:spPr>
        <a:noFill/>
        <a:ln w="25400">
          <a:noFill/>
        </a:ln>
      </c:spPr>
    </c:plotArea>
    <c:legend>
      <c:legendPos val="t"/>
      <c:layout>
        <c:manualLayout>
          <c:xMode val="edge"/>
          <c:yMode val="edge"/>
          <c:x val="0.28573008284990042"/>
          <c:y val="2.0858839828298951E-2"/>
          <c:w val="0.64044364349397209"/>
          <c:h val="6.2959303309905734E-2"/>
        </c:manualLayout>
      </c:layout>
      <c:overlay val="0"/>
      <c:txPr>
        <a:bodyPr/>
        <a:lstStyle/>
        <a:p>
          <a:pPr>
            <a:defRPr sz="1200">
              <a:solidFill>
                <a:schemeClr val="tx1"/>
              </a:solidFill>
            </a:defRPr>
          </a:pPr>
          <a:endParaRPr lang="en-US"/>
        </a:p>
      </c:txPr>
    </c:legend>
    <c:plotVisOnly val="1"/>
    <c:dispBlanksAs val="gap"/>
    <c:showDLblsOverMax val="0"/>
  </c:chart>
  <c:spPr>
    <a:noFill/>
    <a:ln w="6350">
      <a:noFill/>
    </a:ln>
  </c:spPr>
  <c:txPr>
    <a:bodyPr/>
    <a:lstStyle/>
    <a:p>
      <a:pPr>
        <a:defRPr sz="800" b="0" i="0" u="none" strike="noStrike" baseline="0">
          <a:solidFill>
            <a:srgbClr val="333333"/>
          </a:solidFill>
          <a:latin typeface="Arial"/>
          <a:ea typeface="Arial"/>
          <a:cs typeface="Arial"/>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endParaRPr lang="en-US" sz="900"/>
          </a:p>
        </c:rich>
      </c:tx>
      <c:layout>
        <c:manualLayout>
          <c:xMode val="edge"/>
          <c:yMode val="edge"/>
          <c:x val="0.97761763697666448"/>
          <c:y val="2.2531708047269769E-2"/>
        </c:manualLayout>
      </c:layout>
      <c:overlay val="0"/>
      <c:spPr>
        <a:solidFill>
          <a:sysClr val="window" lastClr="FFFFFF"/>
        </a:solidFill>
        <a:ln w="3175">
          <a:solidFill>
            <a:sysClr val="windowText" lastClr="000000"/>
          </a:solidFill>
        </a:ln>
        <a:effectLst>
          <a:outerShdw dist="35560" dir="2700000" algn="tl" rotWithShape="0">
            <a:prstClr val="black"/>
          </a:outerShdw>
        </a:effectLst>
      </c:spPr>
    </c:title>
    <c:autoTitleDeleted val="0"/>
    <c:plotArea>
      <c:layout>
        <c:manualLayout>
          <c:layoutTarget val="inner"/>
          <c:xMode val="edge"/>
          <c:yMode val="edge"/>
          <c:x val="0.52099440786275986"/>
          <c:y val="4.8498845265588918E-2"/>
          <c:w val="0.45545844781098271"/>
          <c:h val="0.93395812578144921"/>
        </c:manualLayout>
      </c:layout>
      <c:barChart>
        <c:barDir val="bar"/>
        <c:grouping val="stacked"/>
        <c:varyColors val="0"/>
        <c:ser>
          <c:idx val="0"/>
          <c:order val="0"/>
          <c:tx>
            <c:strRef>
              <c:f>Dati!$M$562</c:f>
              <c:strCache>
                <c:ptCount val="1"/>
                <c:pt idx="0">
                  <c:v>Nē</c:v>
                </c:pt>
              </c:strCache>
            </c:strRef>
          </c:tx>
          <c:spPr>
            <a:solidFill>
              <a:srgbClr val="D0909F"/>
            </a:solidFill>
            <a:ln w="25400">
              <a:noFill/>
            </a:ln>
          </c:spPr>
          <c:invertIfNegative val="0"/>
          <c:dLbls>
            <c:spPr>
              <a:noFill/>
              <a:ln w="25400">
                <a:noFill/>
              </a:ln>
            </c:spPr>
            <c:txPr>
              <a:bodyPr wrap="square" lIns="38100" tIns="19050" rIns="38100" bIns="19050" anchor="ctr">
                <a:spAutoFit/>
              </a:bodyPr>
              <a:lstStyle/>
              <a:p>
                <a:pPr>
                  <a:defRPr sz="105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Dati!$L$563:$L$614</c:f>
              <c:strCache>
                <c:ptCount val="52"/>
                <c:pt idx="0">
                  <c:v>VISI RESPONDENTI, n=2318</c:v>
                </c:pt>
                <c:pt idx="2">
                  <c:v>Rīga, n=1256</c:v>
                </c:pt>
                <c:pt idx="3">
                  <c:v>Cita valstspilsēta, n=300</c:v>
                </c:pt>
                <c:pt idx="4">
                  <c:v>Cita pilsēta vai lauki, n=762</c:v>
                </c:pt>
                <c:pt idx="6">
                  <c:v>Rīgas reģions, n=1571</c:v>
                </c:pt>
                <c:pt idx="7">
                  <c:v>Vidzemes reģions, n=277</c:v>
                </c:pt>
                <c:pt idx="8">
                  <c:v>Kurzemes reģions, n=213</c:v>
                </c:pt>
                <c:pt idx="9">
                  <c:v>Zemgales reģions, n=156</c:v>
                </c:pt>
                <c:pt idx="10">
                  <c:v>Latgales reģions, n=101</c:v>
                </c:pt>
                <c:pt idx="12">
                  <c:v>Uzņēmumā ir pārstāvēts tikai vietējais kapitāls, n=2132</c:v>
                </c:pt>
                <c:pt idx="13">
                  <c:v>Uzņēmumā ir pārstāvēts gan vietējais kapitāls, gan ārvalstu kapitāls, n=96</c:v>
                </c:pt>
                <c:pt idx="14">
                  <c:v>Uzņēmumā ir pārstāvēts tikai ārvalstu kapitāls, n=90</c:v>
                </c:pt>
                <c:pt idx="16">
                  <c:v>2023. vai 2024. gadā, n=17</c:v>
                </c:pt>
                <c:pt idx="17">
                  <c:v>2012. - 2022. gados, n=816</c:v>
                </c:pt>
                <c:pt idx="18">
                  <c:v>2002. - 2011. gados, n=783</c:v>
                </c:pt>
                <c:pt idx="19">
                  <c:v>Līdz 2001. gadam (ieskaitot), n=702</c:v>
                </c:pt>
                <c:pt idx="21">
                  <c:v>Individuālais komersants, n=24</c:v>
                </c:pt>
                <c:pt idx="22">
                  <c:v>Sabiedrība ar ierobežotu atbildību, n=2236</c:v>
                </c:pt>
                <c:pt idx="23">
                  <c:v>Akciju sabiedrība, n=37</c:v>
                </c:pt>
                <c:pt idx="24">
                  <c:v>Filiāle, n=3</c:v>
                </c:pt>
                <c:pt idx="25">
                  <c:v>Cita, n=18</c:v>
                </c:pt>
                <c:pt idx="27">
                  <c:v>1 - 9, n=1749</c:v>
                </c:pt>
                <c:pt idx="28">
                  <c:v>10 - 49, n=408</c:v>
                </c:pt>
                <c:pt idx="29">
                  <c:v>50 - 249, n=127</c:v>
                </c:pt>
                <c:pt idx="30">
                  <c:v>250+, n=34</c:v>
                </c:pt>
                <c:pt idx="32">
                  <c:v>Saimnieciskās darbības veicējs/-a, n=209</c:v>
                </c:pt>
                <c:pt idx="33">
                  <c:v>Individuālais/-ā komersants/-e, n=25</c:v>
                </c:pt>
                <c:pt idx="34">
                  <c:v>Zemnieku saimniecība, n=11</c:v>
                </c:pt>
                <c:pt idx="35">
                  <c:v>Mikrouzņēmums, n=133</c:v>
                </c:pt>
                <c:pt idx="36">
                  <c:v>Mazs uzņēmums ar apgrozījumu gadā līdz 142 000 EUR, n=1008</c:v>
                </c:pt>
                <c:pt idx="37">
                  <c:v>Vidēja lieluma nodokļu maksātājs  (apgrozījums gadā 142 000 EUR - 4 000 000 EUR), n=768</c:v>
                </c:pt>
                <c:pt idx="38">
                  <c:v>Lielais nodokļu maksātājs (apgrozījums gadā ir virs 4 000 000 EUR), n=147</c:v>
                </c:pt>
                <c:pt idx="39">
                  <c:v>Cits, n=17</c:v>
                </c:pt>
                <c:pt idx="41">
                  <c:v>Pārtikas produktu, dzērienu ražošana, n=74</c:v>
                </c:pt>
                <c:pt idx="42">
                  <c:v>Koksnes, mēbeļu ražošana, n=74</c:v>
                </c:pt>
                <c:pt idx="43">
                  <c:v>Metāla ražošana un apstrāde, n=54</c:v>
                </c:pt>
                <c:pt idx="44">
                  <c:v>Farmaceitisko preparātu ražošana, n=5</c:v>
                </c:pt>
                <c:pt idx="45">
                  <c:v>Cita veida ražošana, n=160</c:v>
                </c:pt>
                <c:pt idx="46">
                  <c:v>Tirdzniecība, n=419</c:v>
                </c:pt>
                <c:pt idx="47">
                  <c:v>Informācijas un komunikācijas pakalpojumi, n=232</c:v>
                </c:pt>
                <c:pt idx="48">
                  <c:v>Citi pakalpojumi, n=727</c:v>
                </c:pt>
                <c:pt idx="49">
                  <c:v>Māksla, izklaide un atpūta, n=104</c:v>
                </c:pt>
                <c:pt idx="50">
                  <c:v>Būvniecība, n=283</c:v>
                </c:pt>
                <c:pt idx="51">
                  <c:v>Cita nozare/joma, n=514</c:v>
                </c:pt>
              </c:strCache>
            </c:strRef>
          </c:cat>
          <c:val>
            <c:numRef>
              <c:f>Dati!$M$563:$M$614</c:f>
              <c:numCache>
                <c:formatCode>General</c:formatCode>
                <c:ptCount val="52"/>
                <c:pt idx="0" formatCode="###0">
                  <c:v>77.471828925455156</c:v>
                </c:pt>
                <c:pt idx="2" formatCode="###0">
                  <c:v>75.907115920055759</c:v>
                </c:pt>
                <c:pt idx="3" formatCode="###0">
                  <c:v>76.413287951247042</c:v>
                </c:pt>
                <c:pt idx="4" formatCode="###0">
                  <c:v>80.475511190832364</c:v>
                </c:pt>
                <c:pt idx="6" formatCode="###0">
                  <c:v>75.831612353635734</c:v>
                </c:pt>
                <c:pt idx="7" formatCode="###0">
                  <c:v>76.559190199574587</c:v>
                </c:pt>
                <c:pt idx="8" formatCode="###0">
                  <c:v>84.127278379402441</c:v>
                </c:pt>
                <c:pt idx="9" formatCode="###0">
                  <c:v>83.17398599788514</c:v>
                </c:pt>
                <c:pt idx="10" formatCode="###0">
                  <c:v>84.999077117277636</c:v>
                </c:pt>
                <c:pt idx="12" formatCode="###0">
                  <c:v>77.435978960584251</c:v>
                </c:pt>
                <c:pt idx="13" formatCode="###0">
                  <c:v>76.967486786553891</c:v>
                </c:pt>
                <c:pt idx="14" formatCode="###0">
                  <c:v>79.248309187789246</c:v>
                </c:pt>
                <c:pt idx="16" formatCode="###0">
                  <c:v>68.20436037544745</c:v>
                </c:pt>
                <c:pt idx="17" formatCode="###0">
                  <c:v>76.371416488113653</c:v>
                </c:pt>
                <c:pt idx="18" formatCode="###0">
                  <c:v>79.598473759022397</c:v>
                </c:pt>
                <c:pt idx="19" formatCode="###0">
                  <c:v>76.517625403494122</c:v>
                </c:pt>
                <c:pt idx="21" formatCode="###0">
                  <c:v>54.166666666666664</c:v>
                </c:pt>
                <c:pt idx="22" formatCode="###0">
                  <c:v>77.893537065878363</c:v>
                </c:pt>
                <c:pt idx="23" formatCode="###0">
                  <c:v>74.382401829935816</c:v>
                </c:pt>
                <c:pt idx="24" formatCode="###0">
                  <c:v>72.64856980954562</c:v>
                </c:pt>
                <c:pt idx="25" formatCode="###0">
                  <c:v>60.947150164911072</c:v>
                </c:pt>
                <c:pt idx="27" formatCode="###0">
                  <c:v>78.158947970268528</c:v>
                </c:pt>
                <c:pt idx="28" formatCode="###0">
                  <c:v>74.754901960784665</c:v>
                </c:pt>
                <c:pt idx="29" formatCode="###0">
                  <c:v>59.84251968503937</c:v>
                </c:pt>
                <c:pt idx="30" formatCode="###0">
                  <c:v>52.941176470588232</c:v>
                </c:pt>
                <c:pt idx="32" formatCode="###0">
                  <c:v>73.713916151925389</c:v>
                </c:pt>
                <c:pt idx="33" formatCode="###0">
                  <c:v>66.588508492120667</c:v>
                </c:pt>
                <c:pt idx="34" formatCode="###0">
                  <c:v>90.450660888121163</c:v>
                </c:pt>
                <c:pt idx="35" formatCode="###0">
                  <c:v>82.210669540502408</c:v>
                </c:pt>
                <c:pt idx="36" formatCode="###0">
                  <c:v>79.374431414782052</c:v>
                </c:pt>
                <c:pt idx="37" formatCode="###0">
                  <c:v>75.454127542020387</c:v>
                </c:pt>
                <c:pt idx="38" formatCode="###0">
                  <c:v>69.631280830465158</c:v>
                </c:pt>
                <c:pt idx="39" formatCode="###0">
                  <c:v>71.158257647401072</c:v>
                </c:pt>
                <c:pt idx="41" formatCode="###0">
                  <c:v>71.205151863246684</c:v>
                </c:pt>
                <c:pt idx="42" formatCode="###0">
                  <c:v>61.389115785815918</c:v>
                </c:pt>
                <c:pt idx="43" formatCode="###0">
                  <c:v>52.130715912368579</c:v>
                </c:pt>
                <c:pt idx="44" formatCode="###0">
                  <c:v>47.835989852130254</c:v>
                </c:pt>
                <c:pt idx="45" formatCode="###0">
                  <c:v>62.447343504074581</c:v>
                </c:pt>
                <c:pt idx="46" formatCode="###0">
                  <c:v>75.684113355751791</c:v>
                </c:pt>
                <c:pt idx="47" formatCode="###0">
                  <c:v>77.019176212470825</c:v>
                </c:pt>
                <c:pt idx="48" formatCode="###0">
                  <c:v>81.697040936850968</c:v>
                </c:pt>
                <c:pt idx="49" formatCode="###0">
                  <c:v>61.683947038696473</c:v>
                </c:pt>
                <c:pt idx="50" formatCode="###0">
                  <c:v>70.27805294070204</c:v>
                </c:pt>
                <c:pt idx="51" formatCode="###0">
                  <c:v>80.014713957629652</c:v>
                </c:pt>
              </c:numCache>
            </c:numRef>
          </c:val>
          <c:extLst xmlns:c16r2="http://schemas.microsoft.com/office/drawing/2015/06/chart">
            <c:ext xmlns:c16="http://schemas.microsoft.com/office/drawing/2014/chart" uri="{C3380CC4-5D6E-409C-BE32-E72D297353CC}">
              <c16:uniqueId val="{00000000-CCDB-4872-A39E-B12947BF07C0}"/>
            </c:ext>
          </c:extLst>
        </c:ser>
        <c:ser>
          <c:idx val="2"/>
          <c:order val="1"/>
          <c:tx>
            <c:strRef>
              <c:f>Dati!$N$562</c:f>
              <c:strCache>
                <c:ptCount val="1"/>
                <c:pt idx="0">
                  <c:v>Jā</c:v>
                </c:pt>
              </c:strCache>
            </c:strRef>
          </c:tx>
          <c:spPr>
            <a:solidFill>
              <a:srgbClr val="BDDCA8"/>
            </a:solidFill>
          </c:spPr>
          <c:invertIfNegative val="0"/>
          <c:dLbls>
            <c:spPr>
              <a:noFill/>
              <a:ln>
                <a:noFill/>
              </a:ln>
              <a:effectLst/>
            </c:spPr>
            <c:txPr>
              <a:bodyPr wrap="square" lIns="38100" tIns="19050" rIns="38100" bIns="19050" anchor="ctr">
                <a:spAutoFit/>
              </a:bodyPr>
              <a:lstStyle/>
              <a:p>
                <a:pPr>
                  <a:defRPr sz="1050" b="1">
                    <a:solidFill>
                      <a:schemeClr val="tx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Dati!$L$563:$L$614</c:f>
              <c:strCache>
                <c:ptCount val="52"/>
                <c:pt idx="0">
                  <c:v>VISI RESPONDENTI, n=2318</c:v>
                </c:pt>
                <c:pt idx="2">
                  <c:v>Rīga, n=1256</c:v>
                </c:pt>
                <c:pt idx="3">
                  <c:v>Cita valstspilsēta, n=300</c:v>
                </c:pt>
                <c:pt idx="4">
                  <c:v>Cita pilsēta vai lauki, n=762</c:v>
                </c:pt>
                <c:pt idx="6">
                  <c:v>Rīgas reģions, n=1571</c:v>
                </c:pt>
                <c:pt idx="7">
                  <c:v>Vidzemes reģions, n=277</c:v>
                </c:pt>
                <c:pt idx="8">
                  <c:v>Kurzemes reģions, n=213</c:v>
                </c:pt>
                <c:pt idx="9">
                  <c:v>Zemgales reģions, n=156</c:v>
                </c:pt>
                <c:pt idx="10">
                  <c:v>Latgales reģions, n=101</c:v>
                </c:pt>
                <c:pt idx="12">
                  <c:v>Uzņēmumā ir pārstāvēts tikai vietējais kapitāls, n=2132</c:v>
                </c:pt>
                <c:pt idx="13">
                  <c:v>Uzņēmumā ir pārstāvēts gan vietējais kapitāls, gan ārvalstu kapitāls, n=96</c:v>
                </c:pt>
                <c:pt idx="14">
                  <c:v>Uzņēmumā ir pārstāvēts tikai ārvalstu kapitāls, n=90</c:v>
                </c:pt>
                <c:pt idx="16">
                  <c:v>2023. vai 2024. gadā, n=17</c:v>
                </c:pt>
                <c:pt idx="17">
                  <c:v>2012. - 2022. gados, n=816</c:v>
                </c:pt>
                <c:pt idx="18">
                  <c:v>2002. - 2011. gados, n=783</c:v>
                </c:pt>
                <c:pt idx="19">
                  <c:v>Līdz 2001. gadam (ieskaitot), n=702</c:v>
                </c:pt>
                <c:pt idx="21">
                  <c:v>Individuālais komersants, n=24</c:v>
                </c:pt>
                <c:pt idx="22">
                  <c:v>Sabiedrība ar ierobežotu atbildību, n=2236</c:v>
                </c:pt>
                <c:pt idx="23">
                  <c:v>Akciju sabiedrība, n=37</c:v>
                </c:pt>
                <c:pt idx="24">
                  <c:v>Filiāle, n=3</c:v>
                </c:pt>
                <c:pt idx="25">
                  <c:v>Cita, n=18</c:v>
                </c:pt>
                <c:pt idx="27">
                  <c:v>1 - 9, n=1749</c:v>
                </c:pt>
                <c:pt idx="28">
                  <c:v>10 - 49, n=408</c:v>
                </c:pt>
                <c:pt idx="29">
                  <c:v>50 - 249, n=127</c:v>
                </c:pt>
                <c:pt idx="30">
                  <c:v>250+, n=34</c:v>
                </c:pt>
                <c:pt idx="32">
                  <c:v>Saimnieciskās darbības veicējs/-a, n=209</c:v>
                </c:pt>
                <c:pt idx="33">
                  <c:v>Individuālais/-ā komersants/-e, n=25</c:v>
                </c:pt>
                <c:pt idx="34">
                  <c:v>Zemnieku saimniecība, n=11</c:v>
                </c:pt>
                <c:pt idx="35">
                  <c:v>Mikrouzņēmums, n=133</c:v>
                </c:pt>
                <c:pt idx="36">
                  <c:v>Mazs uzņēmums ar apgrozījumu gadā līdz 142 000 EUR, n=1008</c:v>
                </c:pt>
                <c:pt idx="37">
                  <c:v>Vidēja lieluma nodokļu maksātājs  (apgrozījums gadā 142 000 EUR - 4 000 000 EUR), n=768</c:v>
                </c:pt>
                <c:pt idx="38">
                  <c:v>Lielais nodokļu maksātājs (apgrozījums gadā ir virs 4 000 000 EUR), n=147</c:v>
                </c:pt>
                <c:pt idx="39">
                  <c:v>Cits, n=17</c:v>
                </c:pt>
                <c:pt idx="41">
                  <c:v>Pārtikas produktu, dzērienu ražošana, n=74</c:v>
                </c:pt>
                <c:pt idx="42">
                  <c:v>Koksnes, mēbeļu ražošana, n=74</c:v>
                </c:pt>
                <c:pt idx="43">
                  <c:v>Metāla ražošana un apstrāde, n=54</c:v>
                </c:pt>
                <c:pt idx="44">
                  <c:v>Farmaceitisko preparātu ražošana, n=5</c:v>
                </c:pt>
                <c:pt idx="45">
                  <c:v>Cita veida ražošana, n=160</c:v>
                </c:pt>
                <c:pt idx="46">
                  <c:v>Tirdzniecība, n=419</c:v>
                </c:pt>
                <c:pt idx="47">
                  <c:v>Informācijas un komunikācijas pakalpojumi, n=232</c:v>
                </c:pt>
                <c:pt idx="48">
                  <c:v>Citi pakalpojumi, n=727</c:v>
                </c:pt>
                <c:pt idx="49">
                  <c:v>Māksla, izklaide un atpūta, n=104</c:v>
                </c:pt>
                <c:pt idx="50">
                  <c:v>Būvniecība, n=283</c:v>
                </c:pt>
                <c:pt idx="51">
                  <c:v>Cita nozare/joma, n=514</c:v>
                </c:pt>
              </c:strCache>
            </c:strRef>
          </c:cat>
          <c:val>
            <c:numRef>
              <c:f>Dati!$N$563:$N$614</c:f>
              <c:numCache>
                <c:formatCode>General</c:formatCode>
                <c:ptCount val="52"/>
                <c:pt idx="0" formatCode="###0">
                  <c:v>11.222941614104169</c:v>
                </c:pt>
                <c:pt idx="2" formatCode="###0">
                  <c:v>11.849397215536301</c:v>
                </c:pt>
                <c:pt idx="3" formatCode="###0">
                  <c:v>10.219587239351824</c:v>
                </c:pt>
                <c:pt idx="4" formatCode="###0">
                  <c:v>10.561509475157798</c:v>
                </c:pt>
                <c:pt idx="6" formatCode="###0">
                  <c:v>12.347544404464752</c:v>
                </c:pt>
                <c:pt idx="7" formatCode="###0">
                  <c:v>12.970644805817884</c:v>
                </c:pt>
                <c:pt idx="8" formatCode="###0">
                  <c:v>4.7558985356510899</c:v>
                </c:pt>
                <c:pt idx="9" formatCode="###0">
                  <c:v>7.9450848383597563</c:v>
                </c:pt>
                <c:pt idx="10" formatCode="###0">
                  <c:v>5.7039579452527569</c:v>
                </c:pt>
                <c:pt idx="12" formatCode="###0">
                  <c:v>11.322276034448009</c:v>
                </c:pt>
                <c:pt idx="13" formatCode="###0">
                  <c:v>10.660256586544852</c:v>
                </c:pt>
                <c:pt idx="14" formatCode="###0">
                  <c:v>8.6566229859277897</c:v>
                </c:pt>
                <c:pt idx="16" formatCode="###0">
                  <c:v>19.077383774731533</c:v>
                </c:pt>
                <c:pt idx="17" formatCode="###0">
                  <c:v>11.021070796749093</c:v>
                </c:pt>
                <c:pt idx="18" formatCode="###0">
                  <c:v>11.53287198095502</c:v>
                </c:pt>
                <c:pt idx="19" formatCode="###0">
                  <c:v>10.862300795766711</c:v>
                </c:pt>
                <c:pt idx="21" formatCode="###0">
                  <c:v>20.833333333333332</c:v>
                </c:pt>
                <c:pt idx="22" formatCode="###0">
                  <c:v>11.052277146860847</c:v>
                </c:pt>
                <c:pt idx="23" formatCode="###0">
                  <c:v>10.739415435297014</c:v>
                </c:pt>
                <c:pt idx="24" formatCode="###0">
                  <c:v>27.351430190454394</c:v>
                </c:pt>
                <c:pt idx="25" formatCode="###0">
                  <c:v>17.581607899264679</c:v>
                </c:pt>
                <c:pt idx="27" formatCode="###0">
                  <c:v>10.634648370497263</c:v>
                </c:pt>
                <c:pt idx="28" formatCode="###0">
                  <c:v>14.46078431372559</c:v>
                </c:pt>
                <c:pt idx="29" formatCode="###0">
                  <c:v>21.259842519685041</c:v>
                </c:pt>
                <c:pt idx="30" formatCode="###0">
                  <c:v>29.411764705882351</c:v>
                </c:pt>
                <c:pt idx="32" formatCode="###0">
                  <c:v>9.6407304886799867</c:v>
                </c:pt>
                <c:pt idx="33" formatCode="###0">
                  <c:v>16.705745753939674</c:v>
                </c:pt>
                <c:pt idx="34" formatCode="###0">
                  <c:v>9.5493391118788349</c:v>
                </c:pt>
                <c:pt idx="35" formatCode="###0">
                  <c:v>6.0631848546827953</c:v>
                </c:pt>
                <c:pt idx="36" formatCode="###0">
                  <c:v>10.418438735617128</c:v>
                </c:pt>
                <c:pt idx="37" formatCode="###0">
                  <c:v>13.690727244396749</c:v>
                </c:pt>
                <c:pt idx="38" formatCode="###0">
                  <c:v>17.413407442338478</c:v>
                </c:pt>
                <c:pt idx="39" formatCode="###0">
                  <c:v>6.978108900525001</c:v>
                </c:pt>
                <c:pt idx="41" formatCode="###0">
                  <c:v>15.975384588926998</c:v>
                </c:pt>
                <c:pt idx="42" formatCode="###0">
                  <c:v>29.021680185995994</c:v>
                </c:pt>
                <c:pt idx="43" formatCode="###0">
                  <c:v>27.416109642684713</c:v>
                </c:pt>
                <c:pt idx="44" formatCode="###0">
                  <c:v>52.164010147869739</c:v>
                </c:pt>
                <c:pt idx="45" formatCode="###0">
                  <c:v>21.31408019638722</c:v>
                </c:pt>
                <c:pt idx="46" formatCode="###0">
                  <c:v>12.557990300434001</c:v>
                </c:pt>
                <c:pt idx="47" formatCode="###0">
                  <c:v>14.543654407371061</c:v>
                </c:pt>
                <c:pt idx="48" formatCode="###0">
                  <c:v>7.5456451241915667</c:v>
                </c:pt>
                <c:pt idx="49" formatCode="###0">
                  <c:v>22.927154046804976</c:v>
                </c:pt>
                <c:pt idx="50" formatCode="###0">
                  <c:v>14.412824720884988</c:v>
                </c:pt>
                <c:pt idx="51" formatCode="###0">
                  <c:v>9.0187640322737028</c:v>
                </c:pt>
              </c:numCache>
            </c:numRef>
          </c:val>
          <c:extLst xmlns:c16r2="http://schemas.microsoft.com/office/drawing/2015/06/chart">
            <c:ext xmlns:c16="http://schemas.microsoft.com/office/drawing/2014/chart" uri="{C3380CC4-5D6E-409C-BE32-E72D297353CC}">
              <c16:uniqueId val="{00000001-CCDB-4872-A39E-B12947BF07C0}"/>
            </c:ext>
          </c:extLst>
        </c:ser>
        <c:ser>
          <c:idx val="1"/>
          <c:order val="2"/>
          <c:tx>
            <c:strRef>
              <c:f>Dati!$O$562</c:f>
              <c:strCache>
                <c:ptCount val="1"/>
                <c:pt idx="0">
                  <c:v>Grūti pateikt</c:v>
                </c:pt>
              </c:strCache>
            </c:strRef>
          </c:tx>
          <c:spPr>
            <a:solidFill>
              <a:sysClr val="window" lastClr="FFFFFF">
                <a:lumMod val="75000"/>
              </a:sysClr>
            </a:solidFill>
            <a:ln w="25400">
              <a:noFill/>
            </a:ln>
          </c:spPr>
          <c:invertIfNegative val="0"/>
          <c:dLbls>
            <c:dLbl>
              <c:idx val="0"/>
              <c:spPr>
                <a:noFill/>
                <a:ln w="25400">
                  <a:noFill/>
                </a:ln>
              </c:spPr>
              <c:txPr>
                <a:bodyPr/>
                <a:lstStyle/>
                <a:p>
                  <a:pPr>
                    <a:defRPr sz="105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1"/>
              <c:spPr>
                <a:noFill/>
                <a:ln w="25400">
                  <a:noFill/>
                </a:ln>
              </c:spPr>
              <c:txPr>
                <a:bodyPr/>
                <a:lstStyle/>
                <a:p>
                  <a:pPr>
                    <a:defRPr sz="105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2"/>
              <c:spPr>
                <a:noFill/>
                <a:ln w="25400">
                  <a:noFill/>
                </a:ln>
              </c:spPr>
              <c:txPr>
                <a:bodyPr/>
                <a:lstStyle/>
                <a:p>
                  <a:pPr>
                    <a:defRPr sz="105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3"/>
              <c:spPr>
                <a:noFill/>
                <a:ln w="25400">
                  <a:noFill/>
                </a:ln>
              </c:spPr>
              <c:txPr>
                <a:bodyPr/>
                <a:lstStyle/>
                <a:p>
                  <a:pPr>
                    <a:defRPr sz="105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4"/>
              <c:spPr>
                <a:noFill/>
                <a:ln w="25400">
                  <a:noFill/>
                </a:ln>
              </c:spPr>
              <c:txPr>
                <a:bodyPr/>
                <a:lstStyle/>
                <a:p>
                  <a:pPr>
                    <a:defRPr sz="105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5"/>
              <c:spPr>
                <a:noFill/>
                <a:ln w="25400">
                  <a:noFill/>
                </a:ln>
              </c:spPr>
              <c:txPr>
                <a:bodyPr/>
                <a:lstStyle/>
                <a:p>
                  <a:pPr>
                    <a:defRPr sz="105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6"/>
              <c:spPr>
                <a:noFill/>
                <a:ln w="25400">
                  <a:noFill/>
                </a:ln>
              </c:spPr>
              <c:txPr>
                <a:bodyPr/>
                <a:lstStyle/>
                <a:p>
                  <a:pPr>
                    <a:defRPr sz="105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7"/>
              <c:spPr>
                <a:noFill/>
                <a:ln w="25400">
                  <a:noFill/>
                </a:ln>
              </c:spPr>
              <c:txPr>
                <a:bodyPr/>
                <a:lstStyle/>
                <a:p>
                  <a:pPr>
                    <a:defRPr sz="105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8"/>
              <c:spPr>
                <a:noFill/>
                <a:ln w="25400">
                  <a:noFill/>
                </a:ln>
              </c:spPr>
              <c:txPr>
                <a:bodyPr/>
                <a:lstStyle/>
                <a:p>
                  <a:pPr>
                    <a:defRPr sz="105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9"/>
              <c:spPr>
                <a:noFill/>
                <a:ln w="25400">
                  <a:noFill/>
                </a:ln>
              </c:spPr>
              <c:txPr>
                <a:bodyPr/>
                <a:lstStyle/>
                <a:p>
                  <a:pPr>
                    <a:defRPr sz="105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10"/>
              <c:spPr>
                <a:noFill/>
                <a:ln w="25400">
                  <a:noFill/>
                </a:ln>
              </c:spPr>
              <c:txPr>
                <a:bodyPr/>
                <a:lstStyle/>
                <a:p>
                  <a:pPr>
                    <a:defRPr sz="105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11"/>
              <c:spPr>
                <a:noFill/>
                <a:ln w="25400">
                  <a:noFill/>
                </a:ln>
              </c:spPr>
              <c:txPr>
                <a:bodyPr/>
                <a:lstStyle/>
                <a:p>
                  <a:pPr>
                    <a:defRPr sz="105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12"/>
              <c:spPr>
                <a:noFill/>
                <a:ln w="25400">
                  <a:noFill/>
                </a:ln>
              </c:spPr>
              <c:txPr>
                <a:bodyPr/>
                <a:lstStyle/>
                <a:p>
                  <a:pPr>
                    <a:defRPr sz="105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13"/>
              <c:spPr>
                <a:noFill/>
                <a:ln w="25400">
                  <a:noFill/>
                </a:ln>
              </c:spPr>
              <c:txPr>
                <a:bodyPr/>
                <a:lstStyle/>
                <a:p>
                  <a:pPr>
                    <a:defRPr sz="105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14"/>
              <c:spPr>
                <a:noFill/>
                <a:ln w="25400">
                  <a:noFill/>
                </a:ln>
              </c:spPr>
              <c:txPr>
                <a:bodyPr/>
                <a:lstStyle/>
                <a:p>
                  <a:pPr>
                    <a:defRPr sz="105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15"/>
              <c:spPr>
                <a:noFill/>
                <a:ln w="25400">
                  <a:noFill/>
                </a:ln>
              </c:spPr>
              <c:txPr>
                <a:bodyPr/>
                <a:lstStyle/>
                <a:p>
                  <a:pPr>
                    <a:defRPr sz="105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16"/>
              <c:spPr>
                <a:noFill/>
                <a:ln w="25400">
                  <a:noFill/>
                </a:ln>
              </c:spPr>
              <c:txPr>
                <a:bodyPr/>
                <a:lstStyle/>
                <a:p>
                  <a:pPr>
                    <a:defRPr sz="105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17"/>
              <c:spPr>
                <a:noFill/>
                <a:ln w="25400">
                  <a:noFill/>
                </a:ln>
              </c:spPr>
              <c:txPr>
                <a:bodyPr/>
                <a:lstStyle/>
                <a:p>
                  <a:pPr>
                    <a:defRPr sz="105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18"/>
              <c:spPr>
                <a:noFill/>
                <a:ln w="25400">
                  <a:noFill/>
                </a:ln>
              </c:spPr>
              <c:txPr>
                <a:bodyPr/>
                <a:lstStyle/>
                <a:p>
                  <a:pPr>
                    <a:defRPr sz="105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20"/>
              <c:spPr>
                <a:noFill/>
                <a:ln w="25400">
                  <a:noFill/>
                </a:ln>
              </c:spPr>
              <c:txPr>
                <a:bodyPr/>
                <a:lstStyle/>
                <a:p>
                  <a:pPr>
                    <a:defRPr sz="105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23"/>
              <c:spPr>
                <a:noFill/>
                <a:ln w="25400">
                  <a:noFill/>
                </a:ln>
              </c:spPr>
              <c:txPr>
                <a:bodyPr/>
                <a:lstStyle/>
                <a:p>
                  <a:pPr>
                    <a:defRPr sz="105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24"/>
              <c:spPr>
                <a:noFill/>
                <a:ln w="25400">
                  <a:noFill/>
                </a:ln>
              </c:spPr>
              <c:txPr>
                <a:bodyPr/>
                <a:lstStyle/>
                <a:p>
                  <a:pPr>
                    <a:defRPr sz="105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25"/>
              <c:spPr>
                <a:noFill/>
                <a:ln w="25400">
                  <a:noFill/>
                </a:ln>
              </c:spPr>
              <c:txPr>
                <a:bodyPr/>
                <a:lstStyle/>
                <a:p>
                  <a:pPr>
                    <a:defRPr sz="105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26"/>
              <c:spPr>
                <a:noFill/>
                <a:ln w="25400">
                  <a:noFill/>
                </a:ln>
              </c:spPr>
              <c:txPr>
                <a:bodyPr/>
                <a:lstStyle/>
                <a:p>
                  <a:pPr>
                    <a:defRPr sz="105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27"/>
              <c:spPr>
                <a:noFill/>
                <a:ln w="25400">
                  <a:noFill/>
                </a:ln>
              </c:spPr>
              <c:txPr>
                <a:bodyPr/>
                <a:lstStyle/>
                <a:p>
                  <a:pPr>
                    <a:defRPr sz="105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28"/>
              <c:spPr>
                <a:noFill/>
                <a:ln w="25400">
                  <a:noFill/>
                </a:ln>
              </c:spPr>
              <c:txPr>
                <a:bodyPr/>
                <a:lstStyle/>
                <a:p>
                  <a:pPr>
                    <a:defRPr sz="105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31"/>
              <c:spPr>
                <a:noFill/>
                <a:ln w="25400">
                  <a:noFill/>
                </a:ln>
              </c:spPr>
              <c:txPr>
                <a:bodyPr/>
                <a:lstStyle/>
                <a:p>
                  <a:pPr>
                    <a:defRPr sz="105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33"/>
              <c:spPr>
                <a:noFill/>
                <a:ln w="25400">
                  <a:noFill/>
                </a:ln>
              </c:spPr>
              <c:txPr>
                <a:bodyPr/>
                <a:lstStyle/>
                <a:p>
                  <a:pPr>
                    <a:defRPr sz="105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38"/>
              <c:spPr>
                <a:noFill/>
                <a:ln w="25400">
                  <a:noFill/>
                </a:ln>
              </c:spPr>
              <c:txPr>
                <a:bodyPr/>
                <a:lstStyle/>
                <a:p>
                  <a:pPr>
                    <a:defRPr sz="105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39"/>
              <c:spPr>
                <a:noFill/>
                <a:ln w="25400">
                  <a:noFill/>
                </a:ln>
              </c:spPr>
              <c:txPr>
                <a:bodyPr/>
                <a:lstStyle/>
                <a:p>
                  <a:pPr>
                    <a:defRPr sz="105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dLbl>
              <c:idx val="40"/>
              <c:spPr>
                <a:noFill/>
                <a:ln w="25400">
                  <a:noFill/>
                </a:ln>
              </c:spPr>
              <c:txPr>
                <a:bodyPr/>
                <a:lstStyle/>
                <a:p>
                  <a:pPr>
                    <a:defRPr sz="105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spPr>
              <a:noFill/>
              <a:ln w="25400">
                <a:noFill/>
              </a:ln>
            </c:spPr>
            <c:txPr>
              <a:bodyPr wrap="square" lIns="38100" tIns="19050" rIns="38100" bIns="19050" anchor="ctr">
                <a:spAutoFit/>
              </a:bodyPr>
              <a:lstStyle/>
              <a:p>
                <a:pPr>
                  <a:defRPr sz="105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Dati!$L$563:$L$614</c:f>
              <c:strCache>
                <c:ptCount val="52"/>
                <c:pt idx="0">
                  <c:v>VISI RESPONDENTI, n=2318</c:v>
                </c:pt>
                <c:pt idx="2">
                  <c:v>Rīga, n=1256</c:v>
                </c:pt>
                <c:pt idx="3">
                  <c:v>Cita valstspilsēta, n=300</c:v>
                </c:pt>
                <c:pt idx="4">
                  <c:v>Cita pilsēta vai lauki, n=762</c:v>
                </c:pt>
                <c:pt idx="6">
                  <c:v>Rīgas reģions, n=1571</c:v>
                </c:pt>
                <c:pt idx="7">
                  <c:v>Vidzemes reģions, n=277</c:v>
                </c:pt>
                <c:pt idx="8">
                  <c:v>Kurzemes reģions, n=213</c:v>
                </c:pt>
                <c:pt idx="9">
                  <c:v>Zemgales reģions, n=156</c:v>
                </c:pt>
                <c:pt idx="10">
                  <c:v>Latgales reģions, n=101</c:v>
                </c:pt>
                <c:pt idx="12">
                  <c:v>Uzņēmumā ir pārstāvēts tikai vietējais kapitāls, n=2132</c:v>
                </c:pt>
                <c:pt idx="13">
                  <c:v>Uzņēmumā ir pārstāvēts gan vietējais kapitāls, gan ārvalstu kapitāls, n=96</c:v>
                </c:pt>
                <c:pt idx="14">
                  <c:v>Uzņēmumā ir pārstāvēts tikai ārvalstu kapitāls, n=90</c:v>
                </c:pt>
                <c:pt idx="16">
                  <c:v>2023. vai 2024. gadā, n=17</c:v>
                </c:pt>
                <c:pt idx="17">
                  <c:v>2012. - 2022. gados, n=816</c:v>
                </c:pt>
                <c:pt idx="18">
                  <c:v>2002. - 2011. gados, n=783</c:v>
                </c:pt>
                <c:pt idx="19">
                  <c:v>Līdz 2001. gadam (ieskaitot), n=702</c:v>
                </c:pt>
                <c:pt idx="21">
                  <c:v>Individuālais komersants, n=24</c:v>
                </c:pt>
                <c:pt idx="22">
                  <c:v>Sabiedrība ar ierobežotu atbildību, n=2236</c:v>
                </c:pt>
                <c:pt idx="23">
                  <c:v>Akciju sabiedrība, n=37</c:v>
                </c:pt>
                <c:pt idx="24">
                  <c:v>Filiāle, n=3</c:v>
                </c:pt>
                <c:pt idx="25">
                  <c:v>Cita, n=18</c:v>
                </c:pt>
                <c:pt idx="27">
                  <c:v>1 - 9, n=1749</c:v>
                </c:pt>
                <c:pt idx="28">
                  <c:v>10 - 49, n=408</c:v>
                </c:pt>
                <c:pt idx="29">
                  <c:v>50 - 249, n=127</c:v>
                </c:pt>
                <c:pt idx="30">
                  <c:v>250+, n=34</c:v>
                </c:pt>
                <c:pt idx="32">
                  <c:v>Saimnieciskās darbības veicējs/-a, n=209</c:v>
                </c:pt>
                <c:pt idx="33">
                  <c:v>Individuālais/-ā komersants/-e, n=25</c:v>
                </c:pt>
                <c:pt idx="34">
                  <c:v>Zemnieku saimniecība, n=11</c:v>
                </c:pt>
                <c:pt idx="35">
                  <c:v>Mikrouzņēmums, n=133</c:v>
                </c:pt>
                <c:pt idx="36">
                  <c:v>Mazs uzņēmums ar apgrozījumu gadā līdz 142 000 EUR, n=1008</c:v>
                </c:pt>
                <c:pt idx="37">
                  <c:v>Vidēja lieluma nodokļu maksātājs  (apgrozījums gadā 142 000 EUR - 4 000 000 EUR), n=768</c:v>
                </c:pt>
                <c:pt idx="38">
                  <c:v>Lielais nodokļu maksātājs (apgrozījums gadā ir virs 4 000 000 EUR), n=147</c:v>
                </c:pt>
                <c:pt idx="39">
                  <c:v>Cits, n=17</c:v>
                </c:pt>
                <c:pt idx="41">
                  <c:v>Pārtikas produktu, dzērienu ražošana, n=74</c:v>
                </c:pt>
                <c:pt idx="42">
                  <c:v>Koksnes, mēbeļu ražošana, n=74</c:v>
                </c:pt>
                <c:pt idx="43">
                  <c:v>Metāla ražošana un apstrāde, n=54</c:v>
                </c:pt>
                <c:pt idx="44">
                  <c:v>Farmaceitisko preparātu ražošana, n=5</c:v>
                </c:pt>
                <c:pt idx="45">
                  <c:v>Cita veida ražošana, n=160</c:v>
                </c:pt>
                <c:pt idx="46">
                  <c:v>Tirdzniecība, n=419</c:v>
                </c:pt>
                <c:pt idx="47">
                  <c:v>Informācijas un komunikācijas pakalpojumi, n=232</c:v>
                </c:pt>
                <c:pt idx="48">
                  <c:v>Citi pakalpojumi, n=727</c:v>
                </c:pt>
                <c:pt idx="49">
                  <c:v>Māksla, izklaide un atpūta, n=104</c:v>
                </c:pt>
                <c:pt idx="50">
                  <c:v>Būvniecība, n=283</c:v>
                </c:pt>
                <c:pt idx="51">
                  <c:v>Cita nozare/joma, n=514</c:v>
                </c:pt>
              </c:strCache>
            </c:strRef>
          </c:cat>
          <c:val>
            <c:numRef>
              <c:f>Dati!$O$563:$O$614</c:f>
              <c:numCache>
                <c:formatCode>General</c:formatCode>
                <c:ptCount val="52"/>
                <c:pt idx="0" formatCode="###0">
                  <c:v>11.305229460440554</c:v>
                </c:pt>
                <c:pt idx="2" formatCode="###0">
                  <c:v>12.243486864407377</c:v>
                </c:pt>
                <c:pt idx="3" formatCode="###0">
                  <c:v>13.36712480940135</c:v>
                </c:pt>
                <c:pt idx="4" formatCode="###0">
                  <c:v>8.9629793340093453</c:v>
                </c:pt>
                <c:pt idx="6" formatCode="###0">
                  <c:v>11.82084324189896</c:v>
                </c:pt>
                <c:pt idx="7" formatCode="###0">
                  <c:v>10.470164994607648</c:v>
                </c:pt>
                <c:pt idx="8" formatCode="###0">
                  <c:v>11.116823084946516</c:v>
                </c:pt>
                <c:pt idx="9" formatCode="###0">
                  <c:v>8.8809291637551464</c:v>
                </c:pt>
                <c:pt idx="10" formatCode="###0">
                  <c:v>9.2969649374695589</c:v>
                </c:pt>
                <c:pt idx="12" formatCode="###0">
                  <c:v>11.241745004967443</c:v>
                </c:pt>
                <c:pt idx="13" formatCode="###0">
                  <c:v>12.372256626901171</c:v>
                </c:pt>
                <c:pt idx="14" formatCode="###0">
                  <c:v>12.09506782628292</c:v>
                </c:pt>
                <c:pt idx="16" formatCode="###0">
                  <c:v>12.71825584982102</c:v>
                </c:pt>
                <c:pt idx="17" formatCode="###0">
                  <c:v>12.607512715136636</c:v>
                </c:pt>
                <c:pt idx="18" formatCode="###0">
                  <c:v>8.8686542600220761</c:v>
                </c:pt>
                <c:pt idx="19" formatCode="###0">
                  <c:v>12.620073800738993</c:v>
                </c:pt>
                <c:pt idx="21" formatCode="###0">
                  <c:v>25</c:v>
                </c:pt>
                <c:pt idx="22" formatCode="###0">
                  <c:v>11.054185787260572</c:v>
                </c:pt>
                <c:pt idx="23" formatCode="###0">
                  <c:v>14.878182734767179</c:v>
                </c:pt>
                <c:pt idx="24" formatCode="###0">
                  <c:v>0</c:v>
                </c:pt>
                <c:pt idx="25" formatCode="###0">
                  <c:v>21.471241935824253</c:v>
                </c:pt>
                <c:pt idx="27" formatCode="###0">
                  <c:v>11.206403659233676</c:v>
                </c:pt>
                <c:pt idx="28" formatCode="###0">
                  <c:v>10.784313725490271</c:v>
                </c:pt>
                <c:pt idx="29" formatCode="###0">
                  <c:v>18.897637795275589</c:v>
                </c:pt>
                <c:pt idx="30" formatCode="###0">
                  <c:v>17.647058823529413</c:v>
                </c:pt>
                <c:pt idx="32" formatCode="###0">
                  <c:v>16.645353359394605</c:v>
                </c:pt>
                <c:pt idx="33" formatCode="###0">
                  <c:v>16.705745753939674</c:v>
                </c:pt>
                <c:pt idx="34" formatCode="###0">
                  <c:v>0</c:v>
                </c:pt>
                <c:pt idx="35" formatCode="###0">
                  <c:v>11.726145604814748</c:v>
                </c:pt>
                <c:pt idx="36" formatCode="###0">
                  <c:v>10.207129849600308</c:v>
                </c:pt>
                <c:pt idx="37" formatCode="###0">
                  <c:v>10.855145213582357</c:v>
                </c:pt>
                <c:pt idx="38" formatCode="###0">
                  <c:v>12.955311727196305</c:v>
                </c:pt>
                <c:pt idx="39" formatCode="###0">
                  <c:v>21.86363345207392</c:v>
                </c:pt>
                <c:pt idx="41" formatCode="###0">
                  <c:v>12.819463547826246</c:v>
                </c:pt>
                <c:pt idx="42" formatCode="###0">
                  <c:v>9.5892040281879591</c:v>
                </c:pt>
                <c:pt idx="43" formatCode="###0">
                  <c:v>20.453174444946605</c:v>
                </c:pt>
                <c:pt idx="45" formatCode="###0">
                  <c:v>16.238576299538135</c:v>
                </c:pt>
                <c:pt idx="46" formatCode="###0">
                  <c:v>11.757896343814695</c:v>
                </c:pt>
                <c:pt idx="47" formatCode="###0">
                  <c:v>8.4371693801581014</c:v>
                </c:pt>
                <c:pt idx="48" formatCode="###0">
                  <c:v>10.757313938956944</c:v>
                </c:pt>
                <c:pt idx="49" formatCode="###0">
                  <c:v>15.388898914498425</c:v>
                </c:pt>
                <c:pt idx="50" formatCode="###0">
                  <c:v>15.309122338412999</c:v>
                </c:pt>
                <c:pt idx="51" formatCode="###0">
                  <c:v>10.966522010097057</c:v>
                </c:pt>
              </c:numCache>
            </c:numRef>
          </c:val>
          <c:extLst xmlns:c16r2="http://schemas.microsoft.com/office/drawing/2015/06/chart">
            <c:ext xmlns:c16="http://schemas.microsoft.com/office/drawing/2014/chart" uri="{C3380CC4-5D6E-409C-BE32-E72D297353CC}">
              <c16:uniqueId val="{00000021-CCDB-4872-A39E-B12947BF07C0}"/>
            </c:ext>
          </c:extLst>
        </c:ser>
        <c:dLbls>
          <c:showLegendKey val="0"/>
          <c:showVal val="0"/>
          <c:showCatName val="0"/>
          <c:showSerName val="0"/>
          <c:showPercent val="0"/>
          <c:showBubbleSize val="0"/>
        </c:dLbls>
        <c:gapWidth val="15"/>
        <c:overlap val="100"/>
        <c:axId val="673469960"/>
        <c:axId val="673463296"/>
      </c:barChart>
      <c:catAx>
        <c:axId val="673469960"/>
        <c:scaling>
          <c:orientation val="maxMin"/>
        </c:scaling>
        <c:delete val="0"/>
        <c:axPos val="l"/>
        <c:title>
          <c:tx>
            <c:rich>
              <a:bodyPr rot="0" vert="horz"/>
              <a:lstStyle/>
              <a:p>
                <a:pPr algn="ctr">
                  <a:defRPr sz="1000" b="0" i="0" u="none" strike="noStrike" baseline="0">
                    <a:solidFill>
                      <a:srgbClr val="333333"/>
                    </a:solidFill>
                    <a:latin typeface="Arial"/>
                    <a:ea typeface="Arial"/>
                    <a:cs typeface="Arial"/>
                  </a:defRPr>
                </a:pPr>
                <a:r>
                  <a:rPr lang="lv-LV" sz="1000"/>
                  <a:t>%</a:t>
                </a:r>
              </a:p>
            </c:rich>
          </c:tx>
          <c:layout>
            <c:manualLayout>
              <c:xMode val="edge"/>
              <c:yMode val="edge"/>
              <c:x val="0.89706438232033014"/>
              <c:y val="0.93995386999983865"/>
            </c:manualLayout>
          </c:layout>
          <c:overlay val="0"/>
          <c:spPr>
            <a:noFill/>
            <a:ln w="25400">
              <a:noFill/>
            </a:ln>
          </c:spPr>
        </c:title>
        <c:numFmt formatCode="General" sourceLinked="1"/>
        <c:majorTickMark val="out"/>
        <c:minorTickMark val="none"/>
        <c:tickLblPos val="low"/>
        <c:spPr>
          <a:ln w="3175">
            <a:solidFill>
              <a:srgbClr val="333333"/>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673463296"/>
        <c:crossesAt val="0"/>
        <c:auto val="1"/>
        <c:lblAlgn val="ctr"/>
        <c:lblOffset val="100"/>
        <c:tickLblSkip val="1"/>
        <c:tickMarkSkip val="1"/>
        <c:noMultiLvlLbl val="0"/>
      </c:catAx>
      <c:valAx>
        <c:axId val="673463296"/>
        <c:scaling>
          <c:orientation val="minMax"/>
          <c:max val="100"/>
          <c:min val="0"/>
        </c:scaling>
        <c:delete val="1"/>
        <c:axPos val="b"/>
        <c:numFmt formatCode="0" sourceLinked="0"/>
        <c:majorTickMark val="out"/>
        <c:minorTickMark val="none"/>
        <c:tickLblPos val="nextTo"/>
        <c:crossAx val="673469960"/>
        <c:crosses val="max"/>
        <c:crossBetween val="between"/>
        <c:majorUnit val="20"/>
        <c:minorUnit val="4"/>
      </c:valAx>
      <c:spPr>
        <a:noFill/>
        <a:ln w="25400">
          <a:noFill/>
        </a:ln>
      </c:spPr>
    </c:plotArea>
    <c:legend>
      <c:legendPos val="t"/>
      <c:layout>
        <c:manualLayout>
          <c:xMode val="edge"/>
          <c:yMode val="edge"/>
          <c:x val="0.58087192317334602"/>
          <c:y val="5.1630461570703716E-3"/>
          <c:w val="0.39509017513161732"/>
          <c:h val="3.5771967183347367E-2"/>
        </c:manualLayout>
      </c:layout>
      <c:overlay val="0"/>
      <c:spPr>
        <a:noFill/>
        <a:ln w="25400">
          <a:noFill/>
        </a:ln>
      </c:spPr>
      <c:txPr>
        <a:bodyPr/>
        <a:lstStyle/>
        <a:p>
          <a:pPr>
            <a:defRPr sz="1000" b="0" i="0" u="none" strike="noStrike" baseline="0">
              <a:solidFill>
                <a:srgbClr val="000000"/>
              </a:solidFill>
              <a:latin typeface="Arial"/>
              <a:ea typeface="Arial"/>
              <a:cs typeface="Arial"/>
            </a:defRPr>
          </a:pPr>
          <a:endParaRPr lang="en-US"/>
        </a:p>
      </c:txPr>
    </c:legend>
    <c:plotVisOnly val="1"/>
    <c:dispBlanksAs val="gap"/>
    <c:showDLblsOverMax val="0"/>
  </c:chart>
  <c:spPr>
    <a:noFill/>
    <a:ln w="6350">
      <a:noFill/>
    </a:ln>
  </c:spPr>
  <c:txPr>
    <a:bodyPr/>
    <a:lstStyle/>
    <a:p>
      <a:pPr>
        <a:defRPr sz="800" b="0" i="0" u="none" strike="noStrike" baseline="0">
          <a:solidFill>
            <a:srgbClr val="333333"/>
          </a:solidFill>
          <a:latin typeface="Arial"/>
          <a:ea typeface="Arial"/>
          <a:cs typeface="Arial"/>
        </a:defRPr>
      </a:pPr>
      <a:endParaRPr lang="en-US"/>
    </a:p>
  </c:txPr>
  <c:externalData r:id="rId2">
    <c:autoUpdate val="0"/>
  </c:externalData>
  <c:userShapes r:id="rId3"/>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7088312781414621"/>
          <c:y val="5.7510369275701322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1601779797482652"/>
          <c:y val="9.7418749999999998E-2"/>
          <c:w val="0.57401124399427106"/>
          <c:h val="0.88729809027777773"/>
        </c:manualLayout>
      </c:layout>
      <c:barChart>
        <c:barDir val="bar"/>
        <c:grouping val="stacked"/>
        <c:varyColors val="0"/>
        <c:ser>
          <c:idx val="0"/>
          <c:order val="0"/>
          <c:tx>
            <c:strRef>
              <c:f>Dati!$C$524</c:f>
              <c:strCache>
                <c:ptCount val="1"/>
                <c:pt idx="0">
                  <c:v>.</c:v>
                </c:pt>
              </c:strCache>
            </c:strRef>
          </c:tx>
          <c:spPr>
            <a:noFill/>
          </c:spPr>
          <c:invertIfNegative val="0"/>
          <c:dLbls>
            <c:delete val="1"/>
          </c:dLbls>
          <c:cat>
            <c:strRef>
              <c:f>Dati!$B$525:$B$551</c:f>
              <c:strCache>
                <c:ptCount val="27"/>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pt idx="13">
                  <c:v>06.2022., n=2808</c:v>
                </c:pt>
                <c:pt idx="14">
                  <c:v>11.2019., n=3622</c:v>
                </c:pt>
                <c:pt idx="16">
                  <c:v>07.2024., n=2318</c:v>
                </c:pt>
                <c:pt idx="17">
                  <c:v>06.2022., n=2808</c:v>
                </c:pt>
                <c:pt idx="18">
                  <c:v>11.2019., n=3622</c:v>
                </c:pt>
                <c:pt idx="20">
                  <c:v>07.2024., n=2318</c:v>
                </c:pt>
                <c:pt idx="21">
                  <c:v>06.2022., n=2808</c:v>
                </c:pt>
                <c:pt idx="22">
                  <c:v>11.2019., n=3622</c:v>
                </c:pt>
                <c:pt idx="24">
                  <c:v>07.2024., n=2318</c:v>
                </c:pt>
                <c:pt idx="25">
                  <c:v>06.2022., n=2808</c:v>
                </c:pt>
                <c:pt idx="26">
                  <c:v>11.2019., n=3622</c:v>
                </c:pt>
              </c:strCache>
            </c:strRef>
          </c:cat>
          <c:val>
            <c:numRef>
              <c:f>Dati!$C$525:$C$551</c:f>
              <c:numCache>
                <c:formatCode>0.0</c:formatCode>
                <c:ptCount val="27"/>
                <c:pt idx="0">
                  <c:v>55.091033547410511</c:v>
                </c:pt>
                <c:pt idx="1">
                  <c:v>54.043764008564295</c:v>
                </c:pt>
                <c:pt idx="2">
                  <c:v>54.343764008564293</c:v>
                </c:pt>
                <c:pt idx="3">
                  <c:v>65.343764008564293</c:v>
                </c:pt>
                <c:pt idx="4">
                  <c:v>52.898462683884006</c:v>
                </c:pt>
                <c:pt idx="5">
                  <c:v>52.64376400856429</c:v>
                </c:pt>
                <c:pt idx="6">
                  <c:v>52.843764008564293</c:v>
                </c:pt>
                <c:pt idx="7">
                  <c:v>65.343764008564293</c:v>
                </c:pt>
                <c:pt idx="8">
                  <c:v>22.087712144001305</c:v>
                </c:pt>
                <c:pt idx="9">
                  <c:v>28.243764008564291</c:v>
                </c:pt>
                <c:pt idx="10">
                  <c:v>30.343764008564296</c:v>
                </c:pt>
                <c:pt idx="11">
                  <c:v>65.343764008564293</c:v>
                </c:pt>
                <c:pt idx="12">
                  <c:v>36.176852080163826</c:v>
                </c:pt>
                <c:pt idx="13">
                  <c:v>34.943764008564287</c:v>
                </c:pt>
                <c:pt idx="14">
                  <c:v>34.043764008564295</c:v>
                </c:pt>
                <c:pt idx="15">
                  <c:v>65.343764008564293</c:v>
                </c:pt>
                <c:pt idx="16">
                  <c:v>15.4817331013389</c:v>
                </c:pt>
                <c:pt idx="17">
                  <c:v>18.243764008564291</c:v>
                </c:pt>
                <c:pt idx="18">
                  <c:v>21.443764008564294</c:v>
                </c:pt>
                <c:pt idx="19">
                  <c:v>65.343764008564293</c:v>
                </c:pt>
                <c:pt idx="20">
                  <c:v>11.343116116351613</c:v>
                </c:pt>
                <c:pt idx="21">
                  <c:v>14.843764008564293</c:v>
                </c:pt>
                <c:pt idx="22">
                  <c:v>14.64376400856429</c:v>
                </c:pt>
                <c:pt idx="23">
                  <c:v>65.343764008564293</c:v>
                </c:pt>
                <c:pt idx="24">
                  <c:v>1.6836894724976474</c:v>
                </c:pt>
                <c:pt idx="25">
                  <c:v>10.743764008564291</c:v>
                </c:pt>
                <c:pt idx="26">
                  <c:v>11.043764008564288</c:v>
                </c:pt>
              </c:numCache>
            </c:numRef>
          </c:val>
          <c:extLst xmlns:c16r2="http://schemas.microsoft.com/office/drawing/2015/06/chart">
            <c:ext xmlns:c16="http://schemas.microsoft.com/office/drawing/2014/chart" uri="{C3380CC4-5D6E-409C-BE32-E72D297353CC}">
              <c16:uniqueId val="{00000000-F120-4B61-8B47-DC665EA81CD7}"/>
            </c:ext>
          </c:extLst>
        </c:ser>
        <c:ser>
          <c:idx val="1"/>
          <c:order val="1"/>
          <c:tx>
            <c:strRef>
              <c:f>Dati!$D$524</c:f>
              <c:strCache>
                <c:ptCount val="1"/>
                <c:pt idx="0">
                  <c:v>Pilnīgi 
nepiekrīt</c:v>
                </c:pt>
              </c:strCache>
            </c:strRef>
          </c:tx>
          <c:spPr>
            <a:solidFill>
              <a:srgbClr val="840C54"/>
            </a:solidFill>
          </c:spPr>
          <c:invertIfNegative val="0"/>
          <c:dLbls>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Dati!$B$525:$B$551</c:f>
              <c:strCache>
                <c:ptCount val="27"/>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pt idx="13">
                  <c:v>06.2022., n=2808</c:v>
                </c:pt>
                <c:pt idx="14">
                  <c:v>11.2019., n=3622</c:v>
                </c:pt>
                <c:pt idx="16">
                  <c:v>07.2024., n=2318</c:v>
                </c:pt>
                <c:pt idx="17">
                  <c:v>06.2022., n=2808</c:v>
                </c:pt>
                <c:pt idx="18">
                  <c:v>11.2019., n=3622</c:v>
                </c:pt>
                <c:pt idx="20">
                  <c:v>07.2024., n=2318</c:v>
                </c:pt>
                <c:pt idx="21">
                  <c:v>06.2022., n=2808</c:v>
                </c:pt>
                <c:pt idx="22">
                  <c:v>11.2019., n=3622</c:v>
                </c:pt>
                <c:pt idx="24">
                  <c:v>07.2024., n=2318</c:v>
                </c:pt>
                <c:pt idx="25">
                  <c:v>06.2022., n=2808</c:v>
                </c:pt>
                <c:pt idx="26">
                  <c:v>11.2019., n=3622</c:v>
                </c:pt>
              </c:strCache>
            </c:strRef>
          </c:cat>
          <c:val>
            <c:numRef>
              <c:f>Dati!$D$525:$D$551</c:f>
              <c:numCache>
                <c:formatCode>0</c:formatCode>
                <c:ptCount val="27"/>
                <c:pt idx="0" formatCode="###0">
                  <c:v>4.0009157324035494</c:v>
                </c:pt>
                <c:pt idx="1">
                  <c:v>4</c:v>
                </c:pt>
                <c:pt idx="2">
                  <c:v>3.2</c:v>
                </c:pt>
                <c:pt idx="4" formatCode="###0">
                  <c:v>3.9970218063387533</c:v>
                </c:pt>
                <c:pt idx="5">
                  <c:v>3.7</c:v>
                </c:pt>
                <c:pt idx="6">
                  <c:v>3</c:v>
                </c:pt>
                <c:pt idx="8" formatCode="###0">
                  <c:v>23.331310709003528</c:v>
                </c:pt>
                <c:pt idx="9">
                  <c:v>18.899999999999999</c:v>
                </c:pt>
                <c:pt idx="10">
                  <c:v>16.7</c:v>
                </c:pt>
                <c:pt idx="12" formatCode="###0">
                  <c:v>8.4727369546062778</c:v>
                </c:pt>
                <c:pt idx="13">
                  <c:v>9.8000000000000007</c:v>
                </c:pt>
                <c:pt idx="14">
                  <c:v>9</c:v>
                </c:pt>
                <c:pt idx="16" formatCode="###0">
                  <c:v>21.828779997442755</c:v>
                </c:pt>
                <c:pt idx="17">
                  <c:v>19.5</c:v>
                </c:pt>
                <c:pt idx="18">
                  <c:v>15.6</c:v>
                </c:pt>
                <c:pt idx="20" formatCode="###0">
                  <c:v>29.033060183788646</c:v>
                </c:pt>
                <c:pt idx="21">
                  <c:v>26.4</c:v>
                </c:pt>
                <c:pt idx="22">
                  <c:v>23.6</c:v>
                </c:pt>
                <c:pt idx="24" formatCode="###0">
                  <c:v>37.043764008564295</c:v>
                </c:pt>
                <c:pt idx="25">
                  <c:v>28.6</c:v>
                </c:pt>
                <c:pt idx="26">
                  <c:v>27.6</c:v>
                </c:pt>
              </c:numCache>
            </c:numRef>
          </c:val>
          <c:extLst xmlns:c16r2="http://schemas.microsoft.com/office/drawing/2015/06/chart">
            <c:ext xmlns:c16="http://schemas.microsoft.com/office/drawing/2014/chart" uri="{C3380CC4-5D6E-409C-BE32-E72D297353CC}">
              <c16:uniqueId val="{00000001-F120-4B61-8B47-DC665EA81CD7}"/>
            </c:ext>
          </c:extLst>
        </c:ser>
        <c:ser>
          <c:idx val="2"/>
          <c:order val="2"/>
          <c:tx>
            <c:strRef>
              <c:f>Dati!$E$524</c:f>
              <c:strCache>
                <c:ptCount val="1"/>
                <c:pt idx="0">
                  <c:v>Drīzāk 
nepiekrīt</c:v>
                </c:pt>
              </c:strCache>
            </c:strRef>
          </c:tx>
          <c:spPr>
            <a:solidFill>
              <a:srgbClr val="D0909F"/>
            </a:solidFill>
          </c:spPr>
          <c:invertIfNegative val="0"/>
          <c:dLbls>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Dati!$B$525:$B$551</c:f>
              <c:strCache>
                <c:ptCount val="27"/>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pt idx="13">
                  <c:v>06.2022., n=2808</c:v>
                </c:pt>
                <c:pt idx="14">
                  <c:v>11.2019., n=3622</c:v>
                </c:pt>
                <c:pt idx="16">
                  <c:v>07.2024., n=2318</c:v>
                </c:pt>
                <c:pt idx="17">
                  <c:v>06.2022., n=2808</c:v>
                </c:pt>
                <c:pt idx="18">
                  <c:v>11.2019., n=3622</c:v>
                </c:pt>
                <c:pt idx="20">
                  <c:v>07.2024., n=2318</c:v>
                </c:pt>
                <c:pt idx="21">
                  <c:v>06.2022., n=2808</c:v>
                </c:pt>
                <c:pt idx="22">
                  <c:v>11.2019., n=3622</c:v>
                </c:pt>
                <c:pt idx="24">
                  <c:v>07.2024., n=2318</c:v>
                </c:pt>
                <c:pt idx="25">
                  <c:v>06.2022., n=2808</c:v>
                </c:pt>
                <c:pt idx="26">
                  <c:v>11.2019., n=3622</c:v>
                </c:pt>
              </c:strCache>
            </c:strRef>
          </c:cat>
          <c:val>
            <c:numRef>
              <c:f>Dati!$E$525:$E$551</c:f>
              <c:numCache>
                <c:formatCode>0</c:formatCode>
                <c:ptCount val="27"/>
                <c:pt idx="0" formatCode="###0">
                  <c:v>6.2518147287502339</c:v>
                </c:pt>
                <c:pt idx="1">
                  <c:v>7.3</c:v>
                </c:pt>
                <c:pt idx="2">
                  <c:v>7.8</c:v>
                </c:pt>
                <c:pt idx="4" formatCode="###0">
                  <c:v>8.4482795183415362</c:v>
                </c:pt>
                <c:pt idx="5">
                  <c:v>9</c:v>
                </c:pt>
                <c:pt idx="6">
                  <c:v>9.5</c:v>
                </c:pt>
                <c:pt idx="8" formatCode="###0">
                  <c:v>19.924741155559456</c:v>
                </c:pt>
                <c:pt idx="9">
                  <c:v>18.2</c:v>
                </c:pt>
                <c:pt idx="10">
                  <c:v>18.3</c:v>
                </c:pt>
                <c:pt idx="12" formatCode="###0">
                  <c:v>20.694174973794187</c:v>
                </c:pt>
                <c:pt idx="13">
                  <c:v>20.6</c:v>
                </c:pt>
                <c:pt idx="14">
                  <c:v>22.3</c:v>
                </c:pt>
                <c:pt idx="16" formatCode="###0">
                  <c:v>28.033250909782641</c:v>
                </c:pt>
                <c:pt idx="17">
                  <c:v>27.6</c:v>
                </c:pt>
                <c:pt idx="18">
                  <c:v>28.3</c:v>
                </c:pt>
                <c:pt idx="20" formatCode="###0">
                  <c:v>24.967587708424034</c:v>
                </c:pt>
                <c:pt idx="21">
                  <c:v>24.1</c:v>
                </c:pt>
                <c:pt idx="22">
                  <c:v>27.1</c:v>
                </c:pt>
                <c:pt idx="24" formatCode="###0">
                  <c:v>26.616310527502353</c:v>
                </c:pt>
                <c:pt idx="25">
                  <c:v>26</c:v>
                </c:pt>
                <c:pt idx="26">
                  <c:v>26.7</c:v>
                </c:pt>
              </c:numCache>
            </c:numRef>
          </c:val>
          <c:extLst xmlns:c16r2="http://schemas.microsoft.com/office/drawing/2015/06/chart">
            <c:ext xmlns:c16="http://schemas.microsoft.com/office/drawing/2014/chart" uri="{C3380CC4-5D6E-409C-BE32-E72D297353CC}">
              <c16:uniqueId val="{00000002-F120-4B61-8B47-DC665EA81CD7}"/>
            </c:ext>
          </c:extLst>
        </c:ser>
        <c:ser>
          <c:idx val="3"/>
          <c:order val="3"/>
          <c:tx>
            <c:strRef>
              <c:f>Dati!$F$524</c:f>
              <c:strCache>
                <c:ptCount val="1"/>
                <c:pt idx="0">
                  <c:v>Drīzāk 
piekrīt</c:v>
                </c:pt>
              </c:strCache>
            </c:strRef>
          </c:tx>
          <c:spPr>
            <a:solidFill>
              <a:srgbClr val="BDDCA8"/>
            </a:solidFill>
          </c:spPr>
          <c:invertIfNegative val="0"/>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Dati!$B$525:$B$551</c:f>
              <c:strCache>
                <c:ptCount val="27"/>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pt idx="13">
                  <c:v>06.2022., n=2808</c:v>
                </c:pt>
                <c:pt idx="14">
                  <c:v>11.2019., n=3622</c:v>
                </c:pt>
                <c:pt idx="16">
                  <c:v>07.2024., n=2318</c:v>
                </c:pt>
                <c:pt idx="17">
                  <c:v>06.2022., n=2808</c:v>
                </c:pt>
                <c:pt idx="18">
                  <c:v>11.2019., n=3622</c:v>
                </c:pt>
                <c:pt idx="20">
                  <c:v>07.2024., n=2318</c:v>
                </c:pt>
                <c:pt idx="21">
                  <c:v>06.2022., n=2808</c:v>
                </c:pt>
                <c:pt idx="22">
                  <c:v>11.2019., n=3622</c:v>
                </c:pt>
                <c:pt idx="24">
                  <c:v>07.2024., n=2318</c:v>
                </c:pt>
                <c:pt idx="25">
                  <c:v>06.2022., n=2808</c:v>
                </c:pt>
                <c:pt idx="26">
                  <c:v>11.2019., n=3622</c:v>
                </c:pt>
              </c:strCache>
            </c:strRef>
          </c:cat>
          <c:val>
            <c:numRef>
              <c:f>Dati!$F$525:$F$551</c:f>
              <c:numCache>
                <c:formatCode>0</c:formatCode>
                <c:ptCount val="27"/>
                <c:pt idx="0" formatCode="###0">
                  <c:v>33.327214981487259</c:v>
                </c:pt>
                <c:pt idx="1">
                  <c:v>33.5</c:v>
                </c:pt>
                <c:pt idx="2">
                  <c:v>35.9</c:v>
                </c:pt>
                <c:pt idx="4" formatCode="###0">
                  <c:v>34.404081435255193</c:v>
                </c:pt>
                <c:pt idx="5">
                  <c:v>35.5</c:v>
                </c:pt>
                <c:pt idx="6">
                  <c:v>37.4</c:v>
                </c:pt>
                <c:pt idx="8" formatCode="###0">
                  <c:v>28.939688105309948</c:v>
                </c:pt>
                <c:pt idx="9">
                  <c:v>28.7</c:v>
                </c:pt>
                <c:pt idx="10">
                  <c:v>33.799999999999997</c:v>
                </c:pt>
                <c:pt idx="12" formatCode="###0">
                  <c:v>21.525541769756014</c:v>
                </c:pt>
                <c:pt idx="13">
                  <c:v>18.8</c:v>
                </c:pt>
                <c:pt idx="14">
                  <c:v>19</c:v>
                </c:pt>
                <c:pt idx="16" formatCode="###0">
                  <c:v>19.974339873312374</c:v>
                </c:pt>
                <c:pt idx="17">
                  <c:v>19.2</c:v>
                </c:pt>
                <c:pt idx="18">
                  <c:v>24.5</c:v>
                </c:pt>
                <c:pt idx="20" formatCode="###0">
                  <c:v>17.345702093160419</c:v>
                </c:pt>
                <c:pt idx="21">
                  <c:v>15.5</c:v>
                </c:pt>
                <c:pt idx="22">
                  <c:v>18.600000000000001</c:v>
                </c:pt>
                <c:pt idx="24" formatCode="###0">
                  <c:v>13.01575722540165</c:v>
                </c:pt>
                <c:pt idx="25">
                  <c:v>14.5</c:v>
                </c:pt>
                <c:pt idx="26">
                  <c:v>18.399999999999999</c:v>
                </c:pt>
              </c:numCache>
            </c:numRef>
          </c:val>
          <c:extLst xmlns:c16r2="http://schemas.microsoft.com/office/drawing/2015/06/chart">
            <c:ext xmlns:c16="http://schemas.microsoft.com/office/drawing/2014/chart" uri="{C3380CC4-5D6E-409C-BE32-E72D297353CC}">
              <c16:uniqueId val="{00000003-F120-4B61-8B47-DC665EA81CD7}"/>
            </c:ext>
          </c:extLst>
        </c:ser>
        <c:ser>
          <c:idx val="4"/>
          <c:order val="4"/>
          <c:tx>
            <c:strRef>
              <c:f>Dati!$G$524</c:f>
              <c:strCache>
                <c:ptCount val="1"/>
                <c:pt idx="0">
                  <c:v>Pilnīgi 
piekrīt</c:v>
                </c:pt>
              </c:strCache>
            </c:strRef>
          </c:tx>
          <c:spPr>
            <a:solidFill>
              <a:srgbClr val="385723"/>
            </a:solidFill>
          </c:spPr>
          <c:invertIfNegative val="0"/>
          <c:dLbls>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Dati!$B$525:$B$551</c:f>
              <c:strCache>
                <c:ptCount val="27"/>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pt idx="13">
                  <c:v>06.2022., n=2808</c:v>
                </c:pt>
                <c:pt idx="14">
                  <c:v>11.2019., n=3622</c:v>
                </c:pt>
                <c:pt idx="16">
                  <c:v>07.2024., n=2318</c:v>
                </c:pt>
                <c:pt idx="17">
                  <c:v>06.2022., n=2808</c:v>
                </c:pt>
                <c:pt idx="18">
                  <c:v>11.2019., n=3622</c:v>
                </c:pt>
                <c:pt idx="20">
                  <c:v>07.2024., n=2318</c:v>
                </c:pt>
                <c:pt idx="21">
                  <c:v>06.2022., n=2808</c:v>
                </c:pt>
                <c:pt idx="22">
                  <c:v>11.2019., n=3622</c:v>
                </c:pt>
                <c:pt idx="24">
                  <c:v>07.2024., n=2318</c:v>
                </c:pt>
                <c:pt idx="25">
                  <c:v>06.2022., n=2808</c:v>
                </c:pt>
                <c:pt idx="26">
                  <c:v>11.2019., n=3622</c:v>
                </c:pt>
              </c:strCache>
            </c:strRef>
          </c:cat>
          <c:val>
            <c:numRef>
              <c:f>Dati!$G$525:$G$551</c:f>
              <c:numCache>
                <c:formatCode>0</c:formatCode>
                <c:ptCount val="27"/>
                <c:pt idx="0" formatCode="###0">
                  <c:v>41.2504308515567</c:v>
                </c:pt>
                <c:pt idx="1">
                  <c:v>34.799999999999997</c:v>
                </c:pt>
                <c:pt idx="2">
                  <c:v>35.299999999999997</c:v>
                </c:pt>
                <c:pt idx="4" formatCode="###0">
                  <c:v>35.347124674029239</c:v>
                </c:pt>
                <c:pt idx="5">
                  <c:v>28.6</c:v>
                </c:pt>
                <c:pt idx="6">
                  <c:v>29.3</c:v>
                </c:pt>
                <c:pt idx="8" formatCode="###0">
                  <c:v>9.5667459242283233</c:v>
                </c:pt>
                <c:pt idx="9">
                  <c:v>9</c:v>
                </c:pt>
                <c:pt idx="10">
                  <c:v>10.8</c:v>
                </c:pt>
                <c:pt idx="12" formatCode="###0">
                  <c:v>15.074784169548455</c:v>
                </c:pt>
                <c:pt idx="13">
                  <c:v>9.9</c:v>
                </c:pt>
                <c:pt idx="14">
                  <c:v>11.1</c:v>
                </c:pt>
                <c:pt idx="16" formatCode="###0">
                  <c:v>5.2910300391453644</c:v>
                </c:pt>
                <c:pt idx="17">
                  <c:v>6</c:v>
                </c:pt>
                <c:pt idx="18">
                  <c:v>7.8</c:v>
                </c:pt>
                <c:pt idx="20" formatCode="###0">
                  <c:v>4.8962153191646225</c:v>
                </c:pt>
                <c:pt idx="21">
                  <c:v>5.0999999999999996</c:v>
                </c:pt>
                <c:pt idx="22">
                  <c:v>5</c:v>
                </c:pt>
                <c:pt idx="24" formatCode="###0">
                  <c:v>4.3106421463526479</c:v>
                </c:pt>
                <c:pt idx="25">
                  <c:v>6.1</c:v>
                </c:pt>
                <c:pt idx="26">
                  <c:v>6.5</c:v>
                </c:pt>
              </c:numCache>
            </c:numRef>
          </c:val>
          <c:extLst xmlns:c16r2="http://schemas.microsoft.com/office/drawing/2015/06/chart">
            <c:ext xmlns:c16="http://schemas.microsoft.com/office/drawing/2014/chart" uri="{C3380CC4-5D6E-409C-BE32-E72D297353CC}">
              <c16:uniqueId val="{00000004-F120-4B61-8B47-DC665EA81CD7}"/>
            </c:ext>
          </c:extLst>
        </c:ser>
        <c:ser>
          <c:idx val="5"/>
          <c:order val="5"/>
          <c:tx>
            <c:strRef>
              <c:f>Dati!$H$524</c:f>
              <c:strCache>
                <c:ptCount val="1"/>
                <c:pt idx="0">
                  <c:v>.</c:v>
                </c:pt>
              </c:strCache>
            </c:strRef>
          </c:tx>
          <c:spPr>
            <a:noFill/>
          </c:spPr>
          <c:invertIfNegative val="0"/>
          <c:dLbls>
            <c:delete val="1"/>
          </c:dLbls>
          <c:cat>
            <c:strRef>
              <c:f>Dati!$B$525:$B$551</c:f>
              <c:strCache>
                <c:ptCount val="27"/>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pt idx="13">
                  <c:v>06.2022., n=2808</c:v>
                </c:pt>
                <c:pt idx="14">
                  <c:v>11.2019., n=3622</c:v>
                </c:pt>
                <c:pt idx="16">
                  <c:v>07.2024., n=2318</c:v>
                </c:pt>
                <c:pt idx="17">
                  <c:v>06.2022., n=2808</c:v>
                </c:pt>
                <c:pt idx="18">
                  <c:v>11.2019., n=3622</c:v>
                </c:pt>
                <c:pt idx="20">
                  <c:v>07.2024., n=2318</c:v>
                </c:pt>
                <c:pt idx="21">
                  <c:v>06.2022., n=2808</c:v>
                </c:pt>
                <c:pt idx="22">
                  <c:v>11.2019., n=3622</c:v>
                </c:pt>
                <c:pt idx="24">
                  <c:v>07.2024., n=2318</c:v>
                </c:pt>
                <c:pt idx="25">
                  <c:v>06.2022., n=2808</c:v>
                </c:pt>
                <c:pt idx="26">
                  <c:v>11.2019., n=3622</c:v>
                </c:pt>
              </c:strCache>
            </c:strRef>
          </c:cat>
          <c:val>
            <c:numRef>
              <c:f>Dati!$H$525:$H$551</c:f>
              <c:numCache>
                <c:formatCode>0.0</c:formatCode>
                <c:ptCount val="27"/>
                <c:pt idx="0">
                  <c:v>7.1694788409852777</c:v>
                </c:pt>
                <c:pt idx="1">
                  <c:v>13.44712467402924</c:v>
                </c:pt>
                <c:pt idx="2">
                  <c:v>10.547124674029241</c:v>
                </c:pt>
                <c:pt idx="3">
                  <c:v>81.747124674029237</c:v>
                </c:pt>
                <c:pt idx="4">
                  <c:v>11.995918564744805</c:v>
                </c:pt>
                <c:pt idx="5">
                  <c:v>17.647124674029236</c:v>
                </c:pt>
                <c:pt idx="6">
                  <c:v>15.047124674029241</c:v>
                </c:pt>
                <c:pt idx="7">
                  <c:v>81.747124674029237</c:v>
                </c:pt>
                <c:pt idx="8">
                  <c:v>43.240690644490961</c:v>
                </c:pt>
                <c:pt idx="9">
                  <c:v>44.047124674029234</c:v>
                </c:pt>
                <c:pt idx="10">
                  <c:v>37.147124674029243</c:v>
                </c:pt>
                <c:pt idx="11">
                  <c:v>81.747124674029237</c:v>
                </c:pt>
                <c:pt idx="12">
                  <c:v>45.146798734724769</c:v>
                </c:pt>
                <c:pt idx="13">
                  <c:v>53.047124674029234</c:v>
                </c:pt>
                <c:pt idx="14">
                  <c:v>51.647124674029243</c:v>
                </c:pt>
                <c:pt idx="15">
                  <c:v>81.747124674029237</c:v>
                </c:pt>
                <c:pt idx="16">
                  <c:v>56.481754761571494</c:v>
                </c:pt>
                <c:pt idx="17">
                  <c:v>56.547124674029234</c:v>
                </c:pt>
                <c:pt idx="18">
                  <c:v>49.44712467402924</c:v>
                </c:pt>
                <c:pt idx="19">
                  <c:v>81.747124674029237</c:v>
                </c:pt>
                <c:pt idx="20">
                  <c:v>59.505207261704193</c:v>
                </c:pt>
                <c:pt idx="21">
                  <c:v>61.147124674029243</c:v>
                </c:pt>
                <c:pt idx="22">
                  <c:v>58.147124674029236</c:v>
                </c:pt>
                <c:pt idx="23">
                  <c:v>81.747124674029237</c:v>
                </c:pt>
                <c:pt idx="24">
                  <c:v>64.420725302274946</c:v>
                </c:pt>
                <c:pt idx="25">
                  <c:v>61.147124674029243</c:v>
                </c:pt>
                <c:pt idx="26">
                  <c:v>56.847124674029239</c:v>
                </c:pt>
              </c:numCache>
            </c:numRef>
          </c:val>
          <c:extLst xmlns:c16r2="http://schemas.microsoft.com/office/drawing/2015/06/chart">
            <c:ext xmlns:c16="http://schemas.microsoft.com/office/drawing/2014/chart" uri="{C3380CC4-5D6E-409C-BE32-E72D297353CC}">
              <c16:uniqueId val="{00000005-F120-4B61-8B47-DC665EA81CD7}"/>
            </c:ext>
          </c:extLst>
        </c:ser>
        <c:ser>
          <c:idx val="6"/>
          <c:order val="6"/>
          <c:tx>
            <c:strRef>
              <c:f>Dati!$I$524</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Dati!$B$525:$B$551</c:f>
              <c:strCache>
                <c:ptCount val="27"/>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pt idx="13">
                  <c:v>06.2022., n=2808</c:v>
                </c:pt>
                <c:pt idx="14">
                  <c:v>11.2019., n=3622</c:v>
                </c:pt>
                <c:pt idx="16">
                  <c:v>07.2024., n=2318</c:v>
                </c:pt>
                <c:pt idx="17">
                  <c:v>06.2022., n=2808</c:v>
                </c:pt>
                <c:pt idx="18">
                  <c:v>11.2019., n=3622</c:v>
                </c:pt>
                <c:pt idx="20">
                  <c:v>07.2024., n=2318</c:v>
                </c:pt>
                <c:pt idx="21">
                  <c:v>06.2022., n=2808</c:v>
                </c:pt>
                <c:pt idx="22">
                  <c:v>11.2019., n=3622</c:v>
                </c:pt>
                <c:pt idx="24">
                  <c:v>07.2024., n=2318</c:v>
                </c:pt>
                <c:pt idx="25">
                  <c:v>06.2022., n=2808</c:v>
                </c:pt>
                <c:pt idx="26">
                  <c:v>11.2019., n=3622</c:v>
                </c:pt>
              </c:strCache>
            </c:strRef>
          </c:cat>
          <c:val>
            <c:numRef>
              <c:f>Dati!$I$525:$I$551</c:f>
              <c:numCache>
                <c:formatCode>0</c:formatCode>
                <c:ptCount val="27"/>
                <c:pt idx="0" formatCode="###0">
                  <c:v>15.169623705801284</c:v>
                </c:pt>
                <c:pt idx="1">
                  <c:v>20.3</c:v>
                </c:pt>
                <c:pt idx="2">
                  <c:v>17.7</c:v>
                </c:pt>
                <c:pt idx="4" formatCode="###0">
                  <c:v>17.803492566034123</c:v>
                </c:pt>
                <c:pt idx="5">
                  <c:v>23.3</c:v>
                </c:pt>
                <c:pt idx="6">
                  <c:v>20.7</c:v>
                </c:pt>
                <c:pt idx="8" formatCode="###0">
                  <c:v>18.237514105896967</c:v>
                </c:pt>
                <c:pt idx="9">
                  <c:v>25.1</c:v>
                </c:pt>
                <c:pt idx="10">
                  <c:v>20.5</c:v>
                </c:pt>
                <c:pt idx="12" formatCode="###0">
                  <c:v>34.232762132293438</c:v>
                </c:pt>
                <c:pt idx="13">
                  <c:v>40.9</c:v>
                </c:pt>
                <c:pt idx="14">
                  <c:v>38.6</c:v>
                </c:pt>
                <c:pt idx="16" formatCode="###0">
                  <c:v>24.872599180315021</c:v>
                </c:pt>
                <c:pt idx="17">
                  <c:v>27.8</c:v>
                </c:pt>
                <c:pt idx="18">
                  <c:v>23.9</c:v>
                </c:pt>
                <c:pt idx="20" formatCode="###0">
                  <c:v>23.757434695460535</c:v>
                </c:pt>
                <c:pt idx="21">
                  <c:v>28.8</c:v>
                </c:pt>
                <c:pt idx="22">
                  <c:v>25.7</c:v>
                </c:pt>
                <c:pt idx="24" formatCode="###0">
                  <c:v>19.013526092177667</c:v>
                </c:pt>
                <c:pt idx="25">
                  <c:v>24.7</c:v>
                </c:pt>
                <c:pt idx="26">
                  <c:v>20.8</c:v>
                </c:pt>
              </c:numCache>
            </c:numRef>
          </c:val>
          <c:extLst xmlns:c16r2="http://schemas.microsoft.com/office/drawing/2015/06/chart">
            <c:ext xmlns:c16="http://schemas.microsoft.com/office/drawing/2014/chart" uri="{C3380CC4-5D6E-409C-BE32-E72D297353CC}">
              <c16:uniqueId val="{00000006-F120-4B61-8B47-DC665EA81CD7}"/>
            </c:ext>
          </c:extLst>
        </c:ser>
        <c:dLbls>
          <c:showLegendKey val="0"/>
          <c:showVal val="1"/>
          <c:showCatName val="0"/>
          <c:showSerName val="0"/>
          <c:showPercent val="0"/>
          <c:showBubbleSize val="0"/>
        </c:dLbls>
        <c:gapWidth val="30"/>
        <c:overlap val="100"/>
        <c:axId val="673463688"/>
        <c:axId val="673466824"/>
      </c:barChart>
      <c:catAx>
        <c:axId val="673463688"/>
        <c:scaling>
          <c:orientation val="maxMin"/>
        </c:scaling>
        <c:delete val="0"/>
        <c:axPos val="l"/>
        <c:numFmt formatCode="General" sourceLinked="1"/>
        <c:majorTickMark val="none"/>
        <c:minorTickMark val="none"/>
        <c:tickLblPos val="low"/>
        <c:spPr>
          <a:ln w="3175">
            <a:solidFill>
              <a:sysClr val="windowText" lastClr="000000"/>
            </a:solidFill>
            <a:prstDash val="solid"/>
          </a:ln>
        </c:spPr>
        <c:txPr>
          <a:bodyPr rot="0" vert="horz"/>
          <a:lstStyle/>
          <a:p>
            <a:pPr>
              <a:defRPr sz="1200"/>
            </a:pPr>
            <a:endParaRPr lang="en-US"/>
          </a:p>
        </c:txPr>
        <c:crossAx val="673466824"/>
        <c:crossesAt val="65.3"/>
        <c:auto val="1"/>
        <c:lblAlgn val="ctr"/>
        <c:lblOffset val="100"/>
        <c:tickLblSkip val="1"/>
        <c:tickMarkSkip val="1"/>
        <c:noMultiLvlLbl val="0"/>
      </c:catAx>
      <c:valAx>
        <c:axId val="673466824"/>
        <c:scaling>
          <c:orientation val="minMax"/>
          <c:max val="195"/>
          <c:min val="0"/>
        </c:scaling>
        <c:delete val="1"/>
        <c:axPos val="t"/>
        <c:numFmt formatCode="0.0" sourceLinked="1"/>
        <c:majorTickMark val="out"/>
        <c:minorTickMark val="none"/>
        <c:tickLblPos val="nextTo"/>
        <c:crossAx val="673463688"/>
        <c:crosses val="autoZero"/>
        <c:crossBetween val="between"/>
      </c:valAx>
      <c:spPr>
        <a:noFill/>
        <a:ln w="3175">
          <a:noFill/>
          <a:prstDash val="solid"/>
        </a:ln>
      </c:spPr>
    </c:plotArea>
    <c:legend>
      <c:legendPos val="t"/>
      <c:legendEntry>
        <c:idx val="0"/>
        <c:txPr>
          <a:bodyPr/>
          <a:lstStyle/>
          <a:p>
            <a:pPr>
              <a:defRPr sz="1200">
                <a:solidFill>
                  <a:schemeClr val="bg1"/>
                </a:solidFill>
              </a:defRPr>
            </a:pPr>
            <a:endParaRPr lang="en-US"/>
          </a:p>
        </c:txPr>
      </c:legendEntry>
      <c:legendEntry>
        <c:idx val="5"/>
        <c:txPr>
          <a:bodyPr/>
          <a:lstStyle/>
          <a:p>
            <a:pPr>
              <a:defRPr sz="1200">
                <a:solidFill>
                  <a:schemeClr val="bg1"/>
                </a:solidFill>
              </a:defRPr>
            </a:pPr>
            <a:endParaRPr lang="en-US"/>
          </a:p>
        </c:txPr>
      </c:legendEntry>
      <c:layout>
        <c:manualLayout>
          <c:xMode val="edge"/>
          <c:yMode val="edge"/>
          <c:x val="0.37585988148215793"/>
          <c:y val="4.2899385216146431E-3"/>
          <c:w val="0.5365797976525094"/>
          <c:h val="9.525033949845009E-2"/>
        </c:manualLayout>
      </c:layout>
      <c:overlay val="0"/>
      <c:txPr>
        <a:bodyPr/>
        <a:lstStyle/>
        <a:p>
          <a:pPr>
            <a:defRPr sz="1200"/>
          </a:pPr>
          <a:endParaRPr lang="en-US"/>
        </a:p>
      </c:txPr>
    </c:legend>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307285364385129"/>
          <c:y val="6.8441032452037101E-2"/>
          <c:w val="0.62066873600710826"/>
          <c:h val="0.90666390486770498"/>
        </c:manualLayout>
      </c:layout>
      <c:barChart>
        <c:barDir val="bar"/>
        <c:grouping val="stacked"/>
        <c:varyColors val="0"/>
        <c:ser>
          <c:idx val="0"/>
          <c:order val="0"/>
          <c:tx>
            <c:strRef>
              <c:f>Dati!$D$620</c:f>
              <c:strCache>
                <c:ptCount val="1"/>
                <c:pt idx="0">
                  <c:v>.</c:v>
                </c:pt>
              </c:strCache>
            </c:strRef>
          </c:tx>
          <c:spPr>
            <a:noFill/>
            <a:ln w="25400">
              <a:noFill/>
            </a:ln>
          </c:spPr>
          <c:invertIfNegative val="0"/>
          <c:dLbls>
            <c:delete val="1"/>
          </c:dLbls>
          <c:cat>
            <c:strRef>
              <c:f>Dati!$C$621:$C$666</c:f>
              <c:strCache>
                <c:ptCount val="46"/>
                <c:pt idx="0">
                  <c:v> Rīgas reģions, n=1571</c:v>
                </c:pt>
                <c:pt idx="1">
                  <c:v> Vidzemes reģions, n=277</c:v>
                </c:pt>
                <c:pt idx="2">
                  <c:v> Kurzemes reģions, n=213</c:v>
                </c:pt>
                <c:pt idx="3">
                  <c:v> Zemgales reģions, n=156</c:v>
                </c:pt>
                <c:pt idx="4">
                  <c:v> Latgales reģions, n=101</c:v>
                </c:pt>
                <c:pt idx="6">
                  <c:v> Rīgas reģions, n=1571</c:v>
                </c:pt>
                <c:pt idx="7">
                  <c:v> Vidzemes reģions, n=277</c:v>
                </c:pt>
                <c:pt idx="8">
                  <c:v> Kurzemes reģions, n=213</c:v>
                </c:pt>
                <c:pt idx="9">
                  <c:v> Zemgales reģions, n=156</c:v>
                </c:pt>
                <c:pt idx="10">
                  <c:v> Latgales reģions, n=101</c:v>
                </c:pt>
                <c:pt idx="13">
                  <c:v> Rīgas reģions, n=1571</c:v>
                </c:pt>
                <c:pt idx="14">
                  <c:v> Vidzemes reģions, n=277</c:v>
                </c:pt>
                <c:pt idx="15">
                  <c:v> Kurzemes reģions, n=213</c:v>
                </c:pt>
                <c:pt idx="16">
                  <c:v> Zemgales reģions, n=156</c:v>
                </c:pt>
                <c:pt idx="17">
                  <c:v> Latgales reģions, n=101</c:v>
                </c:pt>
                <c:pt idx="20">
                  <c:v> Rīgas reģions, n=1571</c:v>
                </c:pt>
                <c:pt idx="21">
                  <c:v> Vidzemes reģions, n=277</c:v>
                </c:pt>
                <c:pt idx="22">
                  <c:v> Kurzemes reģions, n=213</c:v>
                </c:pt>
                <c:pt idx="23">
                  <c:v> Zemgales reģions, n=156</c:v>
                </c:pt>
                <c:pt idx="24">
                  <c:v> Latgales reģions, n=101</c:v>
                </c:pt>
                <c:pt idx="27">
                  <c:v> Rīgas reģions, n=1571</c:v>
                </c:pt>
                <c:pt idx="28">
                  <c:v> Vidzemes reģions, n=277</c:v>
                </c:pt>
                <c:pt idx="29">
                  <c:v> Kurzemes reģions, n=213</c:v>
                </c:pt>
                <c:pt idx="30">
                  <c:v> Zemgales reģions, n=156</c:v>
                </c:pt>
                <c:pt idx="31">
                  <c:v> Latgales reģions, n=101</c:v>
                </c:pt>
                <c:pt idx="34">
                  <c:v> Rīgas reģions, n=1571</c:v>
                </c:pt>
                <c:pt idx="35">
                  <c:v> Vidzemes reģions, n=277</c:v>
                </c:pt>
                <c:pt idx="36">
                  <c:v> Kurzemes reģions, n=213</c:v>
                </c:pt>
                <c:pt idx="37">
                  <c:v> Zemgales reģions, n=156</c:v>
                </c:pt>
                <c:pt idx="38">
                  <c:v> Latgales reģions, n=101</c:v>
                </c:pt>
                <c:pt idx="41">
                  <c:v> Rīgas reģions, n=1571</c:v>
                </c:pt>
                <c:pt idx="42">
                  <c:v> Vidzemes reģions, n=277</c:v>
                </c:pt>
                <c:pt idx="43">
                  <c:v> Kurzemes reģions, n=213</c:v>
                </c:pt>
                <c:pt idx="44">
                  <c:v> Zemgales reģions, n=156</c:v>
                </c:pt>
                <c:pt idx="45">
                  <c:v> Latgales reģions, n=101</c:v>
                </c:pt>
              </c:strCache>
            </c:strRef>
          </c:cat>
          <c:val>
            <c:numRef>
              <c:f>Dati!$D$621:$D$666</c:f>
              <c:numCache>
                <c:formatCode>0.0</c:formatCode>
                <c:ptCount val="46"/>
                <c:pt idx="0">
                  <c:v>78.301129092800366</c:v>
                </c:pt>
                <c:pt idx="1">
                  <c:v>75.701129092800358</c:v>
                </c:pt>
                <c:pt idx="2">
                  <c:v>82.401129092800375</c:v>
                </c:pt>
                <c:pt idx="3">
                  <c:v>75.40112909280036</c:v>
                </c:pt>
                <c:pt idx="4">
                  <c:v>80.501129092800369</c:v>
                </c:pt>
                <c:pt idx="5">
                  <c:v>88.501129092800369</c:v>
                </c:pt>
                <c:pt idx="6">
                  <c:v>75.450246744953901</c:v>
                </c:pt>
                <c:pt idx="7">
                  <c:v>72.908450489467825</c:v>
                </c:pt>
                <c:pt idx="8">
                  <c:v>80.326605629010402</c:v>
                </c:pt>
                <c:pt idx="9">
                  <c:v>78.817498788510648</c:v>
                </c:pt>
                <c:pt idx="10">
                  <c:v>82.397203026337579</c:v>
                </c:pt>
                <c:pt idx="12">
                  <c:v>88.501129092800369</c:v>
                </c:pt>
                <c:pt idx="13">
                  <c:v>46.228220336854378</c:v>
                </c:pt>
                <c:pt idx="14">
                  <c:v>38.378240948042034</c:v>
                </c:pt>
                <c:pt idx="15">
                  <c:v>42.686267169047895</c:v>
                </c:pt>
                <c:pt idx="16">
                  <c:v>43.243719363752362</c:v>
                </c:pt>
                <c:pt idx="17">
                  <c:v>57.981498760486382</c:v>
                </c:pt>
                <c:pt idx="19">
                  <c:v>88.501129092800369</c:v>
                </c:pt>
                <c:pt idx="20">
                  <c:v>58.73402925404875</c:v>
                </c:pt>
                <c:pt idx="21">
                  <c:v>58.957282725780985</c:v>
                </c:pt>
                <c:pt idx="22">
                  <c:v>59.81469177504728</c:v>
                </c:pt>
                <c:pt idx="23">
                  <c:v>59.590532416740075</c:v>
                </c:pt>
                <c:pt idx="24">
                  <c:v>69.57975113425023</c:v>
                </c:pt>
                <c:pt idx="26">
                  <c:v>88.501129092800369</c:v>
                </c:pt>
                <c:pt idx="27">
                  <c:v>38.523507503611874</c:v>
                </c:pt>
                <c:pt idx="28">
                  <c:v>37.128400875016453</c:v>
                </c:pt>
                <c:pt idx="29">
                  <c:v>36.521095308457532</c:v>
                </c:pt>
                <c:pt idx="30">
                  <c:v>36.128138557154486</c:v>
                </c:pt>
                <c:pt idx="31">
                  <c:v>54.178860130317879</c:v>
                </c:pt>
                <c:pt idx="33">
                  <c:v>88.501129092800369</c:v>
                </c:pt>
                <c:pt idx="34">
                  <c:v>34.288073834531289</c:v>
                </c:pt>
                <c:pt idx="35">
                  <c:v>30.044041685394564</c:v>
                </c:pt>
                <c:pt idx="36">
                  <c:v>35.329000783352797</c:v>
                </c:pt>
                <c:pt idx="37">
                  <c:v>33.963714501291079</c:v>
                </c:pt>
                <c:pt idx="38">
                  <c:v>51.023428682653631</c:v>
                </c:pt>
                <c:pt idx="40">
                  <c:v>88.501129092800369</c:v>
                </c:pt>
                <c:pt idx="41">
                  <c:v>25.590466191415526</c:v>
                </c:pt>
                <c:pt idx="42">
                  <c:v>18.569812907277804</c:v>
                </c:pt>
                <c:pt idx="43">
                  <c:v>20.597909823466928</c:v>
                </c:pt>
                <c:pt idx="44">
                  <c:v>21.475506385517193</c:v>
                </c:pt>
                <c:pt idx="45">
                  <c:v>45.846166665159799</c:v>
                </c:pt>
              </c:numCache>
            </c:numRef>
          </c:val>
          <c:extLst xmlns:c16r2="http://schemas.microsoft.com/office/drawing/2015/06/chart">
            <c:ext xmlns:c16="http://schemas.microsoft.com/office/drawing/2014/chart" uri="{C3380CC4-5D6E-409C-BE32-E72D297353CC}">
              <c16:uniqueId val="{00000000-C29F-412A-B997-0CAD615A389C}"/>
            </c:ext>
          </c:extLst>
        </c:ser>
        <c:ser>
          <c:idx val="1"/>
          <c:order val="1"/>
          <c:tx>
            <c:strRef>
              <c:f>Dati!$E$620</c:f>
              <c:strCache>
                <c:ptCount val="1"/>
                <c:pt idx="0">
                  <c:v>Pilnīgi 
nepiekrīt</c:v>
                </c:pt>
              </c:strCache>
            </c:strRef>
          </c:tx>
          <c:spPr>
            <a:solidFill>
              <a:srgbClr val="840C54"/>
            </a:solidFill>
            <a:ln w="25400">
              <a:noFill/>
            </a:ln>
          </c:spPr>
          <c:invertIfNegative val="0"/>
          <c:dLbls>
            <c:dLbl>
              <c:idx val="2"/>
              <c:layout/>
              <c:numFmt formatCode="0" sourceLinked="0"/>
              <c:spPr>
                <a:noFill/>
                <a:ln w="25400">
                  <a:noFill/>
                </a:ln>
              </c:spPr>
              <c:txPr>
                <a:bodyPr/>
                <a:lstStyle/>
                <a:p>
                  <a:pPr>
                    <a:defRPr sz="900" b="1">
                      <a:solidFill>
                        <a:schemeClr val="tx1"/>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dLbl>
              <c:idx val="4"/>
              <c:layout/>
              <c:numFmt formatCode="0" sourceLinked="0"/>
              <c:spPr>
                <a:noFill/>
                <a:ln w="25400">
                  <a:noFill/>
                </a:ln>
              </c:spPr>
              <c:txPr>
                <a:bodyPr/>
                <a:lstStyle/>
                <a:p>
                  <a:pPr>
                    <a:defRPr sz="900" b="1">
                      <a:solidFill>
                        <a:schemeClr val="tx1"/>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dLbl>
              <c:idx val="8"/>
              <c:layout/>
              <c:numFmt formatCode="0" sourceLinked="0"/>
              <c:spPr>
                <a:noFill/>
                <a:ln w="25400">
                  <a:noFill/>
                </a:ln>
              </c:spPr>
              <c:txPr>
                <a:bodyPr/>
                <a:lstStyle/>
                <a:p>
                  <a:pPr>
                    <a:defRPr sz="900" b="1">
                      <a:solidFill>
                        <a:schemeClr val="tx1"/>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dLbl>
              <c:idx val="9"/>
              <c:layout/>
              <c:numFmt formatCode="0" sourceLinked="0"/>
              <c:spPr>
                <a:noFill/>
                <a:ln w="25400">
                  <a:noFill/>
                </a:ln>
              </c:spPr>
              <c:txPr>
                <a:bodyPr/>
                <a:lstStyle/>
                <a:p>
                  <a:pPr>
                    <a:defRPr sz="900" b="1">
                      <a:solidFill>
                        <a:schemeClr val="tx1"/>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dLbl>
              <c:idx val="10"/>
              <c:layout/>
              <c:numFmt formatCode="0" sourceLinked="0"/>
              <c:spPr>
                <a:noFill/>
                <a:ln w="25400">
                  <a:noFill/>
                </a:ln>
              </c:spPr>
              <c:txPr>
                <a:bodyPr/>
                <a:lstStyle/>
                <a:p>
                  <a:pPr>
                    <a:defRPr sz="900" b="1">
                      <a:solidFill>
                        <a:schemeClr val="tx1"/>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dLbl>
              <c:idx val="24"/>
              <c:layout/>
              <c:numFmt formatCode="0" sourceLinked="0"/>
              <c:spPr>
                <a:noFill/>
                <a:ln w="25400">
                  <a:noFill/>
                </a:ln>
              </c:spPr>
              <c:txPr>
                <a:bodyPr/>
                <a:lstStyle/>
                <a:p>
                  <a:pPr>
                    <a:defRPr sz="900" b="1">
                      <a:solidFill>
                        <a:schemeClr val="tx1"/>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w="25400">
                <a:noFill/>
              </a:ln>
            </c:spPr>
            <c:txPr>
              <a:bodyPr/>
              <a:lstStyle/>
              <a:p>
                <a:pPr>
                  <a:defRPr sz="9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Dati!$C$621:$C$666</c:f>
              <c:strCache>
                <c:ptCount val="46"/>
                <c:pt idx="0">
                  <c:v> Rīgas reģions, n=1571</c:v>
                </c:pt>
                <c:pt idx="1">
                  <c:v> Vidzemes reģions, n=277</c:v>
                </c:pt>
                <c:pt idx="2">
                  <c:v> Kurzemes reģions, n=213</c:v>
                </c:pt>
                <c:pt idx="3">
                  <c:v> Zemgales reģions, n=156</c:v>
                </c:pt>
                <c:pt idx="4">
                  <c:v> Latgales reģions, n=101</c:v>
                </c:pt>
                <c:pt idx="6">
                  <c:v> Rīgas reģions, n=1571</c:v>
                </c:pt>
                <c:pt idx="7">
                  <c:v> Vidzemes reģions, n=277</c:v>
                </c:pt>
                <c:pt idx="8">
                  <c:v> Kurzemes reģions, n=213</c:v>
                </c:pt>
                <c:pt idx="9">
                  <c:v> Zemgales reģions, n=156</c:v>
                </c:pt>
                <c:pt idx="10">
                  <c:v> Latgales reģions, n=101</c:v>
                </c:pt>
                <c:pt idx="13">
                  <c:v> Rīgas reģions, n=1571</c:v>
                </c:pt>
                <c:pt idx="14">
                  <c:v> Vidzemes reģions, n=277</c:v>
                </c:pt>
                <c:pt idx="15">
                  <c:v> Kurzemes reģions, n=213</c:v>
                </c:pt>
                <c:pt idx="16">
                  <c:v> Zemgales reģions, n=156</c:v>
                </c:pt>
                <c:pt idx="17">
                  <c:v> Latgales reģions, n=101</c:v>
                </c:pt>
                <c:pt idx="20">
                  <c:v> Rīgas reģions, n=1571</c:v>
                </c:pt>
                <c:pt idx="21">
                  <c:v> Vidzemes reģions, n=277</c:v>
                </c:pt>
                <c:pt idx="22">
                  <c:v> Kurzemes reģions, n=213</c:v>
                </c:pt>
                <c:pt idx="23">
                  <c:v> Zemgales reģions, n=156</c:v>
                </c:pt>
                <c:pt idx="24">
                  <c:v> Latgales reģions, n=101</c:v>
                </c:pt>
                <c:pt idx="27">
                  <c:v> Rīgas reģions, n=1571</c:v>
                </c:pt>
                <c:pt idx="28">
                  <c:v> Vidzemes reģions, n=277</c:v>
                </c:pt>
                <c:pt idx="29">
                  <c:v> Kurzemes reģions, n=213</c:v>
                </c:pt>
                <c:pt idx="30">
                  <c:v> Zemgales reģions, n=156</c:v>
                </c:pt>
                <c:pt idx="31">
                  <c:v> Latgales reģions, n=101</c:v>
                </c:pt>
                <c:pt idx="34">
                  <c:v> Rīgas reģions, n=1571</c:v>
                </c:pt>
                <c:pt idx="35">
                  <c:v> Vidzemes reģions, n=277</c:v>
                </c:pt>
                <c:pt idx="36">
                  <c:v> Kurzemes reģions, n=213</c:v>
                </c:pt>
                <c:pt idx="37">
                  <c:v> Zemgales reģions, n=156</c:v>
                </c:pt>
                <c:pt idx="38">
                  <c:v> Latgales reģions, n=101</c:v>
                </c:pt>
                <c:pt idx="41">
                  <c:v> Rīgas reģions, n=1571</c:v>
                </c:pt>
                <c:pt idx="42">
                  <c:v> Vidzemes reģions, n=277</c:v>
                </c:pt>
                <c:pt idx="43">
                  <c:v> Kurzemes reģions, n=213</c:v>
                </c:pt>
                <c:pt idx="44">
                  <c:v> Zemgales reģions, n=156</c:v>
                </c:pt>
                <c:pt idx="45">
                  <c:v> Latgales reģions, n=101</c:v>
                </c:pt>
              </c:strCache>
            </c:strRef>
          </c:cat>
          <c:val>
            <c:numRef>
              <c:f>Dati!$E$621:$E$666</c:f>
              <c:numCache>
                <c:formatCode>0</c:formatCode>
                <c:ptCount val="46"/>
                <c:pt idx="0">
                  <c:v>4.2</c:v>
                </c:pt>
                <c:pt idx="1">
                  <c:v>5.4</c:v>
                </c:pt>
                <c:pt idx="2">
                  <c:v>1.1000000000000001</c:v>
                </c:pt>
                <c:pt idx="3">
                  <c:v>4.2</c:v>
                </c:pt>
                <c:pt idx="4">
                  <c:v>2.2000000000000002</c:v>
                </c:pt>
                <c:pt idx="6">
                  <c:v>4.18138007261906</c:v>
                </c:pt>
                <c:pt idx="7">
                  <c:v>6.0882841209971605</c:v>
                </c:pt>
                <c:pt idx="8">
                  <c:v>2.4512111030980592</c:v>
                </c:pt>
                <c:pt idx="9">
                  <c:v>2.4438640874453026</c:v>
                </c:pt>
                <c:pt idx="10" formatCode="0.0">
                  <c:v>0.32744808361102135</c:v>
                </c:pt>
                <c:pt idx="13">
                  <c:v>23.33064532421033</c:v>
                </c:pt>
                <c:pt idx="14">
                  <c:v>26.118869626846482</c:v>
                </c:pt>
                <c:pt idx="15">
                  <c:v>23.176110549308216</c:v>
                </c:pt>
                <c:pt idx="16">
                  <c:v>24.889139929178565</c:v>
                </c:pt>
                <c:pt idx="17">
                  <c:v>12.490003808476319</c:v>
                </c:pt>
                <c:pt idx="20">
                  <c:v>9.0125158661801521</c:v>
                </c:pt>
                <c:pt idx="21">
                  <c:v>10.212140460900265</c:v>
                </c:pt>
                <c:pt idx="22">
                  <c:v>7.4029720693589125</c:v>
                </c:pt>
                <c:pt idx="23">
                  <c:v>4.9574427839075588</c:v>
                </c:pt>
                <c:pt idx="24">
                  <c:v>1.9013193150842522</c:v>
                </c:pt>
                <c:pt idx="27">
                  <c:v>21.359187066645188</c:v>
                </c:pt>
                <c:pt idx="28">
                  <c:v>24.912807338536261</c:v>
                </c:pt>
                <c:pt idx="29">
                  <c:v>23.87655158321283</c:v>
                </c:pt>
                <c:pt idx="30">
                  <c:v>25.082898236811641</c:v>
                </c:pt>
                <c:pt idx="31">
                  <c:v>10.661204530991087</c:v>
                </c:pt>
                <c:pt idx="34">
                  <c:v>28.977781346099011</c:v>
                </c:pt>
                <c:pt idx="35">
                  <c:v>32.219323993243258</c:v>
                </c:pt>
                <c:pt idx="36">
                  <c:v>29.158004444006313</c:v>
                </c:pt>
                <c:pt idx="37">
                  <c:v>29.028637764764213</c:v>
                </c:pt>
                <c:pt idx="38">
                  <c:v>19.958169468460643</c:v>
                </c:pt>
                <c:pt idx="41">
                  <c:v>36.388037401864857</c:v>
                </c:pt>
                <c:pt idx="42">
                  <c:v>41.604902687053887</c:v>
                </c:pt>
                <c:pt idx="43">
                  <c:v>41.367338913409306</c:v>
                </c:pt>
                <c:pt idx="44">
                  <c:v>39.713277260343958</c:v>
                </c:pt>
                <c:pt idx="45">
                  <c:v>20.640289265221408</c:v>
                </c:pt>
              </c:numCache>
            </c:numRef>
          </c:val>
          <c:extLst xmlns:c16r2="http://schemas.microsoft.com/office/drawing/2015/06/chart">
            <c:ext xmlns:c16="http://schemas.microsoft.com/office/drawing/2014/chart" uri="{C3380CC4-5D6E-409C-BE32-E72D297353CC}">
              <c16:uniqueId val="{00000001-C29F-412A-B997-0CAD615A389C}"/>
            </c:ext>
          </c:extLst>
        </c:ser>
        <c:ser>
          <c:idx val="2"/>
          <c:order val="2"/>
          <c:tx>
            <c:strRef>
              <c:f>Dati!$F$620</c:f>
              <c:strCache>
                <c:ptCount val="1"/>
                <c:pt idx="0">
                  <c:v>Drīzāk 
nepiekrīt</c:v>
                </c:pt>
              </c:strCache>
            </c:strRef>
          </c:tx>
          <c:spPr>
            <a:solidFill>
              <a:srgbClr val="D0909F"/>
            </a:solidFill>
            <a:ln w="25400">
              <a:noFill/>
            </a:ln>
          </c:spPr>
          <c:invertIfNegative val="0"/>
          <c:dLbls>
            <c:numFmt formatCode="0" sourceLinked="0"/>
            <c:spPr>
              <a:noFill/>
              <a:ln w="25400">
                <a:noFill/>
              </a:ln>
            </c:spPr>
            <c:txPr>
              <a:bodyPr/>
              <a:lstStyle/>
              <a:p>
                <a:pPr>
                  <a:defRPr sz="900" b="1"/>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Dati!$C$621:$C$666</c:f>
              <c:strCache>
                <c:ptCount val="46"/>
                <c:pt idx="0">
                  <c:v> Rīgas reģions, n=1571</c:v>
                </c:pt>
                <c:pt idx="1">
                  <c:v> Vidzemes reģions, n=277</c:v>
                </c:pt>
                <c:pt idx="2">
                  <c:v> Kurzemes reģions, n=213</c:v>
                </c:pt>
                <c:pt idx="3">
                  <c:v> Zemgales reģions, n=156</c:v>
                </c:pt>
                <c:pt idx="4">
                  <c:v> Latgales reģions, n=101</c:v>
                </c:pt>
                <c:pt idx="6">
                  <c:v> Rīgas reģions, n=1571</c:v>
                </c:pt>
                <c:pt idx="7">
                  <c:v> Vidzemes reģions, n=277</c:v>
                </c:pt>
                <c:pt idx="8">
                  <c:v> Kurzemes reģions, n=213</c:v>
                </c:pt>
                <c:pt idx="9">
                  <c:v> Zemgales reģions, n=156</c:v>
                </c:pt>
                <c:pt idx="10">
                  <c:v> Latgales reģions, n=101</c:v>
                </c:pt>
                <c:pt idx="13">
                  <c:v> Rīgas reģions, n=1571</c:v>
                </c:pt>
                <c:pt idx="14">
                  <c:v> Vidzemes reģions, n=277</c:v>
                </c:pt>
                <c:pt idx="15">
                  <c:v> Kurzemes reģions, n=213</c:v>
                </c:pt>
                <c:pt idx="16">
                  <c:v> Zemgales reģions, n=156</c:v>
                </c:pt>
                <c:pt idx="17">
                  <c:v> Latgales reģions, n=101</c:v>
                </c:pt>
                <c:pt idx="20">
                  <c:v> Rīgas reģions, n=1571</c:v>
                </c:pt>
                <c:pt idx="21">
                  <c:v> Vidzemes reģions, n=277</c:v>
                </c:pt>
                <c:pt idx="22">
                  <c:v> Kurzemes reģions, n=213</c:v>
                </c:pt>
                <c:pt idx="23">
                  <c:v> Zemgales reģions, n=156</c:v>
                </c:pt>
                <c:pt idx="24">
                  <c:v> Latgales reģions, n=101</c:v>
                </c:pt>
                <c:pt idx="27">
                  <c:v> Rīgas reģions, n=1571</c:v>
                </c:pt>
                <c:pt idx="28">
                  <c:v> Vidzemes reģions, n=277</c:v>
                </c:pt>
                <c:pt idx="29">
                  <c:v> Kurzemes reģions, n=213</c:v>
                </c:pt>
                <c:pt idx="30">
                  <c:v> Zemgales reģions, n=156</c:v>
                </c:pt>
                <c:pt idx="31">
                  <c:v> Latgales reģions, n=101</c:v>
                </c:pt>
                <c:pt idx="34">
                  <c:v> Rīgas reģions, n=1571</c:v>
                </c:pt>
                <c:pt idx="35">
                  <c:v> Vidzemes reģions, n=277</c:v>
                </c:pt>
                <c:pt idx="36">
                  <c:v> Kurzemes reģions, n=213</c:v>
                </c:pt>
                <c:pt idx="37">
                  <c:v> Zemgales reģions, n=156</c:v>
                </c:pt>
                <c:pt idx="38">
                  <c:v> Latgales reģions, n=101</c:v>
                </c:pt>
                <c:pt idx="41">
                  <c:v> Rīgas reģions, n=1571</c:v>
                </c:pt>
                <c:pt idx="42">
                  <c:v> Vidzemes reģions, n=277</c:v>
                </c:pt>
                <c:pt idx="43">
                  <c:v> Kurzemes reģions, n=213</c:v>
                </c:pt>
                <c:pt idx="44">
                  <c:v> Zemgales reģions, n=156</c:v>
                </c:pt>
                <c:pt idx="45">
                  <c:v> Latgales reģions, n=101</c:v>
                </c:pt>
              </c:strCache>
            </c:strRef>
          </c:cat>
          <c:val>
            <c:numRef>
              <c:f>Dati!$F$621:$F$666</c:f>
              <c:numCache>
                <c:formatCode>0</c:formatCode>
                <c:ptCount val="46"/>
                <c:pt idx="0">
                  <c:v>6</c:v>
                </c:pt>
                <c:pt idx="1">
                  <c:v>7.4</c:v>
                </c:pt>
                <c:pt idx="2">
                  <c:v>5</c:v>
                </c:pt>
                <c:pt idx="3">
                  <c:v>8.9</c:v>
                </c:pt>
                <c:pt idx="4">
                  <c:v>5.8</c:v>
                </c:pt>
                <c:pt idx="6">
                  <c:v>8.8695022752274078</c:v>
                </c:pt>
                <c:pt idx="7">
                  <c:v>9.5043944823353872</c:v>
                </c:pt>
                <c:pt idx="8">
                  <c:v>5.7233123606919039</c:v>
                </c:pt>
                <c:pt idx="9">
                  <c:v>7.2397662168444192</c:v>
                </c:pt>
                <c:pt idx="10">
                  <c:v>5.7764779828517767</c:v>
                </c:pt>
                <c:pt idx="13">
                  <c:v>18.942263431735658</c:v>
                </c:pt>
                <c:pt idx="14">
                  <c:v>24.004018517911852</c:v>
                </c:pt>
                <c:pt idx="15">
                  <c:v>22.638751374444254</c:v>
                </c:pt>
                <c:pt idx="16">
                  <c:v>20.368269799869434</c:v>
                </c:pt>
                <c:pt idx="17">
                  <c:v>18.029626523837671</c:v>
                </c:pt>
                <c:pt idx="20">
                  <c:v>20.754583972571467</c:v>
                </c:pt>
                <c:pt idx="21">
                  <c:v>19.331705906119129</c:v>
                </c:pt>
                <c:pt idx="22">
                  <c:v>21.283465248394176</c:v>
                </c:pt>
                <c:pt idx="23">
                  <c:v>23.953153892152738</c:v>
                </c:pt>
                <c:pt idx="24">
                  <c:v>17.020058643465887</c:v>
                </c:pt>
                <c:pt idx="27">
                  <c:v>28.618434522543303</c:v>
                </c:pt>
                <c:pt idx="28">
                  <c:v>26.459920879247658</c:v>
                </c:pt>
                <c:pt idx="29">
                  <c:v>28.103482201130003</c:v>
                </c:pt>
                <c:pt idx="30">
                  <c:v>27.290092298834239</c:v>
                </c:pt>
                <c:pt idx="31">
                  <c:v>23.661064431491404</c:v>
                </c:pt>
                <c:pt idx="34">
                  <c:v>25.235273912170072</c:v>
                </c:pt>
                <c:pt idx="35">
                  <c:v>26.237763414162547</c:v>
                </c:pt>
                <c:pt idx="36">
                  <c:v>24.014123865441267</c:v>
                </c:pt>
                <c:pt idx="37">
                  <c:v>25.508776826745077</c:v>
                </c:pt>
                <c:pt idx="38">
                  <c:v>17.519530941686103</c:v>
                </c:pt>
                <c:pt idx="41">
                  <c:v>26.522625499519986</c:v>
                </c:pt>
                <c:pt idx="42">
                  <c:v>28.326413498468678</c:v>
                </c:pt>
                <c:pt idx="43">
                  <c:v>26.535880355924135</c:v>
                </c:pt>
                <c:pt idx="44">
                  <c:v>27.312345446939219</c:v>
                </c:pt>
                <c:pt idx="45">
                  <c:v>22.014673162419157</c:v>
                </c:pt>
              </c:numCache>
            </c:numRef>
          </c:val>
          <c:extLst xmlns:c16r2="http://schemas.microsoft.com/office/drawing/2015/06/chart">
            <c:ext xmlns:c16="http://schemas.microsoft.com/office/drawing/2014/chart" uri="{C3380CC4-5D6E-409C-BE32-E72D297353CC}">
              <c16:uniqueId val="{00000002-C29F-412A-B997-0CAD615A389C}"/>
            </c:ext>
          </c:extLst>
        </c:ser>
        <c:ser>
          <c:idx val="3"/>
          <c:order val="3"/>
          <c:tx>
            <c:strRef>
              <c:f>Dati!$G$620</c:f>
              <c:strCache>
                <c:ptCount val="1"/>
                <c:pt idx="0">
                  <c:v>Drīzāk 
piekrīt</c:v>
                </c:pt>
              </c:strCache>
            </c:strRef>
          </c:tx>
          <c:spPr>
            <a:solidFill>
              <a:srgbClr val="BDDCA8"/>
            </a:solidFill>
            <a:ln w="25400">
              <a:noFill/>
            </a:ln>
          </c:spPr>
          <c:invertIfNegative val="0"/>
          <c:dLbls>
            <c:numFmt formatCode="0" sourceLinked="0"/>
            <c:spPr>
              <a:noFill/>
              <a:ln w="25400">
                <a:noFill/>
              </a:ln>
            </c:spPr>
            <c:txPr>
              <a:bodyPr/>
              <a:lstStyle/>
              <a:p>
                <a:pPr>
                  <a:defRPr sz="900" b="1"/>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Dati!$C$621:$C$666</c:f>
              <c:strCache>
                <c:ptCount val="46"/>
                <c:pt idx="0">
                  <c:v> Rīgas reģions, n=1571</c:v>
                </c:pt>
                <c:pt idx="1">
                  <c:v> Vidzemes reģions, n=277</c:v>
                </c:pt>
                <c:pt idx="2">
                  <c:v> Kurzemes reģions, n=213</c:v>
                </c:pt>
                <c:pt idx="3">
                  <c:v> Zemgales reģions, n=156</c:v>
                </c:pt>
                <c:pt idx="4">
                  <c:v> Latgales reģions, n=101</c:v>
                </c:pt>
                <c:pt idx="6">
                  <c:v> Rīgas reģions, n=1571</c:v>
                </c:pt>
                <c:pt idx="7">
                  <c:v> Vidzemes reģions, n=277</c:v>
                </c:pt>
                <c:pt idx="8">
                  <c:v> Kurzemes reģions, n=213</c:v>
                </c:pt>
                <c:pt idx="9">
                  <c:v> Zemgales reģions, n=156</c:v>
                </c:pt>
                <c:pt idx="10">
                  <c:v> Latgales reģions, n=101</c:v>
                </c:pt>
                <c:pt idx="13">
                  <c:v> Rīgas reģions, n=1571</c:v>
                </c:pt>
                <c:pt idx="14">
                  <c:v> Vidzemes reģions, n=277</c:v>
                </c:pt>
                <c:pt idx="15">
                  <c:v> Kurzemes reģions, n=213</c:v>
                </c:pt>
                <c:pt idx="16">
                  <c:v> Zemgales reģions, n=156</c:v>
                </c:pt>
                <c:pt idx="17">
                  <c:v> Latgales reģions, n=101</c:v>
                </c:pt>
                <c:pt idx="20">
                  <c:v> Rīgas reģions, n=1571</c:v>
                </c:pt>
                <c:pt idx="21">
                  <c:v> Vidzemes reģions, n=277</c:v>
                </c:pt>
                <c:pt idx="22">
                  <c:v> Kurzemes reģions, n=213</c:v>
                </c:pt>
                <c:pt idx="23">
                  <c:v> Zemgales reģions, n=156</c:v>
                </c:pt>
                <c:pt idx="24">
                  <c:v> Latgales reģions, n=101</c:v>
                </c:pt>
                <c:pt idx="27">
                  <c:v> Rīgas reģions, n=1571</c:v>
                </c:pt>
                <c:pt idx="28">
                  <c:v> Vidzemes reģions, n=277</c:v>
                </c:pt>
                <c:pt idx="29">
                  <c:v> Kurzemes reģions, n=213</c:v>
                </c:pt>
                <c:pt idx="30">
                  <c:v> Zemgales reģions, n=156</c:v>
                </c:pt>
                <c:pt idx="31">
                  <c:v> Latgales reģions, n=101</c:v>
                </c:pt>
                <c:pt idx="34">
                  <c:v> Rīgas reģions, n=1571</c:v>
                </c:pt>
                <c:pt idx="35">
                  <c:v> Vidzemes reģions, n=277</c:v>
                </c:pt>
                <c:pt idx="36">
                  <c:v> Kurzemes reģions, n=213</c:v>
                </c:pt>
                <c:pt idx="37">
                  <c:v> Zemgales reģions, n=156</c:v>
                </c:pt>
                <c:pt idx="38">
                  <c:v> Latgales reģions, n=101</c:v>
                </c:pt>
                <c:pt idx="41">
                  <c:v> Rīgas reģions, n=1571</c:v>
                </c:pt>
                <c:pt idx="42">
                  <c:v> Vidzemes reģions, n=277</c:v>
                </c:pt>
                <c:pt idx="43">
                  <c:v> Kurzemes reģions, n=213</c:v>
                </c:pt>
                <c:pt idx="44">
                  <c:v> Zemgales reģions, n=156</c:v>
                </c:pt>
                <c:pt idx="45">
                  <c:v> Latgales reģions, n=101</c:v>
                </c:pt>
              </c:strCache>
            </c:strRef>
          </c:cat>
          <c:val>
            <c:numRef>
              <c:f>Dati!$G$621:$G$666</c:f>
              <c:numCache>
                <c:formatCode>0</c:formatCode>
                <c:ptCount val="46"/>
                <c:pt idx="0">
                  <c:v>32.700000000000003</c:v>
                </c:pt>
                <c:pt idx="1">
                  <c:v>30.2</c:v>
                </c:pt>
                <c:pt idx="2">
                  <c:v>40.4</c:v>
                </c:pt>
                <c:pt idx="3">
                  <c:v>32.5</c:v>
                </c:pt>
                <c:pt idx="4">
                  <c:v>39.200000000000003</c:v>
                </c:pt>
                <c:pt idx="6">
                  <c:v>33.57266708657437</c:v>
                </c:pt>
                <c:pt idx="7">
                  <c:v>33.914356660389402</c:v>
                </c:pt>
                <c:pt idx="8">
                  <c:v>43.201129092800365</c:v>
                </c:pt>
                <c:pt idx="9">
                  <c:v>32.587590237095981</c:v>
                </c:pt>
                <c:pt idx="10">
                  <c:v>34.421773139492664</c:v>
                </c:pt>
                <c:pt idx="13">
                  <c:v>29.821111223119289</c:v>
                </c:pt>
                <c:pt idx="14">
                  <c:v>28.373651147331483</c:v>
                </c:pt>
                <c:pt idx="15">
                  <c:v>25.273240443434581</c:v>
                </c:pt>
                <c:pt idx="16">
                  <c:v>26.606885113793435</c:v>
                </c:pt>
                <c:pt idx="17">
                  <c:v>27.098647554706378</c:v>
                </c:pt>
                <c:pt idx="20">
                  <c:v>21.050142541599232</c:v>
                </c:pt>
                <c:pt idx="21">
                  <c:v>22.107943008706179</c:v>
                </c:pt>
                <c:pt idx="22">
                  <c:v>23.776968442564506</c:v>
                </c:pt>
                <c:pt idx="23">
                  <c:v>22.618375579681668</c:v>
                </c:pt>
                <c:pt idx="24">
                  <c:v>21.349393201393326</c:v>
                </c:pt>
                <c:pt idx="27">
                  <c:v>20.310242025768993</c:v>
                </c:pt>
                <c:pt idx="28">
                  <c:v>19.797057460523664</c:v>
                </c:pt>
                <c:pt idx="29">
                  <c:v>19.012008776692134</c:v>
                </c:pt>
                <c:pt idx="30">
                  <c:v>19.324348890789803</c:v>
                </c:pt>
                <c:pt idx="31">
                  <c:v>17.801682617236828</c:v>
                </c:pt>
                <c:pt idx="34">
                  <c:v>17.338075581369075</c:v>
                </c:pt>
                <c:pt idx="35">
                  <c:v>17.423382152722585</c:v>
                </c:pt>
                <c:pt idx="36">
                  <c:v>19.745680771447748</c:v>
                </c:pt>
                <c:pt idx="37">
                  <c:v>15.141939337414536</c:v>
                </c:pt>
                <c:pt idx="38">
                  <c:v>15.728339087543377</c:v>
                </c:pt>
                <c:pt idx="41">
                  <c:v>13.578623332106103</c:v>
                </c:pt>
                <c:pt idx="42">
                  <c:v>8.7873805716523758</c:v>
                </c:pt>
                <c:pt idx="43">
                  <c:v>12.201052954177589</c:v>
                </c:pt>
                <c:pt idx="44">
                  <c:v>13.607116684137308</c:v>
                </c:pt>
                <c:pt idx="45">
                  <c:v>16.864634774464061</c:v>
                </c:pt>
              </c:numCache>
            </c:numRef>
          </c:val>
          <c:extLst xmlns:c16r2="http://schemas.microsoft.com/office/drawing/2015/06/chart">
            <c:ext xmlns:c16="http://schemas.microsoft.com/office/drawing/2014/chart" uri="{C3380CC4-5D6E-409C-BE32-E72D297353CC}">
              <c16:uniqueId val="{00000003-C29F-412A-B997-0CAD615A389C}"/>
            </c:ext>
          </c:extLst>
        </c:ser>
        <c:ser>
          <c:idx val="4"/>
          <c:order val="4"/>
          <c:tx>
            <c:strRef>
              <c:f>Dati!$H$620</c:f>
              <c:strCache>
                <c:ptCount val="1"/>
                <c:pt idx="0">
                  <c:v>Pilnīgi 
piekrīt</c:v>
                </c:pt>
              </c:strCache>
            </c:strRef>
          </c:tx>
          <c:spPr>
            <a:solidFill>
              <a:srgbClr val="385723"/>
            </a:solidFill>
            <a:ln w="25400">
              <a:noFill/>
            </a:ln>
          </c:spPr>
          <c:invertIfNegative val="0"/>
          <c:dLbls>
            <c:dLbl>
              <c:idx val="5"/>
              <c:layout>
                <c:manualLayout>
                  <c:x val="1.1906805805974146E-2"/>
                  <c:y val="3.452065141946303E-17"/>
                </c:manualLayout>
              </c:layout>
              <c:numFmt formatCode="0" sourceLinked="0"/>
              <c:spPr>
                <a:noFill/>
                <a:ln w="25400">
                  <a:noFill/>
                </a:ln>
              </c:spPr>
              <c:txPr>
                <a:bodyPr/>
                <a:lstStyle/>
                <a:p>
                  <a:pPr>
                    <a:defRPr sz="900" b="1">
                      <a:solidFill>
                        <a:schemeClr val="tx1">
                          <a:lumMod val="95000"/>
                          <a:lumOff val="5000"/>
                        </a:schemeClr>
                      </a:solidFill>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AFF-4DF1-949E-5D42C05B3B95}"/>
                </c:ext>
                <c:ext xmlns:c15="http://schemas.microsoft.com/office/drawing/2012/chart" uri="{CE6537A1-D6FC-4f65-9D91-7224C49458BB}"/>
              </c:extLst>
            </c:dLbl>
            <c:numFmt formatCode="0" sourceLinked="0"/>
            <c:spPr>
              <a:noFill/>
              <a:ln w="25400">
                <a:noFill/>
              </a:ln>
            </c:spPr>
            <c:txPr>
              <a:bodyPr/>
              <a:lstStyle/>
              <a:p>
                <a:pPr>
                  <a:defRPr sz="9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Dati!$C$621:$C$666</c:f>
              <c:strCache>
                <c:ptCount val="46"/>
                <c:pt idx="0">
                  <c:v> Rīgas reģions, n=1571</c:v>
                </c:pt>
                <c:pt idx="1">
                  <c:v> Vidzemes reģions, n=277</c:v>
                </c:pt>
                <c:pt idx="2">
                  <c:v> Kurzemes reģions, n=213</c:v>
                </c:pt>
                <c:pt idx="3">
                  <c:v> Zemgales reģions, n=156</c:v>
                </c:pt>
                <c:pt idx="4">
                  <c:v> Latgales reģions, n=101</c:v>
                </c:pt>
                <c:pt idx="6">
                  <c:v> Rīgas reģions, n=1571</c:v>
                </c:pt>
                <c:pt idx="7">
                  <c:v> Vidzemes reģions, n=277</c:v>
                </c:pt>
                <c:pt idx="8">
                  <c:v> Kurzemes reģions, n=213</c:v>
                </c:pt>
                <c:pt idx="9">
                  <c:v> Zemgales reģions, n=156</c:v>
                </c:pt>
                <c:pt idx="10">
                  <c:v> Latgales reģions, n=101</c:v>
                </c:pt>
                <c:pt idx="13">
                  <c:v> Rīgas reģions, n=1571</c:v>
                </c:pt>
                <c:pt idx="14">
                  <c:v> Vidzemes reģions, n=277</c:v>
                </c:pt>
                <c:pt idx="15">
                  <c:v> Kurzemes reģions, n=213</c:v>
                </c:pt>
                <c:pt idx="16">
                  <c:v> Zemgales reģions, n=156</c:v>
                </c:pt>
                <c:pt idx="17">
                  <c:v> Latgales reģions, n=101</c:v>
                </c:pt>
                <c:pt idx="20">
                  <c:v> Rīgas reģions, n=1571</c:v>
                </c:pt>
                <c:pt idx="21">
                  <c:v> Vidzemes reģions, n=277</c:v>
                </c:pt>
                <c:pt idx="22">
                  <c:v> Kurzemes reģions, n=213</c:v>
                </c:pt>
                <c:pt idx="23">
                  <c:v> Zemgales reģions, n=156</c:v>
                </c:pt>
                <c:pt idx="24">
                  <c:v> Latgales reģions, n=101</c:v>
                </c:pt>
                <c:pt idx="27">
                  <c:v> Rīgas reģions, n=1571</c:v>
                </c:pt>
                <c:pt idx="28">
                  <c:v> Vidzemes reģions, n=277</c:v>
                </c:pt>
                <c:pt idx="29">
                  <c:v> Kurzemes reģions, n=213</c:v>
                </c:pt>
                <c:pt idx="30">
                  <c:v> Zemgales reģions, n=156</c:v>
                </c:pt>
                <c:pt idx="31">
                  <c:v> Latgales reģions, n=101</c:v>
                </c:pt>
                <c:pt idx="34">
                  <c:v> Rīgas reģions, n=1571</c:v>
                </c:pt>
                <c:pt idx="35">
                  <c:v> Vidzemes reģions, n=277</c:v>
                </c:pt>
                <c:pt idx="36">
                  <c:v> Kurzemes reģions, n=213</c:v>
                </c:pt>
                <c:pt idx="37">
                  <c:v> Zemgales reģions, n=156</c:v>
                </c:pt>
                <c:pt idx="38">
                  <c:v> Latgales reģions, n=101</c:v>
                </c:pt>
                <c:pt idx="41">
                  <c:v> Rīgas reģions, n=1571</c:v>
                </c:pt>
                <c:pt idx="42">
                  <c:v> Vidzemes reģions, n=277</c:v>
                </c:pt>
                <c:pt idx="43">
                  <c:v> Kurzemes reģions, n=213</c:v>
                </c:pt>
                <c:pt idx="44">
                  <c:v> Zemgales reģions, n=156</c:v>
                </c:pt>
                <c:pt idx="45">
                  <c:v> Latgales reģions, n=101</c:v>
                </c:pt>
              </c:strCache>
            </c:strRef>
          </c:cat>
          <c:val>
            <c:numRef>
              <c:f>Dati!$H$621:$H$666</c:f>
              <c:numCache>
                <c:formatCode>0</c:formatCode>
                <c:ptCount val="46"/>
                <c:pt idx="0">
                  <c:v>41.8</c:v>
                </c:pt>
                <c:pt idx="1">
                  <c:v>45.3</c:v>
                </c:pt>
                <c:pt idx="2">
                  <c:v>38.1</c:v>
                </c:pt>
                <c:pt idx="3">
                  <c:v>42</c:v>
                </c:pt>
                <c:pt idx="4">
                  <c:v>25.5</c:v>
                </c:pt>
                <c:pt idx="6">
                  <c:v>35.832794592374412</c:v>
                </c:pt>
                <c:pt idx="7">
                  <c:v>35.756430790019962</c:v>
                </c:pt>
                <c:pt idx="8">
                  <c:v>29.599863943904751</c:v>
                </c:pt>
                <c:pt idx="9">
                  <c:v>41.736677519753144</c:v>
                </c:pt>
                <c:pt idx="10">
                  <c:v>27.281295053246929</c:v>
                </c:pt>
                <c:pt idx="13">
                  <c:v>9.6550892276913025</c:v>
                </c:pt>
                <c:pt idx="14">
                  <c:v>5.0011156200030156</c:v>
                </c:pt>
                <c:pt idx="15">
                  <c:v>11.921715182133241</c:v>
                </c:pt>
                <c:pt idx="16">
                  <c:v>13.101700691797699</c:v>
                </c:pt>
                <c:pt idx="17">
                  <c:v>10.916132577003088</c:v>
                </c:pt>
                <c:pt idx="20">
                  <c:v>15.569348234861739</c:v>
                </c:pt>
                <c:pt idx="21">
                  <c:v>14.371863869425653</c:v>
                </c:pt>
                <c:pt idx="22">
                  <c:v>9.5083834787106234</c:v>
                </c:pt>
                <c:pt idx="23">
                  <c:v>18.957490845208319</c:v>
                </c:pt>
                <c:pt idx="24">
                  <c:v>14.109171448009848</c:v>
                </c:pt>
                <c:pt idx="27">
                  <c:v>4.5682429203248827</c:v>
                </c:pt>
                <c:pt idx="28">
                  <c:v>6.263203937219469</c:v>
                </c:pt>
                <c:pt idx="29">
                  <c:v>4.3894523457712431</c:v>
                </c:pt>
                <c:pt idx="30">
                  <c:v>9.0862465548281861</c:v>
                </c:pt>
                <c:pt idx="31">
                  <c:v>10.588684493392067</c:v>
                </c:pt>
                <c:pt idx="34">
                  <c:v>4.5165805636484375</c:v>
                </c:pt>
                <c:pt idx="35">
                  <c:v>2.5005578100015073</c:v>
                </c:pt>
                <c:pt idx="36">
                  <c:v>5.8858340885459901</c:v>
                </c:pt>
                <c:pt idx="37">
                  <c:v>9.2800048624612597</c:v>
                </c:pt>
                <c:pt idx="38">
                  <c:v>9.3694849750685787</c:v>
                </c:pt>
                <c:pt idx="41">
                  <c:v>4.47784789889438</c:v>
                </c:pt>
                <c:pt idx="42">
                  <c:v>4.1597234085253794</c:v>
                </c:pt>
                <c:pt idx="43">
                  <c:v>2.9263015638474954</c:v>
                </c:pt>
                <c:pt idx="44">
                  <c:v>4.1394978355856304</c:v>
                </c:pt>
                <c:pt idx="45">
                  <c:v>5.1396545941513114</c:v>
                </c:pt>
              </c:numCache>
            </c:numRef>
          </c:val>
          <c:extLst xmlns:c16r2="http://schemas.microsoft.com/office/drawing/2015/06/chart">
            <c:ext xmlns:c16="http://schemas.microsoft.com/office/drawing/2014/chart" uri="{C3380CC4-5D6E-409C-BE32-E72D297353CC}">
              <c16:uniqueId val="{00000004-C29F-412A-B997-0CAD615A389C}"/>
            </c:ext>
          </c:extLst>
        </c:ser>
        <c:ser>
          <c:idx val="5"/>
          <c:order val="5"/>
          <c:tx>
            <c:strRef>
              <c:f>Dati!$I$620</c:f>
              <c:strCache>
                <c:ptCount val="1"/>
                <c:pt idx="0">
                  <c:v>.</c:v>
                </c:pt>
              </c:strCache>
            </c:strRef>
          </c:tx>
          <c:spPr>
            <a:noFill/>
            <a:ln w="25400">
              <a:noFill/>
            </a:ln>
          </c:spPr>
          <c:invertIfNegative val="0"/>
          <c:dLbls>
            <c:delete val="1"/>
          </c:dLbls>
          <c:cat>
            <c:strRef>
              <c:f>Dati!$C$621:$C$666</c:f>
              <c:strCache>
                <c:ptCount val="46"/>
                <c:pt idx="0">
                  <c:v> Rīgas reģions, n=1571</c:v>
                </c:pt>
                <c:pt idx="1">
                  <c:v> Vidzemes reģions, n=277</c:v>
                </c:pt>
                <c:pt idx="2">
                  <c:v> Kurzemes reģions, n=213</c:v>
                </c:pt>
                <c:pt idx="3">
                  <c:v> Zemgales reģions, n=156</c:v>
                </c:pt>
                <c:pt idx="4">
                  <c:v> Latgales reģions, n=101</c:v>
                </c:pt>
                <c:pt idx="6">
                  <c:v> Rīgas reģions, n=1571</c:v>
                </c:pt>
                <c:pt idx="7">
                  <c:v> Vidzemes reģions, n=277</c:v>
                </c:pt>
                <c:pt idx="8">
                  <c:v> Kurzemes reģions, n=213</c:v>
                </c:pt>
                <c:pt idx="9">
                  <c:v> Zemgales reģions, n=156</c:v>
                </c:pt>
                <c:pt idx="10">
                  <c:v> Latgales reģions, n=101</c:v>
                </c:pt>
                <c:pt idx="13">
                  <c:v> Rīgas reģions, n=1571</c:v>
                </c:pt>
                <c:pt idx="14">
                  <c:v> Vidzemes reģions, n=277</c:v>
                </c:pt>
                <c:pt idx="15">
                  <c:v> Kurzemes reģions, n=213</c:v>
                </c:pt>
                <c:pt idx="16">
                  <c:v> Zemgales reģions, n=156</c:v>
                </c:pt>
                <c:pt idx="17">
                  <c:v> Latgales reģions, n=101</c:v>
                </c:pt>
                <c:pt idx="20">
                  <c:v> Rīgas reģions, n=1571</c:v>
                </c:pt>
                <c:pt idx="21">
                  <c:v> Vidzemes reģions, n=277</c:v>
                </c:pt>
                <c:pt idx="22">
                  <c:v> Kurzemes reģions, n=213</c:v>
                </c:pt>
                <c:pt idx="23">
                  <c:v> Zemgales reģions, n=156</c:v>
                </c:pt>
                <c:pt idx="24">
                  <c:v> Latgales reģions, n=101</c:v>
                </c:pt>
                <c:pt idx="27">
                  <c:v> Rīgas reģions, n=1571</c:v>
                </c:pt>
                <c:pt idx="28">
                  <c:v> Vidzemes reģions, n=277</c:v>
                </c:pt>
                <c:pt idx="29">
                  <c:v> Kurzemes reģions, n=213</c:v>
                </c:pt>
                <c:pt idx="30">
                  <c:v> Zemgales reģions, n=156</c:v>
                </c:pt>
                <c:pt idx="31">
                  <c:v> Latgales reģions, n=101</c:v>
                </c:pt>
                <c:pt idx="34">
                  <c:v> Rīgas reģions, n=1571</c:v>
                </c:pt>
                <c:pt idx="35">
                  <c:v> Vidzemes reģions, n=277</c:v>
                </c:pt>
                <c:pt idx="36">
                  <c:v> Kurzemes reģions, n=213</c:v>
                </c:pt>
                <c:pt idx="37">
                  <c:v> Zemgales reģions, n=156</c:v>
                </c:pt>
                <c:pt idx="38">
                  <c:v> Latgales reģions, n=101</c:v>
                </c:pt>
                <c:pt idx="41">
                  <c:v> Rīgas reģions, n=1571</c:v>
                </c:pt>
                <c:pt idx="42">
                  <c:v> Vidzemes reģions, n=277</c:v>
                </c:pt>
                <c:pt idx="43">
                  <c:v> Kurzemes reģions, n=213</c:v>
                </c:pt>
                <c:pt idx="44">
                  <c:v> Zemgales reģions, n=156</c:v>
                </c:pt>
                <c:pt idx="45">
                  <c:v> Latgales reģions, n=101</c:v>
                </c:pt>
              </c:strCache>
            </c:strRef>
          </c:cat>
          <c:val>
            <c:numRef>
              <c:f>Dati!$I$621:$I$666</c:f>
              <c:numCache>
                <c:formatCode>0</c:formatCode>
                <c:ptCount val="46"/>
                <c:pt idx="0">
                  <c:v>14.001129092800369</c:v>
                </c:pt>
                <c:pt idx="1">
                  <c:v>13.001129092800369</c:v>
                </c:pt>
                <c:pt idx="2">
                  <c:v>10.001129092800369</c:v>
                </c:pt>
                <c:pt idx="3">
                  <c:v>14.001129092800369</c:v>
                </c:pt>
                <c:pt idx="4">
                  <c:v>23.801129092800366</c:v>
                </c:pt>
                <c:pt idx="5">
                  <c:v>88.501129092800369</c:v>
                </c:pt>
                <c:pt idx="6">
                  <c:v>19.095667413851587</c:v>
                </c:pt>
                <c:pt idx="7">
                  <c:v>18.830341642391005</c:v>
                </c:pt>
                <c:pt idx="8">
                  <c:v>15.700136056095253</c:v>
                </c:pt>
                <c:pt idx="9">
                  <c:v>14.176861335951244</c:v>
                </c:pt>
                <c:pt idx="10">
                  <c:v>26.798060900060776</c:v>
                </c:pt>
                <c:pt idx="12">
                  <c:v>88.501129092800369</c:v>
                </c:pt>
                <c:pt idx="13">
                  <c:v>49.024928641989774</c:v>
                </c:pt>
                <c:pt idx="14">
                  <c:v>55.12636232546587</c:v>
                </c:pt>
                <c:pt idx="15">
                  <c:v>51.306173467232547</c:v>
                </c:pt>
                <c:pt idx="16">
                  <c:v>48.792543287209227</c:v>
                </c:pt>
                <c:pt idx="17">
                  <c:v>50.486348961090904</c:v>
                </c:pt>
                <c:pt idx="19">
                  <c:v>88.501129092800369</c:v>
                </c:pt>
                <c:pt idx="20">
                  <c:v>51.881638316339405</c:v>
                </c:pt>
                <c:pt idx="21">
                  <c:v>52.021322214668544</c:v>
                </c:pt>
                <c:pt idx="22">
                  <c:v>55.215777171525232</c:v>
                </c:pt>
                <c:pt idx="23">
                  <c:v>46.925262667910381</c:v>
                </c:pt>
                <c:pt idx="24">
                  <c:v>53.042564443397197</c:v>
                </c:pt>
                <c:pt idx="26">
                  <c:v>88.501129092800369</c:v>
                </c:pt>
                <c:pt idx="27">
                  <c:v>63.622644146706499</c:v>
                </c:pt>
                <c:pt idx="28">
                  <c:v>62.440867695057236</c:v>
                </c:pt>
                <c:pt idx="29">
                  <c:v>65.099667970336981</c:v>
                </c:pt>
                <c:pt idx="30">
                  <c:v>60.090533647182376</c:v>
                </c:pt>
                <c:pt idx="31">
                  <c:v>60.110761982171482</c:v>
                </c:pt>
                <c:pt idx="33">
                  <c:v>88.501129092800369</c:v>
                </c:pt>
                <c:pt idx="34">
                  <c:v>66.646472947782854</c:v>
                </c:pt>
                <c:pt idx="35">
                  <c:v>68.577189130076277</c:v>
                </c:pt>
                <c:pt idx="36">
                  <c:v>62.869614232806626</c:v>
                </c:pt>
                <c:pt idx="37">
                  <c:v>64.079184892924573</c:v>
                </c:pt>
                <c:pt idx="38">
                  <c:v>63.403305030188413</c:v>
                </c:pt>
                <c:pt idx="40">
                  <c:v>88.501129092800369</c:v>
                </c:pt>
                <c:pt idx="41">
                  <c:v>70.444657861799882</c:v>
                </c:pt>
                <c:pt idx="42">
                  <c:v>75.554025112622611</c:v>
                </c:pt>
                <c:pt idx="43">
                  <c:v>73.373774574775297</c:v>
                </c:pt>
                <c:pt idx="44">
                  <c:v>70.754514573077429</c:v>
                </c:pt>
                <c:pt idx="45">
                  <c:v>66.496839724184994</c:v>
                </c:pt>
              </c:numCache>
            </c:numRef>
          </c:val>
          <c:extLst xmlns:c16r2="http://schemas.microsoft.com/office/drawing/2015/06/chart">
            <c:ext xmlns:c16="http://schemas.microsoft.com/office/drawing/2014/chart" uri="{C3380CC4-5D6E-409C-BE32-E72D297353CC}">
              <c16:uniqueId val="{00000005-C29F-412A-B997-0CAD615A389C}"/>
            </c:ext>
          </c:extLst>
        </c:ser>
        <c:ser>
          <c:idx val="6"/>
          <c:order val="6"/>
          <c:tx>
            <c:strRef>
              <c:f>Dati!$J$620</c:f>
              <c:strCache>
                <c:ptCount val="1"/>
                <c:pt idx="0">
                  <c:v>Grūti 
pateikt</c:v>
                </c:pt>
              </c:strCache>
            </c:strRef>
          </c:tx>
          <c:spPr>
            <a:solidFill>
              <a:schemeClr val="bg1">
                <a:lumMod val="75000"/>
              </a:schemeClr>
            </a:solidFill>
            <a:ln w="25400">
              <a:noFill/>
            </a:ln>
          </c:spPr>
          <c:invertIfNegative val="0"/>
          <c:dLbls>
            <c:numFmt formatCode="#,##0" sourceLinked="0"/>
            <c:spPr>
              <a:noFill/>
              <a:ln w="25400">
                <a:noFill/>
              </a:ln>
            </c:spPr>
            <c:txPr>
              <a:bodyPr/>
              <a:lstStyle/>
              <a:p>
                <a:pPr>
                  <a:defRPr sz="9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Dati!$C$621:$C$666</c:f>
              <c:strCache>
                <c:ptCount val="46"/>
                <c:pt idx="0">
                  <c:v> Rīgas reģions, n=1571</c:v>
                </c:pt>
                <c:pt idx="1">
                  <c:v> Vidzemes reģions, n=277</c:v>
                </c:pt>
                <c:pt idx="2">
                  <c:v> Kurzemes reģions, n=213</c:v>
                </c:pt>
                <c:pt idx="3">
                  <c:v> Zemgales reģions, n=156</c:v>
                </c:pt>
                <c:pt idx="4">
                  <c:v> Latgales reģions, n=101</c:v>
                </c:pt>
                <c:pt idx="6">
                  <c:v> Rīgas reģions, n=1571</c:v>
                </c:pt>
                <c:pt idx="7">
                  <c:v> Vidzemes reģions, n=277</c:v>
                </c:pt>
                <c:pt idx="8">
                  <c:v> Kurzemes reģions, n=213</c:v>
                </c:pt>
                <c:pt idx="9">
                  <c:v> Zemgales reģions, n=156</c:v>
                </c:pt>
                <c:pt idx="10">
                  <c:v> Latgales reģions, n=101</c:v>
                </c:pt>
                <c:pt idx="13">
                  <c:v> Rīgas reģions, n=1571</c:v>
                </c:pt>
                <c:pt idx="14">
                  <c:v> Vidzemes reģions, n=277</c:v>
                </c:pt>
                <c:pt idx="15">
                  <c:v> Kurzemes reģions, n=213</c:v>
                </c:pt>
                <c:pt idx="16">
                  <c:v> Zemgales reģions, n=156</c:v>
                </c:pt>
                <c:pt idx="17">
                  <c:v> Latgales reģions, n=101</c:v>
                </c:pt>
                <c:pt idx="20">
                  <c:v> Rīgas reģions, n=1571</c:v>
                </c:pt>
                <c:pt idx="21">
                  <c:v> Vidzemes reģions, n=277</c:v>
                </c:pt>
                <c:pt idx="22">
                  <c:v> Kurzemes reģions, n=213</c:v>
                </c:pt>
                <c:pt idx="23">
                  <c:v> Zemgales reģions, n=156</c:v>
                </c:pt>
                <c:pt idx="24">
                  <c:v> Latgales reģions, n=101</c:v>
                </c:pt>
                <c:pt idx="27">
                  <c:v> Rīgas reģions, n=1571</c:v>
                </c:pt>
                <c:pt idx="28">
                  <c:v> Vidzemes reģions, n=277</c:v>
                </c:pt>
                <c:pt idx="29">
                  <c:v> Kurzemes reģions, n=213</c:v>
                </c:pt>
                <c:pt idx="30">
                  <c:v> Zemgales reģions, n=156</c:v>
                </c:pt>
                <c:pt idx="31">
                  <c:v> Latgales reģions, n=101</c:v>
                </c:pt>
                <c:pt idx="34">
                  <c:v> Rīgas reģions, n=1571</c:v>
                </c:pt>
                <c:pt idx="35">
                  <c:v> Vidzemes reģions, n=277</c:v>
                </c:pt>
                <c:pt idx="36">
                  <c:v> Kurzemes reģions, n=213</c:v>
                </c:pt>
                <c:pt idx="37">
                  <c:v> Zemgales reģions, n=156</c:v>
                </c:pt>
                <c:pt idx="38">
                  <c:v> Latgales reģions, n=101</c:v>
                </c:pt>
                <c:pt idx="41">
                  <c:v> Rīgas reģions, n=1571</c:v>
                </c:pt>
                <c:pt idx="42">
                  <c:v> Vidzemes reģions, n=277</c:v>
                </c:pt>
                <c:pt idx="43">
                  <c:v> Kurzemes reģions, n=213</c:v>
                </c:pt>
                <c:pt idx="44">
                  <c:v> Zemgales reģions, n=156</c:v>
                </c:pt>
                <c:pt idx="45">
                  <c:v> Latgales reģions, n=101</c:v>
                </c:pt>
              </c:strCache>
            </c:strRef>
          </c:cat>
          <c:val>
            <c:numRef>
              <c:f>Dati!$J$621:$J$666</c:f>
              <c:numCache>
                <c:formatCode>0</c:formatCode>
                <c:ptCount val="46"/>
                <c:pt idx="0">
                  <c:v>15.3</c:v>
                </c:pt>
                <c:pt idx="1">
                  <c:v>11.6</c:v>
                </c:pt>
                <c:pt idx="2">
                  <c:v>15.4</c:v>
                </c:pt>
                <c:pt idx="3">
                  <c:v>12.4</c:v>
                </c:pt>
                <c:pt idx="4">
                  <c:v>27.3</c:v>
                </c:pt>
                <c:pt idx="6">
                  <c:v>17.543655973202849</c:v>
                </c:pt>
                <c:pt idx="7">
                  <c:v>14.736533946258236</c:v>
                </c:pt>
                <c:pt idx="8">
                  <c:v>19.02448349950496</c:v>
                </c:pt>
                <c:pt idx="9">
                  <c:v>15.992101938861095</c:v>
                </c:pt>
                <c:pt idx="10">
                  <c:v>32.193005740797389</c:v>
                </c:pt>
                <c:pt idx="13">
                  <c:v>18.250890793241524</c:v>
                </c:pt>
                <c:pt idx="14">
                  <c:v>16.502345087907312</c:v>
                </c:pt>
                <c:pt idx="15">
                  <c:v>16.990182450679679</c:v>
                </c:pt>
                <c:pt idx="16">
                  <c:v>15.034004465360734</c:v>
                </c:pt>
                <c:pt idx="17">
                  <c:v>31.465589535976328</c:v>
                </c:pt>
                <c:pt idx="20">
                  <c:v>33.613409384785548</c:v>
                </c:pt>
                <c:pt idx="21">
                  <c:v>33.976346754848898</c:v>
                </c:pt>
                <c:pt idx="22">
                  <c:v>38.028210760971803</c:v>
                </c:pt>
                <c:pt idx="23">
                  <c:v>29.513536899049594</c:v>
                </c:pt>
                <c:pt idx="24">
                  <c:v>45.620057392046505</c:v>
                </c:pt>
                <c:pt idx="27">
                  <c:v>27.8</c:v>
                </c:pt>
                <c:pt idx="28">
                  <c:v>25.2</c:v>
                </c:pt>
                <c:pt idx="29">
                  <c:v>27.2</c:v>
                </c:pt>
                <c:pt idx="30">
                  <c:v>23.1</c:v>
                </c:pt>
                <c:pt idx="31">
                  <c:v>42.5</c:v>
                </c:pt>
                <c:pt idx="34">
                  <c:v>23.932288596711409</c:v>
                </c:pt>
                <c:pt idx="35">
                  <c:v>21.61897262987025</c:v>
                </c:pt>
                <c:pt idx="36">
                  <c:v>21.196356830558678</c:v>
                </c:pt>
                <c:pt idx="37">
                  <c:v>21.040641208614801</c:v>
                </c:pt>
                <c:pt idx="38">
                  <c:v>37.424475527241079</c:v>
                </c:pt>
                <c:pt idx="41">
                  <c:v>19.032865867612831</c:v>
                </c:pt>
                <c:pt idx="42">
                  <c:v>17.121579834299837</c:v>
                </c:pt>
                <c:pt idx="43">
                  <c:v>16.969426212641508</c:v>
                </c:pt>
                <c:pt idx="44">
                  <c:v>15.227762772993808</c:v>
                </c:pt>
                <c:pt idx="45">
                  <c:v>35.340748203743857</c:v>
                </c:pt>
              </c:numCache>
            </c:numRef>
          </c:val>
          <c:extLst xmlns:c16r2="http://schemas.microsoft.com/office/drawing/2015/06/chart">
            <c:ext xmlns:c16="http://schemas.microsoft.com/office/drawing/2014/chart" uri="{C3380CC4-5D6E-409C-BE32-E72D297353CC}">
              <c16:uniqueId val="{00000006-C29F-412A-B997-0CAD615A389C}"/>
            </c:ext>
          </c:extLst>
        </c:ser>
        <c:dLbls>
          <c:showLegendKey val="0"/>
          <c:showVal val="1"/>
          <c:showCatName val="0"/>
          <c:showSerName val="0"/>
          <c:showPercent val="0"/>
          <c:showBubbleSize val="0"/>
        </c:dLbls>
        <c:gapWidth val="20"/>
        <c:overlap val="100"/>
        <c:axId val="673467216"/>
        <c:axId val="673471528"/>
      </c:barChart>
      <c:catAx>
        <c:axId val="673467216"/>
        <c:scaling>
          <c:orientation val="maxMin"/>
        </c:scaling>
        <c:delete val="0"/>
        <c:axPos val="l"/>
        <c:title>
          <c:tx>
            <c:rich>
              <a:bodyPr rot="0" vert="horz"/>
              <a:lstStyle/>
              <a:p>
                <a:pPr algn="ctr">
                  <a:defRPr sz="900"/>
                </a:pPr>
                <a:r>
                  <a:rPr lang="en-US" sz="900"/>
                  <a:t>%</a:t>
                </a:r>
              </a:p>
            </c:rich>
          </c:tx>
          <c:layout>
            <c:manualLayout>
              <c:xMode val="edge"/>
              <c:yMode val="edge"/>
              <c:x val="0.95361240201322273"/>
              <c:y val="1.087148116531478E-2"/>
            </c:manualLayout>
          </c:layout>
          <c:overlay val="0"/>
          <c:spPr>
            <a:noFill/>
            <a:ln w="3175">
              <a:solidFill>
                <a:srgbClr val="000000"/>
              </a:solidFill>
              <a:prstDash val="solid"/>
            </a:ln>
            <a:effectLst>
              <a:outerShdw dist="35921" dir="2700000" algn="br">
                <a:srgbClr val="000000"/>
              </a:outerShdw>
            </a:effectLst>
          </c:spPr>
        </c:title>
        <c:numFmt formatCode="General" sourceLinked="1"/>
        <c:majorTickMark val="none"/>
        <c:minorTickMark val="none"/>
        <c:tickLblPos val="low"/>
        <c:spPr>
          <a:ln w="3175">
            <a:solidFill>
              <a:srgbClr val="000000"/>
            </a:solidFill>
            <a:prstDash val="solid"/>
          </a:ln>
        </c:spPr>
        <c:txPr>
          <a:bodyPr rot="0" vert="horz"/>
          <a:lstStyle/>
          <a:p>
            <a:pPr>
              <a:defRPr sz="900"/>
            </a:pPr>
            <a:endParaRPr lang="en-US"/>
          </a:p>
        </c:txPr>
        <c:crossAx val="673471528"/>
        <c:crossesAt val="88.5"/>
        <c:auto val="1"/>
        <c:lblAlgn val="ctr"/>
        <c:lblOffset val="100"/>
        <c:tickLblSkip val="1"/>
        <c:tickMarkSkip val="1"/>
        <c:noMultiLvlLbl val="0"/>
      </c:catAx>
      <c:valAx>
        <c:axId val="673471528"/>
        <c:scaling>
          <c:orientation val="minMax"/>
          <c:max val="230"/>
          <c:min val="0"/>
        </c:scaling>
        <c:delete val="1"/>
        <c:axPos val="b"/>
        <c:numFmt formatCode="0.0" sourceLinked="1"/>
        <c:majorTickMark val="out"/>
        <c:minorTickMark val="none"/>
        <c:tickLblPos val="nextTo"/>
        <c:crossAx val="673467216"/>
        <c:crosses val="max"/>
        <c:crossBetween val="between"/>
        <c:majorUnit val="20"/>
        <c:minorUnit val="1"/>
      </c:valAx>
      <c:spPr>
        <a:noFill/>
        <a:ln w="25400">
          <a:noFill/>
        </a:ln>
      </c:spPr>
    </c:plotArea>
    <c:legend>
      <c:legendPos val="t"/>
      <c:legendEntry>
        <c:idx val="0"/>
        <c:delete val="1"/>
      </c:legendEntry>
      <c:legendEntry>
        <c:idx val="5"/>
        <c:delete val="1"/>
      </c:legendEntry>
      <c:layout>
        <c:manualLayout>
          <c:xMode val="edge"/>
          <c:yMode val="edge"/>
          <c:x val="0.36693556401218219"/>
          <c:y val="7.8616070124633078E-3"/>
          <c:w val="0.5694779299580871"/>
          <c:h val="5.7223296578196491E-2"/>
        </c:manualLayout>
      </c:layout>
      <c:overlay val="0"/>
      <c:spPr>
        <a:noFill/>
        <a:ln w="25400">
          <a:noFill/>
        </a:ln>
      </c:spPr>
      <c:txPr>
        <a:bodyPr/>
        <a:lstStyle/>
        <a:p>
          <a:pPr>
            <a:defRPr sz="900"/>
          </a:pPr>
          <a:endParaRPr lang="en-US"/>
        </a:p>
      </c:txPr>
    </c:legend>
    <c:plotVisOnly val="1"/>
    <c:dispBlanksAs val="gap"/>
    <c:showDLblsOverMax val="0"/>
  </c:chart>
  <c:spPr>
    <a:noFill/>
    <a:ln w="6350">
      <a:noFill/>
    </a:ln>
  </c:spPr>
  <c:txPr>
    <a:bodyPr/>
    <a:lstStyle/>
    <a:p>
      <a:pPr>
        <a:defRPr sz="11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endParaRPr lang="en-US" sz="900"/>
          </a:p>
        </c:rich>
      </c:tx>
      <c:layout>
        <c:manualLayout>
          <c:xMode val="edge"/>
          <c:yMode val="edge"/>
          <c:x val="0.95049068216324195"/>
          <c:y val="3.9113184925958326E-2"/>
        </c:manualLayout>
      </c:layout>
      <c:overlay val="0"/>
      <c:spPr>
        <a:solidFill>
          <a:sysClr val="window" lastClr="FFFFFF"/>
        </a:solidFill>
        <a:ln w="3175">
          <a:solidFill>
            <a:srgbClr val="333333"/>
          </a:solidFill>
        </a:ln>
        <a:effectLst>
          <a:outerShdw dist="35560" dir="2700000" algn="tl" rotWithShape="0">
            <a:prstClr val="black"/>
          </a:outerShdw>
        </a:effectLst>
      </c:spPr>
    </c:title>
    <c:autoTitleDeleted val="0"/>
    <c:plotArea>
      <c:layout>
        <c:manualLayout>
          <c:layoutTarget val="inner"/>
          <c:xMode val="edge"/>
          <c:yMode val="edge"/>
          <c:x val="0.4734599841686456"/>
          <c:y val="6.6038984694479644E-3"/>
          <c:w val="0.50463244177811106"/>
          <c:h val="0.98072807688163488"/>
        </c:manualLayout>
      </c:layout>
      <c:barChart>
        <c:barDir val="bar"/>
        <c:grouping val="clustered"/>
        <c:varyColors val="0"/>
        <c:ser>
          <c:idx val="0"/>
          <c:order val="0"/>
          <c:spPr>
            <a:solidFill>
              <a:srgbClr val="840C54"/>
            </a:solidFill>
            <a:ln w="25400">
              <a:noFill/>
            </a:ln>
          </c:spPr>
          <c:invertIfNegative val="0"/>
          <c:dPt>
            <c:idx val="3"/>
            <c:invertIfNegative val="0"/>
            <c:bubble3D val="0"/>
          </c:dPt>
          <c:dPt>
            <c:idx val="4"/>
            <c:invertIfNegative val="0"/>
            <c:bubble3D val="0"/>
          </c:dPt>
          <c:dPt>
            <c:idx val="5"/>
            <c:invertIfNegative val="0"/>
            <c:bubble3D val="0"/>
            <c:extLst xmlns:c16r2="http://schemas.microsoft.com/office/drawing/2015/06/chart">
              <c:ext xmlns:c16="http://schemas.microsoft.com/office/drawing/2014/chart" uri="{C3380CC4-5D6E-409C-BE32-E72D297353CC}">
                <c16:uniqueId val="{00000000-6AC3-4CF2-8ADA-9AAEFA8E2FB8}"/>
              </c:ext>
            </c:extLst>
          </c:dPt>
          <c:dPt>
            <c:idx val="6"/>
            <c:invertIfNegative val="0"/>
            <c:bubble3D val="0"/>
            <c:extLst xmlns:c16r2="http://schemas.microsoft.com/office/drawing/2015/06/chart">
              <c:ext xmlns:c16="http://schemas.microsoft.com/office/drawing/2014/chart" uri="{C3380CC4-5D6E-409C-BE32-E72D297353CC}">
                <c16:uniqueId val="{00000001-6AC3-4CF2-8ADA-9AAEFA8E2FB8}"/>
              </c:ext>
            </c:extLst>
          </c:dPt>
          <c:dPt>
            <c:idx val="7"/>
            <c:invertIfNegative val="0"/>
            <c:bubble3D val="0"/>
            <c:extLst xmlns:c16r2="http://schemas.microsoft.com/office/drawing/2015/06/chart">
              <c:ext xmlns:c16="http://schemas.microsoft.com/office/drawing/2014/chart" uri="{C3380CC4-5D6E-409C-BE32-E72D297353CC}">
                <c16:uniqueId val="{00000002-6AC3-4CF2-8ADA-9AAEFA8E2FB8}"/>
              </c:ext>
            </c:extLst>
          </c:dPt>
          <c:dPt>
            <c:idx val="8"/>
            <c:invertIfNegative val="0"/>
            <c:bubble3D val="0"/>
            <c:spPr>
              <a:solidFill>
                <a:srgbClr val="BDDCA8"/>
              </a:solidFill>
              <a:ln w="25400">
                <a:noFill/>
              </a:ln>
            </c:spPr>
            <c:extLst xmlns:c16r2="http://schemas.microsoft.com/office/drawing/2015/06/chart">
              <c:ext xmlns:c16="http://schemas.microsoft.com/office/drawing/2014/chart" uri="{C3380CC4-5D6E-409C-BE32-E72D297353CC}">
                <c16:uniqueId val="{00000003-6AC3-4CF2-8ADA-9AAEFA8E2FB8}"/>
              </c:ext>
            </c:extLst>
          </c:dPt>
          <c:dPt>
            <c:idx val="9"/>
            <c:invertIfNegative val="0"/>
            <c:bubble3D val="0"/>
            <c:spPr>
              <a:solidFill>
                <a:sysClr val="window" lastClr="FFFFFF">
                  <a:lumMod val="75000"/>
                </a:sysClr>
              </a:solidFill>
              <a:ln w="25400">
                <a:noFill/>
              </a:ln>
            </c:spPr>
            <c:extLst xmlns:c16r2="http://schemas.microsoft.com/office/drawing/2015/06/chart">
              <c:ext xmlns:c16="http://schemas.microsoft.com/office/drawing/2014/chart" uri="{C3380CC4-5D6E-409C-BE32-E72D297353CC}">
                <c16:uniqueId val="{00000004-6AC3-4CF2-8ADA-9AAEFA8E2FB8}"/>
              </c:ext>
            </c:extLst>
          </c:dPt>
          <c:dPt>
            <c:idx val="12"/>
            <c:invertIfNegative val="0"/>
            <c:bubble3D val="0"/>
            <c:extLst xmlns:c16r2="http://schemas.microsoft.com/office/drawing/2015/06/chart">
              <c:ext xmlns:c16="http://schemas.microsoft.com/office/drawing/2014/chart" uri="{C3380CC4-5D6E-409C-BE32-E72D297353CC}">
                <c16:uniqueId val="{00000005-6AC3-4CF2-8ADA-9AAEFA8E2FB8}"/>
              </c:ext>
            </c:extLst>
          </c:dPt>
          <c:dPt>
            <c:idx val="13"/>
            <c:invertIfNegative val="0"/>
            <c:bubble3D val="0"/>
            <c:extLst xmlns:c16r2="http://schemas.microsoft.com/office/drawing/2015/06/chart">
              <c:ext xmlns:c16="http://schemas.microsoft.com/office/drawing/2014/chart" uri="{C3380CC4-5D6E-409C-BE32-E72D297353CC}">
                <c16:uniqueId val="{00000006-6AC3-4CF2-8ADA-9AAEFA8E2FB8}"/>
              </c:ext>
            </c:extLst>
          </c:dPt>
          <c:dPt>
            <c:idx val="14"/>
            <c:invertIfNegative val="0"/>
            <c:bubble3D val="0"/>
            <c:extLst xmlns:c16r2="http://schemas.microsoft.com/office/drawing/2015/06/chart">
              <c:ext xmlns:c16="http://schemas.microsoft.com/office/drawing/2014/chart" uri="{C3380CC4-5D6E-409C-BE32-E72D297353CC}">
                <c16:uniqueId val="{00000007-6AC3-4CF2-8ADA-9AAEFA8E2FB8}"/>
              </c:ext>
            </c:extLst>
          </c:dPt>
          <c:dPt>
            <c:idx val="15"/>
            <c:invertIfNegative val="0"/>
            <c:bubble3D val="0"/>
            <c:extLst xmlns:c16r2="http://schemas.microsoft.com/office/drawing/2015/06/chart">
              <c:ext xmlns:c16="http://schemas.microsoft.com/office/drawing/2014/chart" uri="{C3380CC4-5D6E-409C-BE32-E72D297353CC}">
                <c16:uniqueId val="{00000008-6AC3-4CF2-8ADA-9AAEFA8E2FB8}"/>
              </c:ext>
            </c:extLst>
          </c:dPt>
          <c:dPt>
            <c:idx val="21"/>
            <c:invertIfNegative val="0"/>
            <c:bubble3D val="0"/>
            <c:extLst xmlns:c16r2="http://schemas.microsoft.com/office/drawing/2015/06/chart">
              <c:ext xmlns:c16="http://schemas.microsoft.com/office/drawing/2014/chart" uri="{C3380CC4-5D6E-409C-BE32-E72D297353CC}">
                <c16:uniqueId val="{00000009-6AC3-4CF2-8ADA-9AAEFA8E2FB8}"/>
              </c:ext>
            </c:extLst>
          </c:dPt>
          <c:dLbls>
            <c:dLbl>
              <c:idx val="5"/>
              <c:numFmt formatCode="#,##0.0" sourceLinked="0"/>
              <c:spPr>
                <a:noFill/>
                <a:ln w="25400">
                  <a:noFill/>
                </a:ln>
              </c:spPr>
              <c:txPr>
                <a:bodyPr/>
                <a:lstStyle/>
                <a:p>
                  <a:pPr>
                    <a:defRPr sz="1200" b="1"/>
                  </a:pPr>
                  <a:endParaRPr lang="en-US"/>
                </a:p>
              </c:txPr>
              <c:dLblPos val="outEnd"/>
              <c:showLegendKey val="0"/>
              <c:showVal val="1"/>
              <c:showCatName val="0"/>
              <c:showSerName val="0"/>
              <c:showPercent val="0"/>
              <c:showBubbleSize val="0"/>
            </c:dLbl>
            <c:dLbl>
              <c:idx val="6"/>
              <c:numFmt formatCode="#,##0.0" sourceLinked="0"/>
              <c:spPr>
                <a:noFill/>
                <a:ln w="25400">
                  <a:noFill/>
                </a:ln>
              </c:spPr>
              <c:txPr>
                <a:bodyPr/>
                <a:lstStyle/>
                <a:p>
                  <a:pPr>
                    <a:defRPr sz="1200" b="1"/>
                  </a:pPr>
                  <a:endParaRPr lang="en-US"/>
                </a:p>
              </c:txPr>
              <c:dLblPos val="outEnd"/>
              <c:showLegendKey val="0"/>
              <c:showVal val="1"/>
              <c:showCatName val="0"/>
              <c:showSerName val="0"/>
              <c:showPercent val="0"/>
              <c:showBubbleSize val="0"/>
            </c:dLbl>
            <c:dLbl>
              <c:idx val="7"/>
              <c:numFmt formatCode="#,##0.0" sourceLinked="0"/>
              <c:spPr>
                <a:noFill/>
                <a:ln w="25400">
                  <a:noFill/>
                </a:ln>
              </c:spPr>
              <c:txPr>
                <a:bodyPr/>
                <a:lstStyle/>
                <a:p>
                  <a:pPr>
                    <a:defRPr sz="1200" b="1"/>
                  </a:pPr>
                  <a:endParaRPr lang="en-US"/>
                </a:p>
              </c:txPr>
              <c:dLblPos val="outEnd"/>
              <c:showLegendKey val="0"/>
              <c:showVal val="1"/>
              <c:showCatName val="0"/>
              <c:showSerName val="0"/>
              <c:showPercent val="0"/>
              <c:showBubbleSize val="0"/>
            </c:dLbl>
            <c:numFmt formatCode="#,##0" sourceLinked="0"/>
            <c:spPr>
              <a:noFill/>
              <a:ln w="25400">
                <a:noFill/>
              </a:ln>
            </c:spPr>
            <c:txPr>
              <a:bodyPr/>
              <a:lstStyle/>
              <a:p>
                <a:pPr>
                  <a:defRPr sz="1200"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Dati!$A$675:$A$684</c:f>
              <c:strCache>
                <c:ptCount val="10"/>
                <c:pt idx="0">
                  <c:v>Patentu valdes konsultācijas</c:v>
                </c:pt>
                <c:pt idx="1">
                  <c:v>LIAA finansiālais atbalsts</c:v>
                </c:pt>
                <c:pt idx="2">
                  <c:v>Eiropas Savienības Intelektuālā īpašuma biroja (EUIPO) 
mazo un vidējo uzņēmumu (MVU) 
fonds “Idejas stiprākam uzņēmumam”</c:v>
                </c:pt>
                <c:pt idx="3">
                  <c:v>Patentu valdes lekcijas &amp; apmācības</c:v>
                </c:pt>
                <c:pt idx="4">
                  <c:v>Eiropas Patentu iestādes (EPO) atbalsts patentmeklējumam</c:v>
                </c:pt>
                <c:pt idx="5">
                  <c:v>Pašvaldību finansiāls atbalsts</c:v>
                </c:pt>
                <c:pt idx="6">
                  <c:v>Baltijas valstu zinātnisko institūciju 
tehnoloģiju pārneses centru tīkla (TTO) atbalsts</c:v>
                </c:pt>
                <c:pt idx="7">
                  <c:v>Cits</c:v>
                </c:pt>
                <c:pt idx="8">
                  <c:v>Neviens no augstāk minētajiem</c:v>
                </c:pt>
                <c:pt idx="9">
                  <c:v>Grūti pateikt</c:v>
                </c:pt>
              </c:strCache>
            </c:strRef>
          </c:cat>
          <c:val>
            <c:numRef>
              <c:f>Dati!$B$675:$B$684</c:f>
              <c:numCache>
                <c:formatCode>0.0</c:formatCode>
                <c:ptCount val="10"/>
                <c:pt idx="0">
                  <c:v>4.0407149708245651</c:v>
                </c:pt>
                <c:pt idx="1">
                  <c:v>2.4641187332089491</c:v>
                </c:pt>
                <c:pt idx="2">
                  <c:v>1.7336578327534129</c:v>
                </c:pt>
                <c:pt idx="3">
                  <c:v>1.313506392748661</c:v>
                </c:pt>
                <c:pt idx="4">
                  <c:v>0.95475964951785963</c:v>
                </c:pt>
                <c:pt idx="5">
                  <c:v>0.91986247977803115</c:v>
                </c:pt>
                <c:pt idx="6">
                  <c:v>0.20219695688549399</c:v>
                </c:pt>
                <c:pt idx="7">
                  <c:v>0.32431313317275012</c:v>
                </c:pt>
                <c:pt idx="8">
                  <c:v>78.708732739592904</c:v>
                </c:pt>
                <c:pt idx="9">
                  <c:v>13.789385864989226</c:v>
                </c:pt>
              </c:numCache>
            </c:numRef>
          </c:val>
          <c:extLst xmlns:c16r2="http://schemas.microsoft.com/office/drawing/2015/06/chart">
            <c:ext xmlns:c16="http://schemas.microsoft.com/office/drawing/2014/chart" uri="{C3380CC4-5D6E-409C-BE32-E72D297353CC}">
              <c16:uniqueId val="{0000000A-6AC3-4CF2-8ADA-9AAEFA8E2FB8}"/>
            </c:ext>
          </c:extLst>
        </c:ser>
        <c:dLbls>
          <c:showLegendKey val="0"/>
          <c:showVal val="1"/>
          <c:showCatName val="0"/>
          <c:showSerName val="0"/>
          <c:showPercent val="0"/>
          <c:showBubbleSize val="0"/>
        </c:dLbls>
        <c:gapWidth val="40"/>
        <c:axId val="667063712"/>
        <c:axId val="667068024"/>
      </c:barChart>
      <c:catAx>
        <c:axId val="667063712"/>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200"/>
            </a:pPr>
            <a:endParaRPr lang="en-US"/>
          </a:p>
        </c:txPr>
        <c:crossAx val="667068024"/>
        <c:crosses val="autoZero"/>
        <c:auto val="1"/>
        <c:lblAlgn val="ctr"/>
        <c:lblOffset val="100"/>
        <c:tickLblSkip val="1"/>
        <c:tickMarkSkip val="1"/>
        <c:noMultiLvlLbl val="0"/>
      </c:catAx>
      <c:valAx>
        <c:axId val="667068024"/>
        <c:scaling>
          <c:orientation val="minMax"/>
          <c:max val="85"/>
          <c:min val="0"/>
        </c:scaling>
        <c:delete val="1"/>
        <c:axPos val="b"/>
        <c:numFmt formatCode="General" sourceLinked="0"/>
        <c:majorTickMark val="out"/>
        <c:minorTickMark val="none"/>
        <c:tickLblPos val="nextTo"/>
        <c:crossAx val="667063712"/>
        <c:crosses val="max"/>
        <c:crossBetween val="between"/>
        <c:majorUnit val="10"/>
      </c:valAx>
      <c:spPr>
        <a:noFill/>
        <a:ln w="25400">
          <a:noFill/>
        </a:ln>
      </c:spPr>
    </c:plotArea>
    <c:plotVisOnly val="1"/>
    <c:dispBlanksAs val="gap"/>
    <c:showDLblsOverMax val="0"/>
  </c:chart>
  <c:spPr>
    <a:noFill/>
    <a:ln w="6350">
      <a:noFill/>
    </a:ln>
  </c:spPr>
  <c:txPr>
    <a:bodyPr/>
    <a:lstStyle/>
    <a:p>
      <a:pPr>
        <a:defRPr sz="1100" b="0" i="0" u="none" strike="noStrike" baseline="0">
          <a:solidFill>
            <a:srgbClr val="000000"/>
          </a:solidFill>
          <a:latin typeface="Arial"/>
          <a:ea typeface="Arial"/>
          <a:cs typeface="Arial"/>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lv-LV" sz="900"/>
              <a:t>%</a:t>
            </a:r>
            <a:endParaRPr lang="en-US" sz="900"/>
          </a:p>
        </c:rich>
      </c:tx>
      <c:layout>
        <c:manualLayout>
          <c:xMode val="edge"/>
          <c:yMode val="edge"/>
          <c:x val="0.95410279577339896"/>
          <c:y val="0.40740740740740738"/>
        </c:manualLayout>
      </c:layout>
      <c:overlay val="0"/>
      <c:spPr>
        <a:solidFill>
          <a:sysClr val="window" lastClr="FFFFFF"/>
        </a:solidFill>
        <a:ln w="3175">
          <a:solidFill>
            <a:sysClr val="windowText" lastClr="000000"/>
          </a:solidFill>
        </a:ln>
        <a:effectLst>
          <a:outerShdw dist="35560" dir="2700000" algn="tl" rotWithShape="0">
            <a:prstClr val="black"/>
          </a:outerShdw>
        </a:effectLst>
      </c:spPr>
    </c:title>
    <c:autoTitleDeleted val="0"/>
    <c:plotArea>
      <c:layout>
        <c:manualLayout>
          <c:layoutTarget val="inner"/>
          <c:xMode val="edge"/>
          <c:yMode val="edge"/>
          <c:x val="0.14566060889267379"/>
          <c:y val="0.35679748364787733"/>
          <c:w val="0.83079222056236246"/>
          <c:h val="0.52790442861309006"/>
        </c:manualLayout>
      </c:layout>
      <c:barChart>
        <c:barDir val="bar"/>
        <c:grouping val="stacked"/>
        <c:varyColors val="0"/>
        <c:ser>
          <c:idx val="1"/>
          <c:order val="0"/>
          <c:tx>
            <c:strRef>
              <c:f>Dati!$A$691</c:f>
              <c:strCache>
                <c:ptCount val="1"/>
                <c:pt idx="0">
                  <c:v>Nebija par to 
neko dzirdējis/-usi</c:v>
                </c:pt>
              </c:strCache>
            </c:strRef>
          </c:tx>
          <c:spPr>
            <a:solidFill>
              <a:srgbClr val="840C54"/>
            </a:solidFill>
            <a:ln w="25400">
              <a:noFill/>
            </a:ln>
          </c:spPr>
          <c:invertIfNegative val="0"/>
          <c:dLbls>
            <c:dLbl>
              <c:idx val="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4"/>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5"/>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6"/>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7"/>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9"/>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1"/>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2"/>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4"/>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5"/>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6"/>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7"/>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4"/>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5"/>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6"/>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7"/>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1"/>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9"/>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4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numFmt formatCode="0" sourceLinked="0"/>
            <c:spPr>
              <a:noFill/>
              <a:ln w="25400">
                <a:noFill/>
              </a:ln>
            </c:spPr>
            <c:txPr>
              <a:bodyPr wrap="square" lIns="38100" tIns="19050" rIns="38100" bIns="19050" anchor="ctr">
                <a:spAutoFit/>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Dati!$B$690:$C$690</c:f>
              <c:strCache>
                <c:ptCount val="2"/>
                <c:pt idx="0">
                  <c:v>07.2024., n=2318</c:v>
                </c:pt>
                <c:pt idx="1">
                  <c:v>06.2022., n=2808</c:v>
                </c:pt>
              </c:strCache>
            </c:strRef>
          </c:cat>
          <c:val>
            <c:numRef>
              <c:f>Dati!$B$691:$C$691</c:f>
              <c:numCache>
                <c:formatCode>General</c:formatCode>
                <c:ptCount val="2"/>
                <c:pt idx="0" formatCode="###0">
                  <c:v>79.434234363725835</c:v>
                </c:pt>
                <c:pt idx="1">
                  <c:v>64.900000000000006</c:v>
                </c:pt>
              </c:numCache>
            </c:numRef>
          </c:val>
          <c:extLst xmlns:c16r2="http://schemas.microsoft.com/office/drawing/2015/06/chart">
            <c:ext xmlns:c16="http://schemas.microsoft.com/office/drawing/2014/chart" uri="{C3380CC4-5D6E-409C-BE32-E72D297353CC}">
              <c16:uniqueId val="{0000001F-A322-4EEE-8518-CD79BB07BB63}"/>
            </c:ext>
          </c:extLst>
        </c:ser>
        <c:ser>
          <c:idx val="0"/>
          <c:order val="1"/>
          <c:tx>
            <c:strRef>
              <c:f>Dati!$A$692</c:f>
              <c:strCache>
                <c:ptCount val="1"/>
                <c:pt idx="0">
                  <c:v>Ir tikai dzirdējis/-usi 
par šādu fonda esamību, 
bet neko tuvāk nezina</c:v>
                </c:pt>
              </c:strCache>
            </c:strRef>
          </c:tx>
          <c:spPr>
            <a:solidFill>
              <a:srgbClr val="D0909F"/>
            </a:solidFill>
            <a:ln w="25400">
              <a:noFill/>
            </a:ln>
          </c:spPr>
          <c:invertIfNegative val="0"/>
          <c:dLbls>
            <c:numFmt formatCode="0" sourceLinked="0"/>
            <c:spPr>
              <a:noFill/>
              <a:ln w="25400">
                <a:noFill/>
              </a:ln>
            </c:spPr>
            <c:txPr>
              <a:bodyPr wrap="square" lIns="38100" tIns="19050" rIns="38100" bIns="19050" anchor="ctr">
                <a:spAutoFit/>
              </a:bodyPr>
              <a:lstStyle/>
              <a:p>
                <a:pPr>
                  <a:defRPr sz="12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Dati!$B$690:$C$690</c:f>
              <c:strCache>
                <c:ptCount val="2"/>
                <c:pt idx="0">
                  <c:v>07.2024., n=2318</c:v>
                </c:pt>
                <c:pt idx="1">
                  <c:v>06.2022., n=2808</c:v>
                </c:pt>
              </c:strCache>
            </c:strRef>
          </c:cat>
          <c:val>
            <c:numRef>
              <c:f>Dati!$B$692:$C$692</c:f>
              <c:numCache>
                <c:formatCode>General</c:formatCode>
                <c:ptCount val="2"/>
                <c:pt idx="0" formatCode="###0">
                  <c:v>7.8710289950501249</c:v>
                </c:pt>
                <c:pt idx="1">
                  <c:v>14.2</c:v>
                </c:pt>
              </c:numCache>
            </c:numRef>
          </c:val>
          <c:extLst xmlns:c16r2="http://schemas.microsoft.com/office/drawing/2015/06/chart">
            <c:ext xmlns:c16="http://schemas.microsoft.com/office/drawing/2014/chart" uri="{C3380CC4-5D6E-409C-BE32-E72D297353CC}">
              <c16:uniqueId val="{00000020-A322-4EEE-8518-CD79BB07BB63}"/>
            </c:ext>
          </c:extLst>
        </c:ser>
        <c:ser>
          <c:idx val="2"/>
          <c:order val="2"/>
          <c:tx>
            <c:strRef>
              <c:f>Dati!$A$693</c:f>
              <c:strCache>
                <c:ptCount val="1"/>
                <c:pt idx="0">
                  <c:v>Kopumā zina, 
bet ne sīkumos</c:v>
                </c:pt>
              </c:strCache>
            </c:strRef>
          </c:tx>
          <c:spPr>
            <a:solidFill>
              <a:srgbClr val="BDDCA8"/>
            </a:solidFill>
          </c:spPr>
          <c:invertIfNegative val="0"/>
          <c:dLbls>
            <c:numFmt formatCode="#,##0" sourceLinked="0"/>
            <c:spPr>
              <a:noFill/>
              <a:ln>
                <a:noFill/>
              </a:ln>
              <a:effectLst/>
            </c:spPr>
            <c:txPr>
              <a:bodyPr wrap="square" lIns="38100" tIns="19050" rIns="38100" bIns="19050" anchor="ctr">
                <a:spAutoFit/>
              </a:bodyPr>
              <a:lstStyle/>
              <a:p>
                <a:pPr>
                  <a:defRPr sz="1200" b="1">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Dati!$B$690:$C$690</c:f>
              <c:strCache>
                <c:ptCount val="2"/>
                <c:pt idx="0">
                  <c:v>07.2024., n=2318</c:v>
                </c:pt>
                <c:pt idx="1">
                  <c:v>06.2022., n=2808</c:v>
                </c:pt>
              </c:strCache>
            </c:strRef>
          </c:cat>
          <c:val>
            <c:numRef>
              <c:f>Dati!$B$693:$C$693</c:f>
              <c:numCache>
                <c:formatCode>General</c:formatCode>
                <c:ptCount val="2"/>
                <c:pt idx="0" formatCode="###0">
                  <c:v>2.2722747971207538</c:v>
                </c:pt>
                <c:pt idx="1">
                  <c:v>3.7</c:v>
                </c:pt>
              </c:numCache>
            </c:numRef>
          </c:val>
          <c:extLst xmlns:c16r2="http://schemas.microsoft.com/office/drawing/2015/06/chart">
            <c:ext xmlns:c16="http://schemas.microsoft.com/office/drawing/2014/chart" uri="{C3380CC4-5D6E-409C-BE32-E72D297353CC}">
              <c16:uniqueId val="{00000022-A322-4EEE-8518-CD79BB07BB63}"/>
            </c:ext>
          </c:extLst>
        </c:ser>
        <c:ser>
          <c:idx val="3"/>
          <c:order val="3"/>
          <c:tx>
            <c:strRef>
              <c:f>Dati!$A$694</c:f>
              <c:strCache>
                <c:ptCount val="1"/>
                <c:pt idx="0">
                  <c:v>Ir ļoti labas 
zināšanas</c:v>
                </c:pt>
              </c:strCache>
            </c:strRef>
          </c:tx>
          <c:spPr>
            <a:solidFill>
              <a:srgbClr val="385723"/>
            </a:solidFill>
          </c:spPr>
          <c:invertIfNegative val="0"/>
          <c:dLbls>
            <c:dLbl>
              <c:idx val="0"/>
              <c:layout>
                <c:manualLayout>
                  <c:x val="-1.0852012970078143E-16"/>
                  <c:y val="6.2668416447944006E-2"/>
                </c:manualLayout>
              </c:layout>
              <c:numFmt formatCode="#,##0.0" sourceLinked="0"/>
              <c:spPr>
                <a:solidFill>
                  <a:srgbClr val="70AD47">
                    <a:lumMod val="50000"/>
                  </a:srgbClr>
                </a:solidFill>
                <a:ln>
                  <a:noFill/>
                </a:ln>
                <a:effectLst/>
              </c:spPr>
              <c:txPr>
                <a:bodyPr wrap="square" lIns="38100" tIns="19050" rIns="38100" bIns="19050" anchor="ctr">
                  <a:noAutofit/>
                </a:bodyPr>
                <a:lstStyle/>
                <a:p>
                  <a:pPr>
                    <a:defRPr sz="12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1513071622015595E-2"/>
                      <c:h val="5.9992500937382828E-2"/>
                    </c:manualLayout>
                  </c15:layout>
                </c:ext>
              </c:extLst>
            </c:dLbl>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Dati!$B$690:$C$690</c:f>
              <c:strCache>
                <c:ptCount val="2"/>
                <c:pt idx="0">
                  <c:v>07.2024., n=2318</c:v>
                </c:pt>
                <c:pt idx="1">
                  <c:v>06.2022., n=2808</c:v>
                </c:pt>
              </c:strCache>
            </c:strRef>
          </c:cat>
          <c:val>
            <c:numRef>
              <c:f>Dati!$B$694:$C$694</c:f>
              <c:numCache>
                <c:formatCode>General</c:formatCode>
                <c:ptCount val="2"/>
                <c:pt idx="0" formatCode="0.0">
                  <c:v>0.30896195897926299</c:v>
                </c:pt>
                <c:pt idx="1">
                  <c:v>0.7</c:v>
                </c:pt>
              </c:numCache>
            </c:numRef>
          </c:val>
          <c:extLst xmlns:c16r2="http://schemas.microsoft.com/office/drawing/2015/06/chart">
            <c:ext xmlns:c16="http://schemas.microsoft.com/office/drawing/2014/chart" uri="{C3380CC4-5D6E-409C-BE32-E72D297353CC}">
              <c16:uniqueId val="{00000023-A322-4EEE-8518-CD79BB07BB63}"/>
            </c:ext>
          </c:extLst>
        </c:ser>
        <c:ser>
          <c:idx val="4"/>
          <c:order val="4"/>
          <c:tx>
            <c:strRef>
              <c:f>Dati!$A$695</c:f>
              <c:strCache>
                <c:ptCount val="1"/>
                <c:pt idx="0">
                  <c:v>Grūti 
pateikt</c:v>
                </c:pt>
              </c:strCache>
            </c:strRef>
          </c:tx>
          <c:spPr>
            <a:solidFill>
              <a:sysClr val="window" lastClr="FFFFFF">
                <a:lumMod val="75000"/>
              </a:sysClr>
            </a:solidFill>
          </c:spPr>
          <c:invertIfNegative val="0"/>
          <c:dLbls>
            <c:numFmt formatCode="#,##0" sourceLinked="0"/>
            <c:spPr>
              <a:noFill/>
              <a:ln>
                <a:noFill/>
              </a:ln>
              <a:effectLst/>
            </c:spPr>
            <c:txPr>
              <a:bodyPr wrap="square" lIns="38100" tIns="19050" rIns="38100" bIns="19050" anchor="ctr">
                <a:spAutoFit/>
              </a:bodyPr>
              <a:lstStyle/>
              <a:p>
                <a:pPr>
                  <a:defRPr sz="1200" b="1">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Dati!$B$690:$C$690</c:f>
              <c:strCache>
                <c:ptCount val="2"/>
                <c:pt idx="0">
                  <c:v>07.2024., n=2318</c:v>
                </c:pt>
                <c:pt idx="1">
                  <c:v>06.2022., n=2808</c:v>
                </c:pt>
              </c:strCache>
            </c:strRef>
          </c:cat>
          <c:val>
            <c:numRef>
              <c:f>Dati!$B$695:$C$695</c:f>
              <c:numCache>
                <c:formatCode>General</c:formatCode>
                <c:ptCount val="2"/>
                <c:pt idx="0" formatCode="###0">
                  <c:v>10.113499885124035</c:v>
                </c:pt>
                <c:pt idx="1">
                  <c:v>16.5</c:v>
                </c:pt>
              </c:numCache>
            </c:numRef>
          </c:val>
          <c:extLst xmlns:c16r2="http://schemas.microsoft.com/office/drawing/2015/06/chart">
            <c:ext xmlns:c16="http://schemas.microsoft.com/office/drawing/2014/chart" uri="{C3380CC4-5D6E-409C-BE32-E72D297353CC}">
              <c16:uniqueId val="{00000024-A322-4EEE-8518-CD79BB07BB63}"/>
            </c:ext>
          </c:extLst>
        </c:ser>
        <c:dLbls>
          <c:showLegendKey val="0"/>
          <c:showVal val="0"/>
          <c:showCatName val="0"/>
          <c:showSerName val="0"/>
          <c:showPercent val="0"/>
          <c:showBubbleSize val="0"/>
        </c:dLbls>
        <c:gapWidth val="30"/>
        <c:overlap val="100"/>
        <c:axId val="667059792"/>
        <c:axId val="667050776"/>
      </c:barChart>
      <c:catAx>
        <c:axId val="667059792"/>
        <c:scaling>
          <c:orientation val="maxMin"/>
        </c:scaling>
        <c:delete val="0"/>
        <c:axPos val="l"/>
        <c:numFmt formatCode="General" sourceLinked="1"/>
        <c:majorTickMark val="out"/>
        <c:minorTickMark val="none"/>
        <c:tickLblPos val="low"/>
        <c:spPr>
          <a:ln w="3175">
            <a:solidFill>
              <a:srgbClr val="333333"/>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667050776"/>
        <c:crossesAt val="0"/>
        <c:auto val="1"/>
        <c:lblAlgn val="ctr"/>
        <c:lblOffset val="100"/>
        <c:tickLblSkip val="1"/>
        <c:tickMarkSkip val="1"/>
        <c:noMultiLvlLbl val="0"/>
      </c:catAx>
      <c:valAx>
        <c:axId val="667050776"/>
        <c:scaling>
          <c:orientation val="minMax"/>
          <c:max val="105"/>
          <c:min val="0"/>
        </c:scaling>
        <c:delete val="1"/>
        <c:axPos val="b"/>
        <c:numFmt formatCode="0" sourceLinked="0"/>
        <c:majorTickMark val="out"/>
        <c:minorTickMark val="none"/>
        <c:tickLblPos val="nextTo"/>
        <c:crossAx val="667059792"/>
        <c:crosses val="max"/>
        <c:crossBetween val="between"/>
        <c:majorUnit val="20"/>
        <c:minorUnit val="4"/>
      </c:valAx>
      <c:spPr>
        <a:noFill/>
        <a:ln w="25400">
          <a:noFill/>
        </a:ln>
      </c:spPr>
    </c:plotArea>
    <c:legend>
      <c:legendPos val="t"/>
      <c:layout>
        <c:manualLayout>
          <c:xMode val="edge"/>
          <c:yMode val="edge"/>
          <c:x val="0.14366572648463194"/>
          <c:y val="4.8665583468733078E-2"/>
          <c:w val="0.81802408895055789"/>
          <c:h val="0.263283756197142"/>
        </c:manualLayout>
      </c:layout>
      <c:overlay val="0"/>
      <c:txPr>
        <a:bodyPr/>
        <a:lstStyle/>
        <a:p>
          <a:pPr>
            <a:defRPr sz="1200">
              <a:solidFill>
                <a:sysClr val="windowText" lastClr="000000"/>
              </a:solidFill>
            </a:defRPr>
          </a:pPr>
          <a:endParaRPr lang="en-US"/>
        </a:p>
      </c:txPr>
    </c:legend>
    <c:plotVisOnly val="1"/>
    <c:dispBlanksAs val="gap"/>
    <c:showDLblsOverMax val="0"/>
  </c:chart>
  <c:spPr>
    <a:noFill/>
    <a:ln w="6350">
      <a:noFill/>
    </a:ln>
  </c:spPr>
  <c:txPr>
    <a:bodyPr/>
    <a:lstStyle/>
    <a:p>
      <a:pPr>
        <a:defRPr sz="800" b="0" i="0" u="none" strike="noStrike" baseline="0">
          <a:solidFill>
            <a:srgbClr val="333333"/>
          </a:solidFill>
          <a:latin typeface="Arial"/>
          <a:ea typeface="Arial"/>
          <a:cs typeface="Arial"/>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endParaRPr lang="en-US" sz="900"/>
          </a:p>
        </c:rich>
      </c:tx>
      <c:layout>
        <c:manualLayout>
          <c:xMode val="edge"/>
          <c:yMode val="edge"/>
          <c:x val="0.96280409284776902"/>
          <c:y val="0.25835683164028606"/>
        </c:manualLayout>
      </c:layout>
      <c:overlay val="0"/>
      <c:spPr>
        <a:solidFill>
          <a:sysClr val="window" lastClr="FFFFFF"/>
        </a:solidFill>
        <a:ln w="3175">
          <a:solidFill>
            <a:sysClr val="windowText" lastClr="000000"/>
          </a:solidFill>
        </a:ln>
        <a:effectLst>
          <a:outerShdw dist="35560" dir="2700000" algn="tl" rotWithShape="0">
            <a:prstClr val="black"/>
          </a:outerShdw>
        </a:effectLst>
      </c:spPr>
    </c:title>
    <c:autoTitleDeleted val="0"/>
    <c:plotArea>
      <c:layout>
        <c:manualLayout>
          <c:layoutTarget val="inner"/>
          <c:xMode val="edge"/>
          <c:yMode val="edge"/>
          <c:x val="0.27040374848549742"/>
          <c:y val="0.27203993658134751"/>
          <c:w val="0.70837538828244051"/>
          <c:h val="0.6126622956753871"/>
        </c:manualLayout>
      </c:layout>
      <c:barChart>
        <c:barDir val="bar"/>
        <c:grouping val="stacked"/>
        <c:varyColors val="0"/>
        <c:ser>
          <c:idx val="0"/>
          <c:order val="0"/>
          <c:tx>
            <c:strRef>
              <c:f>Dati!$C$705</c:f>
              <c:strCache>
                <c:ptCount val="1"/>
                <c:pt idx="0">
                  <c:v>Nebija par to 
neko dzirdējis/-usi</c:v>
                </c:pt>
              </c:strCache>
            </c:strRef>
          </c:tx>
          <c:spPr>
            <a:solidFill>
              <a:srgbClr val="840C54"/>
            </a:solidFill>
            <a:ln w="25400">
              <a:noFill/>
            </a:ln>
          </c:spPr>
          <c:invertIfNegative val="0"/>
          <c:dLbls>
            <c:numFmt formatCode="0" sourceLinked="0"/>
            <c:spPr>
              <a:noFill/>
              <a:ln w="25400">
                <a:noFill/>
              </a:ln>
            </c:spPr>
            <c:txPr>
              <a:bodyPr wrap="square" lIns="38100" tIns="19050" rIns="38100" bIns="19050" anchor="ctr">
                <a:spAutoFit/>
              </a:bodyPr>
              <a:lstStyle/>
              <a:p>
                <a:pPr>
                  <a:defRPr sz="11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Dati!$B$706:$B$713</c:f>
              <c:strCache>
                <c:ptCount val="8"/>
                <c:pt idx="0">
                  <c:v>07.2024., n=2318</c:v>
                </c:pt>
                <c:pt idx="1">
                  <c:v>06.2022., n=2808</c:v>
                </c:pt>
                <c:pt idx="3">
                  <c:v>07.2024., n=426</c:v>
                </c:pt>
                <c:pt idx="4">
                  <c:v>06.2022., n=462</c:v>
                </c:pt>
                <c:pt idx="6">
                  <c:v>07.2024., n=1892</c:v>
                </c:pt>
                <c:pt idx="7">
                  <c:v>06.2022., n=2346</c:v>
                </c:pt>
              </c:strCache>
            </c:strRef>
          </c:cat>
          <c:val>
            <c:numRef>
              <c:f>Dati!$C$706:$C$713</c:f>
              <c:numCache>
                <c:formatCode>0</c:formatCode>
                <c:ptCount val="8"/>
                <c:pt idx="0" formatCode="###0">
                  <c:v>79.434234363725835</c:v>
                </c:pt>
                <c:pt idx="1">
                  <c:v>64.900000000000006</c:v>
                </c:pt>
                <c:pt idx="3" formatCode="###0">
                  <c:v>74.978730248155017</c:v>
                </c:pt>
                <c:pt idx="4">
                  <c:v>66.400000000000006</c:v>
                </c:pt>
                <c:pt idx="6" formatCode="###0">
                  <c:v>80.231987446679156</c:v>
                </c:pt>
                <c:pt idx="7">
                  <c:v>64.7</c:v>
                </c:pt>
              </c:numCache>
            </c:numRef>
          </c:val>
          <c:extLst xmlns:c16r2="http://schemas.microsoft.com/office/drawing/2015/06/chart">
            <c:ext xmlns:c16="http://schemas.microsoft.com/office/drawing/2014/chart" uri="{C3380CC4-5D6E-409C-BE32-E72D297353CC}">
              <c16:uniqueId val="{00000000-7CAC-4378-BDC5-5FBB2B5F1A94}"/>
            </c:ext>
          </c:extLst>
        </c:ser>
        <c:ser>
          <c:idx val="1"/>
          <c:order val="1"/>
          <c:tx>
            <c:strRef>
              <c:f>Dati!$D$705</c:f>
              <c:strCache>
                <c:ptCount val="1"/>
                <c:pt idx="0">
                  <c:v>Ir tikai dzirdējis/-usi 
par šādu fonda esamību, 
bet neko tuvāk nezina</c:v>
                </c:pt>
              </c:strCache>
            </c:strRef>
          </c:tx>
          <c:spPr>
            <a:solidFill>
              <a:srgbClr val="D0909F"/>
            </a:solidFill>
            <a:ln w="25400">
              <a:noFill/>
            </a:ln>
          </c:spPr>
          <c:invertIfNegative val="0"/>
          <c:dLbls>
            <c:dLbl>
              <c:idx val="0"/>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2"/>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3"/>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4"/>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5"/>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6"/>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7"/>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8"/>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9"/>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0"/>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1"/>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2"/>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3"/>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4"/>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5"/>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6"/>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7"/>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8"/>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20"/>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23"/>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24"/>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25"/>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26"/>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27"/>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28"/>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31"/>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33"/>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38"/>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39"/>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40"/>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numFmt formatCode="0" sourceLinked="0"/>
            <c:spPr>
              <a:noFill/>
              <a:ln w="25400">
                <a:noFill/>
              </a:ln>
            </c:spPr>
            <c:txPr>
              <a:bodyPr wrap="square" lIns="38100" tIns="19050" rIns="38100" bIns="19050" anchor="ctr">
                <a:spAutoFit/>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Dati!$B$706:$B$713</c:f>
              <c:strCache>
                <c:ptCount val="8"/>
                <c:pt idx="0">
                  <c:v>07.2024., n=2318</c:v>
                </c:pt>
                <c:pt idx="1">
                  <c:v>06.2022., n=2808</c:v>
                </c:pt>
                <c:pt idx="3">
                  <c:v>07.2024., n=426</c:v>
                </c:pt>
                <c:pt idx="4">
                  <c:v>06.2022., n=462</c:v>
                </c:pt>
                <c:pt idx="6">
                  <c:v>07.2024., n=1892</c:v>
                </c:pt>
                <c:pt idx="7">
                  <c:v>06.2022., n=2346</c:v>
                </c:pt>
              </c:strCache>
            </c:strRef>
          </c:cat>
          <c:val>
            <c:numRef>
              <c:f>Dati!$D$706:$D$713</c:f>
              <c:numCache>
                <c:formatCode>0</c:formatCode>
                <c:ptCount val="8"/>
                <c:pt idx="0" formatCode="###0">
                  <c:v>7.8710289950501249</c:v>
                </c:pt>
                <c:pt idx="1">
                  <c:v>14.2</c:v>
                </c:pt>
                <c:pt idx="3" formatCode="###0">
                  <c:v>9.4419358713243646</c:v>
                </c:pt>
                <c:pt idx="4">
                  <c:v>17.2</c:v>
                </c:pt>
                <c:pt idx="6" formatCode="###0">
                  <c:v>7.5897598566822753</c:v>
                </c:pt>
                <c:pt idx="7">
                  <c:v>13.8</c:v>
                </c:pt>
              </c:numCache>
            </c:numRef>
          </c:val>
          <c:extLst xmlns:c16r2="http://schemas.microsoft.com/office/drawing/2015/06/chart">
            <c:ext xmlns:c16="http://schemas.microsoft.com/office/drawing/2014/chart" uri="{C3380CC4-5D6E-409C-BE32-E72D297353CC}">
              <c16:uniqueId val="{00000020-7CAC-4378-BDC5-5FBB2B5F1A94}"/>
            </c:ext>
          </c:extLst>
        </c:ser>
        <c:ser>
          <c:idx val="4"/>
          <c:order val="2"/>
          <c:tx>
            <c:strRef>
              <c:f>Dati!$E$705</c:f>
              <c:strCache>
                <c:ptCount val="1"/>
                <c:pt idx="0">
                  <c:v>Kopumā zina, 
bet ne sīkumos</c:v>
                </c:pt>
              </c:strCache>
            </c:strRef>
          </c:tx>
          <c:spPr>
            <a:solidFill>
              <a:srgbClr val="BDDCA8"/>
            </a:solidFill>
          </c:spPr>
          <c:invertIfNegative val="0"/>
          <c:dLbls>
            <c:numFmt formatCode="0" sourceLinked="0"/>
            <c:spPr>
              <a:noFill/>
              <a:ln>
                <a:noFill/>
              </a:ln>
              <a:effectLst/>
            </c:spPr>
            <c:txPr>
              <a:bodyPr wrap="square" lIns="38100" tIns="19050" rIns="38100" bIns="19050" anchor="ctr">
                <a:spAutoFit/>
              </a:bodyPr>
              <a:lstStyle/>
              <a:p>
                <a:pPr>
                  <a:defRPr sz="1100" b="1">
                    <a:solidFill>
                      <a:schemeClr val="tx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Dati!$B$706:$B$713</c:f>
              <c:strCache>
                <c:ptCount val="8"/>
                <c:pt idx="0">
                  <c:v>07.2024., n=2318</c:v>
                </c:pt>
                <c:pt idx="1">
                  <c:v>06.2022., n=2808</c:v>
                </c:pt>
                <c:pt idx="3">
                  <c:v>07.2024., n=426</c:v>
                </c:pt>
                <c:pt idx="4">
                  <c:v>06.2022., n=462</c:v>
                </c:pt>
                <c:pt idx="6">
                  <c:v>07.2024., n=1892</c:v>
                </c:pt>
                <c:pt idx="7">
                  <c:v>06.2022., n=2346</c:v>
                </c:pt>
              </c:strCache>
            </c:strRef>
          </c:cat>
          <c:val>
            <c:numRef>
              <c:f>Dati!$E$706:$E$713</c:f>
              <c:numCache>
                <c:formatCode>0</c:formatCode>
                <c:ptCount val="8"/>
                <c:pt idx="0" formatCode="###0">
                  <c:v>2.2722747971207538</c:v>
                </c:pt>
                <c:pt idx="1">
                  <c:v>3.7</c:v>
                </c:pt>
                <c:pt idx="3" formatCode="###0">
                  <c:v>6.6787043738712528</c:v>
                </c:pt>
                <c:pt idx="4">
                  <c:v>6.7</c:v>
                </c:pt>
                <c:pt idx="6" formatCode="###0">
                  <c:v>1.4833084560536818</c:v>
                </c:pt>
                <c:pt idx="7">
                  <c:v>3.2</c:v>
                </c:pt>
              </c:numCache>
            </c:numRef>
          </c:val>
          <c:extLst xmlns:c16r2="http://schemas.microsoft.com/office/drawing/2015/06/chart">
            <c:ext xmlns:c16="http://schemas.microsoft.com/office/drawing/2014/chart" uri="{C3380CC4-5D6E-409C-BE32-E72D297353CC}">
              <c16:uniqueId val="{00000024-7CAC-4378-BDC5-5FBB2B5F1A94}"/>
            </c:ext>
          </c:extLst>
        </c:ser>
        <c:ser>
          <c:idx val="2"/>
          <c:order val="3"/>
          <c:tx>
            <c:strRef>
              <c:f>Dati!$F$705</c:f>
              <c:strCache>
                <c:ptCount val="1"/>
                <c:pt idx="0">
                  <c:v>Ļoti labi 
zina</c:v>
                </c:pt>
              </c:strCache>
            </c:strRef>
          </c:tx>
          <c:spPr>
            <a:solidFill>
              <a:srgbClr val="385723"/>
            </a:solidFill>
          </c:spPr>
          <c:invertIfNegative val="0"/>
          <c:dLbls>
            <c:dLbl>
              <c:idx val="0"/>
              <c:layout>
                <c:manualLayout>
                  <c:x val="-1.0852012970078143E-16"/>
                  <c:y val="7.2916686602331207E-2"/>
                </c:manualLayout>
              </c:layout>
              <c:numFmt formatCode="0.0" sourceLinked="0"/>
              <c:spPr>
                <a:noFill/>
                <a:ln>
                  <a:noFill/>
                </a:ln>
                <a:effectLst/>
              </c:spPr>
              <c:txPr>
                <a:bodyPr wrap="square" lIns="38100" tIns="19050" rIns="38100" bIns="19050" anchor="ctr">
                  <a:spAutoFit/>
                </a:bodyPr>
                <a:lstStyle/>
                <a:p>
                  <a:pPr>
                    <a:defRPr sz="1100" b="1">
                      <a:solidFill>
                        <a:schemeClr val="accent6">
                          <a:lumMod val="50000"/>
                        </a:schemeClr>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1"/>
              <c:numFmt formatCode="0" sourceLinked="0"/>
              <c:spPr>
                <a:noFill/>
                <a:ln>
                  <a:noFill/>
                </a:ln>
                <a:effectLst/>
              </c:spPr>
              <c:txPr>
                <a:bodyPr wrap="square" lIns="38100" tIns="19050" rIns="38100" bIns="19050" anchor="ctr">
                  <a:spAutoFit/>
                </a:bodyPr>
                <a:lstStyle/>
                <a:p>
                  <a:pPr>
                    <a:defRPr sz="1100" b="1">
                      <a:solidFill>
                        <a:schemeClr val="bg1"/>
                      </a:solidFill>
                    </a:defRPr>
                  </a:pPr>
                  <a:endParaRPr lang="en-US"/>
                </a:p>
              </c:txPr>
              <c:dLblPos val="ctr"/>
              <c:showLegendKey val="0"/>
              <c:showVal val="1"/>
              <c:showCatName val="0"/>
              <c:showSerName val="0"/>
              <c:showPercent val="0"/>
              <c:showBubbleSize val="0"/>
            </c:dLbl>
            <c:dLbl>
              <c:idx val="3"/>
              <c:numFmt formatCode="0" sourceLinked="0"/>
              <c:spPr>
                <a:noFill/>
                <a:ln>
                  <a:noFill/>
                </a:ln>
                <a:effectLst/>
              </c:spPr>
              <c:txPr>
                <a:bodyPr wrap="square" lIns="38100" tIns="19050" rIns="38100" bIns="19050" anchor="ctr">
                  <a:spAutoFit/>
                </a:bodyPr>
                <a:lstStyle/>
                <a:p>
                  <a:pPr>
                    <a:defRPr sz="1100" b="1">
                      <a:solidFill>
                        <a:schemeClr val="bg1"/>
                      </a:solidFill>
                    </a:defRPr>
                  </a:pPr>
                  <a:endParaRPr lang="en-US"/>
                </a:p>
              </c:txPr>
              <c:dLblPos val="ctr"/>
              <c:showLegendKey val="0"/>
              <c:showVal val="1"/>
              <c:showCatName val="0"/>
              <c:showSerName val="0"/>
              <c:showPercent val="0"/>
              <c:showBubbleSize val="0"/>
            </c:dLbl>
            <c:dLbl>
              <c:idx val="4"/>
              <c:numFmt formatCode="0" sourceLinked="0"/>
              <c:spPr>
                <a:noFill/>
                <a:ln>
                  <a:noFill/>
                </a:ln>
                <a:effectLst/>
              </c:spPr>
              <c:txPr>
                <a:bodyPr wrap="square" lIns="38100" tIns="19050" rIns="38100" bIns="19050" anchor="ctr">
                  <a:spAutoFit/>
                </a:bodyPr>
                <a:lstStyle/>
                <a:p>
                  <a:pPr>
                    <a:defRPr sz="1100" b="1">
                      <a:solidFill>
                        <a:schemeClr val="bg1"/>
                      </a:solidFill>
                    </a:defRPr>
                  </a:pPr>
                  <a:endParaRPr lang="en-US"/>
                </a:p>
              </c:txPr>
              <c:dLblPos val="ctr"/>
              <c:showLegendKey val="0"/>
              <c:showVal val="1"/>
              <c:showCatName val="0"/>
              <c:showSerName val="0"/>
              <c:showPercent val="0"/>
              <c:showBubbleSize val="0"/>
            </c:dLbl>
            <c:dLbl>
              <c:idx val="6"/>
              <c:layout>
                <c:manualLayout>
                  <c:x val="-1.0852012970078143E-16"/>
                  <c:y val="6.2500017087712592E-2"/>
                </c:manualLayout>
              </c:layout>
              <c:numFmt formatCode="0.0" sourceLinked="0"/>
              <c:spPr>
                <a:noFill/>
                <a:ln>
                  <a:noFill/>
                </a:ln>
                <a:effectLst/>
              </c:spPr>
              <c:txPr>
                <a:bodyPr wrap="square" lIns="38100" tIns="19050" rIns="38100" bIns="19050" anchor="ctr">
                  <a:spAutoFit/>
                </a:bodyPr>
                <a:lstStyle/>
                <a:p>
                  <a:pPr>
                    <a:defRPr sz="1100" b="1">
                      <a:solidFill>
                        <a:schemeClr val="accent6">
                          <a:lumMod val="50000"/>
                        </a:schemeClr>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7"/>
              <c:numFmt formatCode="0" sourceLinked="0"/>
              <c:spPr>
                <a:noFill/>
                <a:ln>
                  <a:noFill/>
                </a:ln>
                <a:effectLst/>
              </c:spPr>
              <c:txPr>
                <a:bodyPr wrap="square" lIns="38100" tIns="19050" rIns="38100" bIns="19050" anchor="ctr">
                  <a:spAutoFit/>
                </a:bodyPr>
                <a:lstStyle/>
                <a:p>
                  <a:pPr>
                    <a:defRPr sz="1100" b="1">
                      <a:solidFill>
                        <a:schemeClr val="bg1"/>
                      </a:solidFill>
                    </a:defRPr>
                  </a:pPr>
                  <a:endParaRPr lang="en-US"/>
                </a:p>
              </c:txPr>
              <c:dLblPos val="ctr"/>
              <c:showLegendKey val="0"/>
              <c:showVal val="1"/>
              <c:showCatName val="0"/>
              <c:showSerName val="0"/>
              <c:showPercent val="0"/>
              <c:showBubbleSize val="0"/>
            </c:dLbl>
            <c:numFmt formatCode="0" sourceLinked="0"/>
            <c:spPr>
              <a:noFill/>
              <a:ln>
                <a:noFill/>
              </a:ln>
              <a:effectLst/>
            </c:spPr>
            <c:txPr>
              <a:bodyPr wrap="square" lIns="38100" tIns="19050" rIns="38100" bIns="19050" anchor="ctr">
                <a:spAutoFit/>
              </a:bodyPr>
              <a:lstStyle/>
              <a:p>
                <a:pPr>
                  <a:defRPr sz="1100" b="1">
                    <a:solidFill>
                      <a:sysClr val="windowText" lastClr="000000"/>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Dati!$B$706:$B$713</c:f>
              <c:strCache>
                <c:ptCount val="8"/>
                <c:pt idx="0">
                  <c:v>07.2024., n=2318</c:v>
                </c:pt>
                <c:pt idx="1">
                  <c:v>06.2022., n=2808</c:v>
                </c:pt>
                <c:pt idx="3">
                  <c:v>07.2024., n=426</c:v>
                </c:pt>
                <c:pt idx="4">
                  <c:v>06.2022., n=462</c:v>
                </c:pt>
                <c:pt idx="6">
                  <c:v>07.2024., n=1892</c:v>
                </c:pt>
                <c:pt idx="7">
                  <c:v>06.2022., n=2346</c:v>
                </c:pt>
              </c:strCache>
            </c:strRef>
          </c:cat>
          <c:val>
            <c:numRef>
              <c:f>Dati!$F$706:$F$713</c:f>
              <c:numCache>
                <c:formatCode>0</c:formatCode>
                <c:ptCount val="8"/>
                <c:pt idx="0" formatCode="0.0">
                  <c:v>0.30896195897926299</c:v>
                </c:pt>
                <c:pt idx="1">
                  <c:v>0.7</c:v>
                </c:pt>
                <c:pt idx="3" formatCode="###0">
                  <c:v>1.6172831306986037</c:v>
                </c:pt>
                <c:pt idx="4">
                  <c:v>1.5</c:v>
                </c:pt>
                <c:pt idx="6" formatCode="###0.0">
                  <c:v>7.4708500524312771E-2</c:v>
                </c:pt>
                <c:pt idx="7">
                  <c:v>0.5</c:v>
                </c:pt>
              </c:numCache>
            </c:numRef>
          </c:val>
          <c:extLst xmlns:c16r2="http://schemas.microsoft.com/office/drawing/2015/06/chart">
            <c:ext xmlns:c16="http://schemas.microsoft.com/office/drawing/2014/chart" uri="{C3380CC4-5D6E-409C-BE32-E72D297353CC}">
              <c16:uniqueId val="{00000021-7CAC-4378-BDC5-5FBB2B5F1A94}"/>
            </c:ext>
          </c:extLst>
        </c:ser>
        <c:ser>
          <c:idx val="3"/>
          <c:order val="4"/>
          <c:tx>
            <c:strRef>
              <c:f>Dati!$G$705</c:f>
              <c:strCache>
                <c:ptCount val="1"/>
                <c:pt idx="0">
                  <c:v>Grūti 
pateikt</c:v>
                </c:pt>
              </c:strCache>
            </c:strRef>
          </c:tx>
          <c:spPr>
            <a:solidFill>
              <a:sysClr val="window" lastClr="FFFFFF">
                <a:lumMod val="75000"/>
              </a:sysClr>
            </a:solidFill>
          </c:spPr>
          <c:invertIfNegative val="0"/>
          <c:dLbls>
            <c:numFmt formatCode="0" sourceLinked="0"/>
            <c:spPr>
              <a:noFill/>
              <a:ln>
                <a:noFill/>
              </a:ln>
              <a:effectLst/>
            </c:spPr>
            <c:txPr>
              <a:bodyPr wrap="square" lIns="38100" tIns="19050" rIns="38100" bIns="19050" anchor="ctr">
                <a:spAutoFit/>
              </a:bodyPr>
              <a:lstStyle/>
              <a:p>
                <a:pPr>
                  <a:defRPr sz="1100" b="1">
                    <a:solidFill>
                      <a:sysClr val="windowText" lastClr="000000"/>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Dati!$B$706:$B$713</c:f>
              <c:strCache>
                <c:ptCount val="8"/>
                <c:pt idx="0">
                  <c:v>07.2024., n=2318</c:v>
                </c:pt>
                <c:pt idx="1">
                  <c:v>06.2022., n=2808</c:v>
                </c:pt>
                <c:pt idx="3">
                  <c:v>07.2024., n=426</c:v>
                </c:pt>
                <c:pt idx="4">
                  <c:v>06.2022., n=462</c:v>
                </c:pt>
                <c:pt idx="6">
                  <c:v>07.2024., n=1892</c:v>
                </c:pt>
                <c:pt idx="7">
                  <c:v>06.2022., n=2346</c:v>
                </c:pt>
              </c:strCache>
            </c:strRef>
          </c:cat>
          <c:val>
            <c:numRef>
              <c:f>Dati!$G$706:$G$713</c:f>
              <c:numCache>
                <c:formatCode>0</c:formatCode>
                <c:ptCount val="8"/>
                <c:pt idx="0" formatCode="###0">
                  <c:v>10.113499885124035</c:v>
                </c:pt>
                <c:pt idx="1">
                  <c:v>16.5</c:v>
                </c:pt>
                <c:pt idx="3" formatCode="###0">
                  <c:v>7.2833463759511519</c:v>
                </c:pt>
                <c:pt idx="4">
                  <c:v>8.1</c:v>
                </c:pt>
                <c:pt idx="6" formatCode="###0">
                  <c:v>10.620235740060096</c:v>
                </c:pt>
                <c:pt idx="7">
                  <c:v>17.8</c:v>
                </c:pt>
              </c:numCache>
            </c:numRef>
          </c:val>
          <c:extLst xmlns:c16r2="http://schemas.microsoft.com/office/drawing/2015/06/chart">
            <c:ext xmlns:c16="http://schemas.microsoft.com/office/drawing/2014/chart" uri="{C3380CC4-5D6E-409C-BE32-E72D297353CC}">
              <c16:uniqueId val="{00000023-7CAC-4378-BDC5-5FBB2B5F1A94}"/>
            </c:ext>
          </c:extLst>
        </c:ser>
        <c:dLbls>
          <c:showLegendKey val="0"/>
          <c:showVal val="0"/>
          <c:showCatName val="0"/>
          <c:showSerName val="0"/>
          <c:showPercent val="0"/>
          <c:showBubbleSize val="0"/>
        </c:dLbls>
        <c:gapWidth val="15"/>
        <c:overlap val="100"/>
        <c:axId val="673417824"/>
        <c:axId val="673420568"/>
      </c:barChart>
      <c:catAx>
        <c:axId val="673417824"/>
        <c:scaling>
          <c:orientation val="maxMin"/>
        </c:scaling>
        <c:delete val="0"/>
        <c:axPos val="l"/>
        <c:numFmt formatCode="General" sourceLinked="1"/>
        <c:majorTickMark val="out"/>
        <c:minorTickMark val="none"/>
        <c:tickLblPos val="low"/>
        <c:spPr>
          <a:ln w="3175">
            <a:solidFill>
              <a:srgbClr val="333333"/>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673420568"/>
        <c:crossesAt val="0"/>
        <c:auto val="1"/>
        <c:lblAlgn val="ctr"/>
        <c:lblOffset val="100"/>
        <c:tickLblSkip val="1"/>
        <c:tickMarkSkip val="1"/>
        <c:noMultiLvlLbl val="0"/>
      </c:catAx>
      <c:valAx>
        <c:axId val="673420568"/>
        <c:scaling>
          <c:orientation val="minMax"/>
          <c:max val="105"/>
          <c:min val="0"/>
        </c:scaling>
        <c:delete val="1"/>
        <c:axPos val="b"/>
        <c:numFmt formatCode="0" sourceLinked="0"/>
        <c:majorTickMark val="out"/>
        <c:minorTickMark val="none"/>
        <c:tickLblPos val="nextTo"/>
        <c:crossAx val="673417824"/>
        <c:crosses val="max"/>
        <c:crossBetween val="between"/>
        <c:majorUnit val="20"/>
        <c:minorUnit val="4"/>
      </c:valAx>
      <c:spPr>
        <a:noFill/>
        <a:ln w="25400">
          <a:noFill/>
        </a:ln>
      </c:spPr>
    </c:plotArea>
    <c:legend>
      <c:legendPos val="t"/>
      <c:legendEntry>
        <c:idx val="0"/>
        <c:txPr>
          <a:bodyPr/>
          <a:lstStyle/>
          <a:p>
            <a:pPr>
              <a:defRPr sz="1200" b="0" i="0" u="none" strike="noStrike" baseline="0">
                <a:solidFill>
                  <a:sysClr val="windowText" lastClr="000000"/>
                </a:solidFill>
                <a:latin typeface="Arial"/>
                <a:ea typeface="Arial"/>
                <a:cs typeface="Arial"/>
              </a:defRPr>
            </a:pPr>
            <a:endParaRPr lang="en-US"/>
          </a:p>
        </c:txPr>
      </c:legendEntry>
      <c:layout>
        <c:manualLayout>
          <c:xMode val="edge"/>
          <c:yMode val="edge"/>
          <c:x val="0.26697973182556195"/>
          <c:y val="5.4884365399268747E-2"/>
          <c:w val="0.6975041790831209"/>
          <c:h val="0.18780927050778393"/>
        </c:manualLayout>
      </c:layout>
      <c:overlay val="0"/>
      <c:spPr>
        <a:noFill/>
        <a:ln w="25400">
          <a:noFill/>
        </a:ln>
      </c:spPr>
      <c:txPr>
        <a:bodyPr/>
        <a:lstStyle/>
        <a:p>
          <a:pPr>
            <a:defRPr sz="1200" b="0" i="0" u="none" strike="noStrike" baseline="0">
              <a:solidFill>
                <a:srgbClr val="000000"/>
              </a:solidFill>
              <a:latin typeface="Arial"/>
              <a:ea typeface="Arial"/>
              <a:cs typeface="Arial"/>
            </a:defRPr>
          </a:pPr>
          <a:endParaRPr lang="en-US"/>
        </a:p>
      </c:txPr>
    </c:legend>
    <c:plotVisOnly val="1"/>
    <c:dispBlanksAs val="gap"/>
    <c:showDLblsOverMax val="0"/>
  </c:chart>
  <c:spPr>
    <a:noFill/>
    <a:ln w="6350">
      <a:noFill/>
    </a:ln>
  </c:spPr>
  <c:txPr>
    <a:bodyPr/>
    <a:lstStyle/>
    <a:p>
      <a:pPr>
        <a:defRPr sz="800" b="0" i="0" u="none" strike="noStrike" baseline="0">
          <a:solidFill>
            <a:srgbClr val="333333"/>
          </a:solidFill>
          <a:latin typeface="Arial"/>
          <a:ea typeface="Arial"/>
          <a:cs typeface="Arial"/>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lv-LV" sz="900"/>
              <a:t>%</a:t>
            </a:r>
            <a:endParaRPr lang="en-US" sz="900"/>
          </a:p>
        </c:rich>
      </c:tx>
      <c:layout>
        <c:manualLayout>
          <c:xMode val="edge"/>
          <c:yMode val="edge"/>
          <c:x val="0.95148471002161816"/>
          <c:y val="0.1308051658770864"/>
        </c:manualLayout>
      </c:layout>
      <c:overlay val="0"/>
      <c:spPr>
        <a:solidFill>
          <a:sysClr val="window" lastClr="FFFFFF"/>
        </a:solidFill>
        <a:ln w="3175">
          <a:solidFill>
            <a:srgbClr val="000000"/>
          </a:solidFill>
        </a:ln>
        <a:effectLst>
          <a:outerShdw dist="35560" dir="2700000" algn="tl" rotWithShape="0">
            <a:prstClr val="black"/>
          </a:outerShdw>
        </a:effectLst>
      </c:spPr>
    </c:title>
    <c:autoTitleDeleted val="0"/>
    <c:plotArea>
      <c:layout>
        <c:manualLayout>
          <c:layoutTarget val="inner"/>
          <c:xMode val="edge"/>
          <c:yMode val="edge"/>
          <c:x val="0.18825397425343687"/>
          <c:y val="0.1513130813062252"/>
          <c:w val="0.83373159549155418"/>
          <c:h val="0.7813508028010242"/>
        </c:manualLayout>
      </c:layout>
      <c:barChart>
        <c:barDir val="bar"/>
        <c:grouping val="stacked"/>
        <c:varyColors val="0"/>
        <c:ser>
          <c:idx val="0"/>
          <c:order val="0"/>
          <c:tx>
            <c:strRef>
              <c:f>'Ievas dati'!$B$84</c:f>
              <c:strCache>
                <c:ptCount val="1"/>
                <c:pt idx="0">
                  <c:v>x</c:v>
                </c:pt>
              </c:strCache>
            </c:strRef>
          </c:tx>
          <c:spPr>
            <a:noFill/>
            <a:ln w="25400">
              <a:noFill/>
            </a:ln>
          </c:spPr>
          <c:invertIfNegative val="0"/>
          <c:cat>
            <c:strRef>
              <c:f>'Ievas dati'!$A$85:$A$87</c:f>
              <c:strCache>
                <c:ptCount val="3"/>
                <c:pt idx="0">
                  <c:v>07.2024., n=2318</c:v>
                </c:pt>
                <c:pt idx="1">
                  <c:v>06.2022, n=2808</c:v>
                </c:pt>
                <c:pt idx="2">
                  <c:v>11.2019, n=3622</c:v>
                </c:pt>
              </c:strCache>
            </c:strRef>
          </c:cat>
          <c:val>
            <c:numRef>
              <c:f>'Ievas dati'!$B$85:$B$87</c:f>
              <c:numCache>
                <c:formatCode>0</c:formatCode>
                <c:ptCount val="3"/>
                <c:pt idx="0">
                  <c:v>5</c:v>
                </c:pt>
                <c:pt idx="1">
                  <c:v>11.933600429401217</c:v>
                </c:pt>
                <c:pt idx="2">
                  <c:v>8.8336004294012085</c:v>
                </c:pt>
              </c:numCache>
            </c:numRef>
          </c:val>
          <c:extLst xmlns:c16r2="http://schemas.microsoft.com/office/drawing/2015/06/chart">
            <c:ext xmlns:c16="http://schemas.microsoft.com/office/drawing/2014/chart" uri="{C3380CC4-5D6E-409C-BE32-E72D297353CC}">
              <c16:uniqueId val="{00000000-5E7A-476E-86F3-EDE8B7DC11A5}"/>
            </c:ext>
          </c:extLst>
        </c:ser>
        <c:ser>
          <c:idx val="1"/>
          <c:order val="1"/>
          <c:tx>
            <c:strRef>
              <c:f>'Ievas dati'!$C$84</c:f>
              <c:strCache>
                <c:ptCount val="1"/>
                <c:pt idx="0">
                  <c:v>Ļoti sliktas</c:v>
                </c:pt>
              </c:strCache>
            </c:strRef>
          </c:tx>
          <c:spPr>
            <a:solidFill>
              <a:srgbClr val="840C54"/>
            </a:solidFill>
            <a:ln w="25400">
              <a:noFill/>
            </a:ln>
          </c:spPr>
          <c:invertIfNegative val="0"/>
          <c:dLbls>
            <c:dLbl>
              <c:idx val="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4"/>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5"/>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6"/>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7"/>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9"/>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1"/>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2"/>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4"/>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5"/>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6"/>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7"/>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4"/>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5"/>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6"/>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7"/>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1"/>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9"/>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4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numFmt formatCode="0" sourceLinked="0"/>
            <c:spPr>
              <a:noFill/>
              <a:ln w="25400">
                <a:noFill/>
              </a:ln>
            </c:spPr>
            <c:txPr>
              <a:bodyPr wrap="square" lIns="38100" tIns="19050" rIns="38100" bIns="19050" anchor="ctr">
                <a:spAutoFit/>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'Ievas dati'!$A$85:$A$87</c:f>
              <c:strCache>
                <c:ptCount val="3"/>
                <c:pt idx="0">
                  <c:v>07.2024., n=2318</c:v>
                </c:pt>
                <c:pt idx="1">
                  <c:v>06.2022, n=2808</c:v>
                </c:pt>
                <c:pt idx="2">
                  <c:v>11.2019, n=3622</c:v>
                </c:pt>
              </c:strCache>
            </c:strRef>
          </c:cat>
          <c:val>
            <c:numRef>
              <c:f>'Ievas dati'!$C$85:$C$87</c:f>
              <c:numCache>
                <c:formatCode>###0</c:formatCode>
                <c:ptCount val="3"/>
                <c:pt idx="0">
                  <c:v>19.918443749802776</c:v>
                </c:pt>
                <c:pt idx="1">
                  <c:v>16.399999999999999</c:v>
                </c:pt>
                <c:pt idx="2">
                  <c:v>18.2</c:v>
                </c:pt>
              </c:numCache>
            </c:numRef>
          </c:val>
          <c:extLst xmlns:c16r2="http://schemas.microsoft.com/office/drawing/2015/06/chart">
            <c:ext xmlns:c16="http://schemas.microsoft.com/office/drawing/2014/chart" uri="{C3380CC4-5D6E-409C-BE32-E72D297353CC}">
              <c16:uniqueId val="{00000020-5E7A-476E-86F3-EDE8B7DC11A5}"/>
            </c:ext>
          </c:extLst>
        </c:ser>
        <c:ser>
          <c:idx val="2"/>
          <c:order val="2"/>
          <c:tx>
            <c:strRef>
              <c:f>'Ievas dati'!$D$84</c:f>
              <c:strCache>
                <c:ptCount val="1"/>
                <c:pt idx="0">
                  <c:v>Drīzāk sliktas</c:v>
                </c:pt>
              </c:strCache>
            </c:strRef>
          </c:tx>
          <c:spPr>
            <a:solidFill>
              <a:srgbClr val="D0909F"/>
            </a:solidFill>
          </c:spPr>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'Ievas dati'!$A$85:$A$87</c:f>
              <c:strCache>
                <c:ptCount val="3"/>
                <c:pt idx="0">
                  <c:v>07.2024., n=2318</c:v>
                </c:pt>
                <c:pt idx="1">
                  <c:v>06.2022, n=2808</c:v>
                </c:pt>
                <c:pt idx="2">
                  <c:v>11.2019, n=3622</c:v>
                </c:pt>
              </c:strCache>
            </c:strRef>
          </c:cat>
          <c:val>
            <c:numRef>
              <c:f>'Ievas dati'!$D$85:$D$87</c:f>
              <c:numCache>
                <c:formatCode>###0</c:formatCode>
                <c:ptCount val="3"/>
                <c:pt idx="0">
                  <c:v>33.115156679598435</c:v>
                </c:pt>
                <c:pt idx="1">
                  <c:v>29.7</c:v>
                </c:pt>
                <c:pt idx="2">
                  <c:v>31</c:v>
                </c:pt>
              </c:numCache>
            </c:numRef>
          </c:val>
          <c:extLst xmlns:c16r2="http://schemas.microsoft.com/office/drawing/2015/06/chart">
            <c:ext xmlns:c16="http://schemas.microsoft.com/office/drawing/2014/chart" uri="{C3380CC4-5D6E-409C-BE32-E72D297353CC}">
              <c16:uniqueId val="{00000021-5E7A-476E-86F3-EDE8B7DC11A5}"/>
            </c:ext>
          </c:extLst>
        </c:ser>
        <c:ser>
          <c:idx val="3"/>
          <c:order val="3"/>
          <c:tx>
            <c:strRef>
              <c:f>'Ievas dati'!$E$84</c:f>
              <c:strCache>
                <c:ptCount val="1"/>
                <c:pt idx="0">
                  <c:v>Drīzāk labas</c:v>
                </c:pt>
              </c:strCache>
            </c:strRef>
          </c:tx>
          <c:spPr>
            <a:solidFill>
              <a:srgbClr val="BDDCA8"/>
            </a:solidFill>
          </c:spPr>
          <c:invertIfNegative val="0"/>
          <c:dLbls>
            <c:numFmt formatCode="0" sourceLinked="0"/>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'Ievas dati'!$A$85:$A$87</c:f>
              <c:strCache>
                <c:ptCount val="3"/>
                <c:pt idx="0">
                  <c:v>07.2024., n=2318</c:v>
                </c:pt>
                <c:pt idx="1">
                  <c:v>06.2022, n=2808</c:v>
                </c:pt>
                <c:pt idx="2">
                  <c:v>11.2019, n=3622</c:v>
                </c:pt>
              </c:strCache>
            </c:strRef>
          </c:cat>
          <c:val>
            <c:numRef>
              <c:f>'Ievas dati'!$E$85:$E$87</c:f>
              <c:numCache>
                <c:formatCode>###0</c:formatCode>
                <c:ptCount val="3"/>
                <c:pt idx="0">
                  <c:v>4.5461497418904449</c:v>
                </c:pt>
                <c:pt idx="1">
                  <c:v>5.3</c:v>
                </c:pt>
                <c:pt idx="2">
                  <c:v>5</c:v>
                </c:pt>
              </c:numCache>
            </c:numRef>
          </c:val>
          <c:extLst xmlns:c16r2="http://schemas.microsoft.com/office/drawing/2015/06/chart">
            <c:ext xmlns:c16="http://schemas.microsoft.com/office/drawing/2014/chart" uri="{C3380CC4-5D6E-409C-BE32-E72D297353CC}">
              <c16:uniqueId val="{00000022-5E7A-476E-86F3-EDE8B7DC11A5}"/>
            </c:ext>
          </c:extLst>
        </c:ser>
        <c:ser>
          <c:idx val="4"/>
          <c:order val="4"/>
          <c:tx>
            <c:strRef>
              <c:f>'Ievas dati'!$F$84</c:f>
              <c:strCache>
                <c:ptCount val="1"/>
                <c:pt idx="0">
                  <c:v>Ļoti labas</c:v>
                </c:pt>
              </c:strCache>
            </c:strRef>
          </c:tx>
          <c:spPr>
            <a:solidFill>
              <a:srgbClr val="70AD47">
                <a:lumMod val="50000"/>
              </a:srgbClr>
            </a:solidFill>
          </c:spPr>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'Ievas dati'!$A$85:$A$87</c:f>
              <c:strCache>
                <c:ptCount val="3"/>
                <c:pt idx="0">
                  <c:v>07.2024., n=2318</c:v>
                </c:pt>
                <c:pt idx="1">
                  <c:v>06.2022, n=2808</c:v>
                </c:pt>
                <c:pt idx="2">
                  <c:v>11.2019, n=3622</c:v>
                </c:pt>
              </c:strCache>
            </c:strRef>
          </c:cat>
          <c:val>
            <c:numRef>
              <c:f>'Ievas dati'!$F$85:$F$87</c:f>
              <c:numCache>
                <c:formatCode>###0</c:formatCode>
                <c:ptCount val="3"/>
                <c:pt idx="0">
                  <c:v>1.5231996785129289</c:v>
                </c:pt>
                <c:pt idx="1">
                  <c:v>1.6</c:v>
                </c:pt>
                <c:pt idx="2">
                  <c:v>1</c:v>
                </c:pt>
              </c:numCache>
            </c:numRef>
          </c:val>
          <c:extLst xmlns:c16r2="http://schemas.microsoft.com/office/drawing/2015/06/chart">
            <c:ext xmlns:c16="http://schemas.microsoft.com/office/drawing/2014/chart" uri="{C3380CC4-5D6E-409C-BE32-E72D297353CC}">
              <c16:uniqueId val="{00000023-5E7A-476E-86F3-EDE8B7DC11A5}"/>
            </c:ext>
          </c:extLst>
        </c:ser>
        <c:ser>
          <c:idx val="5"/>
          <c:order val="5"/>
          <c:tx>
            <c:strRef>
              <c:f>'Ievas dati'!$G$84</c:f>
              <c:strCache>
                <c:ptCount val="1"/>
                <c:pt idx="0">
                  <c:v>x</c:v>
                </c:pt>
              </c:strCache>
            </c:strRef>
          </c:tx>
          <c:spPr>
            <a:noFill/>
          </c:spPr>
          <c:invertIfNegative val="0"/>
          <c:cat>
            <c:strRef>
              <c:f>'Ievas dati'!$A$85:$A$87</c:f>
              <c:strCache>
                <c:ptCount val="3"/>
                <c:pt idx="0">
                  <c:v>07.2024., n=2318</c:v>
                </c:pt>
                <c:pt idx="1">
                  <c:v>06.2022, n=2808</c:v>
                </c:pt>
                <c:pt idx="2">
                  <c:v>11.2019, n=3622</c:v>
                </c:pt>
              </c:strCache>
            </c:strRef>
          </c:cat>
          <c:val>
            <c:numRef>
              <c:f>'Ievas dati'!$G$85:$G$87</c:f>
              <c:numCache>
                <c:formatCode>0</c:formatCode>
                <c:ptCount val="3"/>
                <c:pt idx="0">
                  <c:v>5.830650579596627</c:v>
                </c:pt>
                <c:pt idx="1">
                  <c:v>5</c:v>
                </c:pt>
                <c:pt idx="2">
                  <c:v>5.9</c:v>
                </c:pt>
              </c:numCache>
            </c:numRef>
          </c:val>
          <c:extLst xmlns:c16r2="http://schemas.microsoft.com/office/drawing/2015/06/chart">
            <c:ext xmlns:c16="http://schemas.microsoft.com/office/drawing/2014/chart" uri="{C3380CC4-5D6E-409C-BE32-E72D297353CC}">
              <c16:uniqueId val="{00000024-5E7A-476E-86F3-EDE8B7DC11A5}"/>
            </c:ext>
          </c:extLst>
        </c:ser>
        <c:ser>
          <c:idx val="6"/>
          <c:order val="6"/>
          <c:tx>
            <c:strRef>
              <c:f>'Ievas dati'!$H$84</c:f>
              <c:strCache>
                <c:ptCount val="1"/>
                <c:pt idx="0">
                  <c:v>Vidējas</c:v>
                </c:pt>
              </c:strCache>
            </c:strRef>
          </c:tx>
          <c:spPr>
            <a:solidFill>
              <a:srgbClr val="F8CBAD"/>
            </a:solidFill>
          </c:spPr>
          <c:invertIfNegative val="0"/>
          <c:dLbls>
            <c:spPr>
              <a:noFill/>
              <a:ln>
                <a:noFill/>
              </a:ln>
              <a:effectLst/>
            </c:spPr>
            <c:txPr>
              <a:bodyPr wrap="square" lIns="38100" tIns="19050" rIns="38100" bIns="19050" anchor="ctr">
                <a:spAutoFit/>
              </a:bodyPr>
              <a:lstStyle/>
              <a:p>
                <a:pPr>
                  <a:defRPr sz="1200" b="1">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'Ievas dati'!$A$85:$A$87</c:f>
              <c:strCache>
                <c:ptCount val="3"/>
                <c:pt idx="0">
                  <c:v>07.2024., n=2318</c:v>
                </c:pt>
                <c:pt idx="1">
                  <c:v>06.2022, n=2808</c:v>
                </c:pt>
                <c:pt idx="2">
                  <c:v>11.2019, n=3622</c:v>
                </c:pt>
              </c:strCache>
            </c:strRef>
          </c:cat>
          <c:val>
            <c:numRef>
              <c:f>'Ievas dati'!$H$85:$H$87</c:f>
              <c:numCache>
                <c:formatCode>###0</c:formatCode>
                <c:ptCount val="3"/>
                <c:pt idx="0">
                  <c:v>24.058206694794375</c:v>
                </c:pt>
                <c:pt idx="1">
                  <c:v>21.8</c:v>
                </c:pt>
                <c:pt idx="2">
                  <c:v>22.2</c:v>
                </c:pt>
              </c:numCache>
            </c:numRef>
          </c:val>
          <c:extLst xmlns:c16r2="http://schemas.microsoft.com/office/drawing/2015/06/chart">
            <c:ext xmlns:c16="http://schemas.microsoft.com/office/drawing/2014/chart" uri="{C3380CC4-5D6E-409C-BE32-E72D297353CC}">
              <c16:uniqueId val="{00000000-C79D-4A0D-A037-0AB246C60015}"/>
            </c:ext>
          </c:extLst>
        </c:ser>
        <c:ser>
          <c:idx val="7"/>
          <c:order val="7"/>
          <c:tx>
            <c:strRef>
              <c:f>'Ievas dati'!$I$84</c:f>
              <c:strCache>
                <c:ptCount val="1"/>
                <c:pt idx="0">
                  <c:v>x</c:v>
                </c:pt>
              </c:strCache>
            </c:strRef>
          </c:tx>
          <c:spPr>
            <a:noFill/>
          </c:spPr>
          <c:invertIfNegative val="0"/>
          <c:cat>
            <c:strRef>
              <c:f>'Ievas dati'!$A$85:$A$87</c:f>
              <c:strCache>
                <c:ptCount val="3"/>
                <c:pt idx="0">
                  <c:v>07.2024., n=2318</c:v>
                </c:pt>
                <c:pt idx="1">
                  <c:v>06.2022, n=2808</c:v>
                </c:pt>
                <c:pt idx="2">
                  <c:v>11.2019, n=3622</c:v>
                </c:pt>
              </c:strCache>
            </c:strRef>
          </c:cat>
          <c:val>
            <c:numRef>
              <c:f>'Ievas dati'!$I$85:$I$87</c:f>
              <c:numCache>
                <c:formatCode>0</c:formatCode>
                <c:ptCount val="3"/>
                <c:pt idx="0">
                  <c:v>5</c:v>
                </c:pt>
                <c:pt idx="1">
                  <c:v>7.2582066947943744</c:v>
                </c:pt>
                <c:pt idx="2">
                  <c:v>6.8582066947943758</c:v>
                </c:pt>
              </c:numCache>
            </c:numRef>
          </c:val>
          <c:extLst xmlns:c16r2="http://schemas.microsoft.com/office/drawing/2015/06/chart">
            <c:ext xmlns:c16="http://schemas.microsoft.com/office/drawing/2014/chart" uri="{C3380CC4-5D6E-409C-BE32-E72D297353CC}">
              <c16:uniqueId val="{00000001-C79D-4A0D-A037-0AB246C60015}"/>
            </c:ext>
          </c:extLst>
        </c:ser>
        <c:ser>
          <c:idx val="8"/>
          <c:order val="8"/>
          <c:tx>
            <c:strRef>
              <c:f>'Ievas dati'!$J$84</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1200" b="1">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'Ievas dati'!$A$85:$A$87</c:f>
              <c:strCache>
                <c:ptCount val="3"/>
                <c:pt idx="0">
                  <c:v>07.2024., n=2318</c:v>
                </c:pt>
                <c:pt idx="1">
                  <c:v>06.2022, n=2808</c:v>
                </c:pt>
                <c:pt idx="2">
                  <c:v>11.2019, n=3622</c:v>
                </c:pt>
              </c:strCache>
            </c:strRef>
          </c:cat>
          <c:val>
            <c:numRef>
              <c:f>'Ievas dati'!$J$85:$J$87</c:f>
              <c:numCache>
                <c:formatCode>0</c:formatCode>
                <c:ptCount val="3"/>
                <c:pt idx="0" formatCode="###0">
                  <c:v>16.83884345540104</c:v>
                </c:pt>
                <c:pt idx="1">
                  <c:v>25.2</c:v>
                </c:pt>
                <c:pt idx="2">
                  <c:v>22.6</c:v>
                </c:pt>
              </c:numCache>
            </c:numRef>
          </c:val>
          <c:extLst xmlns:c16r2="http://schemas.microsoft.com/office/drawing/2015/06/chart">
            <c:ext xmlns:c16="http://schemas.microsoft.com/office/drawing/2014/chart" uri="{C3380CC4-5D6E-409C-BE32-E72D297353CC}">
              <c16:uniqueId val="{00000002-C79D-4A0D-A037-0AB246C60015}"/>
            </c:ext>
          </c:extLst>
        </c:ser>
        <c:dLbls>
          <c:showLegendKey val="0"/>
          <c:showVal val="0"/>
          <c:showCatName val="0"/>
          <c:showSerName val="0"/>
          <c:showPercent val="0"/>
          <c:showBubbleSize val="0"/>
        </c:dLbls>
        <c:gapWidth val="40"/>
        <c:overlap val="100"/>
        <c:axId val="806232632"/>
        <c:axId val="806233024"/>
      </c:barChart>
      <c:catAx>
        <c:axId val="806232632"/>
        <c:scaling>
          <c:orientation val="maxMin"/>
        </c:scaling>
        <c:delete val="0"/>
        <c:axPos val="l"/>
        <c:numFmt formatCode="General" sourceLinked="1"/>
        <c:majorTickMark val="out"/>
        <c:minorTickMark val="none"/>
        <c:tickLblPos val="low"/>
        <c:spPr>
          <a:ln w="3175">
            <a:solidFill>
              <a:srgbClr val="333333"/>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806233024"/>
        <c:crossesAt val="58"/>
        <c:auto val="1"/>
        <c:lblAlgn val="ctr"/>
        <c:lblOffset val="100"/>
        <c:tickLblSkip val="1"/>
        <c:tickMarkSkip val="1"/>
        <c:noMultiLvlLbl val="0"/>
      </c:catAx>
      <c:valAx>
        <c:axId val="806233024"/>
        <c:scaling>
          <c:orientation val="minMax"/>
          <c:max val="135"/>
          <c:min val="0"/>
        </c:scaling>
        <c:delete val="1"/>
        <c:axPos val="b"/>
        <c:numFmt formatCode="0" sourceLinked="0"/>
        <c:majorTickMark val="out"/>
        <c:minorTickMark val="none"/>
        <c:tickLblPos val="nextTo"/>
        <c:crossAx val="806232632"/>
        <c:crosses val="max"/>
        <c:crossBetween val="between"/>
        <c:majorUnit val="20"/>
        <c:minorUnit val="4"/>
      </c:valAx>
      <c:spPr>
        <a:noFill/>
        <a:ln w="25400">
          <a:noFill/>
        </a:ln>
      </c:spPr>
    </c:plotArea>
    <c:legend>
      <c:legendPos val="t"/>
      <c:legendEntry>
        <c:idx val="0"/>
        <c:delete val="1"/>
      </c:legendEntry>
      <c:legendEntry>
        <c:idx val="5"/>
        <c:delete val="1"/>
      </c:legendEntry>
      <c:legendEntry>
        <c:idx val="7"/>
        <c:delete val="1"/>
      </c:legendEntry>
      <c:layout>
        <c:manualLayout>
          <c:xMode val="edge"/>
          <c:yMode val="edge"/>
          <c:x val="0.19973171419673955"/>
          <c:y val="2.8466774629565608E-2"/>
          <c:w val="0.7509067968593095"/>
          <c:h val="7.9211309809910146E-2"/>
        </c:manualLayout>
      </c:layout>
      <c:overlay val="0"/>
      <c:spPr>
        <a:noFill/>
        <a:ln w="25400">
          <a:noFill/>
        </a:ln>
      </c:spPr>
      <c:txPr>
        <a:bodyPr/>
        <a:lstStyle/>
        <a:p>
          <a:pPr>
            <a:defRPr sz="1200" b="0" i="0" u="none" strike="noStrike" baseline="0">
              <a:solidFill>
                <a:srgbClr val="000000"/>
              </a:solidFill>
              <a:latin typeface="Arial"/>
              <a:ea typeface="Arial"/>
              <a:cs typeface="Arial"/>
            </a:defRPr>
          </a:pPr>
          <a:endParaRPr lang="en-US"/>
        </a:p>
      </c:txPr>
    </c:legend>
    <c:plotVisOnly val="1"/>
    <c:dispBlanksAs val="gap"/>
    <c:showDLblsOverMax val="0"/>
  </c:chart>
  <c:spPr>
    <a:noFill/>
    <a:ln w="6350">
      <a:noFill/>
    </a:ln>
  </c:spPr>
  <c:txPr>
    <a:bodyPr/>
    <a:lstStyle/>
    <a:p>
      <a:pPr>
        <a:defRPr sz="800" b="0" i="0" u="none" strike="noStrike" baseline="0">
          <a:solidFill>
            <a:srgbClr val="333333"/>
          </a:solidFill>
          <a:latin typeface="Arial"/>
          <a:ea typeface="Arial"/>
          <a:cs typeface="Arial"/>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420624631471451"/>
          <c:y val="1.4379737186317057E-2"/>
          <c:w val="0.58388599823622023"/>
          <c:h val="0.92342839117717346"/>
        </c:manualLayout>
      </c:layout>
      <c:barChart>
        <c:barDir val="bar"/>
        <c:grouping val="clustered"/>
        <c:varyColors val="0"/>
        <c:ser>
          <c:idx val="0"/>
          <c:order val="0"/>
          <c:spPr>
            <a:solidFill>
              <a:srgbClr val="BDDCA8"/>
            </a:solidFill>
            <a:ln w="25400">
              <a:noFill/>
            </a:ln>
          </c:spPr>
          <c:invertIfNegative val="0"/>
          <c:dPt>
            <c:idx val="3"/>
            <c:invertIfNegative val="0"/>
            <c:bubble3D val="0"/>
            <c:extLst xmlns:c16r2="http://schemas.microsoft.com/office/drawing/2015/06/chart">
              <c:ext xmlns:c16="http://schemas.microsoft.com/office/drawing/2014/chart" uri="{C3380CC4-5D6E-409C-BE32-E72D297353CC}">
                <c16:uniqueId val="{00000001-51CC-4B8B-87C4-333731FD7ECD}"/>
              </c:ext>
            </c:extLst>
          </c:dPt>
          <c:dPt>
            <c:idx val="4"/>
            <c:invertIfNegative val="0"/>
            <c:bubble3D val="0"/>
            <c:extLst xmlns:c16r2="http://schemas.microsoft.com/office/drawing/2015/06/chart">
              <c:ext xmlns:c16="http://schemas.microsoft.com/office/drawing/2014/chart" uri="{C3380CC4-5D6E-409C-BE32-E72D297353CC}">
                <c16:uniqueId val="{00000003-51CC-4B8B-87C4-333731FD7ECD}"/>
              </c:ext>
            </c:extLst>
          </c:dPt>
          <c:dPt>
            <c:idx val="5"/>
            <c:invertIfNegative val="0"/>
            <c:bubble3D val="0"/>
            <c:extLst xmlns:c16r2="http://schemas.microsoft.com/office/drawing/2015/06/chart">
              <c:ext xmlns:c16="http://schemas.microsoft.com/office/drawing/2014/chart" uri="{C3380CC4-5D6E-409C-BE32-E72D297353CC}">
                <c16:uniqueId val="{00000004-51CC-4B8B-87C4-333731FD7ECD}"/>
              </c:ext>
            </c:extLst>
          </c:dPt>
          <c:dPt>
            <c:idx val="6"/>
            <c:invertIfNegative val="0"/>
            <c:bubble3D val="0"/>
            <c:spPr>
              <a:solidFill>
                <a:srgbClr val="D0909F"/>
              </a:solidFill>
              <a:ln w="25400">
                <a:noFill/>
              </a:ln>
            </c:spPr>
            <c:extLst xmlns:c16r2="http://schemas.microsoft.com/office/drawing/2015/06/chart">
              <c:ext xmlns:c16="http://schemas.microsoft.com/office/drawing/2014/chart" uri="{C3380CC4-5D6E-409C-BE32-E72D297353CC}">
                <c16:uniqueId val="{00000005-51CC-4B8B-87C4-333731FD7ECD}"/>
              </c:ext>
            </c:extLst>
          </c:dPt>
          <c:dPt>
            <c:idx val="7"/>
            <c:invertIfNegative val="0"/>
            <c:bubble3D val="0"/>
            <c:spPr>
              <a:solidFill>
                <a:sysClr val="window" lastClr="FFFFFF">
                  <a:lumMod val="75000"/>
                </a:sysClr>
              </a:solidFill>
              <a:ln w="25400">
                <a:noFill/>
              </a:ln>
            </c:spPr>
            <c:extLst xmlns:c16r2="http://schemas.microsoft.com/office/drawing/2015/06/chart">
              <c:ext xmlns:c16="http://schemas.microsoft.com/office/drawing/2014/chart" uri="{C3380CC4-5D6E-409C-BE32-E72D297353CC}">
                <c16:uniqueId val="{00000006-51CC-4B8B-87C4-333731FD7ECD}"/>
              </c:ext>
            </c:extLst>
          </c:dPt>
          <c:dPt>
            <c:idx val="8"/>
            <c:invertIfNegative val="0"/>
            <c:bubble3D val="0"/>
            <c:extLst xmlns:c16r2="http://schemas.microsoft.com/office/drawing/2015/06/chart">
              <c:ext xmlns:c16="http://schemas.microsoft.com/office/drawing/2014/chart" uri="{C3380CC4-5D6E-409C-BE32-E72D297353CC}">
                <c16:uniqueId val="{00000007-51CC-4B8B-87C4-333731FD7ECD}"/>
              </c:ext>
            </c:extLst>
          </c:dPt>
          <c:dPt>
            <c:idx val="9"/>
            <c:invertIfNegative val="0"/>
            <c:bubble3D val="0"/>
            <c:extLst xmlns:c16r2="http://schemas.microsoft.com/office/drawing/2015/06/chart">
              <c:ext xmlns:c16="http://schemas.microsoft.com/office/drawing/2014/chart" uri="{C3380CC4-5D6E-409C-BE32-E72D297353CC}">
                <c16:uniqueId val="{00000008-51CC-4B8B-87C4-333731FD7ECD}"/>
              </c:ext>
            </c:extLst>
          </c:dPt>
          <c:dPt>
            <c:idx val="12"/>
            <c:invertIfNegative val="0"/>
            <c:bubble3D val="0"/>
            <c:extLst xmlns:c16r2="http://schemas.microsoft.com/office/drawing/2015/06/chart">
              <c:ext xmlns:c16="http://schemas.microsoft.com/office/drawing/2014/chart" uri="{C3380CC4-5D6E-409C-BE32-E72D297353CC}">
                <c16:uniqueId val="{00000009-51CC-4B8B-87C4-333731FD7ECD}"/>
              </c:ext>
            </c:extLst>
          </c:dPt>
          <c:dPt>
            <c:idx val="13"/>
            <c:invertIfNegative val="0"/>
            <c:bubble3D val="0"/>
            <c:extLst xmlns:c16r2="http://schemas.microsoft.com/office/drawing/2015/06/chart">
              <c:ext xmlns:c16="http://schemas.microsoft.com/office/drawing/2014/chart" uri="{C3380CC4-5D6E-409C-BE32-E72D297353CC}">
                <c16:uniqueId val="{0000000A-51CC-4B8B-87C4-333731FD7ECD}"/>
              </c:ext>
            </c:extLst>
          </c:dPt>
          <c:dPt>
            <c:idx val="14"/>
            <c:invertIfNegative val="0"/>
            <c:bubble3D val="0"/>
            <c:extLst xmlns:c16r2="http://schemas.microsoft.com/office/drawing/2015/06/chart">
              <c:ext xmlns:c16="http://schemas.microsoft.com/office/drawing/2014/chart" uri="{C3380CC4-5D6E-409C-BE32-E72D297353CC}">
                <c16:uniqueId val="{0000000B-51CC-4B8B-87C4-333731FD7ECD}"/>
              </c:ext>
            </c:extLst>
          </c:dPt>
          <c:dPt>
            <c:idx val="15"/>
            <c:invertIfNegative val="0"/>
            <c:bubble3D val="0"/>
            <c:extLst xmlns:c16r2="http://schemas.microsoft.com/office/drawing/2015/06/chart">
              <c:ext xmlns:c16="http://schemas.microsoft.com/office/drawing/2014/chart" uri="{C3380CC4-5D6E-409C-BE32-E72D297353CC}">
                <c16:uniqueId val="{0000000C-51CC-4B8B-87C4-333731FD7ECD}"/>
              </c:ext>
            </c:extLst>
          </c:dPt>
          <c:dPt>
            <c:idx val="21"/>
            <c:invertIfNegative val="0"/>
            <c:bubble3D val="0"/>
            <c:extLst xmlns:c16r2="http://schemas.microsoft.com/office/drawing/2015/06/chart">
              <c:ext xmlns:c16="http://schemas.microsoft.com/office/drawing/2014/chart" uri="{C3380CC4-5D6E-409C-BE32-E72D297353CC}">
                <c16:uniqueId val="{0000000D-51CC-4B8B-87C4-333731FD7ECD}"/>
              </c:ext>
            </c:extLst>
          </c:dPt>
          <c:dLbls>
            <c:numFmt formatCode="#,##0" sourceLinked="0"/>
            <c:spPr>
              <a:noFill/>
              <a:ln w="25400">
                <a:noFill/>
              </a:ln>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Dati!$A$719:$A$726</c:f>
              <c:strCache>
                <c:ptCount val="8"/>
                <c:pt idx="0">
                  <c:v>75% līdzfinansējums ES preču zīmei un/vai dizainparaugam</c:v>
                </c:pt>
                <c:pt idx="1">
                  <c:v>90% līdzfinansējums intelektuālā īpašuma priekšizpētes pakalpojumam (IP SCAN)</c:v>
                </c:pt>
                <c:pt idx="2">
                  <c:v>75% līdzfinansējumu nacionālajai preču zīmei un/vai dizainparaugam</c:v>
                </c:pt>
                <c:pt idx="3">
                  <c:v>90% līdzfinansējums izpētei intelektuālā īpašuma pārkāpumu gadījumā (IP SCAN enforcement)</c:v>
                </c:pt>
                <c:pt idx="4">
                  <c:v>75% līdzfinansējums patenta aizsardzībai</c:v>
                </c:pt>
                <c:pt idx="5">
                  <c:v>50% līdzfinansējums starptautiskai preču zīmei un/vai dizainparaugam</c:v>
                </c:pt>
                <c:pt idx="6">
                  <c:v>Neko no šī nav izmantojuši/pieteikušies</c:v>
                </c:pt>
                <c:pt idx="7">
                  <c:v>Grūti pateikt</c:v>
                </c:pt>
              </c:strCache>
            </c:strRef>
          </c:cat>
          <c:val>
            <c:numRef>
              <c:f>Dati!$B$719:$B$726</c:f>
              <c:numCache>
                <c:formatCode>0</c:formatCode>
                <c:ptCount val="8"/>
                <c:pt idx="0">
                  <c:v>16.053160818551454</c:v>
                </c:pt>
                <c:pt idx="1">
                  <c:v>10.288103836919193</c:v>
                </c:pt>
                <c:pt idx="2">
                  <c:v>9.7503975663681057</c:v>
                </c:pt>
                <c:pt idx="3">
                  <c:v>7.8333363418779483</c:v>
                </c:pt>
                <c:pt idx="4">
                  <c:v>6.3714356659802185</c:v>
                </c:pt>
                <c:pt idx="5">
                  <c:v>3.8753953099596443</c:v>
                </c:pt>
                <c:pt idx="6">
                  <c:v>66.473050547978602</c:v>
                </c:pt>
                <c:pt idx="7">
                  <c:v>2.8825284908161315</c:v>
                </c:pt>
              </c:numCache>
            </c:numRef>
          </c:val>
          <c:extLst xmlns:c16r2="http://schemas.microsoft.com/office/drawing/2015/06/chart">
            <c:ext xmlns:c16="http://schemas.microsoft.com/office/drawing/2014/chart" uri="{C3380CC4-5D6E-409C-BE32-E72D297353CC}">
              <c16:uniqueId val="{0000000E-51CC-4B8B-87C4-333731FD7ECD}"/>
            </c:ext>
          </c:extLst>
        </c:ser>
        <c:dLbls>
          <c:showLegendKey val="0"/>
          <c:showVal val="1"/>
          <c:showCatName val="0"/>
          <c:showSerName val="0"/>
          <c:showPercent val="0"/>
          <c:showBubbleSize val="0"/>
        </c:dLbls>
        <c:gapWidth val="40"/>
        <c:axId val="620738472"/>
        <c:axId val="620737296"/>
      </c:barChart>
      <c:catAx>
        <c:axId val="620738472"/>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620737296"/>
        <c:crosses val="autoZero"/>
        <c:auto val="1"/>
        <c:lblAlgn val="ctr"/>
        <c:lblOffset val="100"/>
        <c:tickLblSkip val="1"/>
        <c:tickMarkSkip val="1"/>
        <c:noMultiLvlLbl val="0"/>
      </c:catAx>
      <c:valAx>
        <c:axId val="620737296"/>
        <c:scaling>
          <c:orientation val="minMax"/>
          <c:max val="80"/>
          <c:min val="0"/>
        </c:scaling>
        <c:delete val="1"/>
        <c:axPos val="b"/>
        <c:title>
          <c:tx>
            <c:rich>
              <a:bodyPr/>
              <a:lstStyle/>
              <a:p>
                <a:pPr>
                  <a:defRPr sz="900"/>
                </a:pPr>
                <a:r>
                  <a:rPr lang="en-US" sz="900"/>
                  <a:t>%</a:t>
                </a:r>
              </a:p>
            </c:rich>
          </c:tx>
          <c:layout>
            <c:manualLayout>
              <c:xMode val="edge"/>
              <c:yMode val="edge"/>
              <c:x val="0.92763808807714243"/>
              <c:y val="3.3180438652065124E-2"/>
            </c:manualLayout>
          </c:layout>
          <c:overlay val="0"/>
          <c:spPr>
            <a:solidFill>
              <a:sysClr val="window" lastClr="FFFFFF"/>
            </a:solidFill>
            <a:ln w="3175">
              <a:solidFill>
                <a:srgbClr val="333333"/>
              </a:solidFill>
            </a:ln>
            <a:effectLst>
              <a:outerShdw dist="35560" dir="2700000" algn="tl" rotWithShape="0">
                <a:prstClr val="black"/>
              </a:outerShdw>
            </a:effectLst>
          </c:spPr>
        </c:title>
        <c:numFmt formatCode="General" sourceLinked="0"/>
        <c:majorTickMark val="out"/>
        <c:minorTickMark val="none"/>
        <c:tickLblPos val="nextTo"/>
        <c:crossAx val="620738472"/>
        <c:crosses val="max"/>
        <c:crossBetween val="between"/>
        <c:majorUnit val="20"/>
      </c:valAx>
      <c:spPr>
        <a:noFill/>
        <a:ln w="25400">
          <a:noFill/>
        </a:ln>
      </c:spPr>
    </c:plotArea>
    <c:plotVisOnly val="1"/>
    <c:dispBlanksAs val="gap"/>
    <c:showDLblsOverMax val="0"/>
  </c:chart>
  <c:spPr>
    <a:noFill/>
    <a:ln w="6350">
      <a:noFill/>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566060889267379"/>
          <c:y val="0.16632133729204052"/>
          <c:w val="0.83079222056236246"/>
          <c:h val="0.71838063913387706"/>
        </c:manualLayout>
      </c:layout>
      <c:barChart>
        <c:barDir val="bar"/>
        <c:grouping val="stacked"/>
        <c:varyColors val="0"/>
        <c:ser>
          <c:idx val="1"/>
          <c:order val="0"/>
          <c:tx>
            <c:strRef>
              <c:f>Dati!$E$719</c:f>
              <c:strCache>
                <c:ptCount val="1"/>
                <c:pt idx="0">
                  <c:v>Neko no šī nav 
izmantojuši/pieteikušies</c:v>
                </c:pt>
              </c:strCache>
            </c:strRef>
          </c:tx>
          <c:spPr>
            <a:solidFill>
              <a:srgbClr val="D0909F"/>
            </a:solidFill>
            <a:ln w="25400">
              <a:noFill/>
            </a:ln>
          </c:spPr>
          <c:invertIfNegative val="0"/>
          <c:dLbls>
            <c:dLbl>
              <c:idx val="0"/>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2"/>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3"/>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4"/>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5"/>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6"/>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7"/>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8"/>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9"/>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0"/>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1"/>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2"/>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3"/>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4"/>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5"/>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6"/>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7"/>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8"/>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20"/>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23"/>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24"/>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25"/>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26"/>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27"/>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28"/>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31"/>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33"/>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38"/>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39"/>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40"/>
              <c:numFmt formatCode="0" sourceLinked="0"/>
              <c:spPr>
                <a:noFill/>
                <a:ln w="25400">
                  <a:noFill/>
                </a:ln>
              </c:spPr>
              <c:txPr>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numFmt formatCode="0" sourceLinked="0"/>
            <c:spPr>
              <a:noFill/>
              <a:ln w="25400">
                <a:noFill/>
              </a:ln>
            </c:spPr>
            <c:txPr>
              <a:bodyPr wrap="square" lIns="38100" tIns="19050" rIns="38100" bIns="19050" anchor="ctr">
                <a:spAutoFit/>
              </a:bodyPr>
              <a:lstStyle/>
              <a:p>
                <a:pPr>
                  <a:defRPr sz="12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Dati!$F$718:$G$718</c:f>
              <c:strCache>
                <c:ptCount val="2"/>
                <c:pt idx="0">
                  <c:v>07.2024., n=62</c:v>
                </c:pt>
                <c:pt idx="1">
                  <c:v>06.2022, n=129</c:v>
                </c:pt>
              </c:strCache>
            </c:strRef>
          </c:cat>
          <c:val>
            <c:numRef>
              <c:f>Dati!$F$719:$G$719</c:f>
              <c:numCache>
                <c:formatCode>0</c:formatCode>
                <c:ptCount val="2"/>
                <c:pt idx="0">
                  <c:v>66.473050547978602</c:v>
                </c:pt>
                <c:pt idx="1">
                  <c:v>78.099999999999994</c:v>
                </c:pt>
              </c:numCache>
            </c:numRef>
          </c:val>
          <c:extLst xmlns:c16r2="http://schemas.microsoft.com/office/drawing/2015/06/chart">
            <c:ext xmlns:c16="http://schemas.microsoft.com/office/drawing/2014/chart" uri="{C3380CC4-5D6E-409C-BE32-E72D297353CC}">
              <c16:uniqueId val="{0000001F-A439-4279-8932-62EDD3B8F3EF}"/>
            </c:ext>
          </c:extLst>
        </c:ser>
        <c:ser>
          <c:idx val="0"/>
          <c:order val="1"/>
          <c:tx>
            <c:strRef>
              <c:f>Dati!$E$720</c:f>
              <c:strCache>
                <c:ptCount val="1"/>
                <c:pt idx="0">
                  <c:v>Ir izmantojuši 
vai pieteikušies</c:v>
                </c:pt>
              </c:strCache>
            </c:strRef>
          </c:tx>
          <c:spPr>
            <a:solidFill>
              <a:srgbClr val="BDDCA8"/>
            </a:solidFill>
            <a:ln w="25400">
              <a:noFill/>
            </a:ln>
          </c:spPr>
          <c:invertIfNegative val="0"/>
          <c:dLbls>
            <c:numFmt formatCode="0" sourceLinked="0"/>
            <c:spPr>
              <a:noFill/>
              <a:ln w="25400">
                <a:noFill/>
              </a:ln>
            </c:spPr>
            <c:txPr>
              <a:bodyPr wrap="square" lIns="38100" tIns="19050" rIns="38100" bIns="19050" anchor="ctr">
                <a:spAutoFit/>
              </a:bodyPr>
              <a:lstStyle/>
              <a:p>
                <a:pPr>
                  <a:defRPr sz="12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Dati!$F$718:$G$718</c:f>
              <c:strCache>
                <c:ptCount val="2"/>
                <c:pt idx="0">
                  <c:v>07.2024., n=62</c:v>
                </c:pt>
                <c:pt idx="1">
                  <c:v>06.2022, n=129</c:v>
                </c:pt>
              </c:strCache>
            </c:strRef>
          </c:cat>
          <c:val>
            <c:numRef>
              <c:f>Dati!$F$720:$G$720</c:f>
              <c:numCache>
                <c:formatCode>0</c:formatCode>
                <c:ptCount val="2"/>
                <c:pt idx="0">
                  <c:v>30.644420961205267</c:v>
                </c:pt>
                <c:pt idx="1">
                  <c:v>13.000000000000005</c:v>
                </c:pt>
              </c:numCache>
            </c:numRef>
          </c:val>
          <c:extLst xmlns:c16r2="http://schemas.microsoft.com/office/drawing/2015/06/chart">
            <c:ext xmlns:c16="http://schemas.microsoft.com/office/drawing/2014/chart" uri="{C3380CC4-5D6E-409C-BE32-E72D297353CC}">
              <c16:uniqueId val="{00000020-A439-4279-8932-62EDD3B8F3EF}"/>
            </c:ext>
          </c:extLst>
        </c:ser>
        <c:ser>
          <c:idx val="2"/>
          <c:order val="2"/>
          <c:tx>
            <c:strRef>
              <c:f>Dati!$E$721</c:f>
              <c:strCache>
                <c:ptCount val="1"/>
                <c:pt idx="0">
                  <c:v>Grūti 
pateikt</c:v>
                </c:pt>
              </c:strCache>
            </c:strRef>
          </c:tx>
          <c:spPr>
            <a:solidFill>
              <a:sysClr val="window" lastClr="FFFFFF">
                <a:lumMod val="75000"/>
              </a:sysClr>
            </a:solidFill>
          </c:spPr>
          <c:invertIfNegative val="0"/>
          <c:dLbls>
            <c:numFmt formatCode="#,##0" sourceLinked="0"/>
            <c:spPr>
              <a:noFill/>
              <a:ln>
                <a:noFill/>
              </a:ln>
              <a:effectLst/>
            </c:spPr>
            <c:txPr>
              <a:bodyPr wrap="square" lIns="38100" tIns="19050" rIns="38100" bIns="19050" anchor="ctr">
                <a:spAutoFit/>
              </a:bodyPr>
              <a:lstStyle/>
              <a:p>
                <a:pPr>
                  <a:defRPr sz="1200" b="1">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Dati!$F$718:$G$718</c:f>
              <c:strCache>
                <c:ptCount val="2"/>
                <c:pt idx="0">
                  <c:v>07.2024., n=62</c:v>
                </c:pt>
                <c:pt idx="1">
                  <c:v>06.2022, n=129</c:v>
                </c:pt>
              </c:strCache>
            </c:strRef>
          </c:cat>
          <c:val>
            <c:numRef>
              <c:f>Dati!$F$721:$G$721</c:f>
              <c:numCache>
                <c:formatCode>0</c:formatCode>
                <c:ptCount val="2"/>
                <c:pt idx="0">
                  <c:v>2.8825284908161315</c:v>
                </c:pt>
                <c:pt idx="1">
                  <c:v>8.9</c:v>
                </c:pt>
              </c:numCache>
            </c:numRef>
          </c:val>
          <c:extLst xmlns:c16r2="http://schemas.microsoft.com/office/drawing/2015/06/chart">
            <c:ext xmlns:c16="http://schemas.microsoft.com/office/drawing/2014/chart" uri="{C3380CC4-5D6E-409C-BE32-E72D297353CC}">
              <c16:uniqueId val="{00000021-A439-4279-8932-62EDD3B8F3EF}"/>
            </c:ext>
          </c:extLst>
        </c:ser>
        <c:dLbls>
          <c:showLegendKey val="0"/>
          <c:showVal val="0"/>
          <c:showCatName val="0"/>
          <c:showSerName val="0"/>
          <c:showPercent val="0"/>
          <c:showBubbleSize val="0"/>
        </c:dLbls>
        <c:gapWidth val="60"/>
        <c:overlap val="100"/>
        <c:axId val="677523312"/>
        <c:axId val="677526056"/>
      </c:barChart>
      <c:catAx>
        <c:axId val="677523312"/>
        <c:scaling>
          <c:orientation val="maxMin"/>
        </c:scaling>
        <c:delete val="0"/>
        <c:axPos val="l"/>
        <c:title>
          <c:tx>
            <c:rich>
              <a:bodyPr rot="0" vert="horz"/>
              <a:lstStyle/>
              <a:p>
                <a:pPr algn="ctr">
                  <a:defRPr sz="1000" b="0" i="0" u="none" strike="noStrike" baseline="0">
                    <a:solidFill>
                      <a:sysClr val="windowText" lastClr="000000"/>
                    </a:solidFill>
                    <a:latin typeface="Arial"/>
                    <a:ea typeface="Arial"/>
                    <a:cs typeface="Arial"/>
                  </a:defRPr>
                </a:pPr>
                <a:r>
                  <a:rPr lang="lv-LV" sz="1000">
                    <a:solidFill>
                      <a:sysClr val="windowText" lastClr="000000"/>
                    </a:solidFill>
                  </a:rPr>
                  <a:t>%</a:t>
                </a:r>
              </a:p>
            </c:rich>
          </c:tx>
          <c:layout>
            <c:manualLayout>
              <c:xMode val="edge"/>
              <c:yMode val="edge"/>
              <c:x val="0.957452570538601"/>
              <c:y val="0.18096404733485369"/>
            </c:manualLayout>
          </c:layout>
          <c:overlay val="0"/>
          <c:spPr>
            <a:solidFill>
              <a:srgbClr val="FFFFFF"/>
            </a:solidFill>
            <a:ln w="3175">
              <a:solidFill>
                <a:srgbClr val="333333"/>
              </a:solidFill>
            </a:ln>
            <a:effectLst>
              <a:outerShdw dist="35560" dir="2700000" algn="tl" rotWithShape="0">
                <a:prstClr val="black"/>
              </a:outerShdw>
            </a:effectLst>
          </c:spPr>
        </c:title>
        <c:numFmt formatCode="General" sourceLinked="1"/>
        <c:majorTickMark val="out"/>
        <c:minorTickMark val="none"/>
        <c:tickLblPos val="low"/>
        <c:spPr>
          <a:ln w="3175">
            <a:solidFill>
              <a:srgbClr val="333333"/>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677526056"/>
        <c:crossesAt val="0"/>
        <c:auto val="1"/>
        <c:lblAlgn val="ctr"/>
        <c:lblOffset val="100"/>
        <c:tickLblSkip val="1"/>
        <c:tickMarkSkip val="1"/>
        <c:noMultiLvlLbl val="0"/>
      </c:catAx>
      <c:valAx>
        <c:axId val="677526056"/>
        <c:scaling>
          <c:orientation val="minMax"/>
          <c:max val="105"/>
          <c:min val="0"/>
        </c:scaling>
        <c:delete val="1"/>
        <c:axPos val="b"/>
        <c:numFmt formatCode="0" sourceLinked="0"/>
        <c:majorTickMark val="out"/>
        <c:minorTickMark val="none"/>
        <c:tickLblPos val="nextTo"/>
        <c:crossAx val="677523312"/>
        <c:crosses val="max"/>
        <c:crossBetween val="between"/>
        <c:majorUnit val="20"/>
        <c:minorUnit val="4"/>
      </c:valAx>
      <c:spPr>
        <a:noFill/>
        <a:ln w="25400">
          <a:noFill/>
        </a:ln>
      </c:spPr>
    </c:plotArea>
    <c:legend>
      <c:legendPos val="t"/>
      <c:layout>
        <c:manualLayout>
          <c:xMode val="edge"/>
          <c:yMode val="edge"/>
          <c:x val="0.2863705292525458"/>
          <c:y val="3.0406353035703458E-2"/>
          <c:w val="0.70656952382465177"/>
          <c:h val="0.15217257446096266"/>
        </c:manualLayout>
      </c:layout>
      <c:overlay val="0"/>
      <c:txPr>
        <a:bodyPr/>
        <a:lstStyle/>
        <a:p>
          <a:pPr>
            <a:defRPr sz="1200">
              <a:solidFill>
                <a:schemeClr val="tx1">
                  <a:lumMod val="95000"/>
                  <a:lumOff val="5000"/>
                </a:schemeClr>
              </a:solidFill>
            </a:defRPr>
          </a:pPr>
          <a:endParaRPr lang="en-US"/>
        </a:p>
      </c:txPr>
    </c:legend>
    <c:plotVisOnly val="1"/>
    <c:dispBlanksAs val="gap"/>
    <c:showDLblsOverMax val="0"/>
  </c:chart>
  <c:spPr>
    <a:noFill/>
    <a:ln w="6350">
      <a:noFill/>
    </a:ln>
  </c:spPr>
  <c:txPr>
    <a:bodyPr/>
    <a:lstStyle/>
    <a:p>
      <a:pPr>
        <a:defRPr sz="800" b="0" i="0" u="none" strike="noStrike" baseline="0">
          <a:solidFill>
            <a:srgbClr val="333333"/>
          </a:solidFill>
          <a:latin typeface="Arial"/>
          <a:ea typeface="Arial"/>
          <a:cs typeface="Arial"/>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lv-LV"/>
              <a:t>%</a:t>
            </a:r>
            <a:endParaRPr lang="en-US"/>
          </a:p>
        </c:rich>
      </c:tx>
      <c:layout>
        <c:manualLayout>
          <c:xMode val="edge"/>
          <c:yMode val="edge"/>
          <c:x val="0.95854230690981357"/>
          <c:y val="0.19847713340257633"/>
        </c:manualLayout>
      </c:layout>
      <c:overlay val="0"/>
      <c:spPr>
        <a:solidFill>
          <a:sysClr val="window" lastClr="FFFFFF"/>
        </a:solidFill>
        <a:ln w="3175">
          <a:solidFill>
            <a:srgbClr val="333333"/>
          </a:solidFill>
        </a:ln>
        <a:effectLst>
          <a:outerShdw dist="35560" dir="2700000" algn="tl" rotWithShape="0">
            <a:prstClr val="black"/>
          </a:outerShdw>
        </a:effectLst>
      </c:spPr>
    </c:title>
    <c:autoTitleDeleted val="0"/>
    <c:plotArea>
      <c:layout>
        <c:manualLayout>
          <c:layoutTarget val="inner"/>
          <c:xMode val="edge"/>
          <c:yMode val="edge"/>
          <c:x val="0.14566060889267379"/>
          <c:y val="0.16632133729204052"/>
          <c:w val="0.83079222056236246"/>
          <c:h val="0.71838063913387706"/>
        </c:manualLayout>
      </c:layout>
      <c:barChart>
        <c:barDir val="bar"/>
        <c:grouping val="stacked"/>
        <c:varyColors val="0"/>
        <c:ser>
          <c:idx val="1"/>
          <c:order val="0"/>
          <c:tx>
            <c:strRef>
              <c:f>Dati!$A$732</c:f>
              <c:strCache>
                <c:ptCount val="1"/>
                <c:pt idx="0">
                  <c:v>Ļoti sarežģīti</c:v>
                </c:pt>
              </c:strCache>
            </c:strRef>
          </c:tx>
          <c:spPr>
            <a:solidFill>
              <a:srgbClr val="840C54"/>
            </a:solidFill>
            <a:ln w="25400">
              <a:noFill/>
            </a:ln>
          </c:spPr>
          <c:invertIfNegative val="0"/>
          <c:dLbls>
            <c:dLbl>
              <c:idx val="0"/>
              <c:numFmt formatCode="0" sourceLinked="0"/>
              <c:spPr>
                <a:noFill/>
                <a:ln w="25400">
                  <a:noFill/>
                </a:ln>
              </c:spPr>
              <c:txPr>
                <a:bodyPr/>
                <a:lstStyle/>
                <a:p>
                  <a:pPr>
                    <a:defRPr sz="12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1"/>
              <c:numFmt formatCode="0" sourceLinked="0"/>
              <c:spPr>
                <a:noFill/>
                <a:ln w="25400">
                  <a:noFill/>
                </a:ln>
              </c:spPr>
              <c:txPr>
                <a:bodyPr/>
                <a:lstStyle/>
                <a:p>
                  <a:pPr>
                    <a:defRPr sz="12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2"/>
              <c:numFmt formatCode="0" sourceLinked="0"/>
              <c:spPr>
                <a:noFill/>
                <a:ln w="25400">
                  <a:noFill/>
                </a:ln>
              </c:spPr>
              <c:txPr>
                <a:bodyPr/>
                <a:lstStyle/>
                <a:p>
                  <a:pPr>
                    <a:defRPr sz="12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3"/>
              <c:numFmt formatCode="0" sourceLinked="0"/>
              <c:spPr>
                <a:noFill/>
                <a:ln w="25400">
                  <a:noFill/>
                </a:ln>
              </c:spPr>
              <c:txPr>
                <a:bodyPr/>
                <a:lstStyle/>
                <a:p>
                  <a:pPr>
                    <a:defRPr sz="12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4"/>
              <c:numFmt formatCode="0" sourceLinked="0"/>
              <c:spPr>
                <a:noFill/>
                <a:ln w="25400">
                  <a:noFill/>
                </a:ln>
              </c:spPr>
              <c:txPr>
                <a:bodyPr/>
                <a:lstStyle/>
                <a:p>
                  <a:pPr>
                    <a:defRPr sz="12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5"/>
              <c:numFmt formatCode="0" sourceLinked="0"/>
              <c:spPr>
                <a:noFill/>
                <a:ln w="25400">
                  <a:noFill/>
                </a:ln>
              </c:spPr>
              <c:txPr>
                <a:bodyPr/>
                <a:lstStyle/>
                <a:p>
                  <a:pPr>
                    <a:defRPr sz="12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6"/>
              <c:numFmt formatCode="0" sourceLinked="0"/>
              <c:spPr>
                <a:noFill/>
                <a:ln w="25400">
                  <a:noFill/>
                </a:ln>
              </c:spPr>
              <c:txPr>
                <a:bodyPr/>
                <a:lstStyle/>
                <a:p>
                  <a:pPr>
                    <a:defRPr sz="12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7"/>
              <c:numFmt formatCode="0" sourceLinked="0"/>
              <c:spPr>
                <a:noFill/>
                <a:ln w="25400">
                  <a:noFill/>
                </a:ln>
              </c:spPr>
              <c:txPr>
                <a:bodyPr/>
                <a:lstStyle/>
                <a:p>
                  <a:pPr>
                    <a:defRPr sz="12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8"/>
              <c:numFmt formatCode="0" sourceLinked="0"/>
              <c:spPr>
                <a:noFill/>
                <a:ln w="25400">
                  <a:noFill/>
                </a:ln>
              </c:spPr>
              <c:txPr>
                <a:bodyPr/>
                <a:lstStyle/>
                <a:p>
                  <a:pPr>
                    <a:defRPr sz="12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9"/>
              <c:numFmt formatCode="0" sourceLinked="0"/>
              <c:spPr>
                <a:noFill/>
                <a:ln w="25400">
                  <a:noFill/>
                </a:ln>
              </c:spPr>
              <c:txPr>
                <a:bodyPr/>
                <a:lstStyle/>
                <a:p>
                  <a:pPr>
                    <a:defRPr sz="12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10"/>
              <c:numFmt formatCode="0" sourceLinked="0"/>
              <c:spPr>
                <a:noFill/>
                <a:ln w="25400">
                  <a:noFill/>
                </a:ln>
              </c:spPr>
              <c:txPr>
                <a:bodyPr/>
                <a:lstStyle/>
                <a:p>
                  <a:pPr>
                    <a:defRPr sz="12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11"/>
              <c:numFmt formatCode="0" sourceLinked="0"/>
              <c:spPr>
                <a:noFill/>
                <a:ln w="25400">
                  <a:noFill/>
                </a:ln>
              </c:spPr>
              <c:txPr>
                <a:bodyPr/>
                <a:lstStyle/>
                <a:p>
                  <a:pPr>
                    <a:defRPr sz="12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12"/>
              <c:numFmt formatCode="0" sourceLinked="0"/>
              <c:spPr>
                <a:noFill/>
                <a:ln w="25400">
                  <a:noFill/>
                </a:ln>
              </c:spPr>
              <c:txPr>
                <a:bodyPr/>
                <a:lstStyle/>
                <a:p>
                  <a:pPr>
                    <a:defRPr sz="12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13"/>
              <c:numFmt formatCode="0" sourceLinked="0"/>
              <c:spPr>
                <a:noFill/>
                <a:ln w="25400">
                  <a:noFill/>
                </a:ln>
              </c:spPr>
              <c:txPr>
                <a:bodyPr/>
                <a:lstStyle/>
                <a:p>
                  <a:pPr>
                    <a:defRPr sz="12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14"/>
              <c:numFmt formatCode="0" sourceLinked="0"/>
              <c:spPr>
                <a:noFill/>
                <a:ln w="25400">
                  <a:noFill/>
                </a:ln>
              </c:spPr>
              <c:txPr>
                <a:bodyPr/>
                <a:lstStyle/>
                <a:p>
                  <a:pPr>
                    <a:defRPr sz="12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15"/>
              <c:numFmt formatCode="0" sourceLinked="0"/>
              <c:spPr>
                <a:noFill/>
                <a:ln w="25400">
                  <a:noFill/>
                </a:ln>
              </c:spPr>
              <c:txPr>
                <a:bodyPr/>
                <a:lstStyle/>
                <a:p>
                  <a:pPr>
                    <a:defRPr sz="12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16"/>
              <c:numFmt formatCode="0" sourceLinked="0"/>
              <c:spPr>
                <a:noFill/>
                <a:ln w="25400">
                  <a:noFill/>
                </a:ln>
              </c:spPr>
              <c:txPr>
                <a:bodyPr/>
                <a:lstStyle/>
                <a:p>
                  <a:pPr>
                    <a:defRPr sz="12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17"/>
              <c:numFmt formatCode="0" sourceLinked="0"/>
              <c:spPr>
                <a:noFill/>
                <a:ln w="25400">
                  <a:noFill/>
                </a:ln>
              </c:spPr>
              <c:txPr>
                <a:bodyPr/>
                <a:lstStyle/>
                <a:p>
                  <a:pPr>
                    <a:defRPr sz="12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18"/>
              <c:numFmt formatCode="0" sourceLinked="0"/>
              <c:spPr>
                <a:noFill/>
                <a:ln w="25400">
                  <a:noFill/>
                </a:ln>
              </c:spPr>
              <c:txPr>
                <a:bodyPr/>
                <a:lstStyle/>
                <a:p>
                  <a:pPr>
                    <a:defRPr sz="12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20"/>
              <c:numFmt formatCode="0" sourceLinked="0"/>
              <c:spPr>
                <a:noFill/>
                <a:ln w="25400">
                  <a:noFill/>
                </a:ln>
              </c:spPr>
              <c:txPr>
                <a:bodyPr/>
                <a:lstStyle/>
                <a:p>
                  <a:pPr>
                    <a:defRPr sz="12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23"/>
              <c:numFmt formatCode="0" sourceLinked="0"/>
              <c:spPr>
                <a:noFill/>
                <a:ln w="25400">
                  <a:noFill/>
                </a:ln>
              </c:spPr>
              <c:txPr>
                <a:bodyPr/>
                <a:lstStyle/>
                <a:p>
                  <a:pPr>
                    <a:defRPr sz="12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24"/>
              <c:numFmt formatCode="0" sourceLinked="0"/>
              <c:spPr>
                <a:noFill/>
                <a:ln w="25400">
                  <a:noFill/>
                </a:ln>
              </c:spPr>
              <c:txPr>
                <a:bodyPr/>
                <a:lstStyle/>
                <a:p>
                  <a:pPr>
                    <a:defRPr sz="12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25"/>
              <c:numFmt formatCode="0" sourceLinked="0"/>
              <c:spPr>
                <a:noFill/>
                <a:ln w="25400">
                  <a:noFill/>
                </a:ln>
              </c:spPr>
              <c:txPr>
                <a:bodyPr/>
                <a:lstStyle/>
                <a:p>
                  <a:pPr>
                    <a:defRPr sz="12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26"/>
              <c:numFmt formatCode="0" sourceLinked="0"/>
              <c:spPr>
                <a:noFill/>
                <a:ln w="25400">
                  <a:noFill/>
                </a:ln>
              </c:spPr>
              <c:txPr>
                <a:bodyPr/>
                <a:lstStyle/>
                <a:p>
                  <a:pPr>
                    <a:defRPr sz="12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27"/>
              <c:numFmt formatCode="0" sourceLinked="0"/>
              <c:spPr>
                <a:noFill/>
                <a:ln w="25400">
                  <a:noFill/>
                </a:ln>
              </c:spPr>
              <c:txPr>
                <a:bodyPr/>
                <a:lstStyle/>
                <a:p>
                  <a:pPr>
                    <a:defRPr sz="12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28"/>
              <c:numFmt formatCode="0" sourceLinked="0"/>
              <c:spPr>
                <a:noFill/>
                <a:ln w="25400">
                  <a:noFill/>
                </a:ln>
              </c:spPr>
              <c:txPr>
                <a:bodyPr/>
                <a:lstStyle/>
                <a:p>
                  <a:pPr>
                    <a:defRPr sz="12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31"/>
              <c:numFmt formatCode="0" sourceLinked="0"/>
              <c:spPr>
                <a:noFill/>
                <a:ln w="25400">
                  <a:noFill/>
                </a:ln>
              </c:spPr>
              <c:txPr>
                <a:bodyPr/>
                <a:lstStyle/>
                <a:p>
                  <a:pPr>
                    <a:defRPr sz="12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33"/>
              <c:numFmt formatCode="0" sourceLinked="0"/>
              <c:spPr>
                <a:noFill/>
                <a:ln w="25400">
                  <a:noFill/>
                </a:ln>
              </c:spPr>
              <c:txPr>
                <a:bodyPr/>
                <a:lstStyle/>
                <a:p>
                  <a:pPr>
                    <a:defRPr sz="12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38"/>
              <c:numFmt formatCode="0" sourceLinked="0"/>
              <c:spPr>
                <a:noFill/>
                <a:ln w="25400">
                  <a:noFill/>
                </a:ln>
              </c:spPr>
              <c:txPr>
                <a:bodyPr/>
                <a:lstStyle/>
                <a:p>
                  <a:pPr>
                    <a:defRPr sz="12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39"/>
              <c:numFmt formatCode="0" sourceLinked="0"/>
              <c:spPr>
                <a:noFill/>
                <a:ln w="25400">
                  <a:noFill/>
                </a:ln>
              </c:spPr>
              <c:txPr>
                <a:bodyPr/>
                <a:lstStyle/>
                <a:p>
                  <a:pPr>
                    <a:defRPr sz="12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40"/>
              <c:numFmt formatCode="0" sourceLinked="0"/>
              <c:spPr>
                <a:noFill/>
                <a:ln w="25400">
                  <a:noFill/>
                </a:ln>
              </c:spPr>
              <c:txPr>
                <a:bodyPr/>
                <a:lstStyle/>
                <a:p>
                  <a:pPr>
                    <a:defRPr sz="12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numFmt formatCode="0" sourceLinked="0"/>
            <c:spPr>
              <a:noFill/>
              <a:ln w="25400">
                <a:noFill/>
              </a:ln>
            </c:spPr>
            <c:txPr>
              <a:bodyPr wrap="square" lIns="38100" tIns="19050" rIns="38100" bIns="19050" anchor="ctr">
                <a:spAutoFit/>
              </a:bodyPr>
              <a:lstStyle/>
              <a:p>
                <a:pPr>
                  <a:defRPr sz="12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Dati!$B$731:$C$731</c:f>
              <c:strCache>
                <c:ptCount val="2"/>
                <c:pt idx="0">
                  <c:v>07.2024., n=20</c:v>
                </c:pt>
                <c:pt idx="1">
                  <c:v>06.2022, n=16</c:v>
                </c:pt>
              </c:strCache>
            </c:strRef>
          </c:cat>
          <c:val>
            <c:numRef>
              <c:f>Dati!$B$732:$C$732</c:f>
              <c:numCache>
                <c:formatCode>General</c:formatCode>
                <c:ptCount val="2"/>
                <c:pt idx="0">
                  <c:v>0</c:v>
                </c:pt>
                <c:pt idx="1">
                  <c:v>0</c:v>
                </c:pt>
              </c:numCache>
            </c:numRef>
          </c:val>
          <c:extLst xmlns:c16r2="http://schemas.microsoft.com/office/drawing/2015/06/chart">
            <c:ext xmlns:c16="http://schemas.microsoft.com/office/drawing/2014/chart" uri="{C3380CC4-5D6E-409C-BE32-E72D297353CC}">
              <c16:uniqueId val="{0000001F-F17B-443D-9D0B-3CE4273998D7}"/>
            </c:ext>
          </c:extLst>
        </c:ser>
        <c:ser>
          <c:idx val="0"/>
          <c:order val="1"/>
          <c:tx>
            <c:strRef>
              <c:f>Dati!$A$733</c:f>
              <c:strCache>
                <c:ptCount val="1"/>
                <c:pt idx="0">
                  <c:v>Drīzāk sarežģīti</c:v>
                </c:pt>
              </c:strCache>
            </c:strRef>
          </c:tx>
          <c:spPr>
            <a:solidFill>
              <a:srgbClr val="D0909F"/>
            </a:solidFill>
            <a:ln w="25400">
              <a:noFill/>
            </a:ln>
          </c:spPr>
          <c:invertIfNegative val="0"/>
          <c:dLbls>
            <c:numFmt formatCode="0" sourceLinked="0"/>
            <c:spPr>
              <a:noFill/>
              <a:ln w="25400">
                <a:noFill/>
              </a:ln>
            </c:spPr>
            <c:txPr>
              <a:bodyPr wrap="square" lIns="38100" tIns="19050" rIns="38100" bIns="19050" anchor="ctr">
                <a:spAutoFit/>
              </a:bodyPr>
              <a:lstStyle/>
              <a:p>
                <a:pPr>
                  <a:defRPr sz="12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Dati!$B$731:$C$731</c:f>
              <c:strCache>
                <c:ptCount val="2"/>
                <c:pt idx="0">
                  <c:v>07.2024., n=20</c:v>
                </c:pt>
                <c:pt idx="1">
                  <c:v>06.2022, n=16</c:v>
                </c:pt>
              </c:strCache>
            </c:strRef>
          </c:cat>
          <c:val>
            <c:numRef>
              <c:f>Dati!$B$733:$C$733</c:f>
              <c:numCache>
                <c:formatCode>###0</c:formatCode>
                <c:ptCount val="2"/>
                <c:pt idx="0">
                  <c:v>15.796880555889734</c:v>
                </c:pt>
                <c:pt idx="1">
                  <c:v>21.7</c:v>
                </c:pt>
              </c:numCache>
            </c:numRef>
          </c:val>
          <c:extLst xmlns:c16r2="http://schemas.microsoft.com/office/drawing/2015/06/chart">
            <c:ext xmlns:c16="http://schemas.microsoft.com/office/drawing/2014/chart" uri="{C3380CC4-5D6E-409C-BE32-E72D297353CC}">
              <c16:uniqueId val="{00000020-F17B-443D-9D0B-3CE4273998D7}"/>
            </c:ext>
          </c:extLst>
        </c:ser>
        <c:ser>
          <c:idx val="2"/>
          <c:order val="2"/>
          <c:tx>
            <c:strRef>
              <c:f>Dati!$A$734</c:f>
              <c:strCache>
                <c:ptCount val="1"/>
                <c:pt idx="0">
                  <c:v>Drīzāk vienkārši</c:v>
                </c:pt>
              </c:strCache>
            </c:strRef>
          </c:tx>
          <c:spPr>
            <a:solidFill>
              <a:srgbClr val="BDDCA8"/>
            </a:solidFill>
          </c:spPr>
          <c:invertIfNegative val="0"/>
          <c:dLbls>
            <c:numFmt formatCode="#,##0" sourceLinked="0"/>
            <c:spPr>
              <a:noFill/>
              <a:ln>
                <a:noFill/>
              </a:ln>
              <a:effectLst/>
            </c:spPr>
            <c:txPr>
              <a:bodyPr wrap="square" lIns="38100" tIns="19050" rIns="38100" bIns="19050" anchor="ctr">
                <a:spAutoFit/>
              </a:bodyPr>
              <a:lstStyle/>
              <a:p>
                <a:pPr>
                  <a:defRPr sz="1200" b="1">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Dati!$B$731:$C$731</c:f>
              <c:strCache>
                <c:ptCount val="2"/>
                <c:pt idx="0">
                  <c:v>07.2024., n=20</c:v>
                </c:pt>
                <c:pt idx="1">
                  <c:v>06.2022, n=16</c:v>
                </c:pt>
              </c:strCache>
            </c:strRef>
          </c:cat>
          <c:val>
            <c:numRef>
              <c:f>Dati!$B$734:$C$734</c:f>
              <c:numCache>
                <c:formatCode>###0</c:formatCode>
                <c:ptCount val="2"/>
                <c:pt idx="0">
                  <c:v>58.641088587679036</c:v>
                </c:pt>
                <c:pt idx="1">
                  <c:v>52.3</c:v>
                </c:pt>
              </c:numCache>
            </c:numRef>
          </c:val>
          <c:extLst xmlns:c16r2="http://schemas.microsoft.com/office/drawing/2015/06/chart">
            <c:ext xmlns:c16="http://schemas.microsoft.com/office/drawing/2014/chart" uri="{C3380CC4-5D6E-409C-BE32-E72D297353CC}">
              <c16:uniqueId val="{00000021-F17B-443D-9D0B-3CE4273998D7}"/>
            </c:ext>
          </c:extLst>
        </c:ser>
        <c:ser>
          <c:idx val="3"/>
          <c:order val="3"/>
          <c:tx>
            <c:strRef>
              <c:f>Dati!$A$735</c:f>
              <c:strCache>
                <c:ptCount val="1"/>
                <c:pt idx="0">
                  <c:v>Ļoti vienkārši</c:v>
                </c:pt>
              </c:strCache>
            </c:strRef>
          </c:tx>
          <c:spPr>
            <a:solidFill>
              <a:srgbClr val="385723"/>
            </a:solidFill>
          </c:spPr>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Dati!$B$731:$C$731</c:f>
              <c:strCache>
                <c:ptCount val="2"/>
                <c:pt idx="0">
                  <c:v>07.2024., n=20</c:v>
                </c:pt>
                <c:pt idx="1">
                  <c:v>06.2022, n=16</c:v>
                </c:pt>
              </c:strCache>
            </c:strRef>
          </c:cat>
          <c:val>
            <c:numRef>
              <c:f>Dati!$B$735:$C$735</c:f>
              <c:numCache>
                <c:formatCode>###0</c:formatCode>
                <c:ptCount val="2"/>
                <c:pt idx="0">
                  <c:v>25.562030856431235</c:v>
                </c:pt>
                <c:pt idx="1">
                  <c:v>18.5</c:v>
                </c:pt>
              </c:numCache>
            </c:numRef>
          </c:val>
          <c:extLst xmlns:c16r2="http://schemas.microsoft.com/office/drawing/2015/06/chart">
            <c:ext xmlns:c16="http://schemas.microsoft.com/office/drawing/2014/chart" uri="{C3380CC4-5D6E-409C-BE32-E72D297353CC}">
              <c16:uniqueId val="{00000022-F17B-443D-9D0B-3CE4273998D7}"/>
            </c:ext>
          </c:extLst>
        </c:ser>
        <c:ser>
          <c:idx val="4"/>
          <c:order val="4"/>
          <c:tx>
            <c:strRef>
              <c:f>Dati!$A$736</c:f>
              <c:strCache>
                <c:ptCount val="1"/>
                <c:pt idx="0">
                  <c:v>Grūti pateikt</c:v>
                </c:pt>
              </c:strCache>
            </c:strRef>
          </c:tx>
          <c:spPr>
            <a:solidFill>
              <a:sysClr val="window" lastClr="FFFFFF">
                <a:lumMod val="75000"/>
              </a:sysClr>
            </a:solidFill>
          </c:spPr>
          <c:invertIfNegative val="0"/>
          <c:dLbls>
            <c:dLbl>
              <c:idx val="0"/>
              <c:layout/>
              <c:dLblPos val="inBase"/>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spAutoFit/>
              </a:bodyPr>
              <a:lstStyle/>
              <a:p>
                <a:pPr>
                  <a:defRPr sz="1200" b="1">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Dati!$B$731:$C$731</c:f>
              <c:strCache>
                <c:ptCount val="2"/>
                <c:pt idx="0">
                  <c:v>07.2024., n=20</c:v>
                </c:pt>
                <c:pt idx="1">
                  <c:v>06.2022, n=16</c:v>
                </c:pt>
              </c:strCache>
            </c:strRef>
          </c:cat>
          <c:val>
            <c:numRef>
              <c:f>Dati!$B$736:$C$736</c:f>
              <c:numCache>
                <c:formatCode>###0</c:formatCode>
                <c:ptCount val="2"/>
                <c:pt idx="0">
                  <c:v>0</c:v>
                </c:pt>
                <c:pt idx="1">
                  <c:v>7.5</c:v>
                </c:pt>
              </c:numCache>
            </c:numRef>
          </c:val>
          <c:extLst xmlns:c16r2="http://schemas.microsoft.com/office/drawing/2015/06/chart">
            <c:ext xmlns:c16="http://schemas.microsoft.com/office/drawing/2014/chart" uri="{C3380CC4-5D6E-409C-BE32-E72D297353CC}">
              <c16:uniqueId val="{00000023-F17B-443D-9D0B-3CE4273998D7}"/>
            </c:ext>
          </c:extLst>
        </c:ser>
        <c:dLbls>
          <c:showLegendKey val="0"/>
          <c:showVal val="0"/>
          <c:showCatName val="0"/>
          <c:showSerName val="0"/>
          <c:showPercent val="0"/>
          <c:showBubbleSize val="0"/>
        </c:dLbls>
        <c:gapWidth val="60"/>
        <c:overlap val="100"/>
        <c:axId val="662207432"/>
        <c:axId val="662212528"/>
      </c:barChart>
      <c:catAx>
        <c:axId val="662207432"/>
        <c:scaling>
          <c:orientation val="maxMin"/>
        </c:scaling>
        <c:delete val="0"/>
        <c:axPos val="l"/>
        <c:numFmt formatCode="General" sourceLinked="1"/>
        <c:majorTickMark val="out"/>
        <c:minorTickMark val="none"/>
        <c:tickLblPos val="low"/>
        <c:spPr>
          <a:ln w="3175">
            <a:solidFill>
              <a:srgbClr val="333333"/>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662212528"/>
        <c:crossesAt val="0"/>
        <c:auto val="1"/>
        <c:lblAlgn val="ctr"/>
        <c:lblOffset val="100"/>
        <c:tickLblSkip val="1"/>
        <c:tickMarkSkip val="1"/>
        <c:noMultiLvlLbl val="0"/>
      </c:catAx>
      <c:valAx>
        <c:axId val="662212528"/>
        <c:scaling>
          <c:orientation val="minMax"/>
          <c:max val="105"/>
          <c:min val="-5"/>
        </c:scaling>
        <c:delete val="1"/>
        <c:axPos val="b"/>
        <c:numFmt formatCode="0" sourceLinked="0"/>
        <c:majorTickMark val="out"/>
        <c:minorTickMark val="none"/>
        <c:tickLblPos val="nextTo"/>
        <c:crossAx val="662207432"/>
        <c:crosses val="max"/>
        <c:crossBetween val="between"/>
        <c:majorUnit val="20"/>
        <c:minorUnit val="4"/>
      </c:valAx>
      <c:spPr>
        <a:noFill/>
        <a:ln w="25400">
          <a:noFill/>
        </a:ln>
      </c:spPr>
    </c:plotArea>
    <c:legend>
      <c:legendPos val="t"/>
      <c:layout>
        <c:manualLayout>
          <c:xMode val="edge"/>
          <c:yMode val="edge"/>
          <c:x val="0.13010995305770454"/>
          <c:y val="1.7414890233799926E-2"/>
          <c:w val="0.82838026824901256"/>
          <c:h val="9.0791161479221699E-2"/>
        </c:manualLayout>
      </c:layout>
      <c:overlay val="0"/>
      <c:txPr>
        <a:bodyPr/>
        <a:lstStyle/>
        <a:p>
          <a:pPr>
            <a:defRPr sz="1200">
              <a:solidFill>
                <a:schemeClr val="tx1">
                  <a:lumMod val="95000"/>
                  <a:lumOff val="5000"/>
                </a:schemeClr>
              </a:solidFill>
            </a:defRPr>
          </a:pPr>
          <a:endParaRPr lang="en-US"/>
        </a:p>
      </c:txPr>
    </c:legend>
    <c:plotVisOnly val="1"/>
    <c:dispBlanksAs val="gap"/>
    <c:showDLblsOverMax val="0"/>
  </c:chart>
  <c:spPr>
    <a:noFill/>
    <a:ln w="6350">
      <a:noFill/>
    </a:ln>
  </c:spPr>
  <c:txPr>
    <a:bodyPr/>
    <a:lstStyle/>
    <a:p>
      <a:pPr>
        <a:defRPr sz="800" b="0" i="0" u="none" strike="noStrike" baseline="0">
          <a:solidFill>
            <a:srgbClr val="333333"/>
          </a:solidFill>
          <a:latin typeface="Arial"/>
          <a:ea typeface="Arial"/>
          <a:cs typeface="Arial"/>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endParaRPr lang="en-US" sz="900"/>
          </a:p>
        </c:rich>
      </c:tx>
      <c:layout>
        <c:manualLayout>
          <c:xMode val="edge"/>
          <c:yMode val="edge"/>
          <c:x val="0.96067103428477685"/>
          <c:y val="0.19847713340257633"/>
        </c:manualLayout>
      </c:layout>
      <c:overlay val="0"/>
      <c:spPr>
        <a:solidFill>
          <a:sysClr val="window" lastClr="FFFFFF"/>
        </a:solidFill>
        <a:ln w="3175">
          <a:solidFill>
            <a:srgbClr val="333333"/>
          </a:solidFill>
        </a:ln>
        <a:effectLst>
          <a:outerShdw dist="35560" dir="2700000" algn="tl" rotWithShape="0">
            <a:prstClr val="black"/>
          </a:outerShdw>
        </a:effectLst>
      </c:spPr>
    </c:title>
    <c:autoTitleDeleted val="0"/>
    <c:plotArea>
      <c:layout>
        <c:manualLayout>
          <c:layoutTarget val="inner"/>
          <c:xMode val="edge"/>
          <c:yMode val="edge"/>
          <c:x val="0.14566060889267379"/>
          <c:y val="0.16632133729204052"/>
          <c:w val="0.83079222056236246"/>
          <c:h val="0.71838063913387706"/>
        </c:manualLayout>
      </c:layout>
      <c:barChart>
        <c:barDir val="bar"/>
        <c:grouping val="stacked"/>
        <c:varyColors val="0"/>
        <c:ser>
          <c:idx val="1"/>
          <c:order val="0"/>
          <c:tx>
            <c:strRef>
              <c:f>Dati!$A$743</c:f>
              <c:strCache>
                <c:ptCount val="1"/>
                <c:pt idx="0">
                  <c:v>Tie nemaz 
nebija noderīgi</c:v>
                </c:pt>
              </c:strCache>
            </c:strRef>
          </c:tx>
          <c:spPr>
            <a:solidFill>
              <a:srgbClr val="840C54"/>
            </a:solidFill>
            <a:ln w="25400">
              <a:noFill/>
            </a:ln>
          </c:spPr>
          <c:invertIfNegative val="0"/>
          <c:dLbls>
            <c:dLbl>
              <c:idx val="0"/>
              <c:numFmt formatCode="0" sourceLinked="0"/>
              <c:spPr>
                <a:noFill/>
                <a:ln w="25400">
                  <a:noFill/>
                </a:ln>
              </c:spPr>
              <c:txPr>
                <a:bodyPr/>
                <a:lstStyle/>
                <a:p>
                  <a:pPr>
                    <a:defRPr sz="11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1"/>
              <c:numFmt formatCode="0" sourceLinked="0"/>
              <c:spPr>
                <a:noFill/>
                <a:ln w="25400">
                  <a:noFill/>
                </a:ln>
              </c:spPr>
              <c:txPr>
                <a:bodyPr/>
                <a:lstStyle/>
                <a:p>
                  <a:pPr>
                    <a:defRPr sz="11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2"/>
              <c:numFmt formatCode="0" sourceLinked="0"/>
              <c:spPr>
                <a:noFill/>
                <a:ln w="25400">
                  <a:noFill/>
                </a:ln>
              </c:spPr>
              <c:txPr>
                <a:bodyPr/>
                <a:lstStyle/>
                <a:p>
                  <a:pPr>
                    <a:defRPr sz="11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3"/>
              <c:numFmt formatCode="0" sourceLinked="0"/>
              <c:spPr>
                <a:noFill/>
                <a:ln w="25400">
                  <a:noFill/>
                </a:ln>
              </c:spPr>
              <c:txPr>
                <a:bodyPr/>
                <a:lstStyle/>
                <a:p>
                  <a:pPr>
                    <a:defRPr sz="11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4"/>
              <c:numFmt formatCode="0" sourceLinked="0"/>
              <c:spPr>
                <a:noFill/>
                <a:ln w="25400">
                  <a:noFill/>
                </a:ln>
              </c:spPr>
              <c:txPr>
                <a:bodyPr/>
                <a:lstStyle/>
                <a:p>
                  <a:pPr>
                    <a:defRPr sz="11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5"/>
              <c:numFmt formatCode="0" sourceLinked="0"/>
              <c:spPr>
                <a:noFill/>
                <a:ln w="25400">
                  <a:noFill/>
                </a:ln>
              </c:spPr>
              <c:txPr>
                <a:bodyPr/>
                <a:lstStyle/>
                <a:p>
                  <a:pPr>
                    <a:defRPr sz="11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6"/>
              <c:numFmt formatCode="0" sourceLinked="0"/>
              <c:spPr>
                <a:noFill/>
                <a:ln w="25400">
                  <a:noFill/>
                </a:ln>
              </c:spPr>
              <c:txPr>
                <a:bodyPr/>
                <a:lstStyle/>
                <a:p>
                  <a:pPr>
                    <a:defRPr sz="11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7"/>
              <c:numFmt formatCode="0" sourceLinked="0"/>
              <c:spPr>
                <a:noFill/>
                <a:ln w="25400">
                  <a:noFill/>
                </a:ln>
              </c:spPr>
              <c:txPr>
                <a:bodyPr/>
                <a:lstStyle/>
                <a:p>
                  <a:pPr>
                    <a:defRPr sz="11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8"/>
              <c:numFmt formatCode="0" sourceLinked="0"/>
              <c:spPr>
                <a:noFill/>
                <a:ln w="25400">
                  <a:noFill/>
                </a:ln>
              </c:spPr>
              <c:txPr>
                <a:bodyPr/>
                <a:lstStyle/>
                <a:p>
                  <a:pPr>
                    <a:defRPr sz="11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9"/>
              <c:numFmt formatCode="0" sourceLinked="0"/>
              <c:spPr>
                <a:noFill/>
                <a:ln w="25400">
                  <a:noFill/>
                </a:ln>
              </c:spPr>
              <c:txPr>
                <a:bodyPr/>
                <a:lstStyle/>
                <a:p>
                  <a:pPr>
                    <a:defRPr sz="11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10"/>
              <c:numFmt formatCode="0" sourceLinked="0"/>
              <c:spPr>
                <a:noFill/>
                <a:ln w="25400">
                  <a:noFill/>
                </a:ln>
              </c:spPr>
              <c:txPr>
                <a:bodyPr/>
                <a:lstStyle/>
                <a:p>
                  <a:pPr>
                    <a:defRPr sz="11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11"/>
              <c:numFmt formatCode="0" sourceLinked="0"/>
              <c:spPr>
                <a:noFill/>
                <a:ln w="25400">
                  <a:noFill/>
                </a:ln>
              </c:spPr>
              <c:txPr>
                <a:bodyPr/>
                <a:lstStyle/>
                <a:p>
                  <a:pPr>
                    <a:defRPr sz="11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12"/>
              <c:numFmt formatCode="0" sourceLinked="0"/>
              <c:spPr>
                <a:noFill/>
                <a:ln w="25400">
                  <a:noFill/>
                </a:ln>
              </c:spPr>
              <c:txPr>
                <a:bodyPr/>
                <a:lstStyle/>
                <a:p>
                  <a:pPr>
                    <a:defRPr sz="11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13"/>
              <c:numFmt formatCode="0" sourceLinked="0"/>
              <c:spPr>
                <a:noFill/>
                <a:ln w="25400">
                  <a:noFill/>
                </a:ln>
              </c:spPr>
              <c:txPr>
                <a:bodyPr/>
                <a:lstStyle/>
                <a:p>
                  <a:pPr>
                    <a:defRPr sz="11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14"/>
              <c:numFmt formatCode="0" sourceLinked="0"/>
              <c:spPr>
                <a:noFill/>
                <a:ln w="25400">
                  <a:noFill/>
                </a:ln>
              </c:spPr>
              <c:txPr>
                <a:bodyPr/>
                <a:lstStyle/>
                <a:p>
                  <a:pPr>
                    <a:defRPr sz="11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15"/>
              <c:numFmt formatCode="0" sourceLinked="0"/>
              <c:spPr>
                <a:noFill/>
                <a:ln w="25400">
                  <a:noFill/>
                </a:ln>
              </c:spPr>
              <c:txPr>
                <a:bodyPr/>
                <a:lstStyle/>
                <a:p>
                  <a:pPr>
                    <a:defRPr sz="11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16"/>
              <c:numFmt formatCode="0" sourceLinked="0"/>
              <c:spPr>
                <a:noFill/>
                <a:ln w="25400">
                  <a:noFill/>
                </a:ln>
              </c:spPr>
              <c:txPr>
                <a:bodyPr/>
                <a:lstStyle/>
                <a:p>
                  <a:pPr>
                    <a:defRPr sz="11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17"/>
              <c:numFmt formatCode="0" sourceLinked="0"/>
              <c:spPr>
                <a:noFill/>
                <a:ln w="25400">
                  <a:noFill/>
                </a:ln>
              </c:spPr>
              <c:txPr>
                <a:bodyPr/>
                <a:lstStyle/>
                <a:p>
                  <a:pPr>
                    <a:defRPr sz="11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18"/>
              <c:numFmt formatCode="0" sourceLinked="0"/>
              <c:spPr>
                <a:noFill/>
                <a:ln w="25400">
                  <a:noFill/>
                </a:ln>
              </c:spPr>
              <c:txPr>
                <a:bodyPr/>
                <a:lstStyle/>
                <a:p>
                  <a:pPr>
                    <a:defRPr sz="11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20"/>
              <c:numFmt formatCode="0" sourceLinked="0"/>
              <c:spPr>
                <a:noFill/>
                <a:ln w="25400">
                  <a:noFill/>
                </a:ln>
              </c:spPr>
              <c:txPr>
                <a:bodyPr/>
                <a:lstStyle/>
                <a:p>
                  <a:pPr>
                    <a:defRPr sz="11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23"/>
              <c:numFmt formatCode="0" sourceLinked="0"/>
              <c:spPr>
                <a:noFill/>
                <a:ln w="25400">
                  <a:noFill/>
                </a:ln>
              </c:spPr>
              <c:txPr>
                <a:bodyPr/>
                <a:lstStyle/>
                <a:p>
                  <a:pPr>
                    <a:defRPr sz="11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24"/>
              <c:numFmt formatCode="0" sourceLinked="0"/>
              <c:spPr>
                <a:noFill/>
                <a:ln w="25400">
                  <a:noFill/>
                </a:ln>
              </c:spPr>
              <c:txPr>
                <a:bodyPr/>
                <a:lstStyle/>
                <a:p>
                  <a:pPr>
                    <a:defRPr sz="11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25"/>
              <c:numFmt formatCode="0" sourceLinked="0"/>
              <c:spPr>
                <a:noFill/>
                <a:ln w="25400">
                  <a:noFill/>
                </a:ln>
              </c:spPr>
              <c:txPr>
                <a:bodyPr/>
                <a:lstStyle/>
                <a:p>
                  <a:pPr>
                    <a:defRPr sz="11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26"/>
              <c:numFmt formatCode="0" sourceLinked="0"/>
              <c:spPr>
                <a:noFill/>
                <a:ln w="25400">
                  <a:noFill/>
                </a:ln>
              </c:spPr>
              <c:txPr>
                <a:bodyPr/>
                <a:lstStyle/>
                <a:p>
                  <a:pPr>
                    <a:defRPr sz="11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27"/>
              <c:numFmt formatCode="0" sourceLinked="0"/>
              <c:spPr>
                <a:noFill/>
                <a:ln w="25400">
                  <a:noFill/>
                </a:ln>
              </c:spPr>
              <c:txPr>
                <a:bodyPr/>
                <a:lstStyle/>
                <a:p>
                  <a:pPr>
                    <a:defRPr sz="11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28"/>
              <c:numFmt formatCode="0" sourceLinked="0"/>
              <c:spPr>
                <a:noFill/>
                <a:ln w="25400">
                  <a:noFill/>
                </a:ln>
              </c:spPr>
              <c:txPr>
                <a:bodyPr/>
                <a:lstStyle/>
                <a:p>
                  <a:pPr>
                    <a:defRPr sz="11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31"/>
              <c:numFmt formatCode="0" sourceLinked="0"/>
              <c:spPr>
                <a:noFill/>
                <a:ln w="25400">
                  <a:noFill/>
                </a:ln>
              </c:spPr>
              <c:txPr>
                <a:bodyPr/>
                <a:lstStyle/>
                <a:p>
                  <a:pPr>
                    <a:defRPr sz="11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33"/>
              <c:numFmt formatCode="0" sourceLinked="0"/>
              <c:spPr>
                <a:noFill/>
                <a:ln w="25400">
                  <a:noFill/>
                </a:ln>
              </c:spPr>
              <c:txPr>
                <a:bodyPr/>
                <a:lstStyle/>
                <a:p>
                  <a:pPr>
                    <a:defRPr sz="11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38"/>
              <c:numFmt formatCode="0" sourceLinked="0"/>
              <c:spPr>
                <a:noFill/>
                <a:ln w="25400">
                  <a:noFill/>
                </a:ln>
              </c:spPr>
              <c:txPr>
                <a:bodyPr/>
                <a:lstStyle/>
                <a:p>
                  <a:pPr>
                    <a:defRPr sz="11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39"/>
              <c:numFmt formatCode="0" sourceLinked="0"/>
              <c:spPr>
                <a:noFill/>
                <a:ln w="25400">
                  <a:noFill/>
                </a:ln>
              </c:spPr>
              <c:txPr>
                <a:bodyPr/>
                <a:lstStyle/>
                <a:p>
                  <a:pPr>
                    <a:defRPr sz="11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dLbl>
              <c:idx val="40"/>
              <c:numFmt formatCode="0" sourceLinked="0"/>
              <c:spPr>
                <a:noFill/>
                <a:ln w="25400">
                  <a:noFill/>
                </a:ln>
              </c:spPr>
              <c:txPr>
                <a:bodyPr/>
                <a:lstStyle/>
                <a:p>
                  <a:pPr>
                    <a:defRPr sz="11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dLbl>
            <c:numFmt formatCode="0" sourceLinked="0"/>
            <c:spPr>
              <a:noFill/>
              <a:ln w="25400">
                <a:noFill/>
              </a:ln>
            </c:spPr>
            <c:txPr>
              <a:bodyPr wrap="square" lIns="38100" tIns="19050" rIns="38100" bIns="19050" anchor="ctr">
                <a:spAutoFit/>
              </a:bodyPr>
              <a:lstStyle/>
              <a:p>
                <a:pPr>
                  <a:defRPr sz="11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Dati!$B$742:$C$742</c:f>
              <c:strCache>
                <c:ptCount val="2"/>
                <c:pt idx="0">
                  <c:v>07.2024., n=20</c:v>
                </c:pt>
                <c:pt idx="1">
                  <c:v>06.2022., n=16</c:v>
                </c:pt>
              </c:strCache>
            </c:strRef>
          </c:cat>
          <c:val>
            <c:numRef>
              <c:f>Dati!$B$743:$C$743</c:f>
              <c:numCache>
                <c:formatCode>0.0</c:formatCode>
                <c:ptCount val="2"/>
                <c:pt idx="0">
                  <c:v>0</c:v>
                </c:pt>
                <c:pt idx="1">
                  <c:v>0</c:v>
                </c:pt>
              </c:numCache>
            </c:numRef>
          </c:val>
          <c:extLst xmlns:c16r2="http://schemas.microsoft.com/office/drawing/2015/06/chart">
            <c:ext xmlns:c16="http://schemas.microsoft.com/office/drawing/2014/chart" uri="{C3380CC4-5D6E-409C-BE32-E72D297353CC}">
              <c16:uniqueId val="{0000001F-F3DA-45E4-847C-12FC5675A575}"/>
            </c:ext>
          </c:extLst>
        </c:ser>
        <c:ser>
          <c:idx val="0"/>
          <c:order val="1"/>
          <c:tx>
            <c:strRef>
              <c:f>Dati!$A$744</c:f>
              <c:strCache>
                <c:ptCount val="1"/>
                <c:pt idx="0">
                  <c:v>Tie drīzāk 
nebija noderīgi</c:v>
                </c:pt>
              </c:strCache>
            </c:strRef>
          </c:tx>
          <c:spPr>
            <a:solidFill>
              <a:srgbClr val="D0909F"/>
            </a:solidFill>
            <a:ln w="25400">
              <a:noFill/>
            </a:ln>
          </c:spPr>
          <c:invertIfNegative val="0"/>
          <c:dLbls>
            <c:numFmt formatCode="0" sourceLinked="0"/>
            <c:spPr>
              <a:noFill/>
              <a:ln w="25400">
                <a:noFill/>
              </a:ln>
            </c:spPr>
            <c:txPr>
              <a:bodyPr wrap="square" lIns="38100" tIns="19050" rIns="38100" bIns="19050" anchor="ctr">
                <a:spAutoFit/>
              </a:bodyPr>
              <a:lstStyle/>
              <a:p>
                <a:pPr>
                  <a:defRPr sz="12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Dati!$B$742:$C$742</c:f>
              <c:strCache>
                <c:ptCount val="2"/>
                <c:pt idx="0">
                  <c:v>07.2024., n=20</c:v>
                </c:pt>
                <c:pt idx="1">
                  <c:v>06.2022., n=16</c:v>
                </c:pt>
              </c:strCache>
            </c:strRef>
          </c:cat>
          <c:val>
            <c:numRef>
              <c:f>Dati!$B$744:$C$744</c:f>
              <c:numCache>
                <c:formatCode>###0</c:formatCode>
                <c:ptCount val="2"/>
                <c:pt idx="0">
                  <c:v>15.796880555889734</c:v>
                </c:pt>
                <c:pt idx="1">
                  <c:v>21.9</c:v>
                </c:pt>
              </c:numCache>
            </c:numRef>
          </c:val>
          <c:extLst xmlns:c16r2="http://schemas.microsoft.com/office/drawing/2015/06/chart">
            <c:ext xmlns:c16="http://schemas.microsoft.com/office/drawing/2014/chart" uri="{C3380CC4-5D6E-409C-BE32-E72D297353CC}">
              <c16:uniqueId val="{00000020-F3DA-45E4-847C-12FC5675A575}"/>
            </c:ext>
          </c:extLst>
        </c:ser>
        <c:ser>
          <c:idx val="2"/>
          <c:order val="2"/>
          <c:tx>
            <c:strRef>
              <c:f>Dati!$A$745</c:f>
              <c:strCache>
                <c:ptCount val="1"/>
                <c:pt idx="0">
                  <c:v>Tie bija 
drīzāk noderīgi</c:v>
                </c:pt>
              </c:strCache>
            </c:strRef>
          </c:tx>
          <c:spPr>
            <a:solidFill>
              <a:srgbClr val="BDDCA8"/>
            </a:solidFill>
          </c:spPr>
          <c:invertIfNegative val="0"/>
          <c:dLbls>
            <c:numFmt formatCode="#,##0" sourceLinked="0"/>
            <c:spPr>
              <a:noFill/>
              <a:ln>
                <a:noFill/>
              </a:ln>
              <a:effectLst/>
            </c:spPr>
            <c:txPr>
              <a:bodyPr wrap="square" lIns="38100" tIns="19050" rIns="38100" bIns="19050" anchor="ctr">
                <a:spAutoFit/>
              </a:bodyPr>
              <a:lstStyle/>
              <a:p>
                <a:pPr>
                  <a:defRPr sz="1200" b="1">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Dati!$B$742:$C$742</c:f>
              <c:strCache>
                <c:ptCount val="2"/>
                <c:pt idx="0">
                  <c:v>07.2024., n=20</c:v>
                </c:pt>
                <c:pt idx="1">
                  <c:v>06.2022., n=16</c:v>
                </c:pt>
              </c:strCache>
            </c:strRef>
          </c:cat>
          <c:val>
            <c:numRef>
              <c:f>Dati!$B$745:$C$745</c:f>
              <c:numCache>
                <c:formatCode>###0</c:formatCode>
                <c:ptCount val="2"/>
                <c:pt idx="0">
                  <c:v>44.240093424162744</c:v>
                </c:pt>
                <c:pt idx="1">
                  <c:v>46</c:v>
                </c:pt>
              </c:numCache>
            </c:numRef>
          </c:val>
          <c:extLst xmlns:c16r2="http://schemas.microsoft.com/office/drawing/2015/06/chart">
            <c:ext xmlns:c16="http://schemas.microsoft.com/office/drawing/2014/chart" uri="{C3380CC4-5D6E-409C-BE32-E72D297353CC}">
              <c16:uniqueId val="{00000021-F3DA-45E4-847C-12FC5675A575}"/>
            </c:ext>
          </c:extLst>
        </c:ser>
        <c:ser>
          <c:idx val="3"/>
          <c:order val="3"/>
          <c:tx>
            <c:strRef>
              <c:f>Dati!$A$746</c:f>
              <c:strCache>
                <c:ptCount val="1"/>
                <c:pt idx="0">
                  <c:v>Tie bija 
ļoti noderīgi</c:v>
                </c:pt>
              </c:strCache>
            </c:strRef>
          </c:tx>
          <c:spPr>
            <a:solidFill>
              <a:srgbClr val="385723"/>
            </a:solidFill>
          </c:spPr>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Dati!$B$742:$C$742</c:f>
              <c:strCache>
                <c:ptCount val="2"/>
                <c:pt idx="0">
                  <c:v>07.2024., n=20</c:v>
                </c:pt>
                <c:pt idx="1">
                  <c:v>06.2022., n=16</c:v>
                </c:pt>
              </c:strCache>
            </c:strRef>
          </c:cat>
          <c:val>
            <c:numRef>
              <c:f>Dati!$B$746:$C$746</c:f>
              <c:numCache>
                <c:formatCode>###0</c:formatCode>
                <c:ptCount val="2"/>
                <c:pt idx="0">
                  <c:v>39.963026019947527</c:v>
                </c:pt>
                <c:pt idx="1">
                  <c:v>11.1</c:v>
                </c:pt>
              </c:numCache>
            </c:numRef>
          </c:val>
          <c:extLst xmlns:c16r2="http://schemas.microsoft.com/office/drawing/2015/06/chart">
            <c:ext xmlns:c16="http://schemas.microsoft.com/office/drawing/2014/chart" uri="{C3380CC4-5D6E-409C-BE32-E72D297353CC}">
              <c16:uniqueId val="{00000022-F3DA-45E4-847C-12FC5675A575}"/>
            </c:ext>
          </c:extLst>
        </c:ser>
        <c:ser>
          <c:idx val="4"/>
          <c:order val="4"/>
          <c:tx>
            <c:strRef>
              <c:f>Dati!$A$747</c:f>
              <c:strCache>
                <c:ptCount val="1"/>
                <c:pt idx="0">
                  <c:v>Grūti pateikt</c:v>
                </c:pt>
              </c:strCache>
            </c:strRef>
          </c:tx>
          <c:spPr>
            <a:solidFill>
              <a:sysClr val="window" lastClr="FFFFFF">
                <a:lumMod val="75000"/>
              </a:sysClr>
            </a:solidFill>
          </c:spPr>
          <c:invertIfNegative val="0"/>
          <c:dLbls>
            <c:dLbl>
              <c:idx val="0"/>
              <c:layout/>
              <c:dLblPos val="inBase"/>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spAutoFit/>
              </a:bodyPr>
              <a:lstStyle/>
              <a:p>
                <a:pPr>
                  <a:defRPr sz="1200" b="1">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Dati!$B$742:$C$742</c:f>
              <c:strCache>
                <c:ptCount val="2"/>
                <c:pt idx="0">
                  <c:v>07.2024., n=20</c:v>
                </c:pt>
                <c:pt idx="1">
                  <c:v>06.2022., n=16</c:v>
                </c:pt>
              </c:strCache>
            </c:strRef>
          </c:cat>
          <c:val>
            <c:numRef>
              <c:f>Dati!$B$747:$C$747</c:f>
              <c:numCache>
                <c:formatCode>###0</c:formatCode>
                <c:ptCount val="2"/>
                <c:pt idx="0">
                  <c:v>0</c:v>
                </c:pt>
                <c:pt idx="1">
                  <c:v>21</c:v>
                </c:pt>
              </c:numCache>
            </c:numRef>
          </c:val>
          <c:extLst xmlns:c16r2="http://schemas.microsoft.com/office/drawing/2015/06/chart">
            <c:ext xmlns:c16="http://schemas.microsoft.com/office/drawing/2014/chart" uri="{C3380CC4-5D6E-409C-BE32-E72D297353CC}">
              <c16:uniqueId val="{00000023-F3DA-45E4-847C-12FC5675A575}"/>
            </c:ext>
          </c:extLst>
        </c:ser>
        <c:dLbls>
          <c:showLegendKey val="0"/>
          <c:showVal val="0"/>
          <c:showCatName val="0"/>
          <c:showSerName val="0"/>
          <c:showPercent val="0"/>
          <c:showBubbleSize val="0"/>
        </c:dLbls>
        <c:gapWidth val="60"/>
        <c:overlap val="100"/>
        <c:axId val="670070824"/>
        <c:axId val="670061808"/>
      </c:barChart>
      <c:catAx>
        <c:axId val="670070824"/>
        <c:scaling>
          <c:orientation val="maxMin"/>
        </c:scaling>
        <c:delete val="0"/>
        <c:axPos val="l"/>
        <c:numFmt formatCode="General" sourceLinked="1"/>
        <c:majorTickMark val="out"/>
        <c:minorTickMark val="none"/>
        <c:tickLblPos val="low"/>
        <c:spPr>
          <a:ln w="3175">
            <a:solidFill>
              <a:srgbClr val="333333"/>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670061808"/>
        <c:crossesAt val="0"/>
        <c:auto val="1"/>
        <c:lblAlgn val="ctr"/>
        <c:lblOffset val="100"/>
        <c:tickLblSkip val="1"/>
        <c:tickMarkSkip val="1"/>
        <c:noMultiLvlLbl val="0"/>
      </c:catAx>
      <c:valAx>
        <c:axId val="670061808"/>
        <c:scaling>
          <c:orientation val="minMax"/>
          <c:max val="105"/>
          <c:min val="-5"/>
        </c:scaling>
        <c:delete val="1"/>
        <c:axPos val="b"/>
        <c:numFmt formatCode="0" sourceLinked="0"/>
        <c:majorTickMark val="out"/>
        <c:minorTickMark val="none"/>
        <c:tickLblPos val="nextTo"/>
        <c:crossAx val="670070824"/>
        <c:crosses val="max"/>
        <c:crossBetween val="between"/>
        <c:majorUnit val="20"/>
        <c:minorUnit val="4"/>
      </c:valAx>
      <c:spPr>
        <a:noFill/>
        <a:ln w="25400">
          <a:noFill/>
        </a:ln>
      </c:spPr>
    </c:plotArea>
    <c:legend>
      <c:legendPos val="t"/>
      <c:layout>
        <c:manualLayout>
          <c:xMode val="edge"/>
          <c:yMode val="edge"/>
          <c:x val="8.984375E-2"/>
          <c:y val="1.7414890233799926E-2"/>
          <c:w val="0.87468155347769028"/>
          <c:h val="0.12651713889117233"/>
        </c:manualLayout>
      </c:layout>
      <c:overlay val="0"/>
      <c:txPr>
        <a:bodyPr/>
        <a:lstStyle/>
        <a:p>
          <a:pPr>
            <a:defRPr sz="1200">
              <a:solidFill>
                <a:schemeClr val="tx1">
                  <a:lumMod val="95000"/>
                  <a:lumOff val="5000"/>
                </a:schemeClr>
              </a:solidFill>
            </a:defRPr>
          </a:pPr>
          <a:endParaRPr lang="en-US"/>
        </a:p>
      </c:txPr>
    </c:legend>
    <c:plotVisOnly val="1"/>
    <c:dispBlanksAs val="gap"/>
    <c:showDLblsOverMax val="0"/>
  </c:chart>
  <c:spPr>
    <a:noFill/>
    <a:ln w="6350">
      <a:noFill/>
    </a:ln>
  </c:spPr>
  <c:txPr>
    <a:bodyPr/>
    <a:lstStyle/>
    <a:p>
      <a:pPr>
        <a:defRPr sz="800" b="0" i="0" u="none" strike="noStrike" baseline="0">
          <a:solidFill>
            <a:srgbClr val="333333"/>
          </a:solidFill>
          <a:latin typeface="Arial"/>
          <a:ea typeface="Arial"/>
          <a:cs typeface="Arial"/>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lv-LV" sz="900"/>
              <a:t>%</a:t>
            </a:r>
            <a:endParaRPr lang="en-US" sz="900"/>
          </a:p>
        </c:rich>
      </c:tx>
      <c:layout>
        <c:manualLayout>
          <c:xMode val="edge"/>
          <c:yMode val="edge"/>
          <c:x val="0.94522377350056963"/>
          <c:y val="0.19053804806647329"/>
        </c:manualLayout>
      </c:layout>
      <c:overlay val="0"/>
      <c:spPr>
        <a:noFill/>
        <a:ln w="3175">
          <a:solidFill>
            <a:srgbClr val="333333"/>
          </a:solidFill>
        </a:ln>
        <a:effectLst>
          <a:outerShdw dist="35560" dir="2700000" algn="tl" rotWithShape="0">
            <a:prstClr val="black"/>
          </a:outerShdw>
        </a:effectLst>
      </c:spPr>
    </c:title>
    <c:autoTitleDeleted val="0"/>
    <c:plotArea>
      <c:layout>
        <c:manualLayout>
          <c:layoutTarget val="inner"/>
          <c:xMode val="edge"/>
          <c:yMode val="edge"/>
          <c:x val="0.14566060889267379"/>
          <c:y val="0.16632133729204052"/>
          <c:w val="0.83079222056236246"/>
          <c:h val="0.71838063913387706"/>
        </c:manualLayout>
      </c:layout>
      <c:barChart>
        <c:barDir val="bar"/>
        <c:grouping val="stacked"/>
        <c:varyColors val="0"/>
        <c:ser>
          <c:idx val="1"/>
          <c:order val="0"/>
          <c:tx>
            <c:strRef>
              <c:f>Dati!$A$753</c:f>
              <c:strCache>
                <c:ptCount val="1"/>
                <c:pt idx="0">
                  <c:v>Ļoti 
neapmierināti</c:v>
                </c:pt>
              </c:strCache>
            </c:strRef>
          </c:tx>
          <c:spPr>
            <a:solidFill>
              <a:srgbClr val="840C54"/>
            </a:solidFill>
            <a:ln w="25400">
              <a:noFill/>
            </a:ln>
          </c:spPr>
          <c:invertIfNegative val="0"/>
          <c:dLbls>
            <c:dLbl>
              <c:idx val="0"/>
              <c:numFmt formatCode="0" sourceLinked="0"/>
              <c:spPr>
                <a:noFill/>
                <a:ln w="25400">
                  <a:noFill/>
                </a:ln>
              </c:spPr>
              <c:txPr>
                <a:bodyPr/>
                <a:lstStyle/>
                <a:p>
                  <a:pPr>
                    <a:defRPr sz="11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
              <c:numFmt formatCode="0" sourceLinked="0"/>
              <c:spPr>
                <a:noFill/>
                <a:ln w="25400">
                  <a:noFill/>
                </a:ln>
              </c:spPr>
              <c:txPr>
                <a:bodyPr/>
                <a:lstStyle/>
                <a:p>
                  <a:pPr>
                    <a:defRPr sz="11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
              <c:numFmt formatCode="0" sourceLinked="0"/>
              <c:spPr>
                <a:noFill/>
                <a:ln w="25400">
                  <a:noFill/>
                </a:ln>
              </c:spPr>
              <c:txPr>
                <a:bodyPr/>
                <a:lstStyle/>
                <a:p>
                  <a:pPr>
                    <a:defRPr sz="11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
              <c:numFmt formatCode="0" sourceLinked="0"/>
              <c:spPr>
                <a:noFill/>
                <a:ln w="25400">
                  <a:noFill/>
                </a:ln>
              </c:spPr>
              <c:txPr>
                <a:bodyPr/>
                <a:lstStyle/>
                <a:p>
                  <a:pPr>
                    <a:defRPr sz="11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4"/>
              <c:numFmt formatCode="0" sourceLinked="0"/>
              <c:spPr>
                <a:noFill/>
                <a:ln w="25400">
                  <a:noFill/>
                </a:ln>
              </c:spPr>
              <c:txPr>
                <a:bodyPr/>
                <a:lstStyle/>
                <a:p>
                  <a:pPr>
                    <a:defRPr sz="11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5"/>
              <c:numFmt formatCode="0" sourceLinked="0"/>
              <c:spPr>
                <a:noFill/>
                <a:ln w="25400">
                  <a:noFill/>
                </a:ln>
              </c:spPr>
              <c:txPr>
                <a:bodyPr/>
                <a:lstStyle/>
                <a:p>
                  <a:pPr>
                    <a:defRPr sz="11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6"/>
              <c:numFmt formatCode="0" sourceLinked="0"/>
              <c:spPr>
                <a:noFill/>
                <a:ln w="25400">
                  <a:noFill/>
                </a:ln>
              </c:spPr>
              <c:txPr>
                <a:bodyPr/>
                <a:lstStyle/>
                <a:p>
                  <a:pPr>
                    <a:defRPr sz="11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7"/>
              <c:numFmt formatCode="0" sourceLinked="0"/>
              <c:spPr>
                <a:noFill/>
                <a:ln w="25400">
                  <a:noFill/>
                </a:ln>
              </c:spPr>
              <c:txPr>
                <a:bodyPr/>
                <a:lstStyle/>
                <a:p>
                  <a:pPr>
                    <a:defRPr sz="11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8"/>
              <c:numFmt formatCode="0" sourceLinked="0"/>
              <c:spPr>
                <a:noFill/>
                <a:ln w="25400">
                  <a:noFill/>
                </a:ln>
              </c:spPr>
              <c:txPr>
                <a:bodyPr/>
                <a:lstStyle/>
                <a:p>
                  <a:pPr>
                    <a:defRPr sz="11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9"/>
              <c:numFmt formatCode="0" sourceLinked="0"/>
              <c:spPr>
                <a:noFill/>
                <a:ln w="25400">
                  <a:noFill/>
                </a:ln>
              </c:spPr>
              <c:txPr>
                <a:bodyPr/>
                <a:lstStyle/>
                <a:p>
                  <a:pPr>
                    <a:defRPr sz="11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0"/>
              <c:numFmt formatCode="0" sourceLinked="0"/>
              <c:spPr>
                <a:noFill/>
                <a:ln w="25400">
                  <a:noFill/>
                </a:ln>
              </c:spPr>
              <c:txPr>
                <a:bodyPr/>
                <a:lstStyle/>
                <a:p>
                  <a:pPr>
                    <a:defRPr sz="11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1"/>
              <c:numFmt formatCode="0" sourceLinked="0"/>
              <c:spPr>
                <a:noFill/>
                <a:ln w="25400">
                  <a:noFill/>
                </a:ln>
              </c:spPr>
              <c:txPr>
                <a:bodyPr/>
                <a:lstStyle/>
                <a:p>
                  <a:pPr>
                    <a:defRPr sz="11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2"/>
              <c:numFmt formatCode="0" sourceLinked="0"/>
              <c:spPr>
                <a:noFill/>
                <a:ln w="25400">
                  <a:noFill/>
                </a:ln>
              </c:spPr>
              <c:txPr>
                <a:bodyPr/>
                <a:lstStyle/>
                <a:p>
                  <a:pPr>
                    <a:defRPr sz="11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3"/>
              <c:numFmt formatCode="0" sourceLinked="0"/>
              <c:spPr>
                <a:noFill/>
                <a:ln w="25400">
                  <a:noFill/>
                </a:ln>
              </c:spPr>
              <c:txPr>
                <a:bodyPr/>
                <a:lstStyle/>
                <a:p>
                  <a:pPr>
                    <a:defRPr sz="11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4"/>
              <c:numFmt formatCode="0" sourceLinked="0"/>
              <c:spPr>
                <a:noFill/>
                <a:ln w="25400">
                  <a:noFill/>
                </a:ln>
              </c:spPr>
              <c:txPr>
                <a:bodyPr/>
                <a:lstStyle/>
                <a:p>
                  <a:pPr>
                    <a:defRPr sz="11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5"/>
              <c:numFmt formatCode="0" sourceLinked="0"/>
              <c:spPr>
                <a:noFill/>
                <a:ln w="25400">
                  <a:noFill/>
                </a:ln>
              </c:spPr>
              <c:txPr>
                <a:bodyPr/>
                <a:lstStyle/>
                <a:p>
                  <a:pPr>
                    <a:defRPr sz="11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6"/>
              <c:numFmt formatCode="0" sourceLinked="0"/>
              <c:spPr>
                <a:noFill/>
                <a:ln w="25400">
                  <a:noFill/>
                </a:ln>
              </c:spPr>
              <c:txPr>
                <a:bodyPr/>
                <a:lstStyle/>
                <a:p>
                  <a:pPr>
                    <a:defRPr sz="11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7"/>
              <c:numFmt formatCode="0" sourceLinked="0"/>
              <c:spPr>
                <a:noFill/>
                <a:ln w="25400">
                  <a:noFill/>
                </a:ln>
              </c:spPr>
              <c:txPr>
                <a:bodyPr/>
                <a:lstStyle/>
                <a:p>
                  <a:pPr>
                    <a:defRPr sz="11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8"/>
              <c:numFmt formatCode="0" sourceLinked="0"/>
              <c:spPr>
                <a:noFill/>
                <a:ln w="25400">
                  <a:noFill/>
                </a:ln>
              </c:spPr>
              <c:txPr>
                <a:bodyPr/>
                <a:lstStyle/>
                <a:p>
                  <a:pPr>
                    <a:defRPr sz="11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0"/>
              <c:numFmt formatCode="0" sourceLinked="0"/>
              <c:spPr>
                <a:noFill/>
                <a:ln w="25400">
                  <a:noFill/>
                </a:ln>
              </c:spPr>
              <c:txPr>
                <a:bodyPr/>
                <a:lstStyle/>
                <a:p>
                  <a:pPr>
                    <a:defRPr sz="11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3"/>
              <c:numFmt formatCode="0" sourceLinked="0"/>
              <c:spPr>
                <a:noFill/>
                <a:ln w="25400">
                  <a:noFill/>
                </a:ln>
              </c:spPr>
              <c:txPr>
                <a:bodyPr/>
                <a:lstStyle/>
                <a:p>
                  <a:pPr>
                    <a:defRPr sz="11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4"/>
              <c:numFmt formatCode="0" sourceLinked="0"/>
              <c:spPr>
                <a:noFill/>
                <a:ln w="25400">
                  <a:noFill/>
                </a:ln>
              </c:spPr>
              <c:txPr>
                <a:bodyPr/>
                <a:lstStyle/>
                <a:p>
                  <a:pPr>
                    <a:defRPr sz="11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5"/>
              <c:numFmt formatCode="0" sourceLinked="0"/>
              <c:spPr>
                <a:noFill/>
                <a:ln w="25400">
                  <a:noFill/>
                </a:ln>
              </c:spPr>
              <c:txPr>
                <a:bodyPr/>
                <a:lstStyle/>
                <a:p>
                  <a:pPr>
                    <a:defRPr sz="11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6"/>
              <c:numFmt formatCode="0" sourceLinked="0"/>
              <c:spPr>
                <a:noFill/>
                <a:ln w="25400">
                  <a:noFill/>
                </a:ln>
              </c:spPr>
              <c:txPr>
                <a:bodyPr/>
                <a:lstStyle/>
                <a:p>
                  <a:pPr>
                    <a:defRPr sz="11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7"/>
              <c:numFmt formatCode="0" sourceLinked="0"/>
              <c:spPr>
                <a:noFill/>
                <a:ln w="25400">
                  <a:noFill/>
                </a:ln>
              </c:spPr>
              <c:txPr>
                <a:bodyPr/>
                <a:lstStyle/>
                <a:p>
                  <a:pPr>
                    <a:defRPr sz="11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8"/>
              <c:numFmt formatCode="0" sourceLinked="0"/>
              <c:spPr>
                <a:noFill/>
                <a:ln w="25400">
                  <a:noFill/>
                </a:ln>
              </c:spPr>
              <c:txPr>
                <a:bodyPr/>
                <a:lstStyle/>
                <a:p>
                  <a:pPr>
                    <a:defRPr sz="11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1"/>
              <c:numFmt formatCode="0" sourceLinked="0"/>
              <c:spPr>
                <a:noFill/>
                <a:ln w="25400">
                  <a:noFill/>
                </a:ln>
              </c:spPr>
              <c:txPr>
                <a:bodyPr/>
                <a:lstStyle/>
                <a:p>
                  <a:pPr>
                    <a:defRPr sz="11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3"/>
              <c:numFmt formatCode="0" sourceLinked="0"/>
              <c:spPr>
                <a:noFill/>
                <a:ln w="25400">
                  <a:noFill/>
                </a:ln>
              </c:spPr>
              <c:txPr>
                <a:bodyPr/>
                <a:lstStyle/>
                <a:p>
                  <a:pPr>
                    <a:defRPr sz="11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8"/>
              <c:numFmt formatCode="0" sourceLinked="0"/>
              <c:spPr>
                <a:noFill/>
                <a:ln w="25400">
                  <a:noFill/>
                </a:ln>
              </c:spPr>
              <c:txPr>
                <a:bodyPr/>
                <a:lstStyle/>
                <a:p>
                  <a:pPr>
                    <a:defRPr sz="11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9"/>
              <c:numFmt formatCode="0" sourceLinked="0"/>
              <c:spPr>
                <a:noFill/>
                <a:ln w="25400">
                  <a:noFill/>
                </a:ln>
              </c:spPr>
              <c:txPr>
                <a:bodyPr/>
                <a:lstStyle/>
                <a:p>
                  <a:pPr>
                    <a:defRPr sz="11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40"/>
              <c:numFmt formatCode="0" sourceLinked="0"/>
              <c:spPr>
                <a:noFill/>
                <a:ln w="25400">
                  <a:noFill/>
                </a:ln>
              </c:spPr>
              <c:txPr>
                <a:bodyPr/>
                <a:lstStyle/>
                <a:p>
                  <a:pPr>
                    <a:defRPr sz="11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numFmt formatCode="0" sourceLinked="0"/>
            <c:spPr>
              <a:noFill/>
              <a:ln w="25400">
                <a:noFill/>
              </a:ln>
            </c:spPr>
            <c:txPr>
              <a:bodyPr wrap="square" lIns="38100" tIns="19050" rIns="38100" bIns="19050" anchor="ctr">
                <a:spAutoFit/>
              </a:bodyPr>
              <a:lstStyle/>
              <a:p>
                <a:pPr>
                  <a:defRPr sz="11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Dati!$B$752:$C$752</c:f>
              <c:strCache>
                <c:ptCount val="2"/>
                <c:pt idx="0">
                  <c:v>07.2024., n=62</c:v>
                </c:pt>
                <c:pt idx="1">
                  <c:v>06.2022., n=129</c:v>
                </c:pt>
              </c:strCache>
            </c:strRef>
          </c:cat>
          <c:val>
            <c:numRef>
              <c:f>Dati!$B$753:$C$753</c:f>
              <c:numCache>
                <c:formatCode>###0</c:formatCode>
                <c:ptCount val="2"/>
                <c:pt idx="0">
                  <c:v>1.8483888106932909</c:v>
                </c:pt>
                <c:pt idx="1">
                  <c:v>5.2</c:v>
                </c:pt>
              </c:numCache>
            </c:numRef>
          </c:val>
          <c:extLst xmlns:c16r2="http://schemas.microsoft.com/office/drawing/2015/06/chart">
            <c:ext xmlns:c16="http://schemas.microsoft.com/office/drawing/2014/chart" uri="{C3380CC4-5D6E-409C-BE32-E72D297353CC}">
              <c16:uniqueId val="{0000001F-5F2D-4925-9F9D-22C952299216}"/>
            </c:ext>
          </c:extLst>
        </c:ser>
        <c:ser>
          <c:idx val="0"/>
          <c:order val="1"/>
          <c:tx>
            <c:strRef>
              <c:f>Dati!$A$754</c:f>
              <c:strCache>
                <c:ptCount val="1"/>
                <c:pt idx="0">
                  <c:v>Drīzāk 
neapmierināti</c:v>
                </c:pt>
              </c:strCache>
            </c:strRef>
          </c:tx>
          <c:spPr>
            <a:solidFill>
              <a:srgbClr val="D0909F"/>
            </a:solidFill>
            <a:ln w="25400">
              <a:noFill/>
            </a:ln>
          </c:spPr>
          <c:invertIfNegative val="0"/>
          <c:dLbls>
            <c:numFmt formatCode="0" sourceLinked="0"/>
            <c:spPr>
              <a:noFill/>
              <a:ln w="25400">
                <a:noFill/>
              </a:ln>
            </c:spPr>
            <c:txPr>
              <a:bodyPr wrap="square" lIns="38100" tIns="19050" rIns="38100" bIns="19050" anchor="ctr">
                <a:spAutoFit/>
              </a:bodyPr>
              <a:lstStyle/>
              <a:p>
                <a:pPr>
                  <a:defRPr sz="11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Dati!$B$752:$C$752</c:f>
              <c:strCache>
                <c:ptCount val="2"/>
                <c:pt idx="0">
                  <c:v>07.2024., n=62</c:v>
                </c:pt>
                <c:pt idx="1">
                  <c:v>06.2022., n=129</c:v>
                </c:pt>
              </c:strCache>
            </c:strRef>
          </c:cat>
          <c:val>
            <c:numRef>
              <c:f>Dati!$B$754:$C$754</c:f>
              <c:numCache>
                <c:formatCode>###0</c:formatCode>
                <c:ptCount val="2"/>
                <c:pt idx="0">
                  <c:v>5.765056981632271</c:v>
                </c:pt>
                <c:pt idx="1">
                  <c:v>7.4</c:v>
                </c:pt>
              </c:numCache>
            </c:numRef>
          </c:val>
          <c:extLst xmlns:c16r2="http://schemas.microsoft.com/office/drawing/2015/06/chart">
            <c:ext xmlns:c16="http://schemas.microsoft.com/office/drawing/2014/chart" uri="{C3380CC4-5D6E-409C-BE32-E72D297353CC}">
              <c16:uniqueId val="{00000020-5F2D-4925-9F9D-22C952299216}"/>
            </c:ext>
          </c:extLst>
        </c:ser>
        <c:ser>
          <c:idx val="2"/>
          <c:order val="2"/>
          <c:tx>
            <c:strRef>
              <c:f>Dati!$A$755</c:f>
              <c:strCache>
                <c:ptCount val="1"/>
                <c:pt idx="0">
                  <c:v>Drīzāk 
apmierināti</c:v>
                </c:pt>
              </c:strCache>
            </c:strRef>
          </c:tx>
          <c:spPr>
            <a:solidFill>
              <a:srgbClr val="BDDCA8"/>
            </a:solidFill>
          </c:spPr>
          <c:invertIfNegative val="0"/>
          <c:dLbls>
            <c:numFmt formatCode="#,##0" sourceLinked="0"/>
            <c:spPr>
              <a:noFill/>
              <a:ln>
                <a:noFill/>
              </a:ln>
              <a:effectLst/>
            </c:spPr>
            <c:txPr>
              <a:bodyPr wrap="square" lIns="38100" tIns="19050" rIns="38100" bIns="19050" anchor="ctr">
                <a:spAutoFit/>
              </a:bodyPr>
              <a:lstStyle/>
              <a:p>
                <a:pPr>
                  <a:defRPr sz="1100" b="1">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Dati!$B$752:$C$752</c:f>
              <c:strCache>
                <c:ptCount val="2"/>
                <c:pt idx="0">
                  <c:v>07.2024., n=62</c:v>
                </c:pt>
                <c:pt idx="1">
                  <c:v>06.2022., n=129</c:v>
                </c:pt>
              </c:strCache>
            </c:strRef>
          </c:cat>
          <c:val>
            <c:numRef>
              <c:f>Dati!$B$755:$C$755</c:f>
              <c:numCache>
                <c:formatCode>###0</c:formatCode>
                <c:ptCount val="2"/>
                <c:pt idx="0">
                  <c:v>35.057522541715954</c:v>
                </c:pt>
                <c:pt idx="1">
                  <c:v>27.5</c:v>
                </c:pt>
              </c:numCache>
            </c:numRef>
          </c:val>
          <c:extLst xmlns:c16r2="http://schemas.microsoft.com/office/drawing/2015/06/chart">
            <c:ext xmlns:c16="http://schemas.microsoft.com/office/drawing/2014/chart" uri="{C3380CC4-5D6E-409C-BE32-E72D297353CC}">
              <c16:uniqueId val="{00000021-5F2D-4925-9F9D-22C952299216}"/>
            </c:ext>
          </c:extLst>
        </c:ser>
        <c:ser>
          <c:idx val="3"/>
          <c:order val="3"/>
          <c:tx>
            <c:strRef>
              <c:f>Dati!$A$756</c:f>
              <c:strCache>
                <c:ptCount val="1"/>
                <c:pt idx="0">
                  <c:v>Ļoti 
apmierināti</c:v>
                </c:pt>
              </c:strCache>
            </c:strRef>
          </c:tx>
          <c:spPr>
            <a:solidFill>
              <a:srgbClr val="385723"/>
            </a:solidFill>
          </c:spPr>
          <c:invertIfNegative val="0"/>
          <c:dLbls>
            <c:numFmt formatCode="#,##0" sourceLinked="0"/>
            <c:spPr>
              <a:noFill/>
              <a:ln>
                <a:noFill/>
              </a:ln>
              <a:effectLst/>
            </c:spPr>
            <c:txPr>
              <a:bodyPr wrap="square" lIns="38100" tIns="19050" rIns="38100" bIns="19050" anchor="ctr">
                <a:spAutoFit/>
              </a:bodyPr>
              <a:lstStyle/>
              <a:p>
                <a:pPr>
                  <a:defRPr sz="11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Dati!$B$752:$C$752</c:f>
              <c:strCache>
                <c:ptCount val="2"/>
                <c:pt idx="0">
                  <c:v>07.2024., n=62</c:v>
                </c:pt>
                <c:pt idx="1">
                  <c:v>06.2022., n=129</c:v>
                </c:pt>
              </c:strCache>
            </c:strRef>
          </c:cat>
          <c:val>
            <c:numRef>
              <c:f>Dati!$B$756:$C$756</c:f>
              <c:numCache>
                <c:formatCode>###0</c:formatCode>
                <c:ptCount val="2"/>
                <c:pt idx="0">
                  <c:v>14.204772007858185</c:v>
                </c:pt>
                <c:pt idx="1">
                  <c:v>4</c:v>
                </c:pt>
              </c:numCache>
            </c:numRef>
          </c:val>
          <c:extLst xmlns:c16r2="http://schemas.microsoft.com/office/drawing/2015/06/chart">
            <c:ext xmlns:c16="http://schemas.microsoft.com/office/drawing/2014/chart" uri="{C3380CC4-5D6E-409C-BE32-E72D297353CC}">
              <c16:uniqueId val="{00000022-5F2D-4925-9F9D-22C952299216}"/>
            </c:ext>
          </c:extLst>
        </c:ser>
        <c:ser>
          <c:idx val="4"/>
          <c:order val="4"/>
          <c:tx>
            <c:strRef>
              <c:f>Dati!$A$757</c:f>
              <c:strCache>
                <c:ptCount val="1"/>
                <c:pt idx="0">
                  <c:v>Grūti 
pateikt</c:v>
                </c:pt>
              </c:strCache>
            </c:strRef>
          </c:tx>
          <c:spPr>
            <a:solidFill>
              <a:sysClr val="window" lastClr="FFFFFF">
                <a:lumMod val="75000"/>
              </a:sysClr>
            </a:solidFill>
          </c:spPr>
          <c:invertIfNegative val="0"/>
          <c:dLbls>
            <c:numFmt formatCode="#,##0" sourceLinked="0"/>
            <c:spPr>
              <a:noFill/>
              <a:ln>
                <a:noFill/>
              </a:ln>
              <a:effectLst/>
            </c:spPr>
            <c:txPr>
              <a:bodyPr wrap="square" lIns="38100" tIns="19050" rIns="38100" bIns="19050" anchor="ctr">
                <a:spAutoFit/>
              </a:bodyPr>
              <a:lstStyle/>
              <a:p>
                <a:pPr>
                  <a:defRPr sz="1100" b="1">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Dati!$B$752:$C$752</c:f>
              <c:strCache>
                <c:ptCount val="2"/>
                <c:pt idx="0">
                  <c:v>07.2024., n=62</c:v>
                </c:pt>
                <c:pt idx="1">
                  <c:v>06.2022., n=129</c:v>
                </c:pt>
              </c:strCache>
            </c:strRef>
          </c:cat>
          <c:val>
            <c:numRef>
              <c:f>Dati!$B$757:$C$757</c:f>
              <c:numCache>
                <c:formatCode>###0</c:formatCode>
                <c:ptCount val="2"/>
                <c:pt idx="0">
                  <c:v>43.1242596581003</c:v>
                </c:pt>
                <c:pt idx="1">
                  <c:v>55.8</c:v>
                </c:pt>
              </c:numCache>
            </c:numRef>
          </c:val>
          <c:extLst xmlns:c16r2="http://schemas.microsoft.com/office/drawing/2015/06/chart">
            <c:ext xmlns:c16="http://schemas.microsoft.com/office/drawing/2014/chart" uri="{C3380CC4-5D6E-409C-BE32-E72D297353CC}">
              <c16:uniqueId val="{00000023-5F2D-4925-9F9D-22C952299216}"/>
            </c:ext>
          </c:extLst>
        </c:ser>
        <c:dLbls>
          <c:showLegendKey val="0"/>
          <c:showVal val="0"/>
          <c:showCatName val="0"/>
          <c:showSerName val="0"/>
          <c:showPercent val="0"/>
          <c:showBubbleSize val="0"/>
        </c:dLbls>
        <c:gapWidth val="60"/>
        <c:overlap val="100"/>
        <c:axId val="659798824"/>
        <c:axId val="659805880"/>
      </c:barChart>
      <c:catAx>
        <c:axId val="659798824"/>
        <c:scaling>
          <c:orientation val="maxMin"/>
        </c:scaling>
        <c:delete val="0"/>
        <c:axPos val="l"/>
        <c:numFmt formatCode="General" sourceLinked="1"/>
        <c:majorTickMark val="out"/>
        <c:minorTickMark val="none"/>
        <c:tickLblPos val="low"/>
        <c:spPr>
          <a:ln w="3175">
            <a:solidFill>
              <a:srgbClr val="333333"/>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659805880"/>
        <c:crossesAt val="0"/>
        <c:auto val="1"/>
        <c:lblAlgn val="ctr"/>
        <c:lblOffset val="100"/>
        <c:tickLblSkip val="1"/>
        <c:tickMarkSkip val="1"/>
        <c:noMultiLvlLbl val="0"/>
      </c:catAx>
      <c:valAx>
        <c:axId val="659805880"/>
        <c:scaling>
          <c:orientation val="minMax"/>
          <c:max val="105"/>
          <c:min val="0"/>
        </c:scaling>
        <c:delete val="1"/>
        <c:axPos val="b"/>
        <c:numFmt formatCode="0" sourceLinked="0"/>
        <c:majorTickMark val="out"/>
        <c:minorTickMark val="none"/>
        <c:tickLblPos val="nextTo"/>
        <c:crossAx val="659798824"/>
        <c:crosses val="max"/>
        <c:crossBetween val="between"/>
        <c:majorUnit val="20"/>
        <c:minorUnit val="4"/>
      </c:valAx>
      <c:spPr>
        <a:noFill/>
        <a:ln w="25400">
          <a:noFill/>
        </a:ln>
      </c:spPr>
    </c:plotArea>
    <c:legend>
      <c:legendPos val="t"/>
      <c:layout>
        <c:manualLayout>
          <c:xMode val="edge"/>
          <c:yMode val="edge"/>
          <c:x val="5.7597937829598739E-2"/>
          <c:y val="1.7414890233799926E-2"/>
          <c:w val="0.80914238665788252"/>
          <c:h val="0.12651713889117233"/>
        </c:manualLayout>
      </c:layout>
      <c:overlay val="0"/>
      <c:txPr>
        <a:bodyPr/>
        <a:lstStyle/>
        <a:p>
          <a:pPr>
            <a:defRPr sz="1200">
              <a:solidFill>
                <a:schemeClr val="tx1">
                  <a:lumMod val="95000"/>
                  <a:lumOff val="5000"/>
                </a:schemeClr>
              </a:solidFill>
            </a:defRPr>
          </a:pPr>
          <a:endParaRPr lang="en-US"/>
        </a:p>
      </c:txPr>
    </c:legend>
    <c:plotVisOnly val="1"/>
    <c:dispBlanksAs val="gap"/>
    <c:showDLblsOverMax val="0"/>
  </c:chart>
  <c:spPr>
    <a:noFill/>
    <a:ln w="6350">
      <a:noFill/>
    </a:ln>
  </c:spPr>
  <c:txPr>
    <a:bodyPr/>
    <a:lstStyle/>
    <a:p>
      <a:pPr>
        <a:defRPr sz="800" b="0" i="0" u="none" strike="noStrike" baseline="0">
          <a:solidFill>
            <a:srgbClr val="333333"/>
          </a:solidFill>
          <a:latin typeface="Arial"/>
          <a:ea typeface="Arial"/>
          <a:cs typeface="Arial"/>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endParaRPr lang="en-US" sz="900"/>
          </a:p>
        </c:rich>
      </c:tx>
      <c:layout>
        <c:manualLayout>
          <c:xMode val="edge"/>
          <c:yMode val="edge"/>
          <c:x val="0.96539546954510302"/>
          <c:y val="0.22776819033290557"/>
        </c:manualLayout>
      </c:layout>
      <c:overlay val="0"/>
      <c:spPr>
        <a:solidFill>
          <a:sysClr val="window" lastClr="FFFFFF"/>
        </a:solidFill>
        <a:ln w="3175">
          <a:solidFill>
            <a:sysClr val="windowText" lastClr="000000"/>
          </a:solidFill>
        </a:ln>
        <a:effectLst>
          <a:outerShdw dist="35560" dir="2700000" algn="tl" rotWithShape="0">
            <a:prstClr val="black"/>
          </a:outerShdw>
        </a:effectLst>
      </c:spPr>
    </c:title>
    <c:autoTitleDeleted val="0"/>
    <c:plotArea>
      <c:layout>
        <c:manualLayout>
          <c:layoutTarget val="inner"/>
          <c:xMode val="edge"/>
          <c:yMode val="edge"/>
          <c:x val="0.27040374848549742"/>
          <c:y val="0.21859702084490795"/>
          <c:w val="0.70837538828244051"/>
          <c:h val="0.66610523338697147"/>
        </c:manualLayout>
      </c:layout>
      <c:barChart>
        <c:barDir val="bar"/>
        <c:grouping val="stacked"/>
        <c:varyColors val="0"/>
        <c:ser>
          <c:idx val="0"/>
          <c:order val="0"/>
          <c:tx>
            <c:strRef>
              <c:f>Dati!$J$759</c:f>
              <c:strCache>
                <c:ptCount val="1"/>
                <c:pt idx="0">
                  <c:v>Ļoti 
neapmierināti</c:v>
                </c:pt>
              </c:strCache>
            </c:strRef>
          </c:tx>
          <c:spPr>
            <a:solidFill>
              <a:srgbClr val="840C54"/>
            </a:solidFill>
            <a:ln w="25400">
              <a:noFill/>
            </a:ln>
          </c:spPr>
          <c:invertIfNegative val="0"/>
          <c:dLbls>
            <c:dLbl>
              <c:idx val="6"/>
              <c:layout/>
              <c:numFmt formatCode="0" sourceLinked="0"/>
              <c:spPr>
                <a:noFill/>
                <a:ln w="25400">
                  <a:noFill/>
                </a:ln>
              </c:spPr>
              <c:txPr>
                <a:bodyPr wrap="square" lIns="38100" tIns="19050" rIns="38100" bIns="19050" anchor="ctr">
                  <a:spAutoFit/>
                </a:bodyPr>
                <a:lstStyle/>
                <a:p>
                  <a:pPr>
                    <a:defRPr sz="1100" b="1" i="0" u="none" strike="noStrike" baseline="0">
                      <a:solidFill>
                        <a:srgbClr val="840C54"/>
                      </a:solidFill>
                      <a:latin typeface="Arial"/>
                      <a:ea typeface="Arial"/>
                      <a:cs typeface="Aria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w="25400">
                <a:noFill/>
              </a:ln>
            </c:spPr>
            <c:txPr>
              <a:bodyPr wrap="square" lIns="38100" tIns="19050" rIns="38100" bIns="19050" anchor="ctr">
                <a:spAutoFit/>
              </a:bodyPr>
              <a:lstStyle/>
              <a:p>
                <a:pPr>
                  <a:defRPr sz="11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Dati!$I$760:$I$767</c:f>
              <c:strCache>
                <c:ptCount val="8"/>
                <c:pt idx="0">
                  <c:v>07.2024., n=62</c:v>
                </c:pt>
                <c:pt idx="1">
                  <c:v>06.2022., n=129</c:v>
                </c:pt>
                <c:pt idx="3">
                  <c:v>07.2024., n=33</c:v>
                </c:pt>
                <c:pt idx="4">
                  <c:v>06.2022., n=39</c:v>
                </c:pt>
                <c:pt idx="6">
                  <c:v>07.2024., n=29</c:v>
                </c:pt>
                <c:pt idx="7">
                  <c:v>06.2022., n=90</c:v>
                </c:pt>
              </c:strCache>
            </c:strRef>
          </c:cat>
          <c:val>
            <c:numRef>
              <c:f>Dati!$J$760:$J$767</c:f>
              <c:numCache>
                <c:formatCode>###0</c:formatCode>
                <c:ptCount val="8"/>
                <c:pt idx="0">
                  <c:v>1.8483888106932909</c:v>
                </c:pt>
                <c:pt idx="1">
                  <c:v>5.2</c:v>
                </c:pt>
                <c:pt idx="3">
                  <c:v>3.7871565275386105</c:v>
                </c:pt>
                <c:pt idx="4">
                  <c:v>3.7</c:v>
                </c:pt>
                <c:pt idx="6">
                  <c:v>0</c:v>
                </c:pt>
                <c:pt idx="7">
                  <c:v>5.8</c:v>
                </c:pt>
              </c:numCache>
            </c:numRef>
          </c:val>
          <c:extLst xmlns:c16r2="http://schemas.microsoft.com/office/drawing/2015/06/chart">
            <c:ext xmlns:c16="http://schemas.microsoft.com/office/drawing/2014/chart" uri="{C3380CC4-5D6E-409C-BE32-E72D297353CC}">
              <c16:uniqueId val="{00000000-7CAC-4378-BDC5-5FBB2B5F1A94}"/>
            </c:ext>
          </c:extLst>
        </c:ser>
        <c:ser>
          <c:idx val="1"/>
          <c:order val="1"/>
          <c:tx>
            <c:strRef>
              <c:f>Dati!$K$759</c:f>
              <c:strCache>
                <c:ptCount val="1"/>
                <c:pt idx="0">
                  <c:v>Drīzāk 
neapmierināti</c:v>
                </c:pt>
              </c:strCache>
            </c:strRef>
          </c:tx>
          <c:spPr>
            <a:solidFill>
              <a:srgbClr val="D0909F"/>
            </a:solidFill>
            <a:ln w="25400">
              <a:noFill/>
            </a:ln>
          </c:spPr>
          <c:invertIfNegative val="0"/>
          <c:dLbls>
            <c:dLbl>
              <c:idx val="0"/>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2"/>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3"/>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4"/>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5"/>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6"/>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7"/>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8"/>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9"/>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0"/>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1"/>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2"/>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3"/>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4"/>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5"/>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6"/>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7"/>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18"/>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20"/>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23"/>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24"/>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25"/>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26"/>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27"/>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28"/>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31"/>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33"/>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38"/>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39"/>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dLbl>
              <c:idx val="40"/>
              <c:numFmt formatCode="0" sourceLinked="0"/>
              <c:spPr>
                <a:noFill/>
                <a:ln w="25400">
                  <a:noFill/>
                </a:ln>
              </c:spPr>
              <c:txPr>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dLbl>
            <c:numFmt formatCode="0" sourceLinked="0"/>
            <c:spPr>
              <a:noFill/>
              <a:ln w="25400">
                <a:noFill/>
              </a:ln>
            </c:spPr>
            <c:txPr>
              <a:bodyPr wrap="square" lIns="38100" tIns="19050" rIns="38100" bIns="19050" anchor="ctr">
                <a:spAutoFit/>
              </a:bodyPr>
              <a:lstStyle/>
              <a:p>
                <a:pPr>
                  <a:defRPr sz="1100" b="1" i="0" u="none" strike="noStrike" baseline="0">
                    <a:solidFill>
                      <a:sysClr val="windowText" lastClr="000000"/>
                    </a:solidFill>
                    <a:latin typeface="Arial"/>
                    <a:ea typeface="Arial"/>
                    <a:cs typeface="Aria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Dati!$I$760:$I$767</c:f>
              <c:strCache>
                <c:ptCount val="8"/>
                <c:pt idx="0">
                  <c:v>07.2024., n=62</c:v>
                </c:pt>
                <c:pt idx="1">
                  <c:v>06.2022., n=129</c:v>
                </c:pt>
                <c:pt idx="3">
                  <c:v>07.2024., n=33</c:v>
                </c:pt>
                <c:pt idx="4">
                  <c:v>06.2022., n=39</c:v>
                </c:pt>
                <c:pt idx="6">
                  <c:v>07.2024., n=29</c:v>
                </c:pt>
                <c:pt idx="7">
                  <c:v>06.2022., n=90</c:v>
                </c:pt>
              </c:strCache>
            </c:strRef>
          </c:cat>
          <c:val>
            <c:numRef>
              <c:f>Dati!$K$760:$K$767</c:f>
              <c:numCache>
                <c:formatCode>###0</c:formatCode>
                <c:ptCount val="8"/>
                <c:pt idx="0">
                  <c:v>5.765056981632271</c:v>
                </c:pt>
                <c:pt idx="1">
                  <c:v>7.4</c:v>
                </c:pt>
                <c:pt idx="3">
                  <c:v>3.7871565275386105</c:v>
                </c:pt>
                <c:pt idx="4">
                  <c:v>14.2</c:v>
                </c:pt>
                <c:pt idx="6">
                  <c:v>7.6507542914475355</c:v>
                </c:pt>
                <c:pt idx="7">
                  <c:v>5.0999999999999996</c:v>
                </c:pt>
              </c:numCache>
            </c:numRef>
          </c:val>
          <c:extLst xmlns:c16r2="http://schemas.microsoft.com/office/drawing/2015/06/chart">
            <c:ext xmlns:c16="http://schemas.microsoft.com/office/drawing/2014/chart" uri="{C3380CC4-5D6E-409C-BE32-E72D297353CC}">
              <c16:uniqueId val="{00000020-7CAC-4378-BDC5-5FBB2B5F1A94}"/>
            </c:ext>
          </c:extLst>
        </c:ser>
        <c:ser>
          <c:idx val="4"/>
          <c:order val="2"/>
          <c:tx>
            <c:strRef>
              <c:f>Dati!$L$759</c:f>
              <c:strCache>
                <c:ptCount val="1"/>
                <c:pt idx="0">
                  <c:v>Drīzāk 
apmierināti</c:v>
                </c:pt>
              </c:strCache>
            </c:strRef>
          </c:tx>
          <c:spPr>
            <a:solidFill>
              <a:srgbClr val="BDDCA8"/>
            </a:solidFill>
          </c:spPr>
          <c:invertIfNegative val="0"/>
          <c:dLbls>
            <c:numFmt formatCode="0" sourceLinked="0"/>
            <c:spPr>
              <a:noFill/>
              <a:ln>
                <a:noFill/>
              </a:ln>
              <a:effectLst/>
            </c:spPr>
            <c:txPr>
              <a:bodyPr wrap="square" lIns="38100" tIns="19050" rIns="38100" bIns="19050" anchor="ctr">
                <a:spAutoFit/>
              </a:bodyPr>
              <a:lstStyle/>
              <a:p>
                <a:pPr>
                  <a:defRPr sz="1100" b="1">
                    <a:solidFill>
                      <a:schemeClr val="tx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Dati!$I$760:$I$767</c:f>
              <c:strCache>
                <c:ptCount val="8"/>
                <c:pt idx="0">
                  <c:v>07.2024., n=62</c:v>
                </c:pt>
                <c:pt idx="1">
                  <c:v>06.2022., n=129</c:v>
                </c:pt>
                <c:pt idx="3">
                  <c:v>07.2024., n=33</c:v>
                </c:pt>
                <c:pt idx="4">
                  <c:v>06.2022., n=39</c:v>
                </c:pt>
                <c:pt idx="6">
                  <c:v>07.2024., n=29</c:v>
                </c:pt>
                <c:pt idx="7">
                  <c:v>06.2022., n=90</c:v>
                </c:pt>
              </c:strCache>
            </c:strRef>
          </c:cat>
          <c:val>
            <c:numRef>
              <c:f>Dati!$L$760:$L$767</c:f>
              <c:numCache>
                <c:formatCode>###0</c:formatCode>
                <c:ptCount val="8"/>
                <c:pt idx="0">
                  <c:v>35.057522541715954</c:v>
                </c:pt>
                <c:pt idx="1">
                  <c:v>27.5</c:v>
                </c:pt>
                <c:pt idx="3">
                  <c:v>47.754681554667535</c:v>
                </c:pt>
                <c:pt idx="4">
                  <c:v>32.299999999999997</c:v>
                </c:pt>
                <c:pt idx="6">
                  <c:v>22.952262874342605</c:v>
                </c:pt>
                <c:pt idx="7">
                  <c:v>25.8</c:v>
                </c:pt>
              </c:numCache>
            </c:numRef>
          </c:val>
          <c:extLst xmlns:c16r2="http://schemas.microsoft.com/office/drawing/2015/06/chart">
            <c:ext xmlns:c16="http://schemas.microsoft.com/office/drawing/2014/chart" uri="{C3380CC4-5D6E-409C-BE32-E72D297353CC}">
              <c16:uniqueId val="{00000024-7CAC-4378-BDC5-5FBB2B5F1A94}"/>
            </c:ext>
          </c:extLst>
        </c:ser>
        <c:ser>
          <c:idx val="2"/>
          <c:order val="3"/>
          <c:tx>
            <c:strRef>
              <c:f>Dati!$M$759</c:f>
              <c:strCache>
                <c:ptCount val="1"/>
                <c:pt idx="0">
                  <c:v>Ļoti 
apmierināti</c:v>
                </c:pt>
              </c:strCache>
            </c:strRef>
          </c:tx>
          <c:spPr>
            <a:solidFill>
              <a:srgbClr val="385723"/>
            </a:solidFill>
          </c:spPr>
          <c:invertIfNegative val="0"/>
          <c:dLbls>
            <c:numFmt formatCode="0" sourceLinked="0"/>
            <c:spPr>
              <a:noFill/>
              <a:ln>
                <a:noFill/>
              </a:ln>
              <a:effectLst/>
            </c:spPr>
            <c:txPr>
              <a:bodyPr wrap="square" lIns="38100" tIns="19050" rIns="38100" bIns="19050" anchor="ctr">
                <a:spAutoFit/>
              </a:bodyPr>
              <a:lstStyle/>
              <a:p>
                <a:pPr>
                  <a:defRPr sz="11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Dati!$I$760:$I$767</c:f>
              <c:strCache>
                <c:ptCount val="8"/>
                <c:pt idx="0">
                  <c:v>07.2024., n=62</c:v>
                </c:pt>
                <c:pt idx="1">
                  <c:v>06.2022., n=129</c:v>
                </c:pt>
                <c:pt idx="3">
                  <c:v>07.2024., n=33</c:v>
                </c:pt>
                <c:pt idx="4">
                  <c:v>06.2022., n=39</c:v>
                </c:pt>
                <c:pt idx="6">
                  <c:v>07.2024., n=29</c:v>
                </c:pt>
                <c:pt idx="7">
                  <c:v>06.2022., n=90</c:v>
                </c:pt>
              </c:strCache>
            </c:strRef>
          </c:cat>
          <c:val>
            <c:numRef>
              <c:f>Dati!$M$760:$M$767</c:f>
              <c:numCache>
                <c:formatCode>###0</c:formatCode>
                <c:ptCount val="8"/>
                <c:pt idx="0">
                  <c:v>14.204772007858185</c:v>
                </c:pt>
                <c:pt idx="1">
                  <c:v>4</c:v>
                </c:pt>
                <c:pt idx="3">
                  <c:v>20.06211483206652</c:v>
                </c:pt>
                <c:pt idx="4">
                  <c:v>4.0999999999999996</c:v>
                </c:pt>
                <c:pt idx="6">
                  <c:v>8.6204790352694012</c:v>
                </c:pt>
                <c:pt idx="7">
                  <c:v>3.9</c:v>
                </c:pt>
              </c:numCache>
            </c:numRef>
          </c:val>
          <c:extLst xmlns:c16r2="http://schemas.microsoft.com/office/drawing/2015/06/chart">
            <c:ext xmlns:c16="http://schemas.microsoft.com/office/drawing/2014/chart" uri="{C3380CC4-5D6E-409C-BE32-E72D297353CC}">
              <c16:uniqueId val="{00000021-7CAC-4378-BDC5-5FBB2B5F1A94}"/>
            </c:ext>
          </c:extLst>
        </c:ser>
        <c:ser>
          <c:idx val="3"/>
          <c:order val="4"/>
          <c:tx>
            <c:strRef>
              <c:f>Dati!$N$759</c:f>
              <c:strCache>
                <c:ptCount val="1"/>
                <c:pt idx="0">
                  <c:v>Grūti 
pateikt</c:v>
                </c:pt>
              </c:strCache>
            </c:strRef>
          </c:tx>
          <c:spPr>
            <a:solidFill>
              <a:sysClr val="window" lastClr="FFFFFF">
                <a:lumMod val="75000"/>
              </a:sysClr>
            </a:solidFill>
          </c:spPr>
          <c:invertIfNegative val="0"/>
          <c:dLbls>
            <c:numFmt formatCode="0" sourceLinked="0"/>
            <c:spPr>
              <a:noFill/>
              <a:ln>
                <a:noFill/>
              </a:ln>
              <a:effectLst/>
            </c:spPr>
            <c:txPr>
              <a:bodyPr wrap="square" lIns="38100" tIns="19050" rIns="38100" bIns="19050" anchor="ctr">
                <a:spAutoFit/>
              </a:bodyPr>
              <a:lstStyle/>
              <a:p>
                <a:pPr>
                  <a:defRPr sz="1100" b="1">
                    <a:solidFill>
                      <a:sysClr val="windowText" lastClr="000000"/>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Dati!$I$760:$I$767</c:f>
              <c:strCache>
                <c:ptCount val="8"/>
                <c:pt idx="0">
                  <c:v>07.2024., n=62</c:v>
                </c:pt>
                <c:pt idx="1">
                  <c:v>06.2022., n=129</c:v>
                </c:pt>
                <c:pt idx="3">
                  <c:v>07.2024., n=33</c:v>
                </c:pt>
                <c:pt idx="4">
                  <c:v>06.2022., n=39</c:v>
                </c:pt>
                <c:pt idx="6">
                  <c:v>07.2024., n=29</c:v>
                </c:pt>
                <c:pt idx="7">
                  <c:v>06.2022., n=90</c:v>
                </c:pt>
              </c:strCache>
            </c:strRef>
          </c:cat>
          <c:val>
            <c:numRef>
              <c:f>Dati!$N$760:$N$767</c:f>
              <c:numCache>
                <c:formatCode>###0</c:formatCode>
                <c:ptCount val="8"/>
                <c:pt idx="0">
                  <c:v>43.1242596581003</c:v>
                </c:pt>
                <c:pt idx="1">
                  <c:v>55.8</c:v>
                </c:pt>
                <c:pt idx="3">
                  <c:v>24.608890558188723</c:v>
                </c:pt>
                <c:pt idx="4">
                  <c:v>45.7</c:v>
                </c:pt>
                <c:pt idx="6">
                  <c:v>60.776503798940482</c:v>
                </c:pt>
                <c:pt idx="7">
                  <c:v>59.4</c:v>
                </c:pt>
              </c:numCache>
            </c:numRef>
          </c:val>
          <c:extLst xmlns:c16r2="http://schemas.microsoft.com/office/drawing/2015/06/chart">
            <c:ext xmlns:c16="http://schemas.microsoft.com/office/drawing/2014/chart" uri="{C3380CC4-5D6E-409C-BE32-E72D297353CC}">
              <c16:uniqueId val="{00000023-7CAC-4378-BDC5-5FBB2B5F1A94}"/>
            </c:ext>
          </c:extLst>
        </c:ser>
        <c:dLbls>
          <c:showLegendKey val="0"/>
          <c:showVal val="0"/>
          <c:showCatName val="0"/>
          <c:showSerName val="0"/>
          <c:showPercent val="0"/>
          <c:showBubbleSize val="0"/>
        </c:dLbls>
        <c:gapWidth val="15"/>
        <c:overlap val="100"/>
        <c:axId val="678975144"/>
        <c:axId val="678978672"/>
      </c:barChart>
      <c:catAx>
        <c:axId val="678975144"/>
        <c:scaling>
          <c:orientation val="maxMin"/>
        </c:scaling>
        <c:delete val="0"/>
        <c:axPos val="l"/>
        <c:numFmt formatCode="General" sourceLinked="1"/>
        <c:majorTickMark val="out"/>
        <c:minorTickMark val="none"/>
        <c:tickLblPos val="low"/>
        <c:spPr>
          <a:ln w="3175">
            <a:solidFill>
              <a:srgbClr val="333333"/>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678978672"/>
        <c:crossesAt val="0"/>
        <c:auto val="1"/>
        <c:lblAlgn val="ctr"/>
        <c:lblOffset val="100"/>
        <c:tickLblSkip val="1"/>
        <c:tickMarkSkip val="1"/>
        <c:noMultiLvlLbl val="0"/>
      </c:catAx>
      <c:valAx>
        <c:axId val="678978672"/>
        <c:scaling>
          <c:orientation val="minMax"/>
          <c:max val="105"/>
          <c:min val="-5"/>
        </c:scaling>
        <c:delete val="1"/>
        <c:axPos val="b"/>
        <c:numFmt formatCode="0" sourceLinked="0"/>
        <c:majorTickMark val="out"/>
        <c:minorTickMark val="none"/>
        <c:tickLblPos val="nextTo"/>
        <c:crossAx val="678975144"/>
        <c:crosses val="max"/>
        <c:crossBetween val="between"/>
        <c:majorUnit val="20"/>
        <c:minorUnit val="4"/>
      </c:valAx>
      <c:spPr>
        <a:noFill/>
        <a:ln w="25400">
          <a:noFill/>
        </a:ln>
      </c:spPr>
    </c:plotArea>
    <c:legend>
      <c:legendPos val="t"/>
      <c:legendEntry>
        <c:idx val="0"/>
        <c:txPr>
          <a:bodyPr/>
          <a:lstStyle/>
          <a:p>
            <a:pPr>
              <a:defRPr sz="1200" b="0" i="0" u="none" strike="noStrike" baseline="0">
                <a:solidFill>
                  <a:sysClr val="windowText" lastClr="000000"/>
                </a:solidFill>
                <a:latin typeface="Arial"/>
                <a:ea typeface="Arial"/>
                <a:cs typeface="Arial"/>
              </a:defRPr>
            </a:pPr>
            <a:endParaRPr lang="en-US"/>
          </a:p>
        </c:txPr>
      </c:legendEntry>
      <c:layout>
        <c:manualLayout>
          <c:xMode val="edge"/>
          <c:yMode val="edge"/>
          <c:x val="0.20778625000670009"/>
          <c:y val="5.9911814237226864E-2"/>
          <c:w val="0.71970173476519417"/>
          <c:h val="0.14961481562084855"/>
        </c:manualLayout>
      </c:layout>
      <c:overlay val="0"/>
      <c:spPr>
        <a:noFill/>
        <a:ln w="25400">
          <a:noFill/>
        </a:ln>
      </c:spPr>
      <c:txPr>
        <a:bodyPr/>
        <a:lstStyle/>
        <a:p>
          <a:pPr>
            <a:defRPr sz="1200" b="0" i="0" u="none" strike="noStrike" baseline="0">
              <a:solidFill>
                <a:srgbClr val="000000"/>
              </a:solidFill>
              <a:latin typeface="Arial"/>
              <a:ea typeface="Arial"/>
              <a:cs typeface="Arial"/>
            </a:defRPr>
          </a:pPr>
          <a:endParaRPr lang="en-US"/>
        </a:p>
      </c:txPr>
    </c:legend>
    <c:plotVisOnly val="1"/>
    <c:dispBlanksAs val="gap"/>
    <c:showDLblsOverMax val="0"/>
  </c:chart>
  <c:spPr>
    <a:noFill/>
    <a:ln w="6350">
      <a:noFill/>
    </a:ln>
  </c:spPr>
  <c:txPr>
    <a:bodyPr/>
    <a:lstStyle/>
    <a:p>
      <a:pPr>
        <a:defRPr sz="800" b="0" i="0" u="none" strike="noStrike" baseline="0">
          <a:solidFill>
            <a:srgbClr val="333333"/>
          </a:solidFill>
          <a:latin typeface="Arial"/>
          <a:ea typeface="Arial"/>
          <a:cs typeface="Arial"/>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0"/>
            </a:pPr>
            <a:r>
              <a:rPr lang="lv-LV" sz="900" b="0"/>
              <a:t>%</a:t>
            </a:r>
            <a:endParaRPr lang="en-US" sz="900" b="0"/>
          </a:p>
        </c:rich>
      </c:tx>
      <c:layout>
        <c:manualLayout>
          <c:xMode val="edge"/>
          <c:yMode val="edge"/>
          <c:x val="0.95350629457922143"/>
          <c:y val="0.11336451601385368"/>
        </c:manualLayout>
      </c:layout>
      <c:overlay val="0"/>
      <c:spPr>
        <a:solidFill>
          <a:sysClr val="window" lastClr="FFFFFF"/>
        </a:solidFill>
        <a:ln w="3175">
          <a:solidFill>
            <a:srgbClr val="333333"/>
          </a:solidFill>
        </a:ln>
        <a:effectLst>
          <a:outerShdw dist="35560" dir="2700000" algn="tl" rotWithShape="0">
            <a:prstClr val="black"/>
          </a:outerShdw>
        </a:effectLst>
      </c:spPr>
    </c:title>
    <c:autoTitleDeleted val="0"/>
    <c:plotArea>
      <c:layout>
        <c:manualLayout>
          <c:layoutTarget val="inner"/>
          <c:xMode val="edge"/>
          <c:yMode val="edge"/>
          <c:x val="0.30076646961185927"/>
          <c:y val="0.18619452279787196"/>
          <c:w val="0.67568638032395478"/>
          <c:h val="0.7813508028010242"/>
        </c:manualLayout>
      </c:layout>
      <c:barChart>
        <c:barDir val="bar"/>
        <c:grouping val="stacked"/>
        <c:varyColors val="0"/>
        <c:ser>
          <c:idx val="0"/>
          <c:order val="0"/>
          <c:tx>
            <c:strRef>
              <c:f>'Ievas dati'!$C$93</c:f>
              <c:strCache>
                <c:ptCount val="1"/>
                <c:pt idx="0">
                  <c:v>x</c:v>
                </c:pt>
              </c:strCache>
            </c:strRef>
          </c:tx>
          <c:spPr>
            <a:noFill/>
            <a:ln w="25400">
              <a:noFill/>
            </a:ln>
          </c:spPr>
          <c:invertIfNegative val="0"/>
          <c:cat>
            <c:strRef>
              <c:f>'Ievas dati'!$B$94:$B$104</c:f>
              <c:strCache>
                <c:ptCount val="11"/>
                <c:pt idx="0">
                  <c:v>07.2024., n=2318</c:v>
                </c:pt>
                <c:pt idx="1">
                  <c:v>06.2022, n=2808</c:v>
                </c:pt>
                <c:pt idx="2">
                  <c:v>11.2019, n=3622</c:v>
                </c:pt>
                <c:pt idx="4">
                  <c:v>07.2024., n=426</c:v>
                </c:pt>
                <c:pt idx="5">
                  <c:v>06.2022, n=462</c:v>
                </c:pt>
                <c:pt idx="6">
                  <c:v>11.2019, n=551</c:v>
                </c:pt>
                <c:pt idx="8">
                  <c:v>07.2024., n=1892</c:v>
                </c:pt>
                <c:pt idx="9">
                  <c:v>06.2022, n=2346</c:v>
                </c:pt>
                <c:pt idx="10">
                  <c:v>11.2019, n=3071</c:v>
                </c:pt>
              </c:strCache>
            </c:strRef>
          </c:cat>
          <c:val>
            <c:numRef>
              <c:f>'Ievas dati'!$C$94:$C$104</c:f>
              <c:numCache>
                <c:formatCode>0</c:formatCode>
                <c:ptCount val="11"/>
                <c:pt idx="0">
                  <c:v>6.9875412196474187</c:v>
                </c:pt>
                <c:pt idx="1">
                  <c:v>13.921141649048636</c:v>
                </c:pt>
                <c:pt idx="2">
                  <c:v>10.821141649048627</c:v>
                </c:pt>
                <c:pt idx="3">
                  <c:v>60.02114164904863</c:v>
                </c:pt>
                <c:pt idx="4">
                  <c:v>17.06339517017539</c:v>
                </c:pt>
                <c:pt idx="5">
                  <c:v>21.52114164904863</c:v>
                </c:pt>
                <c:pt idx="6">
                  <c:v>19.421141649048629</c:v>
                </c:pt>
                <c:pt idx="7">
                  <c:v>60.02114164904863</c:v>
                </c:pt>
                <c:pt idx="8">
                  <c:v>5</c:v>
                </c:pt>
                <c:pt idx="9">
                  <c:v>12.621141649048631</c:v>
                </c:pt>
                <c:pt idx="10">
                  <c:v>9.6211416490486243</c:v>
                </c:pt>
              </c:numCache>
            </c:numRef>
          </c:val>
          <c:extLst xmlns:c16r2="http://schemas.microsoft.com/office/drawing/2015/06/chart">
            <c:ext xmlns:c16="http://schemas.microsoft.com/office/drawing/2014/chart" uri="{C3380CC4-5D6E-409C-BE32-E72D297353CC}">
              <c16:uniqueId val="{00000000-5E7A-476E-86F3-EDE8B7DC11A5}"/>
            </c:ext>
          </c:extLst>
        </c:ser>
        <c:ser>
          <c:idx val="1"/>
          <c:order val="1"/>
          <c:tx>
            <c:strRef>
              <c:f>'Ievas dati'!$D$93</c:f>
              <c:strCache>
                <c:ptCount val="1"/>
                <c:pt idx="0">
                  <c:v>Ļoti sliktas</c:v>
                </c:pt>
              </c:strCache>
            </c:strRef>
          </c:tx>
          <c:spPr>
            <a:solidFill>
              <a:srgbClr val="840C54"/>
            </a:solidFill>
            <a:ln w="25400">
              <a:noFill/>
            </a:ln>
          </c:spPr>
          <c:invertIfNegative val="0"/>
          <c:dLbls>
            <c:dLbl>
              <c:idx val="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4"/>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5"/>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6"/>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7"/>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9"/>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1"/>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2"/>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4"/>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5"/>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6"/>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7"/>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4"/>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5"/>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6"/>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7"/>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1"/>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3"/>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8"/>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9"/>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40"/>
              <c:numFmt formatCode="0" sourceLinked="0"/>
              <c:spPr>
                <a:noFill/>
                <a:ln w="25400">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numFmt formatCode="0" sourceLinked="0"/>
            <c:spPr>
              <a:noFill/>
              <a:ln w="25400">
                <a:noFill/>
              </a:ln>
            </c:spPr>
            <c:txPr>
              <a:bodyPr wrap="square" lIns="38100" tIns="19050" rIns="38100" bIns="19050" anchor="ctr">
                <a:spAutoFit/>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'Ievas dati'!$B$94:$B$104</c:f>
              <c:strCache>
                <c:ptCount val="11"/>
                <c:pt idx="0">
                  <c:v>07.2024., n=2318</c:v>
                </c:pt>
                <c:pt idx="1">
                  <c:v>06.2022, n=2808</c:v>
                </c:pt>
                <c:pt idx="2">
                  <c:v>11.2019, n=3622</c:v>
                </c:pt>
                <c:pt idx="4">
                  <c:v>07.2024., n=426</c:v>
                </c:pt>
                <c:pt idx="5">
                  <c:v>06.2022, n=462</c:v>
                </c:pt>
                <c:pt idx="6">
                  <c:v>11.2019, n=551</c:v>
                </c:pt>
                <c:pt idx="8">
                  <c:v>07.2024., n=1892</c:v>
                </c:pt>
                <c:pt idx="9">
                  <c:v>06.2022, n=2346</c:v>
                </c:pt>
                <c:pt idx="10">
                  <c:v>11.2019, n=3071</c:v>
                </c:pt>
              </c:strCache>
            </c:strRef>
          </c:cat>
          <c:val>
            <c:numRef>
              <c:f>'Ievas dati'!$D$94:$D$104</c:f>
              <c:numCache>
                <c:formatCode>###0</c:formatCode>
                <c:ptCount val="11"/>
                <c:pt idx="0">
                  <c:v>19.918443749802776</c:v>
                </c:pt>
                <c:pt idx="1">
                  <c:v>16.399999999999999</c:v>
                </c:pt>
                <c:pt idx="2">
                  <c:v>18.2</c:v>
                </c:pt>
                <c:pt idx="4">
                  <c:v>13.849765258215962</c:v>
                </c:pt>
                <c:pt idx="5">
                  <c:v>9.8000000000000007</c:v>
                </c:pt>
                <c:pt idx="6">
                  <c:v>10.3</c:v>
                </c:pt>
                <c:pt idx="8">
                  <c:v>20.930232558139537</c:v>
                </c:pt>
                <c:pt idx="9">
                  <c:v>17.5</c:v>
                </c:pt>
                <c:pt idx="10">
                  <c:v>19.3</c:v>
                </c:pt>
              </c:numCache>
            </c:numRef>
          </c:val>
          <c:extLst xmlns:c16r2="http://schemas.microsoft.com/office/drawing/2015/06/chart">
            <c:ext xmlns:c16="http://schemas.microsoft.com/office/drawing/2014/chart" uri="{C3380CC4-5D6E-409C-BE32-E72D297353CC}">
              <c16:uniqueId val="{00000020-5E7A-476E-86F3-EDE8B7DC11A5}"/>
            </c:ext>
          </c:extLst>
        </c:ser>
        <c:ser>
          <c:idx val="2"/>
          <c:order val="2"/>
          <c:tx>
            <c:strRef>
              <c:f>'Ievas dati'!$E$93</c:f>
              <c:strCache>
                <c:ptCount val="1"/>
                <c:pt idx="0">
                  <c:v>Drīzāk sliktas</c:v>
                </c:pt>
              </c:strCache>
            </c:strRef>
          </c:tx>
          <c:spPr>
            <a:solidFill>
              <a:srgbClr val="D0909F"/>
            </a:solidFill>
          </c:spPr>
          <c:invertIfNegative val="0"/>
          <c:dLbls>
            <c:numFmt formatCode="0" sourceLinked="0"/>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'Ievas dati'!$B$94:$B$104</c:f>
              <c:strCache>
                <c:ptCount val="11"/>
                <c:pt idx="0">
                  <c:v>07.2024., n=2318</c:v>
                </c:pt>
                <c:pt idx="1">
                  <c:v>06.2022, n=2808</c:v>
                </c:pt>
                <c:pt idx="2">
                  <c:v>11.2019, n=3622</c:v>
                </c:pt>
                <c:pt idx="4">
                  <c:v>07.2024., n=426</c:v>
                </c:pt>
                <c:pt idx="5">
                  <c:v>06.2022, n=462</c:v>
                </c:pt>
                <c:pt idx="6">
                  <c:v>11.2019, n=551</c:v>
                </c:pt>
                <c:pt idx="8">
                  <c:v>07.2024., n=1892</c:v>
                </c:pt>
                <c:pt idx="9">
                  <c:v>06.2022, n=2346</c:v>
                </c:pt>
                <c:pt idx="10">
                  <c:v>11.2019, n=3071</c:v>
                </c:pt>
              </c:strCache>
            </c:strRef>
          </c:cat>
          <c:val>
            <c:numRef>
              <c:f>'Ievas dati'!$E$94:$E$104</c:f>
              <c:numCache>
                <c:formatCode>###0</c:formatCode>
                <c:ptCount val="11"/>
                <c:pt idx="0">
                  <c:v>33.115156679598435</c:v>
                </c:pt>
                <c:pt idx="1">
                  <c:v>29.7</c:v>
                </c:pt>
                <c:pt idx="2">
                  <c:v>31</c:v>
                </c:pt>
                <c:pt idx="4">
                  <c:v>29.107981220657276</c:v>
                </c:pt>
                <c:pt idx="5">
                  <c:v>28.7</c:v>
                </c:pt>
                <c:pt idx="6">
                  <c:v>30.3</c:v>
                </c:pt>
                <c:pt idx="8">
                  <c:v>34.090909090909093</c:v>
                </c:pt>
                <c:pt idx="9">
                  <c:v>29.9</c:v>
                </c:pt>
                <c:pt idx="10">
                  <c:v>31.1</c:v>
                </c:pt>
              </c:numCache>
            </c:numRef>
          </c:val>
          <c:extLst xmlns:c16r2="http://schemas.microsoft.com/office/drawing/2015/06/chart">
            <c:ext xmlns:c16="http://schemas.microsoft.com/office/drawing/2014/chart" uri="{C3380CC4-5D6E-409C-BE32-E72D297353CC}">
              <c16:uniqueId val="{00000021-5E7A-476E-86F3-EDE8B7DC11A5}"/>
            </c:ext>
          </c:extLst>
        </c:ser>
        <c:ser>
          <c:idx val="5"/>
          <c:order val="3"/>
          <c:tx>
            <c:strRef>
              <c:f>'Ievas dati'!$F$93</c:f>
              <c:strCache>
                <c:ptCount val="1"/>
                <c:pt idx="0">
                  <c:v>Drīzāk labas</c:v>
                </c:pt>
              </c:strCache>
            </c:strRef>
          </c:tx>
          <c:spPr>
            <a:solidFill>
              <a:srgbClr val="BDDCA8"/>
            </a:solidFill>
          </c:spPr>
          <c:invertIfNegative val="0"/>
          <c:dLbls>
            <c:numFmt formatCode="0" sourceLinked="0"/>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'Ievas dati'!$B$94:$B$104</c:f>
              <c:strCache>
                <c:ptCount val="11"/>
                <c:pt idx="0">
                  <c:v>07.2024., n=2318</c:v>
                </c:pt>
                <c:pt idx="1">
                  <c:v>06.2022, n=2808</c:v>
                </c:pt>
                <c:pt idx="2">
                  <c:v>11.2019, n=3622</c:v>
                </c:pt>
                <c:pt idx="4">
                  <c:v>07.2024., n=426</c:v>
                </c:pt>
                <c:pt idx="5">
                  <c:v>06.2022, n=462</c:v>
                </c:pt>
                <c:pt idx="6">
                  <c:v>11.2019, n=551</c:v>
                </c:pt>
                <c:pt idx="8">
                  <c:v>07.2024., n=1892</c:v>
                </c:pt>
                <c:pt idx="9">
                  <c:v>06.2022, n=2346</c:v>
                </c:pt>
                <c:pt idx="10">
                  <c:v>11.2019, n=3071</c:v>
                </c:pt>
              </c:strCache>
            </c:strRef>
          </c:cat>
          <c:val>
            <c:numRef>
              <c:f>'Ievas dati'!$F$94:$F$104</c:f>
              <c:numCache>
                <c:formatCode>###0</c:formatCode>
                <c:ptCount val="11"/>
                <c:pt idx="0">
                  <c:v>4.5461497418904449</c:v>
                </c:pt>
                <c:pt idx="1">
                  <c:v>5.3</c:v>
                </c:pt>
                <c:pt idx="2">
                  <c:v>5</c:v>
                </c:pt>
                <c:pt idx="4">
                  <c:v>10.7981220657277</c:v>
                </c:pt>
                <c:pt idx="5">
                  <c:v>9.9</c:v>
                </c:pt>
                <c:pt idx="6">
                  <c:v>8.6999999999999993</c:v>
                </c:pt>
                <c:pt idx="8">
                  <c:v>3.3298097251585626</c:v>
                </c:pt>
                <c:pt idx="9">
                  <c:v>4.5</c:v>
                </c:pt>
                <c:pt idx="10">
                  <c:v>4.5</c:v>
                </c:pt>
              </c:numCache>
            </c:numRef>
          </c:val>
          <c:extLst xmlns:c16r2="http://schemas.microsoft.com/office/drawing/2015/06/chart">
            <c:ext xmlns:c16="http://schemas.microsoft.com/office/drawing/2014/chart" uri="{C3380CC4-5D6E-409C-BE32-E72D297353CC}">
              <c16:uniqueId val="{00000024-5E7A-476E-86F3-EDE8B7DC11A5}"/>
            </c:ext>
          </c:extLst>
        </c:ser>
        <c:ser>
          <c:idx val="3"/>
          <c:order val="4"/>
          <c:tx>
            <c:strRef>
              <c:f>'Ievas dati'!$G$93</c:f>
              <c:strCache>
                <c:ptCount val="1"/>
                <c:pt idx="0">
                  <c:v>Ļoti labas</c:v>
                </c:pt>
              </c:strCache>
            </c:strRef>
          </c:tx>
          <c:spPr>
            <a:solidFill>
              <a:srgbClr val="385723"/>
            </a:solidFill>
          </c:spPr>
          <c:invertIfNegative val="0"/>
          <c:dLbls>
            <c:dLbl>
              <c:idx val="4"/>
              <c:layout/>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3671406339005132E-2"/>
                  <c:y val="7.9935594279270031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'Ievas dati'!$B$94:$B$104</c:f>
              <c:strCache>
                <c:ptCount val="11"/>
                <c:pt idx="0">
                  <c:v>07.2024., n=2318</c:v>
                </c:pt>
                <c:pt idx="1">
                  <c:v>06.2022, n=2808</c:v>
                </c:pt>
                <c:pt idx="2">
                  <c:v>11.2019, n=3622</c:v>
                </c:pt>
                <c:pt idx="4">
                  <c:v>07.2024., n=426</c:v>
                </c:pt>
                <c:pt idx="5">
                  <c:v>06.2022, n=462</c:v>
                </c:pt>
                <c:pt idx="6">
                  <c:v>11.2019, n=551</c:v>
                </c:pt>
                <c:pt idx="8">
                  <c:v>07.2024., n=1892</c:v>
                </c:pt>
                <c:pt idx="9">
                  <c:v>06.2022, n=2346</c:v>
                </c:pt>
                <c:pt idx="10">
                  <c:v>11.2019, n=3071</c:v>
                </c:pt>
              </c:strCache>
            </c:strRef>
          </c:cat>
          <c:val>
            <c:numRef>
              <c:f>'Ievas dati'!$G$94:$G$104</c:f>
              <c:numCache>
                <c:formatCode>###0</c:formatCode>
                <c:ptCount val="11"/>
                <c:pt idx="0">
                  <c:v>1.5231996785129289</c:v>
                </c:pt>
                <c:pt idx="1">
                  <c:v>1.6</c:v>
                </c:pt>
                <c:pt idx="2">
                  <c:v>1</c:v>
                </c:pt>
                <c:pt idx="4">
                  <c:v>3.755868544600939</c:v>
                </c:pt>
                <c:pt idx="5">
                  <c:v>4.8</c:v>
                </c:pt>
                <c:pt idx="6">
                  <c:v>2.2000000000000002</c:v>
                </c:pt>
                <c:pt idx="8">
                  <c:v>1.0570824524312896</c:v>
                </c:pt>
                <c:pt idx="9">
                  <c:v>1.1000000000000001</c:v>
                </c:pt>
                <c:pt idx="10">
                  <c:v>0.8</c:v>
                </c:pt>
              </c:numCache>
            </c:numRef>
          </c:val>
          <c:extLst xmlns:c16r2="http://schemas.microsoft.com/office/drawing/2015/06/chart">
            <c:ext xmlns:c16="http://schemas.microsoft.com/office/drawing/2014/chart" uri="{C3380CC4-5D6E-409C-BE32-E72D297353CC}">
              <c16:uniqueId val="{00000022-5E7A-476E-86F3-EDE8B7DC11A5}"/>
            </c:ext>
          </c:extLst>
        </c:ser>
        <c:ser>
          <c:idx val="4"/>
          <c:order val="5"/>
          <c:tx>
            <c:strRef>
              <c:f>'Ievas dati'!$H$93</c:f>
              <c:strCache>
                <c:ptCount val="1"/>
                <c:pt idx="0">
                  <c:v>x</c:v>
                </c:pt>
              </c:strCache>
            </c:strRef>
          </c:tx>
          <c:spPr>
            <a:noFill/>
          </c:spPr>
          <c:invertIfNegative val="0"/>
          <c:cat>
            <c:strRef>
              <c:f>'Ievas dati'!$B$94:$B$104</c:f>
              <c:strCache>
                <c:ptCount val="11"/>
                <c:pt idx="0">
                  <c:v>07.2024., n=2318</c:v>
                </c:pt>
                <c:pt idx="1">
                  <c:v>06.2022, n=2808</c:v>
                </c:pt>
                <c:pt idx="2">
                  <c:v>11.2019, n=3622</c:v>
                </c:pt>
                <c:pt idx="4">
                  <c:v>07.2024., n=426</c:v>
                </c:pt>
                <c:pt idx="5">
                  <c:v>06.2022, n=462</c:v>
                </c:pt>
                <c:pt idx="6">
                  <c:v>11.2019, n=551</c:v>
                </c:pt>
                <c:pt idx="8">
                  <c:v>07.2024., n=1892</c:v>
                </c:pt>
                <c:pt idx="9">
                  <c:v>06.2022, n=2346</c:v>
                </c:pt>
                <c:pt idx="10">
                  <c:v>11.2019, n=3071</c:v>
                </c:pt>
              </c:strCache>
            </c:strRef>
          </c:cat>
          <c:val>
            <c:numRef>
              <c:f>'Ievas dati'!$H$94:$H$104</c:f>
              <c:numCache>
                <c:formatCode>0</c:formatCode>
                <c:ptCount val="11"/>
                <c:pt idx="0">
                  <c:v>13.630650579596626</c:v>
                </c:pt>
                <c:pt idx="1">
                  <c:v>12.799999999999999</c:v>
                </c:pt>
                <c:pt idx="2">
                  <c:v>13.7</c:v>
                </c:pt>
                <c:pt idx="3">
                  <c:v>19.7</c:v>
                </c:pt>
                <c:pt idx="4" formatCode="###0">
                  <c:v>5.1460093896713595</c:v>
                </c:pt>
                <c:pt idx="5" formatCode="###0">
                  <c:v>5</c:v>
                </c:pt>
                <c:pt idx="6" formatCode="###0">
                  <c:v>8.8000000000000007</c:v>
                </c:pt>
                <c:pt idx="7" formatCode="###0">
                  <c:v>19.7</c:v>
                </c:pt>
                <c:pt idx="8" formatCode="###0">
                  <c:v>15.313107822410148</c:v>
                </c:pt>
                <c:pt idx="9" formatCode="###0">
                  <c:v>14.1</c:v>
                </c:pt>
                <c:pt idx="10" formatCode="###0">
                  <c:v>14.399999999999999</c:v>
                </c:pt>
              </c:numCache>
            </c:numRef>
          </c:val>
          <c:extLst xmlns:c16r2="http://schemas.microsoft.com/office/drawing/2015/06/chart">
            <c:ext xmlns:c16="http://schemas.microsoft.com/office/drawing/2014/chart" uri="{C3380CC4-5D6E-409C-BE32-E72D297353CC}">
              <c16:uniqueId val="{00000023-5E7A-476E-86F3-EDE8B7DC11A5}"/>
            </c:ext>
          </c:extLst>
        </c:ser>
        <c:ser>
          <c:idx val="6"/>
          <c:order val="6"/>
          <c:tx>
            <c:strRef>
              <c:f>'Ievas dati'!$I$93</c:f>
              <c:strCache>
                <c:ptCount val="1"/>
                <c:pt idx="0">
                  <c:v>Vidējas</c:v>
                </c:pt>
              </c:strCache>
            </c:strRef>
          </c:tx>
          <c:spPr>
            <a:solidFill>
              <a:srgbClr val="F8CBAD"/>
            </a:solidFill>
          </c:spPr>
          <c:invertIfNegative val="0"/>
          <c:dLbls>
            <c:spPr>
              <a:noFill/>
              <a:ln>
                <a:noFill/>
              </a:ln>
              <a:effectLst/>
            </c:spPr>
            <c:txPr>
              <a:bodyPr wrap="square" lIns="38100" tIns="19050" rIns="38100" bIns="19050" anchor="ctr">
                <a:spAutoFit/>
              </a:bodyPr>
              <a:lstStyle/>
              <a:p>
                <a:pPr>
                  <a:defRPr sz="1200" b="1">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'Ievas dati'!$B$94:$B$104</c:f>
              <c:strCache>
                <c:ptCount val="11"/>
                <c:pt idx="0">
                  <c:v>07.2024., n=2318</c:v>
                </c:pt>
                <c:pt idx="1">
                  <c:v>06.2022, n=2808</c:v>
                </c:pt>
                <c:pt idx="2">
                  <c:v>11.2019, n=3622</c:v>
                </c:pt>
                <c:pt idx="4">
                  <c:v>07.2024., n=426</c:v>
                </c:pt>
                <c:pt idx="5">
                  <c:v>06.2022, n=462</c:v>
                </c:pt>
                <c:pt idx="6">
                  <c:v>11.2019, n=551</c:v>
                </c:pt>
                <c:pt idx="8">
                  <c:v>07.2024., n=1892</c:v>
                </c:pt>
                <c:pt idx="9">
                  <c:v>06.2022, n=2346</c:v>
                </c:pt>
                <c:pt idx="10">
                  <c:v>11.2019, n=3071</c:v>
                </c:pt>
              </c:strCache>
            </c:strRef>
          </c:cat>
          <c:val>
            <c:numRef>
              <c:f>'Ievas dati'!$I$94:$I$104</c:f>
              <c:numCache>
                <c:formatCode>###0</c:formatCode>
                <c:ptCount val="11"/>
                <c:pt idx="0">
                  <c:v>24.058206694794375</c:v>
                </c:pt>
                <c:pt idx="1">
                  <c:v>21.8</c:v>
                </c:pt>
                <c:pt idx="2">
                  <c:v>22.2</c:v>
                </c:pt>
                <c:pt idx="4">
                  <c:v>32.629107981220656</c:v>
                </c:pt>
                <c:pt idx="5">
                  <c:v>33.4</c:v>
                </c:pt>
                <c:pt idx="6">
                  <c:v>37</c:v>
                </c:pt>
                <c:pt idx="8">
                  <c:v>22.145877378435518</c:v>
                </c:pt>
                <c:pt idx="9">
                  <c:v>20</c:v>
                </c:pt>
                <c:pt idx="10">
                  <c:v>20.3</c:v>
                </c:pt>
              </c:numCache>
            </c:numRef>
          </c:val>
          <c:extLst xmlns:c16r2="http://schemas.microsoft.com/office/drawing/2015/06/chart">
            <c:ext xmlns:c16="http://schemas.microsoft.com/office/drawing/2014/chart" uri="{C3380CC4-5D6E-409C-BE32-E72D297353CC}">
              <c16:uniqueId val="{00000000-64D4-4D1F-B02F-5CC657254CBF}"/>
            </c:ext>
          </c:extLst>
        </c:ser>
        <c:ser>
          <c:idx val="7"/>
          <c:order val="7"/>
          <c:tx>
            <c:strRef>
              <c:f>'Ievas dati'!$J$93</c:f>
              <c:strCache>
                <c:ptCount val="1"/>
                <c:pt idx="0">
                  <c:v>x</c:v>
                </c:pt>
              </c:strCache>
            </c:strRef>
          </c:tx>
          <c:spPr>
            <a:noFill/>
          </c:spPr>
          <c:invertIfNegative val="0"/>
          <c:cat>
            <c:strRef>
              <c:f>'Ievas dati'!$B$94:$B$104</c:f>
              <c:strCache>
                <c:ptCount val="11"/>
                <c:pt idx="0">
                  <c:v>07.2024., n=2318</c:v>
                </c:pt>
                <c:pt idx="1">
                  <c:v>06.2022, n=2808</c:v>
                </c:pt>
                <c:pt idx="2">
                  <c:v>11.2019, n=3622</c:v>
                </c:pt>
                <c:pt idx="4">
                  <c:v>07.2024., n=426</c:v>
                </c:pt>
                <c:pt idx="5">
                  <c:v>06.2022, n=462</c:v>
                </c:pt>
                <c:pt idx="6">
                  <c:v>11.2019, n=551</c:v>
                </c:pt>
                <c:pt idx="8">
                  <c:v>07.2024., n=1892</c:v>
                </c:pt>
                <c:pt idx="9">
                  <c:v>06.2022, n=2346</c:v>
                </c:pt>
                <c:pt idx="10">
                  <c:v>11.2019, n=3071</c:v>
                </c:pt>
              </c:strCache>
            </c:strRef>
          </c:cat>
          <c:val>
            <c:numRef>
              <c:f>'Ievas dati'!$J$94:$J$104</c:f>
              <c:numCache>
                <c:formatCode>0</c:formatCode>
                <c:ptCount val="11"/>
                <c:pt idx="0">
                  <c:v>17.941793305205625</c:v>
                </c:pt>
                <c:pt idx="1">
                  <c:v>20.2</c:v>
                </c:pt>
                <c:pt idx="2">
                  <c:v>19.8</c:v>
                </c:pt>
                <c:pt idx="3">
                  <c:v>42</c:v>
                </c:pt>
                <c:pt idx="4" formatCode="###0">
                  <c:v>9.3708920187793439</c:v>
                </c:pt>
                <c:pt idx="5" formatCode="###0">
                  <c:v>8.6000000000000014</c:v>
                </c:pt>
                <c:pt idx="6" formatCode="###0">
                  <c:v>5</c:v>
                </c:pt>
                <c:pt idx="7" formatCode="###0">
                  <c:v>42</c:v>
                </c:pt>
                <c:pt idx="8" formatCode="###0">
                  <c:v>19.854122621564482</c:v>
                </c:pt>
                <c:pt idx="9" formatCode="###0">
                  <c:v>22</c:v>
                </c:pt>
                <c:pt idx="10" formatCode="###0">
                  <c:v>21.7</c:v>
                </c:pt>
              </c:numCache>
            </c:numRef>
          </c:val>
          <c:extLst xmlns:c16r2="http://schemas.microsoft.com/office/drawing/2015/06/chart">
            <c:ext xmlns:c16="http://schemas.microsoft.com/office/drawing/2014/chart" uri="{C3380CC4-5D6E-409C-BE32-E72D297353CC}">
              <c16:uniqueId val="{00000001-64D4-4D1F-B02F-5CC657254CBF}"/>
            </c:ext>
          </c:extLst>
        </c:ser>
        <c:ser>
          <c:idx val="8"/>
          <c:order val="8"/>
          <c:tx>
            <c:strRef>
              <c:f>'Ievas dati'!$K$93</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1200" b="1">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'Ievas dati'!$B$94:$B$104</c:f>
              <c:strCache>
                <c:ptCount val="11"/>
                <c:pt idx="0">
                  <c:v>07.2024., n=2318</c:v>
                </c:pt>
                <c:pt idx="1">
                  <c:v>06.2022, n=2808</c:v>
                </c:pt>
                <c:pt idx="2">
                  <c:v>11.2019, n=3622</c:v>
                </c:pt>
                <c:pt idx="4">
                  <c:v>07.2024., n=426</c:v>
                </c:pt>
                <c:pt idx="5">
                  <c:v>06.2022, n=462</c:v>
                </c:pt>
                <c:pt idx="6">
                  <c:v>11.2019, n=551</c:v>
                </c:pt>
                <c:pt idx="8">
                  <c:v>07.2024., n=1892</c:v>
                </c:pt>
                <c:pt idx="9">
                  <c:v>06.2022, n=2346</c:v>
                </c:pt>
                <c:pt idx="10">
                  <c:v>11.2019, n=3071</c:v>
                </c:pt>
              </c:strCache>
            </c:strRef>
          </c:cat>
          <c:val>
            <c:numRef>
              <c:f>'Ievas dati'!$K$94:$K$104</c:f>
              <c:numCache>
                <c:formatCode>0</c:formatCode>
                <c:ptCount val="11"/>
                <c:pt idx="0" formatCode="###0">
                  <c:v>16.83884345540104</c:v>
                </c:pt>
                <c:pt idx="1">
                  <c:v>25.2</c:v>
                </c:pt>
                <c:pt idx="2">
                  <c:v>22.6</c:v>
                </c:pt>
                <c:pt idx="4" formatCode="###0">
                  <c:v>9.8591549295774641</c:v>
                </c:pt>
                <c:pt idx="5" formatCode="###0">
                  <c:v>13.5</c:v>
                </c:pt>
                <c:pt idx="6" formatCode="###0">
                  <c:v>11.5</c:v>
                </c:pt>
                <c:pt idx="8" formatCode="###0">
                  <c:v>18.446088794926006</c:v>
                </c:pt>
                <c:pt idx="9" formatCode="###0">
                  <c:v>27.1</c:v>
                </c:pt>
                <c:pt idx="10" formatCode="###0">
                  <c:v>24</c:v>
                </c:pt>
              </c:numCache>
            </c:numRef>
          </c:val>
          <c:extLst xmlns:c16r2="http://schemas.microsoft.com/office/drawing/2015/06/chart">
            <c:ext xmlns:c16="http://schemas.microsoft.com/office/drawing/2014/chart" uri="{C3380CC4-5D6E-409C-BE32-E72D297353CC}">
              <c16:uniqueId val="{00000002-64D4-4D1F-B02F-5CC657254CBF}"/>
            </c:ext>
          </c:extLst>
        </c:ser>
        <c:dLbls>
          <c:showLegendKey val="0"/>
          <c:showVal val="0"/>
          <c:showCatName val="0"/>
          <c:showSerName val="0"/>
          <c:showPercent val="0"/>
          <c:showBubbleSize val="0"/>
        </c:dLbls>
        <c:gapWidth val="15"/>
        <c:overlap val="100"/>
        <c:axId val="806247136"/>
        <c:axId val="806248704"/>
      </c:barChart>
      <c:catAx>
        <c:axId val="806247136"/>
        <c:scaling>
          <c:orientation val="maxMin"/>
        </c:scaling>
        <c:delete val="0"/>
        <c:axPos val="l"/>
        <c:numFmt formatCode="General" sourceLinked="1"/>
        <c:majorTickMark val="none"/>
        <c:minorTickMark val="none"/>
        <c:tickLblPos val="low"/>
        <c:spPr>
          <a:ln w="3175">
            <a:solidFill>
              <a:srgbClr val="333333"/>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806248704"/>
        <c:crossesAt val="60"/>
        <c:auto val="1"/>
        <c:lblAlgn val="ctr"/>
        <c:lblOffset val="100"/>
        <c:tickLblSkip val="1"/>
        <c:tickMarkSkip val="1"/>
        <c:noMultiLvlLbl val="0"/>
      </c:catAx>
      <c:valAx>
        <c:axId val="806248704"/>
        <c:scaling>
          <c:orientation val="minMax"/>
          <c:max val="155"/>
          <c:min val="0"/>
        </c:scaling>
        <c:delete val="1"/>
        <c:axPos val="b"/>
        <c:numFmt formatCode="0" sourceLinked="0"/>
        <c:majorTickMark val="out"/>
        <c:minorTickMark val="none"/>
        <c:tickLblPos val="nextTo"/>
        <c:crossAx val="806247136"/>
        <c:crosses val="max"/>
        <c:crossBetween val="between"/>
        <c:majorUnit val="20"/>
        <c:minorUnit val="4"/>
      </c:valAx>
      <c:spPr>
        <a:noFill/>
        <a:ln w="25400">
          <a:noFill/>
        </a:ln>
      </c:spPr>
    </c:plotArea>
    <c:legend>
      <c:legendPos val="t"/>
      <c:legendEntry>
        <c:idx val="0"/>
        <c:delete val="1"/>
      </c:legendEntry>
      <c:legendEntry>
        <c:idx val="5"/>
        <c:delete val="1"/>
      </c:legendEntry>
      <c:legendEntry>
        <c:idx val="7"/>
        <c:delete val="1"/>
      </c:legendEntry>
      <c:layout>
        <c:manualLayout>
          <c:xMode val="edge"/>
          <c:yMode val="edge"/>
          <c:x val="0.23622126057413484"/>
          <c:y val="6.9284064665127024E-3"/>
          <c:w val="0.7509067968593095"/>
          <c:h val="7.9211282615032144E-2"/>
        </c:manualLayout>
      </c:layout>
      <c:overlay val="0"/>
      <c:spPr>
        <a:noFill/>
        <a:ln w="25400">
          <a:noFill/>
        </a:ln>
      </c:spPr>
      <c:txPr>
        <a:bodyPr/>
        <a:lstStyle/>
        <a:p>
          <a:pPr>
            <a:defRPr sz="1200" b="0" i="0" u="none" strike="noStrike" baseline="0">
              <a:solidFill>
                <a:srgbClr val="000000"/>
              </a:solidFill>
              <a:latin typeface="Arial"/>
              <a:ea typeface="Arial"/>
              <a:cs typeface="Arial"/>
            </a:defRPr>
          </a:pPr>
          <a:endParaRPr lang="en-US"/>
        </a:p>
      </c:txPr>
    </c:legend>
    <c:plotVisOnly val="1"/>
    <c:dispBlanksAs val="gap"/>
    <c:showDLblsOverMax val="0"/>
  </c:chart>
  <c:spPr>
    <a:noFill/>
    <a:ln w="6350">
      <a:noFill/>
    </a:ln>
  </c:spPr>
  <c:txPr>
    <a:bodyPr/>
    <a:lstStyle/>
    <a:p>
      <a:pPr>
        <a:defRPr sz="800" b="0" i="0" u="none" strike="noStrike" baseline="0">
          <a:solidFill>
            <a:srgbClr val="333333"/>
          </a:solidFill>
          <a:latin typeface="Arial"/>
          <a:ea typeface="Arial"/>
          <a:cs typeface="Arial"/>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endParaRPr lang="en-US" sz="900"/>
          </a:p>
        </c:rich>
      </c:tx>
      <c:layout>
        <c:manualLayout>
          <c:xMode val="edge"/>
          <c:yMode val="edge"/>
          <c:x val="0.95006146985844075"/>
          <c:y val="4.8388488103202169E-2"/>
        </c:manualLayout>
      </c:layout>
      <c:overlay val="0"/>
      <c:spPr>
        <a:noFill/>
        <a:ln w="3175">
          <a:solidFill>
            <a:sysClr val="windowText" lastClr="000000"/>
          </a:solidFill>
        </a:ln>
        <a:effectLst>
          <a:outerShdw dist="35560" dir="2700000" algn="tl" rotWithShape="0">
            <a:prstClr val="black"/>
          </a:outerShdw>
        </a:effectLst>
      </c:spPr>
    </c:title>
    <c:autoTitleDeleted val="0"/>
    <c:plotArea>
      <c:layout>
        <c:manualLayout>
          <c:layoutTarget val="inner"/>
          <c:xMode val="edge"/>
          <c:yMode val="edge"/>
          <c:x val="0.41815081838635171"/>
          <c:y val="1.4379737186317057E-2"/>
          <c:w val="0.55994144897294729"/>
          <c:h val="0.92342839117717346"/>
        </c:manualLayout>
      </c:layout>
      <c:barChart>
        <c:barDir val="bar"/>
        <c:grouping val="clustered"/>
        <c:varyColors val="0"/>
        <c:ser>
          <c:idx val="0"/>
          <c:order val="0"/>
          <c:tx>
            <c:strRef>
              <c:f>'Ievas dati'!$C$109</c:f>
              <c:strCache>
                <c:ptCount val="1"/>
                <c:pt idx="0">
                  <c:v>07.2024., n=2318</c:v>
                </c:pt>
              </c:strCache>
            </c:strRef>
          </c:tx>
          <c:spPr>
            <a:solidFill>
              <a:srgbClr val="840C54"/>
            </a:solidFill>
            <a:ln w="25400">
              <a:noFill/>
            </a:ln>
          </c:spPr>
          <c:invertIfNegative val="0"/>
          <c:dPt>
            <c:idx val="3"/>
            <c:invertIfNegative val="0"/>
            <c:bubble3D val="0"/>
          </c:dPt>
          <c:dPt>
            <c:idx val="6"/>
            <c:invertIfNegative val="0"/>
            <c:bubble3D val="0"/>
            <c:extLst xmlns:c16r2="http://schemas.microsoft.com/office/drawing/2015/06/chart">
              <c:ext xmlns:c16="http://schemas.microsoft.com/office/drawing/2014/chart" uri="{C3380CC4-5D6E-409C-BE32-E72D297353CC}">
                <c16:uniqueId val="{00000001-6F5C-42F3-8999-0246EAC18EA2}"/>
              </c:ext>
            </c:extLst>
          </c:dPt>
          <c:dPt>
            <c:idx val="7"/>
            <c:invertIfNegative val="0"/>
            <c:bubble3D val="0"/>
            <c:extLst xmlns:c16r2="http://schemas.microsoft.com/office/drawing/2015/06/chart">
              <c:ext xmlns:c16="http://schemas.microsoft.com/office/drawing/2014/chart" uri="{C3380CC4-5D6E-409C-BE32-E72D297353CC}">
                <c16:uniqueId val="{00000002-6F5C-42F3-8999-0246EAC18EA2}"/>
              </c:ext>
            </c:extLst>
          </c:dPt>
          <c:dPt>
            <c:idx val="8"/>
            <c:invertIfNegative val="0"/>
            <c:bubble3D val="0"/>
            <c:extLst xmlns:c16r2="http://schemas.microsoft.com/office/drawing/2015/06/chart">
              <c:ext xmlns:c16="http://schemas.microsoft.com/office/drawing/2014/chart" uri="{C3380CC4-5D6E-409C-BE32-E72D297353CC}">
                <c16:uniqueId val="{00000003-6F5C-42F3-8999-0246EAC18EA2}"/>
              </c:ext>
            </c:extLst>
          </c:dPt>
          <c:dPt>
            <c:idx val="9"/>
            <c:invertIfNegative val="0"/>
            <c:bubble3D val="0"/>
            <c:extLst xmlns:c16r2="http://schemas.microsoft.com/office/drawing/2015/06/chart">
              <c:ext xmlns:c16="http://schemas.microsoft.com/office/drawing/2014/chart" uri="{C3380CC4-5D6E-409C-BE32-E72D297353CC}">
                <c16:uniqueId val="{00000004-6F5C-42F3-8999-0246EAC18EA2}"/>
              </c:ext>
            </c:extLst>
          </c:dPt>
          <c:dPt>
            <c:idx val="12"/>
            <c:invertIfNegative val="0"/>
            <c:bubble3D val="0"/>
            <c:extLst xmlns:c16r2="http://schemas.microsoft.com/office/drawing/2015/06/chart">
              <c:ext xmlns:c16="http://schemas.microsoft.com/office/drawing/2014/chart" uri="{C3380CC4-5D6E-409C-BE32-E72D297353CC}">
                <c16:uniqueId val="{00000005-6F5C-42F3-8999-0246EAC18EA2}"/>
              </c:ext>
            </c:extLst>
          </c:dPt>
          <c:dPt>
            <c:idx val="13"/>
            <c:invertIfNegative val="0"/>
            <c:bubble3D val="0"/>
            <c:extLst xmlns:c16r2="http://schemas.microsoft.com/office/drawing/2015/06/chart">
              <c:ext xmlns:c16="http://schemas.microsoft.com/office/drawing/2014/chart" uri="{C3380CC4-5D6E-409C-BE32-E72D297353CC}">
                <c16:uniqueId val="{00000006-6F5C-42F3-8999-0246EAC18EA2}"/>
              </c:ext>
            </c:extLst>
          </c:dPt>
          <c:dPt>
            <c:idx val="14"/>
            <c:invertIfNegative val="0"/>
            <c:bubble3D val="0"/>
            <c:extLst xmlns:c16r2="http://schemas.microsoft.com/office/drawing/2015/06/chart">
              <c:ext xmlns:c16="http://schemas.microsoft.com/office/drawing/2014/chart" uri="{C3380CC4-5D6E-409C-BE32-E72D297353CC}">
                <c16:uniqueId val="{00000007-6F5C-42F3-8999-0246EAC18EA2}"/>
              </c:ext>
            </c:extLst>
          </c:dPt>
          <c:dPt>
            <c:idx val="15"/>
            <c:invertIfNegative val="0"/>
            <c:bubble3D val="0"/>
            <c:extLst xmlns:c16r2="http://schemas.microsoft.com/office/drawing/2015/06/chart">
              <c:ext xmlns:c16="http://schemas.microsoft.com/office/drawing/2014/chart" uri="{C3380CC4-5D6E-409C-BE32-E72D297353CC}">
                <c16:uniqueId val="{00000008-6F5C-42F3-8999-0246EAC18EA2}"/>
              </c:ext>
            </c:extLst>
          </c:dPt>
          <c:dPt>
            <c:idx val="21"/>
            <c:invertIfNegative val="0"/>
            <c:bubble3D val="0"/>
            <c:extLst xmlns:c16r2="http://schemas.microsoft.com/office/drawing/2015/06/chart">
              <c:ext xmlns:c16="http://schemas.microsoft.com/office/drawing/2014/chart" uri="{C3380CC4-5D6E-409C-BE32-E72D297353CC}">
                <c16:uniqueId val="{00000009-6F5C-42F3-8999-0246EAC18EA2}"/>
              </c:ext>
            </c:extLst>
          </c:dPt>
          <c:dLbls>
            <c:numFmt formatCode="#,##0" sourceLinked="0"/>
            <c:spPr>
              <a:noFill/>
              <a:ln w="25400">
                <a:noFill/>
              </a:ln>
            </c:spPr>
            <c:txPr>
              <a:bodyPr/>
              <a:lstStyle/>
              <a:p>
                <a:pPr>
                  <a:defRPr sz="1200"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'Ievas dati'!$B$110:$B$118</c:f>
              <c:strCache>
                <c:ptCount val="9"/>
                <c:pt idx="0">
                  <c:v>Patentu valdē</c:v>
                </c:pt>
                <c:pt idx="1">
                  <c:v>Latvijas Investīciju un attīstības aģentūrā</c:v>
                </c:pt>
                <c:pt idx="2">
                  <c:v>Biznesa inkubatorā</c:v>
                </c:pt>
                <c:pt idx="3">
                  <c:v>Ekonomikas ministrijā*</c:v>
                </c:pt>
                <c:pt idx="4">
                  <c:v>Tehnoloģiju pārneses centrā</c:v>
                </c:pt>
                <c:pt idx="5">
                  <c:v>Latvijas Zinātņu akadēmijā</c:v>
                </c:pt>
                <c:pt idx="6">
                  <c:v>Kultūras ministrijā</c:v>
                </c:pt>
                <c:pt idx="7">
                  <c:v>Cits variants</c:v>
                </c:pt>
                <c:pt idx="8">
                  <c:v>Grūti pateikt</c:v>
                </c:pt>
              </c:strCache>
            </c:strRef>
          </c:cat>
          <c:val>
            <c:numRef>
              <c:f>'Ievas dati'!$C$110:$C$118</c:f>
              <c:numCache>
                <c:formatCode>0</c:formatCode>
                <c:ptCount val="9"/>
                <c:pt idx="0">
                  <c:v>52.481690870657673</c:v>
                </c:pt>
                <c:pt idx="1">
                  <c:v>21.025706529156107</c:v>
                </c:pt>
                <c:pt idx="2">
                  <c:v>11.831098882849174</c:v>
                </c:pt>
                <c:pt idx="3">
                  <c:v>10.668438264645951</c:v>
                </c:pt>
                <c:pt idx="4">
                  <c:v>4.6668996726316765</c:v>
                </c:pt>
                <c:pt idx="5">
                  <c:v>3.0254871159335219</c:v>
                </c:pt>
                <c:pt idx="6">
                  <c:v>0.91094228420540058</c:v>
                </c:pt>
                <c:pt idx="7">
                  <c:v>2.8456741024384864</c:v>
                </c:pt>
                <c:pt idx="8">
                  <c:v>33.28427592451586</c:v>
                </c:pt>
              </c:numCache>
            </c:numRef>
          </c:val>
          <c:extLst xmlns:c16r2="http://schemas.microsoft.com/office/drawing/2015/06/chart">
            <c:ext xmlns:c16="http://schemas.microsoft.com/office/drawing/2014/chart" uri="{C3380CC4-5D6E-409C-BE32-E72D297353CC}">
              <c16:uniqueId val="{0000000A-6F5C-42F3-8999-0246EAC18EA2}"/>
            </c:ext>
          </c:extLst>
        </c:ser>
        <c:ser>
          <c:idx val="1"/>
          <c:order val="1"/>
          <c:tx>
            <c:strRef>
              <c:f>'Ievas dati'!$D$109</c:f>
              <c:strCache>
                <c:ptCount val="1"/>
                <c:pt idx="0">
                  <c:v>06.2022, n=2808</c:v>
                </c:pt>
              </c:strCache>
            </c:strRef>
          </c:tx>
          <c:spPr>
            <a:solidFill>
              <a:srgbClr val="C799C4"/>
            </a:solidFill>
          </c:spPr>
          <c:invertIfNegative val="0"/>
          <c:dLbls>
            <c:spPr>
              <a:noFill/>
              <a:ln>
                <a:noFill/>
              </a:ln>
              <a:effectLst/>
            </c:spPr>
            <c:txPr>
              <a:bodyPr wrap="square" lIns="38100" tIns="19050" rIns="38100" bIns="19050" anchor="ctr">
                <a:spAutoFit/>
              </a:bodyPr>
              <a:lstStyle/>
              <a:p>
                <a:pPr>
                  <a:defRPr sz="1200" b="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'Ievas dati'!$B$110:$B$118</c:f>
              <c:strCache>
                <c:ptCount val="9"/>
                <c:pt idx="0">
                  <c:v>Patentu valdē</c:v>
                </c:pt>
                <c:pt idx="1">
                  <c:v>Latvijas Investīciju un attīstības aģentūrā</c:v>
                </c:pt>
                <c:pt idx="2">
                  <c:v>Biznesa inkubatorā</c:v>
                </c:pt>
                <c:pt idx="3">
                  <c:v>Ekonomikas ministrijā*</c:v>
                </c:pt>
                <c:pt idx="4">
                  <c:v>Tehnoloģiju pārneses centrā</c:v>
                </c:pt>
                <c:pt idx="5">
                  <c:v>Latvijas Zinātņu akadēmijā</c:v>
                </c:pt>
                <c:pt idx="6">
                  <c:v>Kultūras ministrijā</c:v>
                </c:pt>
                <c:pt idx="7">
                  <c:v>Cits variants</c:v>
                </c:pt>
                <c:pt idx="8">
                  <c:v>Grūti pateikt</c:v>
                </c:pt>
              </c:strCache>
            </c:strRef>
          </c:cat>
          <c:val>
            <c:numRef>
              <c:f>'Ievas dati'!$D$110:$D$118</c:f>
              <c:numCache>
                <c:formatCode>0</c:formatCode>
                <c:ptCount val="9"/>
                <c:pt idx="0">
                  <c:v>44.8</c:v>
                </c:pt>
                <c:pt idx="1">
                  <c:v>15.4</c:v>
                </c:pt>
                <c:pt idx="2">
                  <c:v>9.8000000000000007</c:v>
                </c:pt>
                <c:pt idx="4">
                  <c:v>3.6</c:v>
                </c:pt>
                <c:pt idx="5">
                  <c:v>3.3</c:v>
                </c:pt>
                <c:pt idx="6">
                  <c:v>1.6</c:v>
                </c:pt>
                <c:pt idx="7">
                  <c:v>2.2999999999999998</c:v>
                </c:pt>
                <c:pt idx="8">
                  <c:v>38.1</c:v>
                </c:pt>
              </c:numCache>
            </c:numRef>
          </c:val>
          <c:extLst xmlns:c16r2="http://schemas.microsoft.com/office/drawing/2015/06/chart">
            <c:ext xmlns:c16="http://schemas.microsoft.com/office/drawing/2014/chart" uri="{C3380CC4-5D6E-409C-BE32-E72D297353CC}">
              <c16:uniqueId val="{0000000B-6F5C-42F3-8999-0246EAC18EA2}"/>
            </c:ext>
          </c:extLst>
        </c:ser>
        <c:ser>
          <c:idx val="2"/>
          <c:order val="2"/>
          <c:tx>
            <c:strRef>
              <c:f>'Ievas dati'!$E$109</c:f>
              <c:strCache>
                <c:ptCount val="1"/>
                <c:pt idx="0">
                  <c:v>11.2019, n=3622</c:v>
                </c:pt>
              </c:strCache>
            </c:strRef>
          </c:tx>
          <c:spPr>
            <a:solidFill>
              <a:srgbClr val="F8CBAD"/>
            </a:solidFill>
          </c:spPr>
          <c:invertIfNegative val="0"/>
          <c:dLbls>
            <c:spPr>
              <a:noFill/>
              <a:ln>
                <a:noFill/>
              </a:ln>
              <a:effectLst/>
            </c:spPr>
            <c:txPr>
              <a:bodyPr wrap="square" lIns="38100" tIns="19050" rIns="38100" bIns="19050" anchor="ctr">
                <a:spAutoFit/>
              </a:bodyPr>
              <a:lstStyle/>
              <a:p>
                <a:pPr>
                  <a:defRPr sz="1200" b="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'Ievas dati'!$B$110:$B$118</c:f>
              <c:strCache>
                <c:ptCount val="9"/>
                <c:pt idx="0">
                  <c:v>Patentu valdē</c:v>
                </c:pt>
                <c:pt idx="1">
                  <c:v>Latvijas Investīciju un attīstības aģentūrā</c:v>
                </c:pt>
                <c:pt idx="2">
                  <c:v>Biznesa inkubatorā</c:v>
                </c:pt>
                <c:pt idx="3">
                  <c:v>Ekonomikas ministrijā*</c:v>
                </c:pt>
                <c:pt idx="4">
                  <c:v>Tehnoloģiju pārneses centrā</c:v>
                </c:pt>
                <c:pt idx="5">
                  <c:v>Latvijas Zinātņu akadēmijā</c:v>
                </c:pt>
                <c:pt idx="6">
                  <c:v>Kultūras ministrijā</c:v>
                </c:pt>
                <c:pt idx="7">
                  <c:v>Cits variants</c:v>
                </c:pt>
                <c:pt idx="8">
                  <c:v>Grūti pateikt</c:v>
                </c:pt>
              </c:strCache>
            </c:strRef>
          </c:cat>
          <c:val>
            <c:numRef>
              <c:f>'Ievas dati'!$E$110:$E$118</c:f>
              <c:numCache>
                <c:formatCode>0</c:formatCode>
                <c:ptCount val="9"/>
                <c:pt idx="0">
                  <c:v>49.5</c:v>
                </c:pt>
                <c:pt idx="1">
                  <c:v>12</c:v>
                </c:pt>
                <c:pt idx="2">
                  <c:v>8.8000000000000007</c:v>
                </c:pt>
                <c:pt idx="4">
                  <c:v>2.7</c:v>
                </c:pt>
                <c:pt idx="5">
                  <c:v>1.9</c:v>
                </c:pt>
                <c:pt idx="6">
                  <c:v>0.7</c:v>
                </c:pt>
                <c:pt idx="7">
                  <c:v>2</c:v>
                </c:pt>
                <c:pt idx="8">
                  <c:v>35.4</c:v>
                </c:pt>
              </c:numCache>
            </c:numRef>
          </c:val>
          <c:extLst xmlns:c16r2="http://schemas.microsoft.com/office/drawing/2015/06/chart">
            <c:ext xmlns:c16="http://schemas.microsoft.com/office/drawing/2014/chart" uri="{C3380CC4-5D6E-409C-BE32-E72D297353CC}">
              <c16:uniqueId val="{0000000A-272E-461F-BB3C-4A531AB53883}"/>
            </c:ext>
          </c:extLst>
        </c:ser>
        <c:dLbls>
          <c:showLegendKey val="0"/>
          <c:showVal val="1"/>
          <c:showCatName val="0"/>
          <c:showSerName val="0"/>
          <c:showPercent val="0"/>
          <c:showBubbleSize val="0"/>
        </c:dLbls>
        <c:gapWidth val="40"/>
        <c:axId val="806242824"/>
        <c:axId val="806244000"/>
      </c:barChart>
      <c:catAx>
        <c:axId val="806242824"/>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200"/>
            </a:pPr>
            <a:endParaRPr lang="en-US"/>
          </a:p>
        </c:txPr>
        <c:crossAx val="806244000"/>
        <c:crosses val="autoZero"/>
        <c:auto val="1"/>
        <c:lblAlgn val="ctr"/>
        <c:lblOffset val="100"/>
        <c:tickLblSkip val="1"/>
        <c:tickMarkSkip val="1"/>
        <c:noMultiLvlLbl val="0"/>
      </c:catAx>
      <c:valAx>
        <c:axId val="806244000"/>
        <c:scaling>
          <c:orientation val="minMax"/>
          <c:max val="60"/>
          <c:min val="0"/>
        </c:scaling>
        <c:delete val="1"/>
        <c:axPos val="b"/>
        <c:numFmt formatCode="General" sourceLinked="0"/>
        <c:majorTickMark val="out"/>
        <c:minorTickMark val="none"/>
        <c:tickLblPos val="nextTo"/>
        <c:crossAx val="806242824"/>
        <c:crosses val="max"/>
        <c:crossBetween val="between"/>
        <c:majorUnit val="15"/>
      </c:valAx>
      <c:spPr>
        <a:noFill/>
        <a:ln w="25400">
          <a:noFill/>
        </a:ln>
      </c:spPr>
    </c:plotArea>
    <c:legend>
      <c:legendPos val="r"/>
      <c:layout>
        <c:manualLayout>
          <c:xMode val="edge"/>
          <c:yMode val="edge"/>
          <c:x val="0.7368987247753318"/>
          <c:y val="0.15625624784624806"/>
          <c:w val="0.18539779866186337"/>
          <c:h val="0.16281424957994917"/>
        </c:manualLayout>
      </c:layout>
      <c:overlay val="0"/>
      <c:txPr>
        <a:bodyPr/>
        <a:lstStyle/>
        <a:p>
          <a:pPr>
            <a:defRPr sz="1200"/>
          </a:pPr>
          <a:endParaRPr lang="en-US"/>
        </a:p>
      </c:txPr>
    </c:legend>
    <c:plotVisOnly val="1"/>
    <c:dispBlanksAs val="gap"/>
    <c:showDLblsOverMax val="0"/>
  </c:chart>
  <c:spPr>
    <a:noFill/>
    <a:ln w="6350">
      <a:noFill/>
    </a:ln>
  </c:spPr>
  <c:txPr>
    <a:bodyPr/>
    <a:lstStyle/>
    <a:p>
      <a:pPr>
        <a:defRPr sz="1100" b="0" i="0" u="none" strike="noStrike" baseline="0">
          <a:solidFill>
            <a:srgbClr val="000000"/>
          </a:solidFill>
          <a:latin typeface="Arial"/>
          <a:ea typeface="Arial"/>
          <a:cs typeface="Aria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lv-LV" sz="900"/>
              <a:t>%</a:t>
            </a:r>
            <a:endParaRPr lang="en-US" sz="900"/>
          </a:p>
        </c:rich>
      </c:tx>
      <c:layout>
        <c:manualLayout>
          <c:xMode val="edge"/>
          <c:yMode val="edge"/>
          <c:x val="0.97115547215203901"/>
          <c:y val="1.2664122366799892E-2"/>
        </c:manualLayout>
      </c:layout>
      <c:overlay val="0"/>
      <c:spPr>
        <a:solidFill>
          <a:sysClr val="window" lastClr="FFFFFF"/>
        </a:solidFill>
        <a:ln w="3175">
          <a:solidFill>
            <a:srgbClr val="333333"/>
          </a:solidFill>
        </a:ln>
        <a:effectLst>
          <a:outerShdw dist="35560" dir="2700000" algn="tl" rotWithShape="0">
            <a:prstClr val="black"/>
          </a:outerShdw>
        </a:effectLst>
      </c:spPr>
    </c:title>
    <c:autoTitleDeleted val="0"/>
    <c:plotArea>
      <c:layout>
        <c:manualLayout>
          <c:layoutTarget val="inner"/>
          <c:xMode val="edge"/>
          <c:yMode val="edge"/>
          <c:x val="0.40671202897016573"/>
          <c:y val="1.4379737186317057E-2"/>
          <c:w val="0.57138014480159327"/>
          <c:h val="0.92342839117717346"/>
        </c:manualLayout>
      </c:layout>
      <c:barChart>
        <c:barDir val="bar"/>
        <c:grouping val="clustered"/>
        <c:varyColors val="0"/>
        <c:ser>
          <c:idx val="0"/>
          <c:order val="0"/>
          <c:spPr>
            <a:solidFill>
              <a:srgbClr val="840C54"/>
            </a:solidFill>
            <a:ln w="25400">
              <a:noFill/>
            </a:ln>
          </c:spPr>
          <c:invertIfNegative val="0"/>
          <c:dPt>
            <c:idx val="4"/>
            <c:invertIfNegative val="0"/>
            <c:bubble3D val="0"/>
            <c:spPr>
              <a:solidFill>
                <a:srgbClr val="D0909F"/>
              </a:solidFill>
              <a:ln w="25400">
                <a:noFill/>
              </a:ln>
            </c:spPr>
          </c:dPt>
          <c:dPt>
            <c:idx val="5"/>
            <c:invertIfNegative val="0"/>
            <c:bubble3D val="0"/>
            <c:spPr>
              <a:solidFill>
                <a:sysClr val="window" lastClr="FFFFFF">
                  <a:lumMod val="75000"/>
                </a:sysClr>
              </a:solidFill>
              <a:ln w="25400">
                <a:noFill/>
              </a:ln>
            </c:spPr>
            <c:extLst xmlns:c16r2="http://schemas.microsoft.com/office/drawing/2015/06/chart">
              <c:ext xmlns:c16="http://schemas.microsoft.com/office/drawing/2014/chart" uri="{C3380CC4-5D6E-409C-BE32-E72D297353CC}">
                <c16:uniqueId val="{00000000-678A-4878-A1C0-438797202CD1}"/>
              </c:ext>
            </c:extLst>
          </c:dPt>
          <c:dPt>
            <c:idx val="6"/>
            <c:invertIfNegative val="0"/>
            <c:bubble3D val="0"/>
            <c:extLst xmlns:c16r2="http://schemas.microsoft.com/office/drawing/2015/06/chart">
              <c:ext xmlns:c16="http://schemas.microsoft.com/office/drawing/2014/chart" uri="{C3380CC4-5D6E-409C-BE32-E72D297353CC}">
                <c16:uniqueId val="{00000001-678A-4878-A1C0-438797202CD1}"/>
              </c:ext>
            </c:extLst>
          </c:dPt>
          <c:dPt>
            <c:idx val="7"/>
            <c:invertIfNegative val="0"/>
            <c:bubble3D val="0"/>
            <c:extLst xmlns:c16r2="http://schemas.microsoft.com/office/drawing/2015/06/chart">
              <c:ext xmlns:c16="http://schemas.microsoft.com/office/drawing/2014/chart" uri="{C3380CC4-5D6E-409C-BE32-E72D297353CC}">
                <c16:uniqueId val="{00000002-678A-4878-A1C0-438797202CD1}"/>
              </c:ext>
            </c:extLst>
          </c:dPt>
          <c:dPt>
            <c:idx val="8"/>
            <c:invertIfNegative val="0"/>
            <c:bubble3D val="0"/>
            <c:extLst xmlns:c16r2="http://schemas.microsoft.com/office/drawing/2015/06/chart">
              <c:ext xmlns:c16="http://schemas.microsoft.com/office/drawing/2014/chart" uri="{C3380CC4-5D6E-409C-BE32-E72D297353CC}">
                <c16:uniqueId val="{00000003-678A-4878-A1C0-438797202CD1}"/>
              </c:ext>
            </c:extLst>
          </c:dPt>
          <c:dPt>
            <c:idx val="9"/>
            <c:invertIfNegative val="0"/>
            <c:bubble3D val="0"/>
            <c:extLst xmlns:c16r2="http://schemas.microsoft.com/office/drawing/2015/06/chart">
              <c:ext xmlns:c16="http://schemas.microsoft.com/office/drawing/2014/chart" uri="{C3380CC4-5D6E-409C-BE32-E72D297353CC}">
                <c16:uniqueId val="{00000004-678A-4878-A1C0-438797202CD1}"/>
              </c:ext>
            </c:extLst>
          </c:dPt>
          <c:dPt>
            <c:idx val="12"/>
            <c:invertIfNegative val="0"/>
            <c:bubble3D val="0"/>
            <c:extLst xmlns:c16r2="http://schemas.microsoft.com/office/drawing/2015/06/chart">
              <c:ext xmlns:c16="http://schemas.microsoft.com/office/drawing/2014/chart" uri="{C3380CC4-5D6E-409C-BE32-E72D297353CC}">
                <c16:uniqueId val="{00000005-678A-4878-A1C0-438797202CD1}"/>
              </c:ext>
            </c:extLst>
          </c:dPt>
          <c:dPt>
            <c:idx val="13"/>
            <c:invertIfNegative val="0"/>
            <c:bubble3D val="0"/>
            <c:extLst xmlns:c16r2="http://schemas.microsoft.com/office/drawing/2015/06/chart">
              <c:ext xmlns:c16="http://schemas.microsoft.com/office/drawing/2014/chart" uri="{C3380CC4-5D6E-409C-BE32-E72D297353CC}">
                <c16:uniqueId val="{00000006-678A-4878-A1C0-438797202CD1}"/>
              </c:ext>
            </c:extLst>
          </c:dPt>
          <c:dPt>
            <c:idx val="14"/>
            <c:invertIfNegative val="0"/>
            <c:bubble3D val="0"/>
            <c:extLst xmlns:c16r2="http://schemas.microsoft.com/office/drawing/2015/06/chart">
              <c:ext xmlns:c16="http://schemas.microsoft.com/office/drawing/2014/chart" uri="{C3380CC4-5D6E-409C-BE32-E72D297353CC}">
                <c16:uniqueId val="{00000007-678A-4878-A1C0-438797202CD1}"/>
              </c:ext>
            </c:extLst>
          </c:dPt>
          <c:dPt>
            <c:idx val="15"/>
            <c:invertIfNegative val="0"/>
            <c:bubble3D val="0"/>
            <c:extLst xmlns:c16r2="http://schemas.microsoft.com/office/drawing/2015/06/chart">
              <c:ext xmlns:c16="http://schemas.microsoft.com/office/drawing/2014/chart" uri="{C3380CC4-5D6E-409C-BE32-E72D297353CC}">
                <c16:uniqueId val="{00000008-678A-4878-A1C0-438797202CD1}"/>
              </c:ext>
            </c:extLst>
          </c:dPt>
          <c:dPt>
            <c:idx val="21"/>
            <c:invertIfNegative val="0"/>
            <c:bubble3D val="0"/>
            <c:extLst xmlns:c16r2="http://schemas.microsoft.com/office/drawing/2015/06/chart">
              <c:ext xmlns:c16="http://schemas.microsoft.com/office/drawing/2014/chart" uri="{C3380CC4-5D6E-409C-BE32-E72D297353CC}">
                <c16:uniqueId val="{00000009-678A-4878-A1C0-438797202CD1}"/>
              </c:ext>
            </c:extLst>
          </c:dPt>
          <c:dLbls>
            <c:dLbl>
              <c:idx val="4"/>
              <c:numFmt formatCode="#,##0.0" sourceLinked="0"/>
              <c:spPr>
                <a:noFill/>
                <a:ln w="25400">
                  <a:noFill/>
                </a:ln>
              </c:spPr>
              <c:txPr>
                <a:bodyPr/>
                <a:lstStyle/>
                <a:p>
                  <a:pPr>
                    <a:defRPr sz="1200" b="1"/>
                  </a:pPr>
                  <a:endParaRPr lang="en-US"/>
                </a:p>
              </c:txPr>
              <c:dLblPos val="outEnd"/>
              <c:showLegendKey val="0"/>
              <c:showVal val="1"/>
              <c:showCatName val="0"/>
              <c:showSerName val="0"/>
              <c:showPercent val="0"/>
              <c:showBubbleSize val="0"/>
            </c:dLbl>
            <c:numFmt formatCode="#,##0" sourceLinked="0"/>
            <c:spPr>
              <a:noFill/>
              <a:ln w="25400">
                <a:noFill/>
              </a:ln>
            </c:spPr>
            <c:txPr>
              <a:bodyPr/>
              <a:lstStyle/>
              <a:p>
                <a:pPr>
                  <a:defRPr sz="1200"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Dati!$B$60:$B$65</c:f>
              <c:strCache>
                <c:ptCount val="6"/>
                <c:pt idx="0">
                  <c:v>Reģistrē preču zīmes un dizainparaugus</c:v>
                </c:pt>
                <c:pt idx="1">
                  <c:v>Piešķir patentus</c:v>
                </c:pt>
                <c:pt idx="2">
                  <c:v>Uzrauga intelektuālā īpašuma tiesību pārkāpumus</c:v>
                </c:pt>
                <c:pt idx="3">
                  <c:v>Informē sabiedrību par intelektuālo īpašumu</c:v>
                </c:pt>
                <c:pt idx="4">
                  <c:v>Citas</c:v>
                </c:pt>
                <c:pt idx="5">
                  <c:v>Nezinu</c:v>
                </c:pt>
              </c:strCache>
            </c:strRef>
          </c:cat>
          <c:val>
            <c:numRef>
              <c:f>Dati!$C$60:$C$65</c:f>
              <c:numCache>
                <c:formatCode>0</c:formatCode>
                <c:ptCount val="6"/>
                <c:pt idx="0">
                  <c:v>70.830318505864739</c:v>
                </c:pt>
                <c:pt idx="1">
                  <c:v>66.015219812519859</c:v>
                </c:pt>
                <c:pt idx="2">
                  <c:v>41.838212479031462</c:v>
                </c:pt>
                <c:pt idx="3">
                  <c:v>28.629130243205868</c:v>
                </c:pt>
                <c:pt idx="4" formatCode="0.0">
                  <c:v>0.2150110785229207</c:v>
                </c:pt>
                <c:pt idx="5">
                  <c:v>13.879819666384765</c:v>
                </c:pt>
              </c:numCache>
            </c:numRef>
          </c:val>
          <c:extLst xmlns:c16r2="http://schemas.microsoft.com/office/drawing/2015/06/chart">
            <c:ext xmlns:c16="http://schemas.microsoft.com/office/drawing/2014/chart" uri="{C3380CC4-5D6E-409C-BE32-E72D297353CC}">
              <c16:uniqueId val="{0000000A-678A-4878-A1C0-438797202CD1}"/>
            </c:ext>
          </c:extLst>
        </c:ser>
        <c:dLbls>
          <c:showLegendKey val="0"/>
          <c:showVal val="1"/>
          <c:showCatName val="0"/>
          <c:showSerName val="0"/>
          <c:showPercent val="0"/>
          <c:showBubbleSize val="0"/>
        </c:dLbls>
        <c:gapWidth val="40"/>
        <c:axId val="806249488"/>
        <c:axId val="806254976"/>
      </c:barChart>
      <c:catAx>
        <c:axId val="806249488"/>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200"/>
            </a:pPr>
            <a:endParaRPr lang="en-US"/>
          </a:p>
        </c:txPr>
        <c:crossAx val="806254976"/>
        <c:crosses val="autoZero"/>
        <c:auto val="1"/>
        <c:lblAlgn val="ctr"/>
        <c:lblOffset val="100"/>
        <c:tickLblSkip val="1"/>
        <c:tickMarkSkip val="1"/>
        <c:noMultiLvlLbl val="0"/>
      </c:catAx>
      <c:valAx>
        <c:axId val="806254976"/>
        <c:scaling>
          <c:orientation val="minMax"/>
          <c:max val="75"/>
          <c:min val="0"/>
        </c:scaling>
        <c:delete val="1"/>
        <c:axPos val="b"/>
        <c:numFmt formatCode="General" sourceLinked="0"/>
        <c:majorTickMark val="out"/>
        <c:minorTickMark val="none"/>
        <c:tickLblPos val="nextTo"/>
        <c:crossAx val="806249488"/>
        <c:crosses val="max"/>
        <c:crossBetween val="between"/>
        <c:majorUnit val="15"/>
      </c:valAx>
      <c:spPr>
        <a:noFill/>
        <a:ln w="25400">
          <a:noFill/>
        </a:ln>
      </c:spPr>
    </c:plotArea>
    <c:plotVisOnly val="1"/>
    <c:dispBlanksAs val="gap"/>
    <c:showDLblsOverMax val="0"/>
  </c:chart>
  <c:spPr>
    <a:noFill/>
    <a:ln w="6350">
      <a:noFill/>
    </a:ln>
  </c:spPr>
  <c:txPr>
    <a:bodyPr/>
    <a:lstStyle/>
    <a:p>
      <a:pPr>
        <a:defRPr sz="1100" b="0" i="0" u="none" strike="noStrike" baseline="0">
          <a:solidFill>
            <a:srgbClr val="000000"/>
          </a:solidFill>
          <a:latin typeface="Arial"/>
          <a:ea typeface="Arial"/>
          <a:cs typeface="Aria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380651481510848"/>
          <c:y val="0.10677117158196527"/>
          <c:w val="0.48466052013674127"/>
          <c:h val="0.88437300214653458"/>
        </c:manualLayout>
      </c:layout>
      <c:pieChart>
        <c:varyColors val="1"/>
        <c:ser>
          <c:idx val="0"/>
          <c:order val="0"/>
          <c:spPr>
            <a:solidFill>
              <a:srgbClr val="3A516E"/>
            </a:solidFill>
            <a:ln w="12700">
              <a:solidFill>
                <a:srgbClr val="000000"/>
              </a:solidFill>
              <a:prstDash val="solid"/>
            </a:ln>
          </c:spPr>
          <c:explosion val="1"/>
          <c:dPt>
            <c:idx val="0"/>
            <c:bubble3D val="0"/>
            <c:spPr>
              <a:solidFill>
                <a:srgbClr val="BDDCA8"/>
              </a:solidFill>
              <a:ln w="25400">
                <a:noFill/>
              </a:ln>
            </c:spPr>
            <c:extLst xmlns:c16r2="http://schemas.microsoft.com/office/drawing/2015/06/chart">
              <c:ext xmlns:c16="http://schemas.microsoft.com/office/drawing/2014/chart" uri="{C3380CC4-5D6E-409C-BE32-E72D297353CC}">
                <c16:uniqueId val="{00000001-E462-47FC-AB05-19901561716E}"/>
              </c:ext>
            </c:extLst>
          </c:dPt>
          <c:dPt>
            <c:idx val="1"/>
            <c:bubble3D val="0"/>
            <c:spPr>
              <a:solidFill>
                <a:srgbClr val="D0909F"/>
              </a:solidFill>
              <a:ln w="25400">
                <a:noFill/>
              </a:ln>
            </c:spPr>
            <c:extLst xmlns:c16r2="http://schemas.microsoft.com/office/drawing/2015/06/chart">
              <c:ext xmlns:c16="http://schemas.microsoft.com/office/drawing/2014/chart" uri="{C3380CC4-5D6E-409C-BE32-E72D297353CC}">
                <c16:uniqueId val="{00000003-E462-47FC-AB05-19901561716E}"/>
              </c:ext>
            </c:extLst>
          </c:dPt>
          <c:dPt>
            <c:idx val="2"/>
            <c:bubble3D val="0"/>
            <c:spPr>
              <a:solidFill>
                <a:sysClr val="window" lastClr="FFFFFF">
                  <a:lumMod val="75000"/>
                </a:sysClr>
              </a:solidFill>
              <a:ln w="25400">
                <a:noFill/>
              </a:ln>
            </c:spPr>
            <c:extLst xmlns:c16r2="http://schemas.microsoft.com/office/drawing/2015/06/chart">
              <c:ext xmlns:c16="http://schemas.microsoft.com/office/drawing/2014/chart" uri="{C3380CC4-5D6E-409C-BE32-E72D297353CC}">
                <c16:uniqueId val="{00000005-E462-47FC-AB05-19901561716E}"/>
              </c:ext>
            </c:extLst>
          </c:dPt>
          <c:dPt>
            <c:idx val="3"/>
            <c:bubble3D val="0"/>
            <c:spPr>
              <a:solidFill>
                <a:srgbClr val="990000"/>
              </a:solidFill>
              <a:ln w="25400">
                <a:noFill/>
              </a:ln>
            </c:spPr>
            <c:extLst xmlns:c16r2="http://schemas.microsoft.com/office/drawing/2015/06/chart">
              <c:ext xmlns:c16="http://schemas.microsoft.com/office/drawing/2014/chart" uri="{C3380CC4-5D6E-409C-BE32-E72D297353CC}">
                <c16:uniqueId val="{00000007-E462-47FC-AB05-19901561716E}"/>
              </c:ext>
            </c:extLst>
          </c:dPt>
          <c:dPt>
            <c:idx val="4"/>
            <c:bubble3D val="0"/>
            <c:spPr>
              <a:solidFill>
                <a:sysClr val="window" lastClr="FFFFFF">
                  <a:lumMod val="75000"/>
                </a:sysClr>
              </a:solidFill>
              <a:ln w="25400">
                <a:noFill/>
              </a:ln>
            </c:spPr>
            <c:extLst xmlns:c16r2="http://schemas.microsoft.com/office/drawing/2015/06/chart">
              <c:ext xmlns:c16="http://schemas.microsoft.com/office/drawing/2014/chart" uri="{C3380CC4-5D6E-409C-BE32-E72D297353CC}">
                <c16:uniqueId val="{00000009-E462-47FC-AB05-19901561716E}"/>
              </c:ext>
            </c:extLst>
          </c:dPt>
          <c:dPt>
            <c:idx val="5"/>
            <c:bubble3D val="0"/>
            <c:spPr>
              <a:solidFill>
                <a:schemeClr val="bg1">
                  <a:lumMod val="75000"/>
                </a:schemeClr>
              </a:solidFill>
              <a:ln w="25400">
                <a:noFill/>
              </a:ln>
            </c:spPr>
            <c:extLst xmlns:c16r2="http://schemas.microsoft.com/office/drawing/2015/06/chart">
              <c:ext xmlns:c16="http://schemas.microsoft.com/office/drawing/2014/chart" uri="{C3380CC4-5D6E-409C-BE32-E72D297353CC}">
                <c16:uniqueId val="{0000000B-E462-47FC-AB05-19901561716E}"/>
              </c:ext>
            </c:extLst>
          </c:dPt>
          <c:dPt>
            <c:idx val="6"/>
            <c:bubble3D val="0"/>
            <c:spPr>
              <a:solidFill>
                <a:schemeClr val="accent4">
                  <a:lumMod val="75000"/>
                </a:schemeClr>
              </a:solidFill>
              <a:ln w="25400">
                <a:noFill/>
              </a:ln>
            </c:spPr>
            <c:extLst xmlns:c16r2="http://schemas.microsoft.com/office/drawing/2015/06/chart">
              <c:ext xmlns:c16="http://schemas.microsoft.com/office/drawing/2014/chart" uri="{C3380CC4-5D6E-409C-BE32-E72D297353CC}">
                <c16:uniqueId val="{0000000D-E462-47FC-AB05-19901561716E}"/>
              </c:ext>
            </c:extLst>
          </c:dPt>
          <c:dPt>
            <c:idx val="7"/>
            <c:bubble3D val="0"/>
            <c:spPr>
              <a:solidFill>
                <a:schemeClr val="accent4">
                  <a:lumMod val="60000"/>
                  <a:lumOff val="40000"/>
                </a:schemeClr>
              </a:solidFill>
              <a:ln w="12700">
                <a:solidFill>
                  <a:schemeClr val="bg1">
                    <a:lumMod val="75000"/>
                  </a:schemeClr>
                </a:solidFill>
                <a:prstDash val="solid"/>
              </a:ln>
            </c:spPr>
            <c:extLst xmlns:c16r2="http://schemas.microsoft.com/office/drawing/2015/06/chart">
              <c:ext xmlns:c16="http://schemas.microsoft.com/office/drawing/2014/chart" uri="{C3380CC4-5D6E-409C-BE32-E72D297353CC}">
                <c16:uniqueId val="{0000000F-E462-47FC-AB05-19901561716E}"/>
              </c:ext>
            </c:extLst>
          </c:dPt>
          <c:dLbls>
            <c:dLbl>
              <c:idx val="0"/>
              <c:layout>
                <c:manualLayout>
                  <c:x val="2.0535010220354366E-2"/>
                  <c:y val="-4.3485851586413399E-3"/>
                </c:manualLayout>
              </c:layout>
              <c:tx>
                <c:rich>
                  <a:bodyPr/>
                  <a:lstStyle/>
                  <a:p>
                    <a:fld id="{FC0DEA44-9974-4480-8047-81703763E4E6}" type="CATEGORYNAME">
                      <a:rPr lang="en-US"/>
                      <a:pPr/>
                      <a:t>[CATEGORY NAME]</a:t>
                    </a:fld>
                    <a:r>
                      <a:rPr lang="en-US" baseline="0"/>
                      <a:t>
</a:t>
                    </a:r>
                    <a:fld id="{DE291BCC-E4D2-4D4F-ACA2-C366B24F45C0}" type="PERCENTAGE">
                      <a:rPr lang="en-US" b="1" baseline="0"/>
                      <a:pPr/>
                      <a:t>[PERCENTAGE]</a:t>
                    </a:fld>
                    <a:endParaRPr lang="en-US" baseline="0"/>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E462-47FC-AB05-19901561716E}"/>
                </c:ext>
                <c:ext xmlns:c15="http://schemas.microsoft.com/office/drawing/2012/chart" uri="{CE6537A1-D6FC-4f65-9D91-7224C49458BB}">
                  <c15:layout/>
                  <c15:dlblFieldTable/>
                  <c15:showDataLabelsRange val="0"/>
                </c:ext>
              </c:extLst>
            </c:dLbl>
            <c:dLbl>
              <c:idx val="1"/>
              <c:layout>
                <c:manualLayout>
                  <c:x val="-1.5581772746896449E-3"/>
                  <c:y val="-2.6058226477610854E-2"/>
                </c:manualLayout>
              </c:layout>
              <c:tx>
                <c:rich>
                  <a:bodyPr/>
                  <a:lstStyle/>
                  <a:p>
                    <a:fld id="{8122606C-1608-4387-8043-8B3062CABC7B}" type="CATEGORYNAME">
                      <a:rPr lang="en-US"/>
                      <a:pPr/>
                      <a:t>[CATEGORY NAME]</a:t>
                    </a:fld>
                    <a:r>
                      <a:rPr lang="en-US" baseline="0"/>
                      <a:t>
</a:t>
                    </a:r>
                    <a:fld id="{0E74D34E-CE5C-4B95-9D27-7F8F69D5475C}" type="PERCENTAGE">
                      <a:rPr lang="en-US" b="1" baseline="0"/>
                      <a:pPr/>
                      <a:t>[PERCENTAGE]</a:t>
                    </a:fld>
                    <a:endParaRPr lang="en-US" baseline="0"/>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E462-47FC-AB05-19901561716E}"/>
                </c:ext>
                <c:ext xmlns:c15="http://schemas.microsoft.com/office/drawing/2012/chart" uri="{CE6537A1-D6FC-4f65-9D91-7224C49458BB}">
                  <c15:layout>
                    <c:manualLayout>
                      <c:w val="0.10889600869243721"/>
                      <c:h val="0.17641195036212984"/>
                    </c:manualLayout>
                  </c15:layout>
                  <c15:dlblFieldTable/>
                  <c15:showDataLabelsRange val="0"/>
                </c:ext>
              </c:extLst>
            </c:dLbl>
            <c:dLbl>
              <c:idx val="2"/>
              <c:layout>
                <c:manualLayout>
                  <c:x val="2.5330619653036591E-5"/>
                  <c:y val="4.9582562452349819E-3"/>
                </c:manualLayout>
              </c:layout>
              <c:tx>
                <c:rich>
                  <a:bodyPr/>
                  <a:lstStyle/>
                  <a:p>
                    <a:fld id="{BE7F273B-BBAF-4048-B6E8-BEFA8294150A}" type="CATEGORYNAME">
                      <a:rPr lang="en-US"/>
                      <a:pPr/>
                      <a:t>[CATEGORY NAME]</a:t>
                    </a:fld>
                    <a:r>
                      <a:rPr lang="en-US" baseline="0"/>
                      <a:t>
</a:t>
                    </a:r>
                    <a:fld id="{2B95BCAC-AE46-40BF-A295-E63BBE73E6EC}" type="PERCENTAGE">
                      <a:rPr lang="en-US" b="1" baseline="0"/>
                      <a:pPr/>
                      <a:t>[PERCENTAGE]</a:t>
                    </a:fld>
                    <a:endParaRPr lang="en-US" baseline="0"/>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E462-47FC-AB05-19901561716E}"/>
                </c:ext>
                <c:ext xmlns:c15="http://schemas.microsoft.com/office/drawing/2012/chart" uri="{CE6537A1-D6FC-4f65-9D91-7224C49458BB}">
                  <c15:layout/>
                  <c15:dlblFieldTable/>
                  <c15:showDataLabelsRange val="0"/>
                </c:ext>
              </c:extLst>
            </c:dLbl>
            <c:dLbl>
              <c:idx val="3"/>
              <c:delete val="1"/>
              <c:extLst xmlns:c16r2="http://schemas.microsoft.com/office/drawing/2015/06/chart">
                <c:ext xmlns:c16="http://schemas.microsoft.com/office/drawing/2014/chart" uri="{C3380CC4-5D6E-409C-BE32-E72D297353CC}">
                  <c16:uniqueId val="{00000007-E462-47FC-AB05-19901561716E}"/>
                </c:ext>
                <c:ext xmlns:c15="http://schemas.microsoft.com/office/drawing/2012/chart" uri="{CE6537A1-D6FC-4f65-9D91-7224C49458BB}"/>
              </c:extLst>
            </c:dLbl>
            <c:dLbl>
              <c:idx val="4"/>
              <c:layout>
                <c:manualLayout>
                  <c:x val="2.435063222768772E-2"/>
                  <c:y val="7.7549497785737846E-4"/>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E462-47FC-AB05-19901561716E}"/>
                </c:ext>
                <c:ext xmlns:c15="http://schemas.microsoft.com/office/drawing/2012/chart" uri="{CE6537A1-D6FC-4f65-9D91-7224C49458BB}"/>
              </c:extLst>
            </c:dLbl>
            <c:dLbl>
              <c:idx val="5"/>
              <c:layout>
                <c:manualLayout>
                  <c:x val="-1.6059888972348293E-2"/>
                  <c:y val="-9.0551179776102533E-4"/>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E462-47FC-AB05-19901561716E}"/>
                </c:ext>
                <c:ext xmlns:c15="http://schemas.microsoft.com/office/drawing/2012/chart" uri="{CE6537A1-D6FC-4f65-9D91-7224C49458BB}"/>
              </c:extLst>
            </c:dLbl>
            <c:dLbl>
              <c:idx val="6"/>
              <c:layout>
                <c:manualLayout>
                  <c:x val="6.1520993261422264E-3"/>
                  <c:y val="1.9342765081194119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D-E462-47FC-AB05-19901561716E}"/>
                </c:ext>
                <c:ext xmlns:c15="http://schemas.microsoft.com/office/drawing/2012/chart" uri="{CE6537A1-D6FC-4f65-9D91-7224C49458BB}"/>
              </c:extLst>
            </c:dLbl>
            <c:dLbl>
              <c:idx val="7"/>
              <c:layout>
                <c:manualLayout>
                  <c:x val="-2.3702515242021081E-2"/>
                  <c:y val="6.5111495209440179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F-E462-47FC-AB05-19901561716E}"/>
                </c:ext>
                <c:ext xmlns:c15="http://schemas.microsoft.com/office/drawing/2012/chart" uri="{CE6537A1-D6FC-4f65-9D91-7224C49458BB}"/>
              </c:extLst>
            </c:dLbl>
            <c:numFmt formatCode="0%" sourceLinked="0"/>
            <c:spPr>
              <a:noFill/>
              <a:ln w="25400">
                <a:noFill/>
              </a:ln>
            </c:spPr>
            <c:txPr>
              <a:bodyPr/>
              <a:lstStyle/>
              <a:p>
                <a:pPr>
                  <a:defRPr sz="1400"/>
                </a:pPr>
                <a:endParaRPr lang="en-US"/>
              </a:p>
            </c:txP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'Ievas dati'!$B$338:$B$340</c:f>
              <c:strCache>
                <c:ptCount val="3"/>
                <c:pt idx="0">
                  <c:v>Jā</c:v>
                </c:pt>
                <c:pt idx="1">
                  <c:v>Nē</c:v>
                </c:pt>
                <c:pt idx="2">
                  <c:v>Grūti pateikt</c:v>
                </c:pt>
              </c:strCache>
            </c:strRef>
          </c:cat>
          <c:val>
            <c:numRef>
              <c:f>'Ievas dati'!$C$338:$C$340</c:f>
              <c:numCache>
                <c:formatCode>###0</c:formatCode>
                <c:ptCount val="3"/>
                <c:pt idx="0">
                  <c:v>51.704427467620839</c:v>
                </c:pt>
                <c:pt idx="1">
                  <c:v>17.518921050134594</c:v>
                </c:pt>
                <c:pt idx="2">
                  <c:v>30.776651482244556</c:v>
                </c:pt>
              </c:numCache>
            </c:numRef>
          </c:val>
          <c:extLst xmlns:c16r2="http://schemas.microsoft.com/office/drawing/2015/06/chart">
            <c:ext xmlns:c16="http://schemas.microsoft.com/office/drawing/2014/chart" uri="{C3380CC4-5D6E-409C-BE32-E72D297353CC}">
              <c16:uniqueId val="{00000010-E462-47FC-AB05-19901561716E}"/>
            </c:ext>
          </c:extLst>
        </c:ser>
        <c:dLbls>
          <c:showLegendKey val="0"/>
          <c:showVal val="0"/>
          <c:showCatName val="1"/>
          <c:showSerName val="0"/>
          <c:showPercent val="1"/>
          <c:showBubbleSize val="0"/>
          <c:showLeaderLines val="0"/>
        </c:dLbls>
        <c:firstSliceAng val="0"/>
      </c:pieChart>
      <c:spPr>
        <a:noFill/>
        <a:ln w="25400">
          <a:noFill/>
        </a:ln>
      </c:spPr>
    </c:plotArea>
    <c:plotVisOnly val="1"/>
    <c:dispBlanksAs val="zero"/>
    <c:showDLblsOverMax val="0"/>
  </c:chart>
  <c:spPr>
    <a:noFill/>
    <a:ln w="6350">
      <a:noFill/>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endParaRPr lang="en-US" sz="900"/>
          </a:p>
        </c:rich>
      </c:tx>
      <c:layout>
        <c:manualLayout>
          <c:xMode val="edge"/>
          <c:yMode val="edge"/>
          <c:x val="0.95195861795432168"/>
          <c:y val="8.3003910903091824E-2"/>
        </c:manualLayout>
      </c:layout>
      <c:overlay val="0"/>
      <c:spPr>
        <a:noFill/>
        <a:ln w="3175">
          <a:solidFill>
            <a:sysClr val="windowText" lastClr="000000"/>
          </a:solidFill>
        </a:ln>
        <a:effectLst>
          <a:outerShdw dist="35560" dir="2700000" algn="tl" rotWithShape="0">
            <a:prstClr val="black"/>
          </a:outerShdw>
        </a:effectLst>
      </c:spPr>
    </c:title>
    <c:autoTitleDeleted val="0"/>
    <c:plotArea>
      <c:layout>
        <c:manualLayout>
          <c:layoutTarget val="inner"/>
          <c:xMode val="edge"/>
          <c:yMode val="edge"/>
          <c:x val="0.46112321689852942"/>
          <c:y val="0.12151671357642073"/>
          <c:w val="0.51141456804597474"/>
          <c:h val="0.863200193963927"/>
        </c:manualLayout>
      </c:layout>
      <c:barChart>
        <c:barDir val="bar"/>
        <c:grouping val="stacked"/>
        <c:varyColors val="0"/>
        <c:ser>
          <c:idx val="0"/>
          <c:order val="0"/>
          <c:tx>
            <c:strRef>
              <c:f>Dati!$C$78</c:f>
              <c:strCache>
                <c:ptCount val="1"/>
                <c:pt idx="0">
                  <c:v>.</c:v>
                </c:pt>
              </c:strCache>
            </c:strRef>
          </c:tx>
          <c:spPr>
            <a:noFill/>
          </c:spPr>
          <c:invertIfNegative val="0"/>
          <c:dLbls>
            <c:delete val="1"/>
          </c:dLbls>
          <c:cat>
            <c:strRef>
              <c:f>Dati!$B$79:$B$95</c:f>
              <c:strCache>
                <c:ptCount val="17"/>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pt idx="13">
                  <c:v>06.2022, n=2808</c:v>
                </c:pt>
                <c:pt idx="14">
                  <c:v>11.2019, n=3622</c:v>
                </c:pt>
                <c:pt idx="16">
                  <c:v>07.2024., n=2318</c:v>
                </c:pt>
              </c:strCache>
            </c:strRef>
          </c:cat>
          <c:val>
            <c:numRef>
              <c:f>Dati!$C$79:$C$95</c:f>
              <c:numCache>
                <c:formatCode>0.0</c:formatCode>
                <c:ptCount val="17"/>
                <c:pt idx="0">
                  <c:v>29.487687380939356</c:v>
                </c:pt>
                <c:pt idx="1">
                  <c:v>29.831958020337858</c:v>
                </c:pt>
                <c:pt idx="2">
                  <c:v>31.531958020337854</c:v>
                </c:pt>
                <c:pt idx="3">
                  <c:v>40.331958020337858</c:v>
                </c:pt>
                <c:pt idx="4">
                  <c:v>28.830905373991044</c:v>
                </c:pt>
                <c:pt idx="5">
                  <c:v>27.931958020337859</c:v>
                </c:pt>
                <c:pt idx="6">
                  <c:v>30.331958020337858</c:v>
                </c:pt>
                <c:pt idx="7">
                  <c:v>40.331958020337858</c:v>
                </c:pt>
                <c:pt idx="8">
                  <c:v>23.545126134419185</c:v>
                </c:pt>
                <c:pt idx="9">
                  <c:v>25.331958020337854</c:v>
                </c:pt>
                <c:pt idx="10">
                  <c:v>24.331958020337861</c:v>
                </c:pt>
                <c:pt idx="11">
                  <c:v>40.331958020337858</c:v>
                </c:pt>
                <c:pt idx="12">
                  <c:v>4.3118208814075167</c:v>
                </c:pt>
                <c:pt idx="13">
                  <c:v>7.4319580203378557</c:v>
                </c:pt>
                <c:pt idx="14">
                  <c:v>6.4319580203378557</c:v>
                </c:pt>
                <c:pt idx="16">
                  <c:v>23.97242517241045</c:v>
                </c:pt>
              </c:numCache>
            </c:numRef>
          </c:val>
          <c:extLst xmlns:c16r2="http://schemas.microsoft.com/office/drawing/2015/06/chart">
            <c:ext xmlns:c16="http://schemas.microsoft.com/office/drawing/2014/chart" uri="{C3380CC4-5D6E-409C-BE32-E72D297353CC}">
              <c16:uniqueId val="{00000000-25FC-4B8C-BB21-E05ACD89CE75}"/>
            </c:ext>
          </c:extLst>
        </c:ser>
        <c:ser>
          <c:idx val="1"/>
          <c:order val="1"/>
          <c:tx>
            <c:strRef>
              <c:f>Dati!$D$78</c:f>
              <c:strCache>
                <c:ptCount val="1"/>
                <c:pt idx="0">
                  <c:v>Pilnīgi 
nepiekrīt</c:v>
                </c:pt>
              </c:strCache>
            </c:strRef>
          </c:tx>
          <c:spPr>
            <a:solidFill>
              <a:srgbClr val="840C54"/>
            </a:solidFill>
          </c:spPr>
          <c:invertIfNegative val="0"/>
          <c:dLbls>
            <c:dLbl>
              <c:idx val="8"/>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9"/>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10"/>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12"/>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13"/>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14"/>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16"/>
              <c:layout/>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Dati!$B$79:$B$95</c:f>
              <c:strCache>
                <c:ptCount val="17"/>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pt idx="13">
                  <c:v>06.2022, n=2808</c:v>
                </c:pt>
                <c:pt idx="14">
                  <c:v>11.2019, n=3622</c:v>
                </c:pt>
                <c:pt idx="16">
                  <c:v>07.2024., n=2318</c:v>
                </c:pt>
              </c:strCache>
            </c:strRef>
          </c:cat>
          <c:val>
            <c:numRef>
              <c:f>Dati!$D$79:$D$95</c:f>
              <c:numCache>
                <c:formatCode>###0</c:formatCode>
                <c:ptCount val="17"/>
                <c:pt idx="0">
                  <c:v>1.6730747985908148</c:v>
                </c:pt>
                <c:pt idx="1">
                  <c:v>1.4</c:v>
                </c:pt>
                <c:pt idx="2">
                  <c:v>1.7</c:v>
                </c:pt>
                <c:pt idx="4">
                  <c:v>1.4477294433450252</c:v>
                </c:pt>
                <c:pt idx="5">
                  <c:v>1.5</c:v>
                </c:pt>
                <c:pt idx="6">
                  <c:v>1.1000000000000001</c:v>
                </c:pt>
                <c:pt idx="8">
                  <c:v>3.7236066432797585</c:v>
                </c:pt>
                <c:pt idx="9">
                  <c:v>3.7</c:v>
                </c:pt>
                <c:pt idx="10">
                  <c:v>3.8</c:v>
                </c:pt>
                <c:pt idx="12">
                  <c:v>18.031958020337857</c:v>
                </c:pt>
                <c:pt idx="13">
                  <c:v>13.6</c:v>
                </c:pt>
                <c:pt idx="14">
                  <c:v>15.3</c:v>
                </c:pt>
                <c:pt idx="16">
                  <c:v>3.5071144904214289</c:v>
                </c:pt>
              </c:numCache>
            </c:numRef>
          </c:val>
          <c:extLst xmlns:c16r2="http://schemas.microsoft.com/office/drawing/2015/06/chart">
            <c:ext xmlns:c16="http://schemas.microsoft.com/office/drawing/2014/chart" uri="{C3380CC4-5D6E-409C-BE32-E72D297353CC}">
              <c16:uniqueId val="{00000001-25FC-4B8C-BB21-E05ACD89CE75}"/>
            </c:ext>
          </c:extLst>
        </c:ser>
        <c:ser>
          <c:idx val="2"/>
          <c:order val="2"/>
          <c:tx>
            <c:strRef>
              <c:f>Dati!$E$78</c:f>
              <c:strCache>
                <c:ptCount val="1"/>
                <c:pt idx="0">
                  <c:v>Drīzāk 
nepiekrīt</c:v>
                </c:pt>
              </c:strCache>
            </c:strRef>
          </c:tx>
          <c:spPr>
            <a:solidFill>
              <a:srgbClr val="D0909F"/>
            </a:solidFill>
          </c:spPr>
          <c:invertIfNegative val="0"/>
          <c:dLbls>
            <c:spPr>
              <a:noFill/>
              <a:ln>
                <a:noFill/>
              </a:ln>
              <a:effectLst/>
            </c:spPr>
            <c:txPr>
              <a:bodyPr wrap="square" lIns="38100" tIns="19050" rIns="38100" bIns="19050" anchor="ctr">
                <a:spAutoFit/>
              </a:bodyPr>
              <a:lstStyle/>
              <a:p>
                <a:pPr>
                  <a:defRPr sz="1200" b="1">
                    <a:solidFill>
                      <a:sysClr val="windowText" lastClr="00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Dati!$B$79:$B$95</c:f>
              <c:strCache>
                <c:ptCount val="17"/>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pt idx="13">
                  <c:v>06.2022, n=2808</c:v>
                </c:pt>
                <c:pt idx="14">
                  <c:v>11.2019, n=3622</c:v>
                </c:pt>
                <c:pt idx="16">
                  <c:v>07.2024., n=2318</c:v>
                </c:pt>
              </c:strCache>
            </c:strRef>
          </c:cat>
          <c:val>
            <c:numRef>
              <c:f>Dati!$E$79:$E$95</c:f>
              <c:numCache>
                <c:formatCode>###0</c:formatCode>
                <c:ptCount val="17"/>
                <c:pt idx="0">
                  <c:v>9.1711958408076857</c:v>
                </c:pt>
                <c:pt idx="1">
                  <c:v>9.1</c:v>
                </c:pt>
                <c:pt idx="2">
                  <c:v>7.1</c:v>
                </c:pt>
                <c:pt idx="4">
                  <c:v>10.053323203001787</c:v>
                </c:pt>
                <c:pt idx="5">
                  <c:v>10.9</c:v>
                </c:pt>
                <c:pt idx="6">
                  <c:v>8.9</c:v>
                </c:pt>
                <c:pt idx="8">
                  <c:v>13.063225242638916</c:v>
                </c:pt>
                <c:pt idx="9">
                  <c:v>11.3</c:v>
                </c:pt>
                <c:pt idx="10">
                  <c:v>12.2</c:v>
                </c:pt>
                <c:pt idx="12">
                  <c:v>17.988179118592484</c:v>
                </c:pt>
                <c:pt idx="13">
                  <c:v>19.3</c:v>
                </c:pt>
                <c:pt idx="14">
                  <c:v>18.600000000000001</c:v>
                </c:pt>
                <c:pt idx="16">
                  <c:v>12.852418357505979</c:v>
                </c:pt>
              </c:numCache>
            </c:numRef>
          </c:val>
          <c:extLst xmlns:c16r2="http://schemas.microsoft.com/office/drawing/2015/06/chart">
            <c:ext xmlns:c16="http://schemas.microsoft.com/office/drawing/2014/chart" uri="{C3380CC4-5D6E-409C-BE32-E72D297353CC}">
              <c16:uniqueId val="{00000002-25FC-4B8C-BB21-E05ACD89CE75}"/>
            </c:ext>
          </c:extLst>
        </c:ser>
        <c:ser>
          <c:idx val="3"/>
          <c:order val="3"/>
          <c:tx>
            <c:strRef>
              <c:f>Dati!$F$78</c:f>
              <c:strCache>
                <c:ptCount val="1"/>
                <c:pt idx="0">
                  <c:v>Drīzāk 
piekrīt</c:v>
                </c:pt>
              </c:strCache>
            </c:strRef>
          </c:tx>
          <c:spPr>
            <a:solidFill>
              <a:srgbClr val="BDDCA8"/>
            </a:solidFill>
          </c:spPr>
          <c:invertIfNegative val="0"/>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Dati!$B$79:$B$95</c:f>
              <c:strCache>
                <c:ptCount val="17"/>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pt idx="13">
                  <c:v>06.2022, n=2808</c:v>
                </c:pt>
                <c:pt idx="14">
                  <c:v>11.2019, n=3622</c:v>
                </c:pt>
                <c:pt idx="16">
                  <c:v>07.2024., n=2318</c:v>
                </c:pt>
              </c:strCache>
            </c:strRef>
          </c:cat>
          <c:val>
            <c:numRef>
              <c:f>Dati!$F$79:$F$95</c:f>
              <c:numCache>
                <c:formatCode>###0</c:formatCode>
                <c:ptCount val="17"/>
                <c:pt idx="0">
                  <c:v>31.997053034671406</c:v>
                </c:pt>
                <c:pt idx="1">
                  <c:v>31.3</c:v>
                </c:pt>
                <c:pt idx="2">
                  <c:v>31.7</c:v>
                </c:pt>
                <c:pt idx="4">
                  <c:v>28.645413194793672</c:v>
                </c:pt>
                <c:pt idx="5">
                  <c:v>28</c:v>
                </c:pt>
                <c:pt idx="6">
                  <c:v>28.9</c:v>
                </c:pt>
                <c:pt idx="8">
                  <c:v>29.550301347382245</c:v>
                </c:pt>
                <c:pt idx="9">
                  <c:v>27.7</c:v>
                </c:pt>
                <c:pt idx="10">
                  <c:v>26.2</c:v>
                </c:pt>
                <c:pt idx="12">
                  <c:v>14.940843270165916</c:v>
                </c:pt>
                <c:pt idx="13">
                  <c:v>13.7</c:v>
                </c:pt>
                <c:pt idx="14">
                  <c:v>12.4</c:v>
                </c:pt>
                <c:pt idx="16">
                  <c:v>11.572610211375402</c:v>
                </c:pt>
              </c:numCache>
            </c:numRef>
          </c:val>
          <c:extLst xmlns:c16r2="http://schemas.microsoft.com/office/drawing/2015/06/chart">
            <c:ext xmlns:c16="http://schemas.microsoft.com/office/drawing/2014/chart" uri="{C3380CC4-5D6E-409C-BE32-E72D297353CC}">
              <c16:uniqueId val="{00000003-25FC-4B8C-BB21-E05ACD89CE75}"/>
            </c:ext>
          </c:extLst>
        </c:ser>
        <c:ser>
          <c:idx val="4"/>
          <c:order val="4"/>
          <c:tx>
            <c:strRef>
              <c:f>Dati!$G$78</c:f>
              <c:strCache>
                <c:ptCount val="1"/>
                <c:pt idx="0">
                  <c:v>Pilnīgi 
piekrīt</c:v>
                </c:pt>
              </c:strCache>
            </c:strRef>
          </c:tx>
          <c:spPr>
            <a:solidFill>
              <a:srgbClr val="385723"/>
            </a:solidFill>
          </c:spPr>
          <c:invertIfNegative val="0"/>
          <c:dLbls>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Dati!$B$79:$B$95</c:f>
              <c:strCache>
                <c:ptCount val="17"/>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pt idx="13">
                  <c:v>06.2022, n=2808</c:v>
                </c:pt>
                <c:pt idx="14">
                  <c:v>11.2019, n=3622</c:v>
                </c:pt>
                <c:pt idx="16">
                  <c:v>07.2024., n=2318</c:v>
                </c:pt>
              </c:strCache>
            </c:strRef>
          </c:cat>
          <c:val>
            <c:numRef>
              <c:f>Dati!$G$79:$G$95</c:f>
              <c:numCache>
                <c:formatCode>###0</c:formatCode>
                <c:ptCount val="17"/>
                <c:pt idx="0">
                  <c:v>12.95102761899701</c:v>
                </c:pt>
                <c:pt idx="1">
                  <c:v>12.9</c:v>
                </c:pt>
                <c:pt idx="2">
                  <c:v>16.100000000000001</c:v>
                </c:pt>
                <c:pt idx="4">
                  <c:v>14.620217863560219</c:v>
                </c:pt>
                <c:pt idx="5">
                  <c:v>11.2</c:v>
                </c:pt>
                <c:pt idx="6">
                  <c:v>14.5</c:v>
                </c:pt>
                <c:pt idx="8">
                  <c:v>12.101504061633273</c:v>
                </c:pt>
                <c:pt idx="9">
                  <c:v>10.9</c:v>
                </c:pt>
                <c:pt idx="10">
                  <c:v>11.1</c:v>
                </c:pt>
                <c:pt idx="12">
                  <c:v>4.2827871178470582</c:v>
                </c:pt>
                <c:pt idx="13">
                  <c:v>4.2</c:v>
                </c:pt>
                <c:pt idx="14">
                  <c:v>4.5</c:v>
                </c:pt>
                <c:pt idx="16">
                  <c:v>3.8200467406878511</c:v>
                </c:pt>
              </c:numCache>
            </c:numRef>
          </c:val>
          <c:extLst xmlns:c16r2="http://schemas.microsoft.com/office/drawing/2015/06/chart">
            <c:ext xmlns:c16="http://schemas.microsoft.com/office/drawing/2014/chart" uri="{C3380CC4-5D6E-409C-BE32-E72D297353CC}">
              <c16:uniqueId val="{00000004-25FC-4B8C-BB21-E05ACD89CE75}"/>
            </c:ext>
          </c:extLst>
        </c:ser>
        <c:ser>
          <c:idx val="5"/>
          <c:order val="5"/>
          <c:tx>
            <c:strRef>
              <c:f>Dati!$H$78</c:f>
              <c:strCache>
                <c:ptCount val="1"/>
                <c:pt idx="0">
                  <c:v>.</c:v>
                </c:pt>
              </c:strCache>
            </c:strRef>
          </c:tx>
          <c:spPr>
            <a:noFill/>
          </c:spPr>
          <c:invertIfNegative val="0"/>
          <c:dLbls>
            <c:delete val="1"/>
          </c:dLbls>
          <c:cat>
            <c:strRef>
              <c:f>Dati!$B$79:$B$95</c:f>
              <c:strCache>
                <c:ptCount val="17"/>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pt idx="13">
                  <c:v>06.2022, n=2808</c:v>
                </c:pt>
                <c:pt idx="14">
                  <c:v>11.2019, n=3622</c:v>
                </c:pt>
                <c:pt idx="16">
                  <c:v>07.2024., n=2318</c:v>
                </c:pt>
              </c:strCache>
            </c:strRef>
          </c:cat>
          <c:val>
            <c:numRef>
              <c:f>Dati!$H$79:$H$95</c:f>
              <c:numCache>
                <c:formatCode>0</c:formatCode>
                <c:ptCount val="17"/>
                <c:pt idx="0">
                  <c:v>7.1489723810029879</c:v>
                </c:pt>
                <c:pt idx="1">
                  <c:v>7.897053034671405</c:v>
                </c:pt>
                <c:pt idx="2">
                  <c:v>4.2970530346714035</c:v>
                </c:pt>
                <c:pt idx="3">
                  <c:v>52.097053034671404</c:v>
                </c:pt>
                <c:pt idx="4">
                  <c:v>8.831421976317511</c:v>
                </c:pt>
                <c:pt idx="5">
                  <c:v>12.897053034671401</c:v>
                </c:pt>
                <c:pt idx="6">
                  <c:v>8.6970530346714057</c:v>
                </c:pt>
                <c:pt idx="7">
                  <c:v>52.097053034671404</c:v>
                </c:pt>
                <c:pt idx="8">
                  <c:v>10.445247625655888</c:v>
                </c:pt>
                <c:pt idx="9">
                  <c:v>13.497053034671406</c:v>
                </c:pt>
                <c:pt idx="10">
                  <c:v>14.797053034671404</c:v>
                </c:pt>
                <c:pt idx="11">
                  <c:v>52.097053034671404</c:v>
                </c:pt>
                <c:pt idx="12">
                  <c:v>32.873422646658433</c:v>
                </c:pt>
                <c:pt idx="13">
                  <c:v>34.197053034671399</c:v>
                </c:pt>
                <c:pt idx="14">
                  <c:v>35.197053034671406</c:v>
                </c:pt>
                <c:pt idx="16">
                  <c:v>36.704396082608156</c:v>
                </c:pt>
              </c:numCache>
            </c:numRef>
          </c:val>
          <c:extLst xmlns:c16r2="http://schemas.microsoft.com/office/drawing/2015/06/chart">
            <c:ext xmlns:c16="http://schemas.microsoft.com/office/drawing/2014/chart" uri="{C3380CC4-5D6E-409C-BE32-E72D297353CC}">
              <c16:uniqueId val="{00000005-25FC-4B8C-BB21-E05ACD89CE75}"/>
            </c:ext>
          </c:extLst>
        </c:ser>
        <c:ser>
          <c:idx val="6"/>
          <c:order val="6"/>
          <c:tx>
            <c:strRef>
              <c:f>Dati!$I$78</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Dati!$B$79:$B$95</c:f>
              <c:strCache>
                <c:ptCount val="17"/>
                <c:pt idx="0">
                  <c:v>07.2024., n=2318</c:v>
                </c:pt>
                <c:pt idx="1">
                  <c:v>06.2022, n=2808</c:v>
                </c:pt>
                <c:pt idx="2">
                  <c:v>11.2019, n=3622</c:v>
                </c:pt>
                <c:pt idx="4">
                  <c:v>07.2024., n=2318</c:v>
                </c:pt>
                <c:pt idx="5">
                  <c:v>06.2022, n=2808</c:v>
                </c:pt>
                <c:pt idx="6">
                  <c:v>11.2019, n=3622</c:v>
                </c:pt>
                <c:pt idx="8">
                  <c:v>07.2024., n=2318</c:v>
                </c:pt>
                <c:pt idx="9">
                  <c:v>06.2022, n=2808</c:v>
                </c:pt>
                <c:pt idx="10">
                  <c:v>11.2019, n=3622</c:v>
                </c:pt>
                <c:pt idx="12">
                  <c:v>07.2024., n=2318</c:v>
                </c:pt>
                <c:pt idx="13">
                  <c:v>06.2022, n=2808</c:v>
                </c:pt>
                <c:pt idx="14">
                  <c:v>11.2019, n=3622</c:v>
                </c:pt>
                <c:pt idx="16">
                  <c:v>07.2024., n=2318</c:v>
                </c:pt>
              </c:strCache>
            </c:strRef>
          </c:cat>
          <c:val>
            <c:numRef>
              <c:f>Dati!$I$79:$I$95</c:f>
              <c:numCache>
                <c:formatCode>###0</c:formatCode>
                <c:ptCount val="17"/>
                <c:pt idx="0">
                  <c:v>44.207648706933085</c:v>
                </c:pt>
                <c:pt idx="1">
                  <c:v>45.3</c:v>
                </c:pt>
                <c:pt idx="2">
                  <c:v>43.4</c:v>
                </c:pt>
                <c:pt idx="4">
                  <c:v>48.3</c:v>
                </c:pt>
                <c:pt idx="5">
                  <c:v>48.3</c:v>
                </c:pt>
                <c:pt idx="6">
                  <c:v>46.6</c:v>
                </c:pt>
                <c:pt idx="8">
                  <c:v>41.561362705065811</c:v>
                </c:pt>
                <c:pt idx="9">
                  <c:v>46.3</c:v>
                </c:pt>
                <c:pt idx="10">
                  <c:v>46.8</c:v>
                </c:pt>
                <c:pt idx="12">
                  <c:v>44.756232473056684</c:v>
                </c:pt>
                <c:pt idx="13">
                  <c:v>49.1</c:v>
                </c:pt>
                <c:pt idx="14">
                  <c:v>49.3</c:v>
                </c:pt>
                <c:pt idx="16">
                  <c:v>68.24781020000934</c:v>
                </c:pt>
              </c:numCache>
            </c:numRef>
          </c:val>
          <c:extLst xmlns:c16r2="http://schemas.microsoft.com/office/drawing/2015/06/chart">
            <c:ext xmlns:c16="http://schemas.microsoft.com/office/drawing/2014/chart" uri="{C3380CC4-5D6E-409C-BE32-E72D297353CC}">
              <c16:uniqueId val="{00000006-25FC-4B8C-BB21-E05ACD89CE75}"/>
            </c:ext>
          </c:extLst>
        </c:ser>
        <c:dLbls>
          <c:showLegendKey val="0"/>
          <c:showVal val="1"/>
          <c:showCatName val="0"/>
          <c:showSerName val="0"/>
          <c:showPercent val="0"/>
          <c:showBubbleSize val="0"/>
        </c:dLbls>
        <c:gapWidth val="30"/>
        <c:overlap val="100"/>
        <c:axId val="806258896"/>
        <c:axId val="806251840"/>
      </c:barChart>
      <c:catAx>
        <c:axId val="806258896"/>
        <c:scaling>
          <c:orientation val="maxMin"/>
        </c:scaling>
        <c:delete val="0"/>
        <c:axPos val="l"/>
        <c:numFmt formatCode="General" sourceLinked="1"/>
        <c:majorTickMark val="none"/>
        <c:minorTickMark val="none"/>
        <c:tickLblPos val="low"/>
        <c:spPr>
          <a:ln w="3175">
            <a:solidFill>
              <a:sysClr val="windowText" lastClr="000000"/>
            </a:solidFill>
            <a:prstDash val="solid"/>
          </a:ln>
        </c:spPr>
        <c:txPr>
          <a:bodyPr rot="0" vert="horz"/>
          <a:lstStyle/>
          <a:p>
            <a:pPr>
              <a:defRPr sz="1200"/>
            </a:pPr>
            <a:endParaRPr lang="en-US"/>
          </a:p>
        </c:txPr>
        <c:crossAx val="806251840"/>
        <c:crossesAt val="40.299999999999997"/>
        <c:auto val="1"/>
        <c:lblAlgn val="ctr"/>
        <c:lblOffset val="100"/>
        <c:tickLblSkip val="1"/>
        <c:tickMarkSkip val="1"/>
        <c:noMultiLvlLbl val="0"/>
      </c:catAx>
      <c:valAx>
        <c:axId val="806251840"/>
        <c:scaling>
          <c:orientation val="minMax"/>
          <c:max val="170"/>
          <c:min val="0"/>
        </c:scaling>
        <c:delete val="1"/>
        <c:axPos val="t"/>
        <c:numFmt formatCode="0.0" sourceLinked="1"/>
        <c:majorTickMark val="out"/>
        <c:minorTickMark val="none"/>
        <c:tickLblPos val="nextTo"/>
        <c:crossAx val="806258896"/>
        <c:crosses val="autoZero"/>
        <c:crossBetween val="between"/>
      </c:valAx>
      <c:spPr>
        <a:noFill/>
        <a:ln w="3175">
          <a:noFill/>
          <a:prstDash val="solid"/>
        </a:ln>
      </c:spPr>
    </c:plotArea>
    <c:legend>
      <c:legendPos val="t"/>
      <c:legendEntry>
        <c:idx val="0"/>
        <c:delete val="1"/>
      </c:legendEntry>
      <c:legendEntry>
        <c:idx val="5"/>
        <c:delete val="1"/>
      </c:legendEntry>
      <c:layout>
        <c:manualLayout>
          <c:xMode val="edge"/>
          <c:yMode val="edge"/>
          <c:x val="0.3578426978424753"/>
          <c:y val="1.4115513951698766E-2"/>
          <c:w val="0.51902812783796026"/>
          <c:h val="7.6661682615629972E-2"/>
        </c:manualLayout>
      </c:layout>
      <c:overlay val="0"/>
      <c:txPr>
        <a:bodyPr/>
        <a:lstStyle/>
        <a:p>
          <a:pPr>
            <a:defRPr sz="1200"/>
          </a:pPr>
          <a:endParaRPr lang="en-US"/>
        </a:p>
      </c:txPr>
    </c:legend>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cdr:x>
      <cdr:y>0.08101</cdr:y>
    </cdr:from>
    <cdr:to>
      <cdr:x>0.22284</cdr:x>
      <cdr:y>0.12461</cdr:y>
    </cdr:to>
    <cdr:sp macro="" textlink="">
      <cdr:nvSpPr>
        <cdr:cNvPr id="5" name="TextBox 4"/>
        <cdr:cNvSpPr txBox="1"/>
      </cdr:nvSpPr>
      <cdr:spPr>
        <a:xfrm xmlns:a="http://schemas.openxmlformats.org/drawingml/2006/main">
          <a:off x="0" y="566380"/>
          <a:ext cx="2173492" cy="3048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lv-LV" sz="900" b="1">
              <a:latin typeface="Arial" panose="020B0604020202020204" pitchFamily="34" charset="0"/>
              <a:cs typeface="Arial" panose="020B0604020202020204" pitchFamily="34" charset="0"/>
            </a:rPr>
            <a:t>Atrašanās vieta</a:t>
          </a:r>
          <a:endParaRPr lang="en-US" sz="9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0.15336</cdr:y>
    </cdr:from>
    <cdr:to>
      <cdr:x>0.22284</cdr:x>
      <cdr:y>0.19696</cdr:y>
    </cdr:to>
    <cdr:sp macro="" textlink="">
      <cdr:nvSpPr>
        <cdr:cNvPr id="12" name="TextBox 1"/>
        <cdr:cNvSpPr txBox="1"/>
      </cdr:nvSpPr>
      <cdr:spPr>
        <a:xfrm xmlns:a="http://schemas.openxmlformats.org/drawingml/2006/main">
          <a:off x="0" y="1072189"/>
          <a:ext cx="1895475" cy="3048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900" b="1">
              <a:latin typeface="Arial" panose="020B0604020202020204" pitchFamily="34" charset="0"/>
              <a:cs typeface="Arial" panose="020B0604020202020204" pitchFamily="34" charset="0"/>
            </a:rPr>
            <a:t>Reģions</a:t>
          </a:r>
          <a:endParaRPr lang="en-US" sz="9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0.23751</cdr:y>
    </cdr:from>
    <cdr:to>
      <cdr:x>0.22284</cdr:x>
      <cdr:y>0.28111</cdr:y>
    </cdr:to>
    <cdr:sp macro="" textlink="">
      <cdr:nvSpPr>
        <cdr:cNvPr id="13" name="TextBox 1"/>
        <cdr:cNvSpPr txBox="1"/>
      </cdr:nvSpPr>
      <cdr:spPr>
        <a:xfrm xmlns:a="http://schemas.openxmlformats.org/drawingml/2006/main">
          <a:off x="0" y="1660525"/>
          <a:ext cx="1895475" cy="3048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900" b="1">
              <a:latin typeface="Arial" panose="020B0604020202020204" pitchFamily="34" charset="0"/>
              <a:cs typeface="Arial" panose="020B0604020202020204" pitchFamily="34" charset="0"/>
            </a:rPr>
            <a:t>Pārstāvētais</a:t>
          </a:r>
          <a:r>
            <a:rPr lang="lv-LV" sz="900" b="1" baseline="0">
              <a:latin typeface="Arial" panose="020B0604020202020204" pitchFamily="34" charset="0"/>
              <a:cs typeface="Arial" panose="020B0604020202020204" pitchFamily="34" charset="0"/>
            </a:rPr>
            <a:t> kapitāls</a:t>
          </a:r>
          <a:endParaRPr lang="en-US" sz="9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0.33015</cdr:y>
    </cdr:from>
    <cdr:to>
      <cdr:x>0.22284</cdr:x>
      <cdr:y>0.37375</cdr:y>
    </cdr:to>
    <cdr:sp macro="" textlink="">
      <cdr:nvSpPr>
        <cdr:cNvPr id="14" name="TextBox 1"/>
        <cdr:cNvSpPr txBox="1"/>
      </cdr:nvSpPr>
      <cdr:spPr>
        <a:xfrm xmlns:a="http://schemas.openxmlformats.org/drawingml/2006/main">
          <a:off x="0" y="2308200"/>
          <a:ext cx="2173492" cy="3048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900" b="1">
              <a:latin typeface="Arial" panose="020B0604020202020204" pitchFamily="34" charset="0"/>
              <a:cs typeface="Arial" panose="020B0604020202020204" pitchFamily="34" charset="0"/>
            </a:rPr>
            <a:t>Dibināšanas gads</a:t>
          </a:r>
          <a:endParaRPr lang="en-US" sz="9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0.41735</cdr:y>
    </cdr:from>
    <cdr:to>
      <cdr:x>0.22284</cdr:x>
      <cdr:y>0.46095</cdr:y>
    </cdr:to>
    <cdr:sp macro="" textlink="">
      <cdr:nvSpPr>
        <cdr:cNvPr id="15" name="TextBox 1"/>
        <cdr:cNvSpPr txBox="1"/>
      </cdr:nvSpPr>
      <cdr:spPr>
        <a:xfrm xmlns:a="http://schemas.openxmlformats.org/drawingml/2006/main">
          <a:off x="0" y="2917831"/>
          <a:ext cx="2173492" cy="3048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900" b="1">
              <a:latin typeface="Arial" panose="020B0604020202020204" pitchFamily="34" charset="0"/>
              <a:cs typeface="Arial" panose="020B0604020202020204" pitchFamily="34" charset="0"/>
            </a:rPr>
            <a:t>Juridiskā forma</a:t>
          </a:r>
          <a:endParaRPr lang="en-US" sz="9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0.52906</cdr:y>
    </cdr:from>
    <cdr:to>
      <cdr:x>0.22363</cdr:x>
      <cdr:y>0.57266</cdr:y>
    </cdr:to>
    <cdr:sp macro="" textlink="">
      <cdr:nvSpPr>
        <cdr:cNvPr id="16" name="TextBox 1"/>
        <cdr:cNvSpPr txBox="1"/>
      </cdr:nvSpPr>
      <cdr:spPr>
        <a:xfrm xmlns:a="http://schemas.openxmlformats.org/drawingml/2006/main">
          <a:off x="0" y="3698849"/>
          <a:ext cx="2181224" cy="3048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900" b="1">
              <a:latin typeface="Arial" panose="020B0604020202020204" pitchFamily="34" charset="0"/>
              <a:cs typeface="Arial" panose="020B0604020202020204" pitchFamily="34" charset="0"/>
            </a:rPr>
            <a:t>Darbinieku skaits </a:t>
          </a:r>
          <a:endParaRPr lang="en-US" sz="9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0.59037</cdr:y>
    </cdr:from>
    <cdr:to>
      <cdr:x>0.22168</cdr:x>
      <cdr:y>0.63397</cdr:y>
    </cdr:to>
    <cdr:sp macro="" textlink="">
      <cdr:nvSpPr>
        <cdr:cNvPr id="19" name="TextBox 1"/>
        <cdr:cNvSpPr txBox="1"/>
      </cdr:nvSpPr>
      <cdr:spPr>
        <a:xfrm xmlns:a="http://schemas.openxmlformats.org/drawingml/2006/main">
          <a:off x="0" y="4127480"/>
          <a:ext cx="2162174" cy="3048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900" b="1">
              <a:latin typeface="Arial" panose="020B0604020202020204" pitchFamily="34" charset="0"/>
              <a:cs typeface="Arial" panose="020B0604020202020204" pitchFamily="34" charset="0"/>
            </a:rPr>
            <a:t>Uzņēmuma statuss</a:t>
          </a:r>
          <a:endParaRPr lang="en-US" sz="9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0.75795</cdr:y>
    </cdr:from>
    <cdr:to>
      <cdr:x>0.22266</cdr:x>
      <cdr:y>0.80154</cdr:y>
    </cdr:to>
    <cdr:sp macro="" textlink="">
      <cdr:nvSpPr>
        <cdr:cNvPr id="21" name="TextBox 1"/>
        <cdr:cNvSpPr txBox="1"/>
      </cdr:nvSpPr>
      <cdr:spPr>
        <a:xfrm xmlns:a="http://schemas.openxmlformats.org/drawingml/2006/main">
          <a:off x="0" y="5299108"/>
          <a:ext cx="2171700" cy="3047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900" b="1">
              <a:latin typeface="Arial" panose="020B0604020202020204" pitchFamily="34" charset="0"/>
              <a:cs typeface="Arial" panose="020B0604020202020204" pitchFamily="34" charset="0"/>
            </a:rPr>
            <a:t>Nozare*</a:t>
          </a:r>
          <a:endParaRPr lang="en-US" sz="900" b="1">
            <a:latin typeface="Arial" panose="020B0604020202020204" pitchFamily="34" charset="0"/>
            <a:cs typeface="Arial" panose="020B060402020202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0.32342</cdr:y>
    </cdr:from>
    <cdr:to>
      <cdr:x>0.22062</cdr:x>
      <cdr:y>0.49679</cdr:y>
    </cdr:to>
    <cdr:sp macro="" textlink="">
      <cdr:nvSpPr>
        <cdr:cNvPr id="3" name="TextBox 1">
          <a:extLst xmlns:a="http://schemas.openxmlformats.org/drawingml/2006/main">
            <a:ext uri="{FF2B5EF4-FFF2-40B4-BE49-F238E27FC236}">
              <a16:creationId xmlns="" xmlns:a16="http://schemas.microsoft.com/office/drawing/2014/main" id="{1C418012-52A6-BF4F-0BC2-131E18FE58AD}"/>
            </a:ext>
          </a:extLst>
        </cdr:cNvPr>
        <cdr:cNvSpPr txBox="1"/>
      </cdr:nvSpPr>
      <cdr:spPr>
        <a:xfrm xmlns:a="http://schemas.openxmlformats.org/drawingml/2006/main">
          <a:off x="-756252" y="1484940"/>
          <a:ext cx="2381893" cy="7960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noProof="1" smtClean="0">
              <a:latin typeface="Arial" panose="020B0604020202020204" pitchFamily="34" charset="0"/>
              <a:cs typeface="Arial" panose="020B0604020202020204" pitchFamily="34" charset="0"/>
            </a:rPr>
            <a:t>Reģistrēta preču zīme ir efektīvas zīmolvedības sastāvdaļa</a:t>
          </a:r>
          <a:endParaRPr lang="lv-LV" sz="1200" b="1" noProof="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0.06734</cdr:y>
    </cdr:from>
    <cdr:to>
      <cdr:x>0.2226</cdr:x>
      <cdr:y>0.23747</cdr:y>
    </cdr:to>
    <cdr:sp macro="" textlink="">
      <cdr:nvSpPr>
        <cdr:cNvPr id="4" name="TextBox 1">
          <a:extLst xmlns:a="http://schemas.openxmlformats.org/drawingml/2006/main">
            <a:ext uri="{FF2B5EF4-FFF2-40B4-BE49-F238E27FC236}">
              <a16:creationId xmlns="" xmlns:a16="http://schemas.microsoft.com/office/drawing/2014/main" id="{D67357F2-E9E1-6493-C7DC-495BF4131CAE}"/>
            </a:ext>
          </a:extLst>
        </cdr:cNvPr>
        <cdr:cNvSpPr txBox="1"/>
      </cdr:nvSpPr>
      <cdr:spPr>
        <a:xfrm xmlns:a="http://schemas.openxmlformats.org/drawingml/2006/main">
          <a:off x="-756252" y="309189"/>
          <a:ext cx="2403270" cy="7811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noProof="1" smtClean="0">
              <a:latin typeface="Arial" panose="020B0604020202020204" pitchFamily="34" charset="0"/>
              <a:cs typeface="Arial" panose="020B0604020202020204" pitchFamily="34" charset="0"/>
            </a:rPr>
            <a:t>Ir svarīgi savlaicīgi parūpēties par savas preču zīmes aizsardzību</a:t>
          </a:r>
          <a:endParaRPr lang="lv-LV" sz="1200" b="1" noProof="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0.57051</cdr:y>
    </cdr:from>
    <cdr:to>
      <cdr:x>0.23311</cdr:x>
      <cdr:y>0.83353</cdr:y>
    </cdr:to>
    <cdr:sp macro="" textlink="">
      <cdr:nvSpPr>
        <cdr:cNvPr id="5" name="TextBox 1">
          <a:extLst xmlns:a="http://schemas.openxmlformats.org/drawingml/2006/main">
            <a:ext uri="{FF2B5EF4-FFF2-40B4-BE49-F238E27FC236}">
              <a16:creationId xmlns="" xmlns:a16="http://schemas.microsoft.com/office/drawing/2014/main" id="{F770B19A-FFB6-92D8-02D4-83DB01213E74}"/>
            </a:ext>
          </a:extLst>
        </cdr:cNvPr>
        <cdr:cNvSpPr txBox="1"/>
      </cdr:nvSpPr>
      <cdr:spPr>
        <a:xfrm xmlns:a="http://schemas.openxmlformats.org/drawingml/2006/main">
          <a:off x="0" y="2619460"/>
          <a:ext cx="2516734" cy="12076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noProof="1" smtClean="0">
              <a:latin typeface="Arial" panose="020B0604020202020204" pitchFamily="34" charset="0"/>
              <a:cs typeface="Arial" panose="020B0604020202020204" pitchFamily="34" charset="0"/>
            </a:rPr>
            <a:t>Ar reģistrāciju preču zīmes īpašniekam tiek piešķirtas izņēmuma tiesības aizliegt citiem izmantot identisku vai līdzīgu zīmi</a:t>
          </a:r>
          <a:endParaRPr lang="lv-LV" sz="1200" b="1" noProof="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0.81855</cdr:y>
    </cdr:from>
    <cdr:to>
      <cdr:x>0.23311</cdr:x>
      <cdr:y>1</cdr:y>
    </cdr:to>
    <cdr:sp macro="" textlink="">
      <cdr:nvSpPr>
        <cdr:cNvPr id="6" name="TextBox 1">
          <a:extLst xmlns:a="http://schemas.openxmlformats.org/drawingml/2006/main">
            <a:ext uri="{FF2B5EF4-FFF2-40B4-BE49-F238E27FC236}">
              <a16:creationId xmlns:lc="http://schemas.openxmlformats.org/drawingml/2006/lockedCanvas" xmlns:a16="http://schemas.microsoft.com/office/drawing/2014/main" xmlns="" id="{F770B19A-FFB6-92D8-02D4-83DB01213E74}"/>
            </a:ext>
          </a:extLst>
        </cdr:cNvPr>
        <cdr:cNvSpPr txBox="1"/>
      </cdr:nvSpPr>
      <cdr:spPr>
        <a:xfrm xmlns:a="http://schemas.openxmlformats.org/drawingml/2006/main">
          <a:off x="0" y="3010921"/>
          <a:ext cx="2002300" cy="6674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noProof="1" smtClean="0">
              <a:latin typeface="Arial" panose="020B0604020202020204" pitchFamily="34" charset="0"/>
              <a:cs typeface="Arial" panose="020B0604020202020204" pitchFamily="34" charset="0"/>
            </a:rPr>
            <a:t>Reģistrēta preču zīme palīdz iegūt investīcijas (piesaistīt investorus uzņēmuma attīstībai)*</a:t>
          </a:r>
          <a:endParaRPr lang="lv-LV" sz="1200" b="1" noProof="1">
            <a:latin typeface="Arial" panose="020B0604020202020204" pitchFamily="34" charset="0"/>
            <a:cs typeface="Arial" panose="020B0604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0.12743</cdr:y>
    </cdr:from>
    <cdr:to>
      <cdr:x>0.14095</cdr:x>
      <cdr:y>0.21672</cdr:y>
    </cdr:to>
    <cdr:sp macro="" textlink="">
      <cdr:nvSpPr>
        <cdr:cNvPr id="2" name="TextBox 1">
          <a:extLst xmlns:a="http://schemas.openxmlformats.org/drawingml/2006/main">
            <a:ext uri="{FF2B5EF4-FFF2-40B4-BE49-F238E27FC236}">
              <a16:creationId xmlns="" xmlns:a16="http://schemas.microsoft.com/office/drawing/2014/main" id="{7879A970-85DF-4A02-AC74-29F8A1685657}"/>
            </a:ext>
          </a:extLst>
        </cdr:cNvPr>
        <cdr:cNvSpPr txBox="1"/>
      </cdr:nvSpPr>
      <cdr:spPr>
        <a:xfrm xmlns:a="http://schemas.openxmlformats.org/drawingml/2006/main">
          <a:off x="0" y="511129"/>
          <a:ext cx="1209637" cy="35815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dirty="0">
              <a:latin typeface="Arial" panose="020B0604020202020204" pitchFamily="34" charset="0"/>
              <a:cs typeface="Arial" panose="020B0604020202020204" pitchFamily="34" charset="0"/>
            </a:rPr>
            <a:t>Visi respondenti</a:t>
          </a:r>
        </a:p>
      </cdr:txBody>
    </cdr:sp>
  </cdr:relSizeAnchor>
  <cdr:relSizeAnchor xmlns:cdr="http://schemas.openxmlformats.org/drawingml/2006/chartDrawing">
    <cdr:from>
      <cdr:x>0</cdr:x>
      <cdr:y>0.39713</cdr:y>
    </cdr:from>
    <cdr:to>
      <cdr:x>0.14206</cdr:x>
      <cdr:y>0.48643</cdr:y>
    </cdr:to>
    <cdr:sp macro="" textlink="">
      <cdr:nvSpPr>
        <cdr:cNvPr id="3" name="TextBox 1">
          <a:extLst xmlns:a="http://schemas.openxmlformats.org/drawingml/2006/main">
            <a:ext uri="{FF2B5EF4-FFF2-40B4-BE49-F238E27FC236}">
              <a16:creationId xmlns="" xmlns:a16="http://schemas.microsoft.com/office/drawing/2014/main" id="{367C6616-C1DA-4D99-8B05-726A6A5A3819}"/>
            </a:ext>
          </a:extLst>
        </cdr:cNvPr>
        <cdr:cNvSpPr txBox="1"/>
      </cdr:nvSpPr>
      <cdr:spPr>
        <a:xfrm xmlns:a="http://schemas.openxmlformats.org/drawingml/2006/main">
          <a:off x="0" y="1195321"/>
          <a:ext cx="1219200" cy="2687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dirty="0">
              <a:latin typeface="Arial" panose="020B0604020202020204" pitchFamily="34" charset="0"/>
              <a:cs typeface="Arial" panose="020B0604020202020204" pitchFamily="34" charset="0"/>
            </a:rPr>
            <a:t>Pieder tiesības</a:t>
          </a:r>
        </a:p>
      </cdr:txBody>
    </cdr:sp>
  </cdr:relSizeAnchor>
  <cdr:relSizeAnchor xmlns:cdr="http://schemas.openxmlformats.org/drawingml/2006/chartDrawing">
    <cdr:from>
      <cdr:x>0</cdr:x>
      <cdr:y>0.67439</cdr:y>
    </cdr:from>
    <cdr:to>
      <cdr:x>0.14206</cdr:x>
      <cdr:y>0.76369</cdr:y>
    </cdr:to>
    <cdr:sp macro="" textlink="">
      <cdr:nvSpPr>
        <cdr:cNvPr id="4" name="TextBox 1">
          <a:extLst xmlns:a="http://schemas.openxmlformats.org/drawingml/2006/main">
            <a:ext uri="{FF2B5EF4-FFF2-40B4-BE49-F238E27FC236}">
              <a16:creationId xmlns="" xmlns:a16="http://schemas.microsoft.com/office/drawing/2014/main" id="{A195A4E3-9C5D-4031-B00E-E108C14F1BA7}"/>
            </a:ext>
          </a:extLst>
        </cdr:cNvPr>
        <cdr:cNvSpPr txBox="1"/>
      </cdr:nvSpPr>
      <cdr:spPr>
        <a:xfrm xmlns:a="http://schemas.openxmlformats.org/drawingml/2006/main">
          <a:off x="0" y="2705082"/>
          <a:ext cx="1219163" cy="3581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dirty="0">
              <a:latin typeface="Arial" panose="020B0604020202020204" pitchFamily="34" charset="0"/>
              <a:cs typeface="Arial" panose="020B0604020202020204" pitchFamily="34" charset="0"/>
            </a:rPr>
            <a:t>Nepieder tiesības</a:t>
          </a: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0.11646</cdr:y>
    </cdr:from>
    <cdr:to>
      <cdr:x>0.34442</cdr:x>
      <cdr:y>0.3098</cdr:y>
    </cdr:to>
    <cdr:sp macro="" textlink="">
      <cdr:nvSpPr>
        <cdr:cNvPr id="3" name="TextBox 1">
          <a:extLst xmlns:a="http://schemas.openxmlformats.org/drawingml/2006/main">
            <a:ext uri="{FF2B5EF4-FFF2-40B4-BE49-F238E27FC236}">
              <a16:creationId xmlns="" xmlns:a16="http://schemas.microsoft.com/office/drawing/2014/main" id="{C30C68D8-9FC7-AFBD-1089-5E70F32FCDEC}"/>
            </a:ext>
          </a:extLst>
        </cdr:cNvPr>
        <cdr:cNvSpPr txBox="1"/>
      </cdr:nvSpPr>
      <cdr:spPr>
        <a:xfrm xmlns:a="http://schemas.openxmlformats.org/drawingml/2006/main">
          <a:off x="0" y="455256"/>
          <a:ext cx="3352774" cy="7557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dirty="0">
              <a:latin typeface="Arial" panose="020B0604020202020204" pitchFamily="34" charset="0"/>
              <a:cs typeface="Arial" panose="020B0604020202020204" pitchFamily="34" charset="0"/>
            </a:rPr>
            <a:t>Patents tā īpašniekam dod tiesības uz noteiktu laiku aizliegt citiem ražot un arī tirgot produktus, kuros ietverts patentētais izgudrojums</a:t>
          </a:r>
        </a:p>
      </cdr:txBody>
    </cdr:sp>
  </cdr:relSizeAnchor>
  <cdr:relSizeAnchor xmlns:cdr="http://schemas.openxmlformats.org/drawingml/2006/chartDrawing">
    <cdr:from>
      <cdr:x>0</cdr:x>
      <cdr:y>0.57631</cdr:y>
    </cdr:from>
    <cdr:to>
      <cdr:x>0.3454</cdr:x>
      <cdr:y>0.76965</cdr:y>
    </cdr:to>
    <cdr:sp macro="" textlink="">
      <cdr:nvSpPr>
        <cdr:cNvPr id="4" name="TextBox 1">
          <a:extLst xmlns:a="http://schemas.openxmlformats.org/drawingml/2006/main">
            <a:ext uri="{FF2B5EF4-FFF2-40B4-BE49-F238E27FC236}">
              <a16:creationId xmlns="" xmlns:a16="http://schemas.microsoft.com/office/drawing/2014/main" id="{B9800DCB-457C-2DD7-5F75-D6FC2A94FA7F}"/>
            </a:ext>
          </a:extLst>
        </cdr:cNvPr>
        <cdr:cNvSpPr txBox="1"/>
      </cdr:nvSpPr>
      <cdr:spPr>
        <a:xfrm xmlns:a="http://schemas.openxmlformats.org/drawingml/2006/main">
          <a:off x="0" y="1866384"/>
          <a:ext cx="3362325" cy="6261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a:latin typeface="Arial" panose="020B0604020202020204" pitchFamily="34" charset="0"/>
              <a:cs typeface="Arial" panose="020B0604020202020204" pitchFamily="34" charset="0"/>
            </a:rPr>
            <a:t>Patenti palīdz iegūt investīcijas (piesaistīt investorus inovatīva produkta izstrādei)</a:t>
          </a:r>
        </a:p>
      </cdr:txBody>
    </cdr:sp>
  </cdr:relSizeAnchor>
  <cdr:relSizeAnchor xmlns:cdr="http://schemas.openxmlformats.org/drawingml/2006/chartDrawing">
    <cdr:from>
      <cdr:x>0.00641</cdr:x>
      <cdr:y>0.79102</cdr:y>
    </cdr:from>
    <cdr:to>
      <cdr:x>0.3454</cdr:x>
      <cdr:y>0.98436</cdr:y>
    </cdr:to>
    <cdr:sp macro="" textlink="">
      <cdr:nvSpPr>
        <cdr:cNvPr id="5" name="TextBox 1">
          <a:extLst xmlns:a="http://schemas.openxmlformats.org/drawingml/2006/main">
            <a:ext uri="{FF2B5EF4-FFF2-40B4-BE49-F238E27FC236}">
              <a16:creationId xmlns="" xmlns:a16="http://schemas.microsoft.com/office/drawing/2014/main" id="{D4861D01-2AFD-3096-4F61-2135190091D9}"/>
            </a:ext>
          </a:extLst>
        </cdr:cNvPr>
        <cdr:cNvSpPr txBox="1"/>
      </cdr:nvSpPr>
      <cdr:spPr>
        <a:xfrm xmlns:a="http://schemas.openxmlformats.org/drawingml/2006/main">
          <a:off x="62397" y="2561720"/>
          <a:ext cx="3299927" cy="6261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a:latin typeface="Arial" panose="020B0604020202020204" pitchFamily="34" charset="0"/>
              <a:cs typeface="Arial" panose="020B0604020202020204" pitchFamily="34" charset="0"/>
            </a:rPr>
            <a:t>Patents pats ir spēcīgs rīks, lai novērstu iespējamos pārkāpumus</a:t>
          </a:r>
        </a:p>
      </cdr:txBody>
    </cdr:sp>
  </cdr:relSizeAnchor>
  <cdr:relSizeAnchor xmlns:cdr="http://schemas.openxmlformats.org/drawingml/2006/chartDrawing">
    <cdr:from>
      <cdr:x>0</cdr:x>
      <cdr:y>0.36168</cdr:y>
    </cdr:from>
    <cdr:to>
      <cdr:x>0.34247</cdr:x>
      <cdr:y>0.55502</cdr:y>
    </cdr:to>
    <cdr:sp macro="" textlink="">
      <cdr:nvSpPr>
        <cdr:cNvPr id="6" name="TextBox 1">
          <a:extLst xmlns:a="http://schemas.openxmlformats.org/drawingml/2006/main">
            <a:ext uri="{FF2B5EF4-FFF2-40B4-BE49-F238E27FC236}">
              <a16:creationId xmlns="" xmlns:a16="http://schemas.microsoft.com/office/drawing/2014/main" id="{5EF3DC25-57A1-44D8-BFBE-93EB017CDE04}"/>
            </a:ext>
          </a:extLst>
        </cdr:cNvPr>
        <cdr:cNvSpPr txBox="1"/>
      </cdr:nvSpPr>
      <cdr:spPr>
        <a:xfrm xmlns:a="http://schemas.openxmlformats.org/drawingml/2006/main">
          <a:off x="0" y="1171303"/>
          <a:ext cx="3333750" cy="6261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a:latin typeface="Arial" panose="020B0604020202020204" pitchFamily="34" charset="0"/>
              <a:cs typeface="Arial" panose="020B0604020202020204" pitchFamily="34" charset="0"/>
            </a:rPr>
            <a:t>Patenta iegūšana uzlabo uzņēmuma konkurētspēju</a:t>
          </a: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0.08837</cdr:y>
    </cdr:from>
    <cdr:to>
      <cdr:x>0.2584</cdr:x>
      <cdr:y>0.31676</cdr:y>
    </cdr:to>
    <cdr:sp macro="" textlink="">
      <cdr:nvSpPr>
        <cdr:cNvPr id="10" name="TextBox 1">
          <a:extLst xmlns:a="http://schemas.openxmlformats.org/drawingml/2006/main">
            <a:ext uri="{FF2B5EF4-FFF2-40B4-BE49-F238E27FC236}">
              <a16:creationId xmlns="" xmlns:a16="http://schemas.microsoft.com/office/drawing/2014/main" id="{BF874214-D7B8-EEF1-26AE-B4116E933B20}"/>
            </a:ext>
          </a:extLst>
        </cdr:cNvPr>
        <cdr:cNvSpPr txBox="1"/>
      </cdr:nvSpPr>
      <cdr:spPr>
        <a:xfrm xmlns:a="http://schemas.openxmlformats.org/drawingml/2006/main">
          <a:off x="0" y="394619"/>
          <a:ext cx="2522792" cy="10198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a:latin typeface="Arial" panose="020B0604020202020204" pitchFamily="34" charset="0"/>
              <a:cs typeface="Arial" panose="020B0604020202020204" pitchFamily="34" charset="0"/>
            </a:rPr>
            <a:t>Patents tā īpašniekam dod tiesības uz noteiktu laiku aizliegt citiem ražot un arī tirgot produktus, kuros ietverts patentētais izgudrojums</a:t>
          </a:r>
        </a:p>
      </cdr:txBody>
    </cdr:sp>
  </cdr:relSizeAnchor>
  <cdr:relSizeAnchor xmlns:cdr="http://schemas.openxmlformats.org/drawingml/2006/chartDrawing">
    <cdr:from>
      <cdr:x>0</cdr:x>
      <cdr:y>0.34651</cdr:y>
    </cdr:from>
    <cdr:to>
      <cdr:x>0.25854</cdr:x>
      <cdr:y>0.45505</cdr:y>
    </cdr:to>
    <cdr:sp macro="" textlink="">
      <cdr:nvSpPr>
        <cdr:cNvPr id="11" name="TextBox 1">
          <a:extLst xmlns:a="http://schemas.openxmlformats.org/drawingml/2006/main">
            <a:ext uri="{FF2B5EF4-FFF2-40B4-BE49-F238E27FC236}">
              <a16:creationId xmlns="" xmlns:a16="http://schemas.microsoft.com/office/drawing/2014/main" id="{4B1FFF41-AA58-172A-9EFC-EDB678097CA0}"/>
            </a:ext>
          </a:extLst>
        </cdr:cNvPr>
        <cdr:cNvSpPr txBox="1"/>
      </cdr:nvSpPr>
      <cdr:spPr>
        <a:xfrm xmlns:a="http://schemas.openxmlformats.org/drawingml/2006/main">
          <a:off x="0" y="1547362"/>
          <a:ext cx="2524125" cy="4846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a:latin typeface="Arial" panose="020B0604020202020204" pitchFamily="34" charset="0"/>
              <a:cs typeface="Arial" panose="020B0604020202020204" pitchFamily="34" charset="0"/>
            </a:rPr>
            <a:t>Patenta iegūšana uzlabo uzņēmuma konkurētspēju</a:t>
          </a:r>
        </a:p>
      </cdr:txBody>
    </cdr:sp>
  </cdr:relSizeAnchor>
  <cdr:relSizeAnchor xmlns:cdr="http://schemas.openxmlformats.org/drawingml/2006/chartDrawing">
    <cdr:from>
      <cdr:x>0</cdr:x>
      <cdr:y>0.53635</cdr:y>
    </cdr:from>
    <cdr:to>
      <cdr:x>0.25561</cdr:x>
      <cdr:y>0.70951</cdr:y>
    </cdr:to>
    <cdr:sp macro="" textlink="">
      <cdr:nvSpPr>
        <cdr:cNvPr id="12" name="TextBox 1">
          <a:extLst xmlns:a="http://schemas.openxmlformats.org/drawingml/2006/main">
            <a:ext uri="{FF2B5EF4-FFF2-40B4-BE49-F238E27FC236}">
              <a16:creationId xmlns="" xmlns:a16="http://schemas.microsoft.com/office/drawing/2014/main" id="{CEA4C805-95AE-0878-C657-C27B8D543E3A}"/>
            </a:ext>
          </a:extLst>
        </cdr:cNvPr>
        <cdr:cNvSpPr txBox="1"/>
      </cdr:nvSpPr>
      <cdr:spPr>
        <a:xfrm xmlns:a="http://schemas.openxmlformats.org/drawingml/2006/main">
          <a:off x="0" y="2395084"/>
          <a:ext cx="2495550" cy="7732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a:latin typeface="Arial" panose="020B0604020202020204" pitchFamily="34" charset="0"/>
              <a:cs typeface="Arial" panose="020B0604020202020204" pitchFamily="34" charset="0"/>
            </a:rPr>
            <a:t>Patenti palīdz iegūt investīcijas (piesaistīt investorus inovatīva produkta izstrādei)</a:t>
          </a:r>
        </a:p>
      </cdr:txBody>
    </cdr:sp>
  </cdr:relSizeAnchor>
  <cdr:relSizeAnchor xmlns:cdr="http://schemas.openxmlformats.org/drawingml/2006/chartDrawing">
    <cdr:from>
      <cdr:x>0</cdr:x>
      <cdr:y>0.76018</cdr:y>
    </cdr:from>
    <cdr:to>
      <cdr:x>0.25756</cdr:x>
      <cdr:y>0.89605</cdr:y>
    </cdr:to>
    <cdr:sp macro="" textlink="">
      <cdr:nvSpPr>
        <cdr:cNvPr id="13" name="TextBox 1">
          <a:extLst xmlns:a="http://schemas.openxmlformats.org/drawingml/2006/main">
            <a:ext uri="{FF2B5EF4-FFF2-40B4-BE49-F238E27FC236}">
              <a16:creationId xmlns="" xmlns:a16="http://schemas.microsoft.com/office/drawing/2014/main" id="{6C2F4D46-B579-5D9C-04FA-B771EBE50E57}"/>
            </a:ext>
          </a:extLst>
        </cdr:cNvPr>
        <cdr:cNvSpPr txBox="1"/>
      </cdr:nvSpPr>
      <cdr:spPr>
        <a:xfrm xmlns:a="http://schemas.openxmlformats.org/drawingml/2006/main">
          <a:off x="0" y="3394611"/>
          <a:ext cx="2514600" cy="6067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a:latin typeface="Arial" panose="020B0604020202020204" pitchFamily="34" charset="0"/>
              <a:cs typeface="Arial" panose="020B0604020202020204" pitchFamily="34" charset="0"/>
            </a:rPr>
            <a:t>Patents pats ir spēcīgs rīks, lai novērstu iespējamos pārkāpumus</a:t>
          </a: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0.16547</cdr:y>
    </cdr:from>
    <cdr:to>
      <cdr:x>0.16113</cdr:x>
      <cdr:y>0.25476</cdr:y>
    </cdr:to>
    <cdr:sp macro="" textlink="">
      <cdr:nvSpPr>
        <cdr:cNvPr id="2" name="TextBox 1">
          <a:extLst xmlns:a="http://schemas.openxmlformats.org/drawingml/2006/main">
            <a:ext uri="{FF2B5EF4-FFF2-40B4-BE49-F238E27FC236}">
              <a16:creationId xmlns="" xmlns:a16="http://schemas.microsoft.com/office/drawing/2014/main" id="{1A69CC0C-DBB4-4A6B-9699-FCD9FDBFFF2A}"/>
            </a:ext>
          </a:extLst>
        </cdr:cNvPr>
        <cdr:cNvSpPr txBox="1"/>
      </cdr:nvSpPr>
      <cdr:spPr>
        <a:xfrm xmlns:a="http://schemas.openxmlformats.org/drawingml/2006/main">
          <a:off x="0" y="498038"/>
          <a:ext cx="1571625" cy="26875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a:latin typeface="Arial" panose="020B0604020202020204" pitchFamily="34" charset="0"/>
              <a:cs typeface="Arial" panose="020B0604020202020204" pitchFamily="34" charset="0"/>
            </a:rPr>
            <a:t>Visi respondenti</a:t>
          </a:r>
        </a:p>
      </cdr:txBody>
    </cdr:sp>
  </cdr:relSizeAnchor>
  <cdr:relSizeAnchor xmlns:cdr="http://schemas.openxmlformats.org/drawingml/2006/chartDrawing">
    <cdr:from>
      <cdr:x>0</cdr:x>
      <cdr:y>0.46064</cdr:y>
    </cdr:from>
    <cdr:to>
      <cdr:x>0.16113</cdr:x>
      <cdr:y>0.54994</cdr:y>
    </cdr:to>
    <cdr:sp macro="" textlink="">
      <cdr:nvSpPr>
        <cdr:cNvPr id="3" name="TextBox 1">
          <a:extLst xmlns:a="http://schemas.openxmlformats.org/drawingml/2006/main">
            <a:ext uri="{FF2B5EF4-FFF2-40B4-BE49-F238E27FC236}">
              <a16:creationId xmlns="" xmlns:a16="http://schemas.microsoft.com/office/drawing/2014/main" id="{E2A1B358-BD0E-4BA4-A734-3E80DCD03DD7}"/>
            </a:ext>
          </a:extLst>
        </cdr:cNvPr>
        <cdr:cNvSpPr txBox="1"/>
      </cdr:nvSpPr>
      <cdr:spPr>
        <a:xfrm xmlns:a="http://schemas.openxmlformats.org/drawingml/2006/main">
          <a:off x="0" y="1386489"/>
          <a:ext cx="1571625" cy="2687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a:latin typeface="Arial" panose="020B0604020202020204" pitchFamily="34" charset="0"/>
              <a:cs typeface="Arial" panose="020B0604020202020204" pitchFamily="34" charset="0"/>
            </a:rPr>
            <a:t>Pieder tiesības</a:t>
          </a:r>
        </a:p>
      </cdr:txBody>
    </cdr:sp>
  </cdr:relSizeAnchor>
  <cdr:relSizeAnchor xmlns:cdr="http://schemas.openxmlformats.org/drawingml/2006/chartDrawing">
    <cdr:from>
      <cdr:x>0</cdr:x>
      <cdr:y>0.74467</cdr:y>
    </cdr:from>
    <cdr:to>
      <cdr:x>0.16113</cdr:x>
      <cdr:y>0.83397</cdr:y>
    </cdr:to>
    <cdr:sp macro="" textlink="">
      <cdr:nvSpPr>
        <cdr:cNvPr id="4" name="TextBox 1">
          <a:extLst xmlns:a="http://schemas.openxmlformats.org/drawingml/2006/main">
            <a:ext uri="{FF2B5EF4-FFF2-40B4-BE49-F238E27FC236}">
              <a16:creationId xmlns="" xmlns:a16="http://schemas.microsoft.com/office/drawing/2014/main" id="{AFF35AB8-586A-4C3A-93E4-C5D79BB67177}"/>
            </a:ext>
          </a:extLst>
        </cdr:cNvPr>
        <cdr:cNvSpPr txBox="1"/>
      </cdr:nvSpPr>
      <cdr:spPr>
        <a:xfrm xmlns:a="http://schemas.openxmlformats.org/drawingml/2006/main">
          <a:off x="0" y="2241390"/>
          <a:ext cx="1571625" cy="2687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a:latin typeface="Arial" panose="020B0604020202020204" pitchFamily="34" charset="0"/>
              <a:cs typeface="Arial" panose="020B0604020202020204" pitchFamily="34" charset="0"/>
            </a:rPr>
            <a:t>Nepieder tiesības</a:t>
          </a: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0.09356</cdr:y>
    </cdr:from>
    <cdr:to>
      <cdr:x>0.31074</cdr:x>
      <cdr:y>0.30877</cdr:y>
    </cdr:to>
    <cdr:sp macro="" textlink="">
      <cdr:nvSpPr>
        <cdr:cNvPr id="2" name="TextBox 1">
          <a:extLst xmlns:a="http://schemas.openxmlformats.org/drawingml/2006/main">
            <a:ext uri="{FF2B5EF4-FFF2-40B4-BE49-F238E27FC236}">
              <a16:creationId xmlns="" xmlns:a16="http://schemas.microsoft.com/office/drawing/2014/main" id="{D6B8A01D-AFEF-DCCC-F3E7-E08D5472E944}"/>
            </a:ext>
          </a:extLst>
        </cdr:cNvPr>
        <cdr:cNvSpPr txBox="1"/>
      </cdr:nvSpPr>
      <cdr:spPr>
        <a:xfrm xmlns:a="http://schemas.openxmlformats.org/drawingml/2006/main">
          <a:off x="0" y="320124"/>
          <a:ext cx="3033494" cy="7363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lv-LV" sz="1200" b="1" dirty="0">
              <a:latin typeface="Arial" panose="020B0604020202020204" pitchFamily="34" charset="0"/>
              <a:cs typeface="Arial" panose="020B0604020202020204" pitchFamily="34" charset="0"/>
            </a:rPr>
            <a:t>Ir svarīgi savlaicīgi parūpēties par sava dizaina aizsardzību</a:t>
          </a:r>
        </a:p>
      </cdr:txBody>
    </cdr:sp>
  </cdr:relSizeAnchor>
  <cdr:relSizeAnchor xmlns:cdr="http://schemas.openxmlformats.org/drawingml/2006/chartDrawing">
    <cdr:from>
      <cdr:x>0</cdr:x>
      <cdr:y>0.34006</cdr:y>
    </cdr:from>
    <cdr:to>
      <cdr:x>0.31218</cdr:x>
      <cdr:y>0.55527</cdr:y>
    </cdr:to>
    <cdr:sp macro="" textlink="">
      <cdr:nvSpPr>
        <cdr:cNvPr id="3" name="TextBox 1">
          <a:extLst xmlns:a="http://schemas.openxmlformats.org/drawingml/2006/main">
            <a:ext uri="{FF2B5EF4-FFF2-40B4-BE49-F238E27FC236}">
              <a16:creationId xmlns="" xmlns:a16="http://schemas.microsoft.com/office/drawing/2014/main" id="{A5C1A922-A5C8-4CA2-A6AF-B81A5DAC82E3}"/>
            </a:ext>
          </a:extLst>
        </cdr:cNvPr>
        <cdr:cNvSpPr txBox="1"/>
      </cdr:nvSpPr>
      <cdr:spPr>
        <a:xfrm xmlns:a="http://schemas.openxmlformats.org/drawingml/2006/main">
          <a:off x="0" y="1163546"/>
          <a:ext cx="3047562" cy="73636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dirty="0">
              <a:latin typeface="Arial" panose="020B0604020202020204" pitchFamily="34" charset="0"/>
              <a:cs typeface="Arial" panose="020B0604020202020204" pitchFamily="34" charset="0"/>
            </a:rPr>
            <a:t>Ir vieglāk pierādīt savas tiesības uz dizainparaugu, ja tas ir reģistrēts</a:t>
          </a:r>
        </a:p>
      </cdr:txBody>
    </cdr:sp>
  </cdr:relSizeAnchor>
  <cdr:relSizeAnchor xmlns:cdr="http://schemas.openxmlformats.org/drawingml/2006/chartDrawing">
    <cdr:from>
      <cdr:x>0</cdr:x>
      <cdr:y>0.58222</cdr:y>
    </cdr:from>
    <cdr:to>
      <cdr:x>0.31159</cdr:x>
      <cdr:y>0.79743</cdr:y>
    </cdr:to>
    <cdr:sp macro="" textlink="">
      <cdr:nvSpPr>
        <cdr:cNvPr id="4" name="TextBox 1">
          <a:extLst xmlns:a="http://schemas.openxmlformats.org/drawingml/2006/main">
            <a:ext uri="{FF2B5EF4-FFF2-40B4-BE49-F238E27FC236}">
              <a16:creationId xmlns="" xmlns:a16="http://schemas.microsoft.com/office/drawing/2014/main" id="{A5C1A922-A5C8-4CA2-A6AF-B81A5DAC82E3}"/>
            </a:ext>
          </a:extLst>
        </cdr:cNvPr>
        <cdr:cNvSpPr txBox="1"/>
      </cdr:nvSpPr>
      <cdr:spPr>
        <a:xfrm xmlns:a="http://schemas.openxmlformats.org/drawingml/2006/main">
          <a:off x="0" y="1992132"/>
          <a:ext cx="2469935" cy="7363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dirty="0">
              <a:latin typeface="Arial" panose="020B0604020202020204" pitchFamily="34" charset="0"/>
              <a:cs typeface="Arial" panose="020B0604020202020204" pitchFamily="34" charset="0"/>
            </a:rPr>
            <a:t>Īpašnieks var aizliegt citiem izmantot izstrādājumus, kuru dizains būtiski neatšķiras no reģistrētā dizainparauga*</a:t>
          </a:r>
        </a:p>
      </cdr:txBody>
    </cdr:sp>
  </cdr:relSizeAnchor>
  <cdr:relSizeAnchor xmlns:cdr="http://schemas.openxmlformats.org/drawingml/2006/chartDrawing">
    <cdr:from>
      <cdr:x>0</cdr:x>
      <cdr:y>0.82019</cdr:y>
    </cdr:from>
    <cdr:to>
      <cdr:x>0.31074</cdr:x>
      <cdr:y>1</cdr:y>
    </cdr:to>
    <cdr:sp macro="" textlink="">
      <cdr:nvSpPr>
        <cdr:cNvPr id="5" name="TextBox 1">
          <a:extLst xmlns:a="http://schemas.openxmlformats.org/drawingml/2006/main">
            <a:ext uri="{FF2B5EF4-FFF2-40B4-BE49-F238E27FC236}">
              <a16:creationId xmlns="" xmlns:a16="http://schemas.microsoft.com/office/drawing/2014/main" id="{A5C1A922-A5C8-4CA2-A6AF-B81A5DAC82E3}"/>
            </a:ext>
          </a:extLst>
        </cdr:cNvPr>
        <cdr:cNvSpPr txBox="1"/>
      </cdr:nvSpPr>
      <cdr:spPr>
        <a:xfrm xmlns:a="http://schemas.openxmlformats.org/drawingml/2006/main">
          <a:off x="0" y="2806355"/>
          <a:ext cx="3033495" cy="6152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dirty="0">
              <a:latin typeface="Arial" panose="020B0604020202020204" pitchFamily="34" charset="0"/>
              <a:cs typeface="Arial" panose="020B0604020202020204" pitchFamily="34" charset="0"/>
            </a:rPr>
            <a:t>Dizainparaugs pasargā no kopēšanas un atdarināšanas</a:t>
          </a:r>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0.07877</cdr:y>
    </cdr:from>
    <cdr:to>
      <cdr:x>0.21986</cdr:x>
      <cdr:y>0.23327</cdr:y>
    </cdr:to>
    <cdr:sp macro="" textlink="">
      <cdr:nvSpPr>
        <cdr:cNvPr id="3" name="TextBox 1">
          <a:extLst xmlns:a="http://schemas.openxmlformats.org/drawingml/2006/main">
            <a:ext uri="{FF2B5EF4-FFF2-40B4-BE49-F238E27FC236}">
              <a16:creationId xmlns="" xmlns:a16="http://schemas.microsoft.com/office/drawing/2014/main" id="{15942888-0522-6488-234A-B11BBB512D78}"/>
            </a:ext>
          </a:extLst>
        </cdr:cNvPr>
        <cdr:cNvSpPr txBox="1"/>
      </cdr:nvSpPr>
      <cdr:spPr>
        <a:xfrm xmlns:a="http://schemas.openxmlformats.org/drawingml/2006/main">
          <a:off x="0" y="404451"/>
          <a:ext cx="2143124" cy="7932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a:latin typeface="Arial" panose="020B0604020202020204" pitchFamily="34" charset="0"/>
              <a:cs typeface="Arial" panose="020B0604020202020204" pitchFamily="34" charset="0"/>
            </a:rPr>
            <a:t>Ir svarīgi savlaicīgi parūpēties par sava dizaina aizsardzību</a:t>
          </a:r>
        </a:p>
      </cdr:txBody>
    </cdr:sp>
  </cdr:relSizeAnchor>
  <cdr:relSizeAnchor xmlns:cdr="http://schemas.openxmlformats.org/drawingml/2006/chartDrawing">
    <cdr:from>
      <cdr:x>0</cdr:x>
      <cdr:y>0.30851</cdr:y>
    </cdr:from>
    <cdr:to>
      <cdr:x>0.2179</cdr:x>
      <cdr:y>0.44481</cdr:y>
    </cdr:to>
    <cdr:sp macro="" textlink="">
      <cdr:nvSpPr>
        <cdr:cNvPr id="4" name="TextBox 1">
          <a:extLst xmlns:a="http://schemas.openxmlformats.org/drawingml/2006/main">
            <a:ext uri="{FF2B5EF4-FFF2-40B4-BE49-F238E27FC236}">
              <a16:creationId xmlns="" xmlns:a16="http://schemas.microsoft.com/office/drawing/2014/main" id="{E449C990-D02E-4DE1-73A1-AE093825BAA9}"/>
            </a:ext>
          </a:extLst>
        </cdr:cNvPr>
        <cdr:cNvSpPr txBox="1"/>
      </cdr:nvSpPr>
      <cdr:spPr>
        <a:xfrm xmlns:a="http://schemas.openxmlformats.org/drawingml/2006/main">
          <a:off x="0" y="1584069"/>
          <a:ext cx="2124075" cy="6998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a:latin typeface="Arial" panose="020B0604020202020204" pitchFamily="34" charset="0"/>
              <a:cs typeface="Arial" panose="020B0604020202020204" pitchFamily="34" charset="0"/>
            </a:rPr>
            <a:t>Ir vieglāk pierādīt savas tiesības uz dizainparaugu, ja tas ir reģistrēts</a:t>
          </a:r>
        </a:p>
      </cdr:txBody>
    </cdr:sp>
  </cdr:relSizeAnchor>
  <cdr:relSizeAnchor xmlns:cdr="http://schemas.openxmlformats.org/drawingml/2006/chartDrawing">
    <cdr:from>
      <cdr:x>0</cdr:x>
      <cdr:y>0.55039</cdr:y>
    </cdr:from>
    <cdr:to>
      <cdr:x>0.22083</cdr:x>
      <cdr:y>0.77534</cdr:y>
    </cdr:to>
    <cdr:sp macro="" textlink="">
      <cdr:nvSpPr>
        <cdr:cNvPr id="5" name="TextBox 1">
          <a:extLst xmlns:a="http://schemas.openxmlformats.org/drawingml/2006/main">
            <a:ext uri="{FF2B5EF4-FFF2-40B4-BE49-F238E27FC236}">
              <a16:creationId xmlns="" xmlns:a16="http://schemas.microsoft.com/office/drawing/2014/main" id="{44F01FB5-630D-C2D0-19FA-18358D8F2442}"/>
            </a:ext>
          </a:extLst>
        </cdr:cNvPr>
        <cdr:cNvSpPr txBox="1"/>
      </cdr:nvSpPr>
      <cdr:spPr>
        <a:xfrm xmlns:a="http://schemas.openxmlformats.org/drawingml/2006/main">
          <a:off x="0" y="2523519"/>
          <a:ext cx="2422736" cy="10314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dirty="0">
              <a:latin typeface="Arial" panose="020B0604020202020204" pitchFamily="34" charset="0"/>
              <a:cs typeface="Arial" panose="020B0604020202020204" pitchFamily="34" charset="0"/>
            </a:rPr>
            <a:t>Īpašnieks var aizliegt citiem izmantot izstrādājumus, kuru dizains būtiski neatšķiras no reģistrētā dizainparauga*</a:t>
          </a:r>
        </a:p>
      </cdr:txBody>
    </cdr:sp>
  </cdr:relSizeAnchor>
  <cdr:relSizeAnchor xmlns:cdr="http://schemas.openxmlformats.org/drawingml/2006/chartDrawing">
    <cdr:from>
      <cdr:x>0</cdr:x>
      <cdr:y>0.76162</cdr:y>
    </cdr:from>
    <cdr:to>
      <cdr:x>0.21888</cdr:x>
      <cdr:y>0.92774</cdr:y>
    </cdr:to>
    <cdr:sp macro="" textlink="">
      <cdr:nvSpPr>
        <cdr:cNvPr id="6" name="TextBox 1">
          <a:extLst xmlns:a="http://schemas.openxmlformats.org/drawingml/2006/main">
            <a:ext uri="{FF2B5EF4-FFF2-40B4-BE49-F238E27FC236}">
              <a16:creationId xmlns="" xmlns:a16="http://schemas.microsoft.com/office/drawing/2014/main" id="{204C9CD7-CF70-E947-B8E0-80680FB377CF}"/>
            </a:ext>
          </a:extLst>
        </cdr:cNvPr>
        <cdr:cNvSpPr txBox="1"/>
      </cdr:nvSpPr>
      <cdr:spPr>
        <a:xfrm xmlns:a="http://schemas.openxmlformats.org/drawingml/2006/main">
          <a:off x="0" y="3492018"/>
          <a:ext cx="2401343" cy="7616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dirty="0">
              <a:latin typeface="Arial" panose="020B0604020202020204" pitchFamily="34" charset="0"/>
              <a:cs typeface="Arial" panose="020B0604020202020204" pitchFamily="34" charset="0"/>
            </a:rPr>
            <a:t>Dizainparaugs pasargā no kopēšanas un atdarināšanas</a:t>
          </a:r>
        </a:p>
      </cdr:txBody>
    </cdr:sp>
  </cdr:relSizeAnchor>
</c:userShapes>
</file>

<file path=ppt/drawings/drawing17.xml><?xml version="1.0" encoding="utf-8"?>
<c:userShapes xmlns:c="http://schemas.openxmlformats.org/drawingml/2006/chart">
  <cdr:relSizeAnchor xmlns:cdr="http://schemas.openxmlformats.org/drawingml/2006/chartDrawing">
    <cdr:from>
      <cdr:x>1.02526E-7</cdr:x>
      <cdr:y>0.16214</cdr:y>
    </cdr:from>
    <cdr:to>
      <cdr:x>0.1851</cdr:x>
      <cdr:y>0.26721</cdr:y>
    </cdr:to>
    <cdr:sp macro="" textlink="">
      <cdr:nvSpPr>
        <cdr:cNvPr id="2" name="TextBox 1">
          <a:extLst xmlns:a="http://schemas.openxmlformats.org/drawingml/2006/main">
            <a:ext uri="{FF2B5EF4-FFF2-40B4-BE49-F238E27FC236}">
              <a16:creationId xmlns="" xmlns:a16="http://schemas.microsoft.com/office/drawing/2014/main" id="{F5E562FB-364F-4AAF-9B4B-F570187F0CEB}"/>
            </a:ext>
          </a:extLst>
        </cdr:cNvPr>
        <cdr:cNvSpPr txBox="1"/>
      </cdr:nvSpPr>
      <cdr:spPr>
        <a:xfrm xmlns:a="http://schemas.openxmlformats.org/drawingml/2006/main">
          <a:off x="1" y="635074"/>
          <a:ext cx="1805354" cy="4115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dirty="0">
              <a:latin typeface="Arial" panose="020B0604020202020204" pitchFamily="34" charset="0"/>
              <a:cs typeface="Arial" panose="020B0604020202020204" pitchFamily="34" charset="0"/>
            </a:rPr>
            <a:t>Par preču zīmēm</a:t>
          </a:r>
        </a:p>
      </cdr:txBody>
    </cdr:sp>
  </cdr:relSizeAnchor>
  <cdr:relSizeAnchor xmlns:cdr="http://schemas.openxmlformats.org/drawingml/2006/chartDrawing">
    <cdr:from>
      <cdr:x>1.02526E-7</cdr:x>
      <cdr:y>0.43046</cdr:y>
    </cdr:from>
    <cdr:to>
      <cdr:x>0.1851</cdr:x>
      <cdr:y>0.54346</cdr:y>
    </cdr:to>
    <cdr:sp macro="" textlink="">
      <cdr:nvSpPr>
        <cdr:cNvPr id="3" name="TextBox 1">
          <a:extLst xmlns:a="http://schemas.openxmlformats.org/drawingml/2006/main">
            <a:ext uri="{FF2B5EF4-FFF2-40B4-BE49-F238E27FC236}">
              <a16:creationId xmlns="" xmlns:a16="http://schemas.microsoft.com/office/drawing/2014/main" id="{CF76B779-64A9-4A71-AB97-A7CAFAE36DA1}"/>
            </a:ext>
          </a:extLst>
        </cdr:cNvPr>
        <cdr:cNvSpPr txBox="1"/>
      </cdr:nvSpPr>
      <cdr:spPr>
        <a:xfrm xmlns:a="http://schemas.openxmlformats.org/drawingml/2006/main">
          <a:off x="1" y="1686030"/>
          <a:ext cx="1805354" cy="4426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dirty="0">
              <a:latin typeface="Arial" panose="020B0604020202020204" pitchFamily="34" charset="0"/>
              <a:cs typeface="Arial" panose="020B0604020202020204" pitchFamily="34" charset="0"/>
            </a:rPr>
            <a:t>Par dizainparaugiem</a:t>
          </a:r>
        </a:p>
      </cdr:txBody>
    </cdr:sp>
  </cdr:relSizeAnchor>
  <cdr:relSizeAnchor xmlns:cdr="http://schemas.openxmlformats.org/drawingml/2006/chartDrawing">
    <cdr:from>
      <cdr:x>1.02526E-7</cdr:x>
      <cdr:y>0.70699</cdr:y>
    </cdr:from>
    <cdr:to>
      <cdr:x>0.1851</cdr:x>
      <cdr:y>0.80017</cdr:y>
    </cdr:to>
    <cdr:sp macro="" textlink="">
      <cdr:nvSpPr>
        <cdr:cNvPr id="4" name="TextBox 1">
          <a:extLst xmlns:a="http://schemas.openxmlformats.org/drawingml/2006/main">
            <a:ext uri="{FF2B5EF4-FFF2-40B4-BE49-F238E27FC236}">
              <a16:creationId xmlns="" xmlns:a16="http://schemas.microsoft.com/office/drawing/2014/main" id="{33BE6959-C5E7-4FC7-B8A3-C79CFD73794B}"/>
            </a:ext>
          </a:extLst>
        </cdr:cNvPr>
        <cdr:cNvSpPr txBox="1"/>
      </cdr:nvSpPr>
      <cdr:spPr>
        <a:xfrm xmlns:a="http://schemas.openxmlformats.org/drawingml/2006/main">
          <a:off x="1" y="2769143"/>
          <a:ext cx="1805354" cy="3649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dirty="0">
              <a:latin typeface="Arial" panose="020B0604020202020204" pitchFamily="34" charset="0"/>
              <a:cs typeface="Arial" panose="020B0604020202020204" pitchFamily="34" charset="0"/>
            </a:rPr>
            <a:t>Par patentiem</a:t>
          </a:r>
        </a:p>
      </cdr:txBody>
    </cdr:sp>
  </cdr:relSizeAnchor>
</c:userShapes>
</file>

<file path=ppt/drawings/drawing18.xml><?xml version="1.0" encoding="utf-8"?>
<c:userShapes xmlns:c="http://schemas.openxmlformats.org/drawingml/2006/chart">
  <cdr:relSizeAnchor xmlns:cdr="http://schemas.openxmlformats.org/drawingml/2006/chartDrawing">
    <cdr:from>
      <cdr:x>0</cdr:x>
      <cdr:y>0.07381</cdr:y>
    </cdr:from>
    <cdr:to>
      <cdr:x>0.22284</cdr:x>
      <cdr:y>0.12314</cdr:y>
    </cdr:to>
    <cdr:sp macro="" textlink="">
      <cdr:nvSpPr>
        <cdr:cNvPr id="2" name="TextBox 1"/>
        <cdr:cNvSpPr txBox="1"/>
      </cdr:nvSpPr>
      <cdr:spPr>
        <a:xfrm xmlns:a="http://schemas.openxmlformats.org/drawingml/2006/main">
          <a:off x="0" y="456125"/>
          <a:ext cx="2177737" cy="3048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900" b="1">
              <a:latin typeface="Arial" panose="020B0604020202020204" pitchFamily="34" charset="0"/>
              <a:cs typeface="Arial" panose="020B0604020202020204" pitchFamily="34" charset="0"/>
            </a:rPr>
            <a:t>Atrašanās vieta</a:t>
          </a:r>
          <a:endParaRPr lang="en-US" sz="9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0.1418</cdr:y>
    </cdr:from>
    <cdr:to>
      <cdr:x>0.22284</cdr:x>
      <cdr:y>0.19113</cdr:y>
    </cdr:to>
    <cdr:sp macro="" textlink="">
      <cdr:nvSpPr>
        <cdr:cNvPr id="3" name="TextBox 1"/>
        <cdr:cNvSpPr txBox="1"/>
      </cdr:nvSpPr>
      <cdr:spPr>
        <a:xfrm xmlns:a="http://schemas.openxmlformats.org/drawingml/2006/main">
          <a:off x="0" y="876243"/>
          <a:ext cx="2177737" cy="3048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900" b="1" dirty="0">
              <a:latin typeface="Arial" panose="020B0604020202020204" pitchFamily="34" charset="0"/>
              <a:cs typeface="Arial" panose="020B0604020202020204" pitchFamily="34" charset="0"/>
            </a:rPr>
            <a:t>Reģions</a:t>
          </a:r>
          <a:endParaRPr lang="en-US" sz="9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0.22158</cdr:y>
    </cdr:from>
    <cdr:to>
      <cdr:x>0.22284</cdr:x>
      <cdr:y>0.27091</cdr:y>
    </cdr:to>
    <cdr:sp macro="" textlink="">
      <cdr:nvSpPr>
        <cdr:cNvPr id="4" name="TextBox 1"/>
        <cdr:cNvSpPr txBox="1"/>
      </cdr:nvSpPr>
      <cdr:spPr>
        <a:xfrm xmlns:a="http://schemas.openxmlformats.org/drawingml/2006/main">
          <a:off x="0" y="1369265"/>
          <a:ext cx="2177737" cy="3048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900" b="1">
              <a:latin typeface="Arial" panose="020B0604020202020204" pitchFamily="34" charset="0"/>
              <a:cs typeface="Arial" panose="020B0604020202020204" pitchFamily="34" charset="0"/>
            </a:rPr>
            <a:t>Pārstāvētais</a:t>
          </a:r>
          <a:r>
            <a:rPr lang="lv-LV" sz="900" b="1" baseline="0">
              <a:latin typeface="Arial" panose="020B0604020202020204" pitchFamily="34" charset="0"/>
              <a:cs typeface="Arial" panose="020B0604020202020204" pitchFamily="34" charset="0"/>
            </a:rPr>
            <a:t> kapitāls</a:t>
          </a:r>
          <a:endParaRPr lang="en-US" sz="9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0.30944</cdr:y>
    </cdr:from>
    <cdr:to>
      <cdr:x>0.22284</cdr:x>
      <cdr:y>0.35877</cdr:y>
    </cdr:to>
    <cdr:sp macro="" textlink="">
      <cdr:nvSpPr>
        <cdr:cNvPr id="5" name="TextBox 1"/>
        <cdr:cNvSpPr txBox="1"/>
      </cdr:nvSpPr>
      <cdr:spPr>
        <a:xfrm xmlns:a="http://schemas.openxmlformats.org/drawingml/2006/main">
          <a:off x="0" y="1912173"/>
          <a:ext cx="2177737" cy="3048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900" b="1">
              <a:latin typeface="Arial" panose="020B0604020202020204" pitchFamily="34" charset="0"/>
              <a:cs typeface="Arial" panose="020B0604020202020204" pitchFamily="34" charset="0"/>
            </a:rPr>
            <a:t>Dibināšanas gads</a:t>
          </a:r>
          <a:endParaRPr lang="en-US" sz="9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0.39269</cdr:y>
    </cdr:from>
    <cdr:to>
      <cdr:x>0.22284</cdr:x>
      <cdr:y>0.44202</cdr:y>
    </cdr:to>
    <cdr:sp macro="" textlink="">
      <cdr:nvSpPr>
        <cdr:cNvPr id="6" name="TextBox 1"/>
        <cdr:cNvSpPr txBox="1"/>
      </cdr:nvSpPr>
      <cdr:spPr>
        <a:xfrm xmlns:a="http://schemas.openxmlformats.org/drawingml/2006/main">
          <a:off x="0" y="2426586"/>
          <a:ext cx="2177737" cy="3048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900" b="1">
              <a:latin typeface="Arial" panose="020B0604020202020204" pitchFamily="34" charset="0"/>
              <a:cs typeface="Arial" panose="020B0604020202020204" pitchFamily="34" charset="0"/>
            </a:rPr>
            <a:t>Juridiskā forma</a:t>
          </a:r>
          <a:endParaRPr lang="en-US" sz="9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0.49134</cdr:y>
    </cdr:from>
    <cdr:to>
      <cdr:x>0.22363</cdr:x>
      <cdr:y>0.54067</cdr:y>
    </cdr:to>
    <cdr:sp macro="" textlink="">
      <cdr:nvSpPr>
        <cdr:cNvPr id="7" name="TextBox 1"/>
        <cdr:cNvSpPr txBox="1"/>
      </cdr:nvSpPr>
      <cdr:spPr>
        <a:xfrm xmlns:a="http://schemas.openxmlformats.org/drawingml/2006/main">
          <a:off x="0" y="3036170"/>
          <a:ext cx="2185458" cy="3048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900" b="1">
              <a:latin typeface="Arial" panose="020B0604020202020204" pitchFamily="34" charset="0"/>
              <a:cs typeface="Arial" panose="020B0604020202020204" pitchFamily="34" charset="0"/>
            </a:rPr>
            <a:t>Darbinieku skaits </a:t>
          </a:r>
          <a:endParaRPr lang="en-US" sz="9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0.58228</cdr:y>
    </cdr:from>
    <cdr:to>
      <cdr:x>0.22168</cdr:x>
      <cdr:y>0.63161</cdr:y>
    </cdr:to>
    <cdr:sp macro="" textlink="">
      <cdr:nvSpPr>
        <cdr:cNvPr id="8" name="TextBox 1"/>
        <cdr:cNvSpPr txBox="1"/>
      </cdr:nvSpPr>
      <cdr:spPr>
        <a:xfrm xmlns:a="http://schemas.openxmlformats.org/drawingml/2006/main">
          <a:off x="0" y="3598128"/>
          <a:ext cx="2166401" cy="3048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900" b="1">
              <a:latin typeface="Arial" panose="020B0604020202020204" pitchFamily="34" charset="0"/>
              <a:cs typeface="Arial" panose="020B0604020202020204" pitchFamily="34" charset="0"/>
            </a:rPr>
            <a:t>Uzņēmuma statuss</a:t>
          </a:r>
          <a:endParaRPr lang="en-US" sz="9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0.78321</cdr:y>
    </cdr:from>
    <cdr:to>
      <cdr:x>0.22266</cdr:x>
      <cdr:y>0.83252</cdr:y>
    </cdr:to>
    <cdr:sp macro="" textlink="">
      <cdr:nvSpPr>
        <cdr:cNvPr id="9" name="TextBox 1"/>
        <cdr:cNvSpPr txBox="1"/>
      </cdr:nvSpPr>
      <cdr:spPr>
        <a:xfrm xmlns:a="http://schemas.openxmlformats.org/drawingml/2006/main">
          <a:off x="0" y="4606125"/>
          <a:ext cx="2175978" cy="2899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900" b="1" dirty="0">
              <a:latin typeface="Arial" panose="020B0604020202020204" pitchFamily="34" charset="0"/>
              <a:cs typeface="Arial" panose="020B0604020202020204" pitchFamily="34" charset="0"/>
            </a:rPr>
            <a:t>Nozare*</a:t>
          </a:r>
          <a:endParaRPr lang="en-US" sz="900" b="1" dirty="0">
            <a:latin typeface="Arial" panose="020B0604020202020204" pitchFamily="34" charset="0"/>
            <a:cs typeface="Arial" panose="020B0604020202020204" pitchFamily="34" charset="0"/>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cdr:x>
      <cdr:y>0.59555</cdr:y>
    </cdr:from>
    <cdr:to>
      <cdr:x>0.26712</cdr:x>
      <cdr:y>0.75554</cdr:y>
    </cdr:to>
    <cdr:sp macro="" textlink="">
      <cdr:nvSpPr>
        <cdr:cNvPr id="2" name="TextBox 1">
          <a:extLst xmlns:a="http://schemas.openxmlformats.org/drawingml/2006/main">
            <a:ext uri="{FF2B5EF4-FFF2-40B4-BE49-F238E27FC236}">
              <a16:creationId xmlns="" xmlns:a16="http://schemas.microsoft.com/office/drawing/2014/main" id="{D6B8A01D-AFEF-DCCC-F3E7-E08D5472E944}"/>
            </a:ext>
          </a:extLst>
        </cdr:cNvPr>
        <cdr:cNvSpPr txBox="1"/>
      </cdr:nvSpPr>
      <cdr:spPr>
        <a:xfrm xmlns:a="http://schemas.openxmlformats.org/drawingml/2006/main">
          <a:off x="0" y="2584842"/>
          <a:ext cx="2600325" cy="6943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lv-LV" sz="1200" b="1">
              <a:latin typeface="Arial" panose="020B0604020202020204" pitchFamily="34" charset="0"/>
              <a:cs typeface="Arial" panose="020B0604020202020204" pitchFamily="34" charset="0"/>
            </a:rPr>
            <a:t>Viltotās preces mūsdienās ļoti līdzinās oriģināliem ražojumiem, tāpēc nav racionāli pārmaksāt</a:t>
          </a:r>
        </a:p>
      </cdr:txBody>
    </cdr:sp>
  </cdr:relSizeAnchor>
  <cdr:relSizeAnchor xmlns:cdr="http://schemas.openxmlformats.org/drawingml/2006/chartDrawing">
    <cdr:from>
      <cdr:x>0</cdr:x>
      <cdr:y>0.85966</cdr:y>
    </cdr:from>
    <cdr:to>
      <cdr:x>0.26712</cdr:x>
      <cdr:y>0.98651</cdr:y>
    </cdr:to>
    <cdr:sp macro="" textlink="">
      <cdr:nvSpPr>
        <cdr:cNvPr id="3" name="TextBox 1">
          <a:extLst xmlns:a="http://schemas.openxmlformats.org/drawingml/2006/main">
            <a:ext uri="{FF2B5EF4-FFF2-40B4-BE49-F238E27FC236}">
              <a16:creationId xmlns="" xmlns:a16="http://schemas.microsoft.com/office/drawing/2014/main" id="{D68A5625-F0B4-E060-5E3B-8824E8C0E187}"/>
            </a:ext>
          </a:extLst>
        </cdr:cNvPr>
        <cdr:cNvSpPr txBox="1"/>
      </cdr:nvSpPr>
      <cdr:spPr>
        <a:xfrm xmlns:a="http://schemas.openxmlformats.org/drawingml/2006/main">
          <a:off x="0" y="3731099"/>
          <a:ext cx="2600325" cy="5505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a:latin typeface="Arial" panose="020B0604020202020204" pitchFamily="34" charset="0"/>
              <a:cs typeface="Arial" panose="020B0604020202020204" pitchFamily="34" charset="0"/>
            </a:rPr>
            <a:t>Mūsdienu piedāvājumu pārpilnā tirgū viltotas produkcijas iegāde nav nekas nosodāms</a:t>
          </a:r>
        </a:p>
      </cdr:txBody>
    </cdr:sp>
  </cdr:relSizeAnchor>
  <cdr:relSizeAnchor xmlns:cdr="http://schemas.openxmlformats.org/drawingml/2006/chartDrawing">
    <cdr:from>
      <cdr:x>0</cdr:x>
      <cdr:y>0.73943</cdr:y>
    </cdr:from>
    <cdr:to>
      <cdr:x>0.26614</cdr:x>
      <cdr:y>0.8506</cdr:y>
    </cdr:to>
    <cdr:sp macro="" textlink="">
      <cdr:nvSpPr>
        <cdr:cNvPr id="4" name="TextBox 1">
          <a:extLst xmlns:a="http://schemas.openxmlformats.org/drawingml/2006/main">
            <a:ext uri="{FF2B5EF4-FFF2-40B4-BE49-F238E27FC236}">
              <a16:creationId xmlns="" xmlns:a16="http://schemas.microsoft.com/office/drawing/2014/main" id="{955FFC74-17B9-C473-9C42-1924D0D00D92}"/>
            </a:ext>
          </a:extLst>
        </cdr:cNvPr>
        <cdr:cNvSpPr txBox="1"/>
      </cdr:nvSpPr>
      <cdr:spPr>
        <a:xfrm xmlns:a="http://schemas.openxmlformats.org/drawingml/2006/main">
          <a:off x="0" y="3651158"/>
          <a:ext cx="2902757" cy="5489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dirty="0">
              <a:latin typeface="Arial" panose="020B0604020202020204" pitchFamily="34" charset="0"/>
              <a:cs typeface="Arial" panose="020B0604020202020204" pitchFamily="34" charset="0"/>
            </a:rPr>
            <a:t>Viltojumu un pirātisku preču iegāde ir “protests” pret lielajiem zīmoliem</a:t>
          </a:r>
        </a:p>
      </cdr:txBody>
    </cdr:sp>
  </cdr:relSizeAnchor>
  <cdr:relSizeAnchor xmlns:cdr="http://schemas.openxmlformats.org/drawingml/2006/chartDrawing">
    <cdr:from>
      <cdr:x>1.02727E-7</cdr:x>
      <cdr:y>0.08408</cdr:y>
    </cdr:from>
    <cdr:to>
      <cdr:x>0.26712</cdr:x>
      <cdr:y>0.21094</cdr:y>
    </cdr:to>
    <cdr:sp macro="" textlink="">
      <cdr:nvSpPr>
        <cdr:cNvPr id="5" name="TextBox 1">
          <a:extLst xmlns:a="http://schemas.openxmlformats.org/drawingml/2006/main">
            <a:ext uri="{FF2B5EF4-FFF2-40B4-BE49-F238E27FC236}">
              <a16:creationId xmlns="" xmlns:a16="http://schemas.microsoft.com/office/drawing/2014/main" id="{117D2ECE-A472-4761-9DB2-04D2862162DD}"/>
            </a:ext>
          </a:extLst>
        </cdr:cNvPr>
        <cdr:cNvSpPr txBox="1"/>
      </cdr:nvSpPr>
      <cdr:spPr>
        <a:xfrm xmlns:a="http://schemas.openxmlformats.org/drawingml/2006/main">
          <a:off x="1" y="364926"/>
          <a:ext cx="2600324" cy="5506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a:latin typeface="Arial" panose="020B0604020202020204" pitchFamily="34" charset="0"/>
              <a:cs typeface="Arial" panose="020B0604020202020204" pitchFamily="34" charset="0"/>
            </a:rPr>
            <a:t>Viltojumi kropļo godīgu konkurenci</a:t>
          </a:r>
        </a:p>
      </cdr:txBody>
    </cdr:sp>
  </cdr:relSizeAnchor>
  <cdr:relSizeAnchor xmlns:cdr="http://schemas.openxmlformats.org/drawingml/2006/chartDrawing">
    <cdr:from>
      <cdr:x>0</cdr:x>
      <cdr:y>0.19856</cdr:y>
    </cdr:from>
    <cdr:to>
      <cdr:x>0.26614</cdr:x>
      <cdr:y>0.32542</cdr:y>
    </cdr:to>
    <cdr:sp macro="" textlink="">
      <cdr:nvSpPr>
        <cdr:cNvPr id="6" name="TextBox 1">
          <a:extLst xmlns:a="http://schemas.openxmlformats.org/drawingml/2006/main">
            <a:ext uri="{FF2B5EF4-FFF2-40B4-BE49-F238E27FC236}">
              <a16:creationId xmlns="" xmlns:a16="http://schemas.microsoft.com/office/drawing/2014/main" id="{D5960C22-452A-4B95-A440-AF4CE48E4CCC}"/>
            </a:ext>
          </a:extLst>
        </cdr:cNvPr>
        <cdr:cNvSpPr txBox="1"/>
      </cdr:nvSpPr>
      <cdr:spPr>
        <a:xfrm xmlns:a="http://schemas.openxmlformats.org/drawingml/2006/main">
          <a:off x="0" y="861793"/>
          <a:ext cx="2590799" cy="5506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a:latin typeface="Arial" panose="020B0604020202020204" pitchFamily="34" charset="0"/>
              <a:cs typeface="Arial" panose="020B0604020202020204" pitchFamily="34" charset="0"/>
            </a:rPr>
            <a:t>Viltotu preču iegāde rada negatīvu ietekmi uz uzņēmējdarbību</a:t>
          </a:r>
        </a:p>
      </cdr:txBody>
    </cdr:sp>
  </cdr:relSizeAnchor>
  <cdr:relSizeAnchor xmlns:cdr="http://schemas.openxmlformats.org/drawingml/2006/chartDrawing">
    <cdr:from>
      <cdr:x>0</cdr:x>
      <cdr:y>0.35183</cdr:y>
    </cdr:from>
    <cdr:to>
      <cdr:x>0.26712</cdr:x>
      <cdr:y>0.47869</cdr:y>
    </cdr:to>
    <cdr:sp macro="" textlink="">
      <cdr:nvSpPr>
        <cdr:cNvPr id="7" name="TextBox 1">
          <a:extLst xmlns:a="http://schemas.openxmlformats.org/drawingml/2006/main">
            <a:ext uri="{FF2B5EF4-FFF2-40B4-BE49-F238E27FC236}">
              <a16:creationId xmlns="" xmlns:a16="http://schemas.microsoft.com/office/drawing/2014/main" id="{CBE1FDC9-F89B-4F3F-B12B-9F34178D95D5}"/>
            </a:ext>
          </a:extLst>
        </cdr:cNvPr>
        <cdr:cNvSpPr txBox="1"/>
      </cdr:nvSpPr>
      <cdr:spPr>
        <a:xfrm xmlns:a="http://schemas.openxmlformats.org/drawingml/2006/main">
          <a:off x="0" y="1527022"/>
          <a:ext cx="2600325" cy="5506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a:latin typeface="Arial" panose="020B0604020202020204" pitchFamily="34" charset="0"/>
              <a:cs typeface="Arial" panose="020B0604020202020204" pitchFamily="34" charset="0"/>
            </a:rPr>
            <a:t>Viltojumu un pirātisku preču iegāde ir veids, kā ietaupīt</a:t>
          </a:r>
        </a:p>
      </cdr:txBody>
    </cdr:sp>
  </cdr:relSizeAnchor>
  <cdr:relSizeAnchor xmlns:cdr="http://schemas.openxmlformats.org/drawingml/2006/chartDrawing">
    <cdr:from>
      <cdr:x>0</cdr:x>
      <cdr:y>0.47096</cdr:y>
    </cdr:from>
    <cdr:to>
      <cdr:x>0.26712</cdr:x>
      <cdr:y>0.59782</cdr:y>
    </cdr:to>
    <cdr:sp macro="" textlink="">
      <cdr:nvSpPr>
        <cdr:cNvPr id="8" name="TextBox 1">
          <a:extLst xmlns:a="http://schemas.openxmlformats.org/drawingml/2006/main">
            <a:ext uri="{FF2B5EF4-FFF2-40B4-BE49-F238E27FC236}">
              <a16:creationId xmlns="" xmlns:a16="http://schemas.microsoft.com/office/drawing/2014/main" id="{7599D6D9-3F4A-4929-82F8-96759688AE59}"/>
            </a:ext>
          </a:extLst>
        </cdr:cNvPr>
        <cdr:cNvSpPr txBox="1"/>
      </cdr:nvSpPr>
      <cdr:spPr>
        <a:xfrm xmlns:a="http://schemas.openxmlformats.org/drawingml/2006/main">
          <a:off x="0" y="2044085"/>
          <a:ext cx="2600325" cy="5506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a:latin typeface="Arial" panose="020B0604020202020204" pitchFamily="34" charset="0"/>
              <a:cs typeface="Arial" panose="020B0604020202020204" pitchFamily="34" charset="0"/>
            </a:rPr>
            <a:t>Viltotu preču iegāde samazina darbavietu skaitu</a:t>
          </a:r>
        </a:p>
      </cdr:txBody>
    </cdr:sp>
  </cdr:relSizeAnchor>
</c:userShapes>
</file>

<file path=ppt/drawings/drawing2.xml><?xml version="1.0" encoding="utf-8"?>
<c:userShapes xmlns:c="http://schemas.openxmlformats.org/drawingml/2006/chart">
  <cdr:relSizeAnchor xmlns:cdr="http://schemas.openxmlformats.org/drawingml/2006/chartDrawing">
    <cdr:from>
      <cdr:x>0.45291</cdr:x>
      <cdr:y>0.65923</cdr:y>
    </cdr:from>
    <cdr:to>
      <cdr:x>0.67331</cdr:x>
      <cdr:y>0.65923</cdr:y>
    </cdr:to>
    <cdr:cxnSp macro="">
      <cdr:nvCxnSpPr>
        <cdr:cNvPr id="3" name="Straight Arrow Connector 2"/>
        <cdr:cNvCxnSpPr/>
      </cdr:nvCxnSpPr>
      <cdr:spPr>
        <a:xfrm xmlns:a="http://schemas.openxmlformats.org/drawingml/2006/main">
          <a:off x="4417529" y="3196557"/>
          <a:ext cx="2149642" cy="0"/>
        </a:xfrm>
        <a:prstGeom xmlns:a="http://schemas.openxmlformats.org/drawingml/2006/main" prst="straightConnector1">
          <a:avLst/>
        </a:prstGeom>
        <a:ln xmlns:a="http://schemas.openxmlformats.org/drawingml/2006/main" w="25400">
          <a:solidFill>
            <a:srgbClr val="840C56"/>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0.68153</cdr:x>
      <cdr:y>0.3714</cdr:y>
    </cdr:from>
    <cdr:to>
      <cdr:x>1</cdr:x>
      <cdr:y>0.94523</cdr:y>
    </cdr:to>
    <cdr:sp macro="" textlink="">
      <cdr:nvSpPr>
        <cdr:cNvPr id="4" name="TextBox 3"/>
        <cdr:cNvSpPr txBox="1"/>
      </cdr:nvSpPr>
      <cdr:spPr>
        <a:xfrm xmlns:a="http://schemas.openxmlformats.org/drawingml/2006/main">
          <a:off x="6647382" y="1800894"/>
          <a:ext cx="3106218" cy="27824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0.71772</cdr:x>
      <cdr:y>0.36479</cdr:y>
    </cdr:from>
    <cdr:to>
      <cdr:x>0.98087</cdr:x>
      <cdr:y>0.97022</cdr:y>
    </cdr:to>
    <cdr:sp macro="" textlink="">
      <cdr:nvSpPr>
        <cdr:cNvPr id="5" name="TextBox 4"/>
        <cdr:cNvSpPr txBox="1"/>
      </cdr:nvSpPr>
      <cdr:spPr>
        <a:xfrm xmlns:a="http://schemas.openxmlformats.org/drawingml/2006/main">
          <a:off x="7000308" y="1768809"/>
          <a:ext cx="2566737" cy="2935706"/>
        </a:xfrm>
        <a:prstGeom xmlns:a="http://schemas.openxmlformats.org/drawingml/2006/main" prst="rect">
          <a:avLst/>
        </a:prstGeom>
        <a:ln xmlns:a="http://schemas.openxmlformats.org/drawingml/2006/main">
          <a:solidFill>
            <a:srgbClr val="840C56"/>
          </a:solidFill>
        </a:ln>
      </cdr:spPr>
      <cdr:txBody>
        <a:bodyPr xmlns:a="http://schemas.openxmlformats.org/drawingml/2006/main" vertOverflow="clip" wrap="square" rtlCol="0"/>
        <a:lstStyle xmlns:a="http://schemas.openxmlformats.org/drawingml/2006/main"/>
        <a:p xmlns:a="http://schemas.openxmlformats.org/drawingml/2006/main">
          <a:pPr algn="ctr"/>
          <a:r>
            <a:rPr lang="lv-LV" sz="1200" b="1" u="sng" dirty="0" smtClean="0">
              <a:latin typeface="Arial" panose="020B0604020202020204" pitchFamily="34" charset="0"/>
              <a:cs typeface="Arial" panose="020B0604020202020204" pitchFamily="34" charset="0"/>
            </a:rPr>
            <a:t>Atbilžu varianta «Cits» atšifrējums 2024. gadā**</a:t>
          </a:r>
        </a:p>
        <a:p xmlns:a="http://schemas.openxmlformats.org/drawingml/2006/main">
          <a:r>
            <a:rPr lang="lv-LV" sz="1200" b="1" dirty="0" smtClean="0">
              <a:latin typeface="Arial" panose="020B0604020202020204" pitchFamily="34" charset="0"/>
              <a:cs typeface="Arial" panose="020B0604020202020204" pitchFamily="34" charset="0"/>
            </a:rPr>
            <a:t>Minēts 4 reizes:</a:t>
          </a:r>
        </a:p>
        <a:p xmlns:a="http://schemas.openxmlformats.org/drawingml/2006/main">
          <a:r>
            <a:rPr lang="lv-LV" sz="1200" dirty="0" smtClean="0">
              <a:latin typeface="Arial" panose="020B0604020202020204" pitchFamily="34" charset="0"/>
              <a:cs typeface="Arial" panose="020B0604020202020204" pitchFamily="34" charset="0"/>
            </a:rPr>
            <a:t>patenti</a:t>
          </a:r>
        </a:p>
        <a:p xmlns:a="http://schemas.openxmlformats.org/drawingml/2006/main">
          <a:r>
            <a:rPr lang="lv-LV" sz="1200" dirty="0">
              <a:latin typeface="Arial" panose="020B0604020202020204" pitchFamily="34" charset="0"/>
              <a:cs typeface="Arial" panose="020B0604020202020204" pitchFamily="34" charset="0"/>
            </a:rPr>
            <a:t>p</a:t>
          </a:r>
          <a:r>
            <a:rPr lang="lv-LV" sz="1200" dirty="0" smtClean="0">
              <a:latin typeface="Arial" panose="020B0604020202020204" pitchFamily="34" charset="0"/>
              <a:cs typeface="Arial" panose="020B0604020202020204" pitchFamily="34" charset="0"/>
            </a:rPr>
            <a:t>reču zīmes</a:t>
          </a:r>
        </a:p>
        <a:p xmlns:a="http://schemas.openxmlformats.org/drawingml/2006/main">
          <a:r>
            <a:rPr lang="lv-LV" sz="1200" b="1" dirty="0" smtClean="0">
              <a:latin typeface="Arial" panose="020B0604020202020204" pitchFamily="34" charset="0"/>
              <a:cs typeface="Arial" panose="020B0604020202020204" pitchFamily="34" charset="0"/>
            </a:rPr>
            <a:t>Minēts 3 reizes:</a:t>
          </a:r>
        </a:p>
        <a:p xmlns:a="http://schemas.openxmlformats.org/drawingml/2006/main">
          <a:r>
            <a:rPr lang="lv-LV" sz="1200" dirty="0">
              <a:latin typeface="Arial" panose="020B0604020202020204" pitchFamily="34" charset="0"/>
              <a:cs typeface="Arial" panose="020B0604020202020204" pitchFamily="34" charset="0"/>
            </a:rPr>
            <a:t>d</a:t>
          </a:r>
          <a:r>
            <a:rPr lang="lv-LV" sz="1200" dirty="0" smtClean="0">
              <a:latin typeface="Arial" panose="020B0604020202020204" pitchFamily="34" charset="0"/>
              <a:cs typeface="Arial" panose="020B0604020202020204" pitchFamily="34" charset="0"/>
            </a:rPr>
            <a:t>izainparaugi</a:t>
          </a:r>
        </a:p>
        <a:p xmlns:a="http://schemas.openxmlformats.org/drawingml/2006/main">
          <a:r>
            <a:rPr lang="lv-LV" sz="1200" b="1" dirty="0" smtClean="0">
              <a:latin typeface="Arial" panose="020B0604020202020204" pitchFamily="34" charset="0"/>
              <a:cs typeface="Arial" panose="020B0604020202020204" pitchFamily="34" charset="0"/>
            </a:rPr>
            <a:t>Minēts 1 reizi:</a:t>
          </a:r>
        </a:p>
        <a:p xmlns:a="http://schemas.openxmlformats.org/drawingml/2006/main">
          <a:r>
            <a:rPr lang="lv-LV" sz="1200" dirty="0" smtClean="0">
              <a:latin typeface="Arial" panose="020B0604020202020204" pitchFamily="34" charset="0"/>
              <a:cs typeface="Arial" panose="020B0604020202020204" pitchFamily="34" charset="0"/>
            </a:rPr>
            <a:t>(datortehnoloģiju programmas)</a:t>
          </a:r>
        </a:p>
        <a:p xmlns:a="http://schemas.openxmlformats.org/drawingml/2006/main">
          <a:r>
            <a:rPr lang="lv-LV" sz="1200" dirty="0">
              <a:latin typeface="Arial" panose="020B0604020202020204" pitchFamily="34" charset="0"/>
              <a:cs typeface="Arial" panose="020B0604020202020204" pitchFamily="34" charset="0"/>
            </a:rPr>
            <a:t>ģ</a:t>
          </a:r>
          <a:r>
            <a:rPr lang="lv-LV" sz="1200" dirty="0" smtClean="0">
              <a:latin typeface="Arial" panose="020B0604020202020204" pitchFamily="34" charset="0"/>
              <a:cs typeface="Arial" panose="020B0604020202020204" pitchFamily="34" charset="0"/>
            </a:rPr>
            <a:t>eogrāfiskas izcelsmes norādes</a:t>
          </a:r>
        </a:p>
        <a:p xmlns:a="http://schemas.openxmlformats.org/drawingml/2006/main">
          <a:r>
            <a:rPr lang="lv-LV" sz="1200" dirty="0" smtClean="0">
              <a:latin typeface="Arial" panose="020B0604020202020204" pitchFamily="34" charset="0"/>
              <a:cs typeface="Arial" panose="020B0604020202020204" pitchFamily="34" charset="0"/>
            </a:rPr>
            <a:t>lietderīgie modeļi</a:t>
          </a:r>
        </a:p>
        <a:p xmlns:a="http://schemas.openxmlformats.org/drawingml/2006/main">
          <a:r>
            <a:rPr lang="lv-LV" sz="1200" dirty="0">
              <a:latin typeface="Arial" panose="020B0604020202020204" pitchFamily="34" charset="0"/>
              <a:cs typeface="Arial" panose="020B0604020202020204" pitchFamily="34" charset="0"/>
            </a:rPr>
            <a:t>u</a:t>
          </a:r>
          <a:r>
            <a:rPr lang="lv-LV" sz="1200" dirty="0" smtClean="0">
              <a:latin typeface="Arial" panose="020B0604020202020204" pitchFamily="34" charset="0"/>
              <a:cs typeface="Arial" panose="020B0604020202020204" pitchFamily="34" charset="0"/>
            </a:rPr>
            <a:t>zprojektētā konstrukcija</a:t>
          </a:r>
        </a:p>
        <a:p xmlns:a="http://schemas.openxmlformats.org/drawingml/2006/main">
          <a:r>
            <a:rPr lang="lv-LV" sz="1200" dirty="0">
              <a:latin typeface="Arial" panose="020B0604020202020204" pitchFamily="34" charset="0"/>
              <a:cs typeface="Arial" panose="020B0604020202020204" pitchFamily="34" charset="0"/>
            </a:rPr>
            <a:t>a</a:t>
          </a:r>
          <a:r>
            <a:rPr lang="lv-LV" sz="1200" dirty="0" smtClean="0">
              <a:latin typeface="Arial" panose="020B0604020202020204" pitchFamily="34" charset="0"/>
              <a:cs typeface="Arial" panose="020B0604020202020204" pitchFamily="34" charset="0"/>
            </a:rPr>
            <a:t>utortiesības</a:t>
          </a:r>
        </a:p>
        <a:p xmlns:a="http://schemas.openxmlformats.org/drawingml/2006/main">
          <a:r>
            <a:rPr lang="lv-LV" sz="1200" dirty="0">
              <a:latin typeface="Arial" panose="020B0604020202020204" pitchFamily="34" charset="0"/>
              <a:cs typeface="Arial" panose="020B0604020202020204" pitchFamily="34" charset="0"/>
            </a:rPr>
            <a:t>a</a:t>
          </a:r>
          <a:r>
            <a:rPr lang="lv-LV" sz="1200" dirty="0" smtClean="0">
              <a:latin typeface="Arial" panose="020B0604020202020204" pitchFamily="34" charset="0"/>
              <a:cs typeface="Arial" panose="020B0604020202020204" pitchFamily="34" charset="0"/>
            </a:rPr>
            <a:t>ugu šķirnes</a:t>
          </a:r>
        </a:p>
        <a:p xmlns:a="http://schemas.openxmlformats.org/drawingml/2006/main">
          <a:r>
            <a:rPr lang="lv-LV" sz="1200" dirty="0">
              <a:latin typeface="Arial" panose="020B0604020202020204" pitchFamily="34" charset="0"/>
              <a:cs typeface="Arial" panose="020B0604020202020204" pitchFamily="34" charset="0"/>
            </a:rPr>
            <a:t>d</a:t>
          </a:r>
          <a:r>
            <a:rPr lang="lv-LV" sz="1200" dirty="0" smtClean="0">
              <a:latin typeface="Arial" panose="020B0604020202020204" pitchFamily="34" charset="0"/>
              <a:cs typeface="Arial" panose="020B0604020202020204" pitchFamily="34" charset="0"/>
            </a:rPr>
            <a:t>omēna vārdi</a:t>
          </a:r>
        </a:p>
        <a:p xmlns:a="http://schemas.openxmlformats.org/drawingml/2006/main">
          <a:endParaRPr lang="lv-LV" sz="1100" dirty="0" smtClean="0"/>
        </a:p>
      </cdr:txBody>
    </cdr:sp>
  </cdr:relSizeAnchor>
</c:userShapes>
</file>

<file path=ppt/drawings/drawing20.xml><?xml version="1.0" encoding="utf-8"?>
<c:userShapes xmlns:c="http://schemas.openxmlformats.org/drawingml/2006/chart">
  <cdr:relSizeAnchor xmlns:cdr="http://schemas.openxmlformats.org/drawingml/2006/chartDrawing">
    <cdr:from>
      <cdr:x>0</cdr:x>
      <cdr:y>0.05905</cdr:y>
    </cdr:from>
    <cdr:to>
      <cdr:x>0.17941</cdr:x>
      <cdr:y>0.11125</cdr:y>
    </cdr:to>
    <cdr:sp macro="" textlink="">
      <cdr:nvSpPr>
        <cdr:cNvPr id="3" name="TextBox 1">
          <a:extLst xmlns:a="http://schemas.openxmlformats.org/drawingml/2006/main">
            <a:ext uri="{FF2B5EF4-FFF2-40B4-BE49-F238E27FC236}">
              <a16:creationId xmlns="" xmlns:a16="http://schemas.microsoft.com/office/drawing/2014/main" id="{E534B463-B865-5E46-0621-338F5630563D}"/>
            </a:ext>
          </a:extLst>
        </cdr:cNvPr>
        <cdr:cNvSpPr txBox="1">
          <a:spLocks xmlns:a="http://schemas.openxmlformats.org/drawingml/2006/main" noChangeArrowheads="1"/>
        </cdr:cNvSpPr>
      </cdr:nvSpPr>
      <cdr:spPr bwMode="auto">
        <a:xfrm xmlns:a="http://schemas.openxmlformats.org/drawingml/2006/main">
          <a:off x="0" y="404604"/>
          <a:ext cx="1534558" cy="3576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lv-LV"/>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xmlns:a="http://schemas.openxmlformats.org/drawingml/2006/main">
          <a:pPr algn="r">
            <a:spcBef>
              <a:spcPct val="0"/>
            </a:spcBef>
            <a:buFontTx/>
            <a:buNone/>
          </a:pPr>
          <a:r>
            <a:rPr lang="lv-LV" altLang="lv-LV" sz="900" b="1" dirty="0"/>
            <a:t>Viltojumi kropļo godīgu konkurenci</a:t>
          </a:r>
        </a:p>
      </cdr:txBody>
    </cdr:sp>
  </cdr:relSizeAnchor>
  <cdr:relSizeAnchor xmlns:cdr="http://schemas.openxmlformats.org/drawingml/2006/chartDrawing">
    <cdr:from>
      <cdr:x>0</cdr:x>
      <cdr:y>0.17604</cdr:y>
    </cdr:from>
    <cdr:to>
      <cdr:x>0.17817</cdr:x>
      <cdr:y>0.2476</cdr:y>
    </cdr:to>
    <cdr:sp macro="" textlink="">
      <cdr:nvSpPr>
        <cdr:cNvPr id="4" name="TextBox 1">
          <a:extLst xmlns:a="http://schemas.openxmlformats.org/drawingml/2006/main">
            <a:ext uri="{FF2B5EF4-FFF2-40B4-BE49-F238E27FC236}">
              <a16:creationId xmlns="" xmlns:a16="http://schemas.microsoft.com/office/drawing/2014/main" id="{D6E55035-72AE-D886-6566-DACB27C1342E}"/>
            </a:ext>
          </a:extLst>
        </cdr:cNvPr>
        <cdr:cNvSpPr txBox="1">
          <a:spLocks xmlns:a="http://schemas.openxmlformats.org/drawingml/2006/main" noChangeArrowheads="1"/>
        </cdr:cNvSpPr>
      </cdr:nvSpPr>
      <cdr:spPr bwMode="auto">
        <a:xfrm xmlns:a="http://schemas.openxmlformats.org/drawingml/2006/main">
          <a:off x="0" y="1206164"/>
          <a:ext cx="1524000" cy="49032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lv-LV"/>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xmlns:a="http://schemas.openxmlformats.org/drawingml/2006/main">
          <a:pPr algn="r">
            <a:spcBef>
              <a:spcPct val="0"/>
            </a:spcBef>
            <a:buFontTx/>
            <a:buNone/>
          </a:pPr>
          <a:r>
            <a:rPr lang="lv-LV" altLang="lv-LV" sz="900" b="1"/>
            <a:t>Viltotu preču iegāde rada negatīvu ietekmi uz uzņēmējdarbību</a:t>
          </a:r>
        </a:p>
      </cdr:txBody>
    </cdr:sp>
  </cdr:relSizeAnchor>
  <cdr:relSizeAnchor xmlns:cdr="http://schemas.openxmlformats.org/drawingml/2006/chartDrawing">
    <cdr:from>
      <cdr:x>0</cdr:x>
      <cdr:y>0.30727</cdr:y>
    </cdr:from>
    <cdr:to>
      <cdr:x>0.17817</cdr:x>
      <cdr:y>0.37883</cdr:y>
    </cdr:to>
    <cdr:sp macro="" textlink="">
      <cdr:nvSpPr>
        <cdr:cNvPr id="5" name="TextBox 1">
          <a:extLst xmlns:a="http://schemas.openxmlformats.org/drawingml/2006/main">
            <a:ext uri="{FF2B5EF4-FFF2-40B4-BE49-F238E27FC236}">
              <a16:creationId xmlns="" xmlns:a16="http://schemas.microsoft.com/office/drawing/2014/main" id="{2DE6D767-3510-E962-B060-A58DA47EEED8}"/>
            </a:ext>
          </a:extLst>
        </cdr:cNvPr>
        <cdr:cNvSpPr txBox="1">
          <a:spLocks xmlns:a="http://schemas.openxmlformats.org/drawingml/2006/main" noChangeArrowheads="1"/>
        </cdr:cNvSpPr>
      </cdr:nvSpPr>
      <cdr:spPr bwMode="auto">
        <a:xfrm xmlns:a="http://schemas.openxmlformats.org/drawingml/2006/main">
          <a:off x="0" y="2105306"/>
          <a:ext cx="1524000" cy="49032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lv-LV"/>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xmlns:a="http://schemas.openxmlformats.org/drawingml/2006/main">
          <a:pPr algn="r">
            <a:spcBef>
              <a:spcPct val="0"/>
            </a:spcBef>
            <a:buFontTx/>
            <a:buNone/>
          </a:pPr>
          <a:r>
            <a:rPr lang="lv-LV" altLang="lv-LV" sz="900" b="1"/>
            <a:t>Viltojumu un pirātisku preču iegāde ir veids, kā ietaupīt</a:t>
          </a:r>
        </a:p>
      </cdr:txBody>
    </cdr:sp>
  </cdr:relSizeAnchor>
  <cdr:relSizeAnchor xmlns:cdr="http://schemas.openxmlformats.org/drawingml/2006/chartDrawing">
    <cdr:from>
      <cdr:x>0</cdr:x>
      <cdr:y>0.57634</cdr:y>
    </cdr:from>
    <cdr:to>
      <cdr:x>0.18317</cdr:x>
      <cdr:y>0.68663</cdr:y>
    </cdr:to>
    <cdr:sp macro="" textlink="">
      <cdr:nvSpPr>
        <cdr:cNvPr id="6" name="TextBox 1">
          <a:extLst xmlns:a="http://schemas.openxmlformats.org/drawingml/2006/main">
            <a:ext uri="{FF2B5EF4-FFF2-40B4-BE49-F238E27FC236}">
              <a16:creationId xmlns="" xmlns:a16="http://schemas.microsoft.com/office/drawing/2014/main" id="{76DCB301-DA1F-0B51-6195-13387199AE54}"/>
            </a:ext>
          </a:extLst>
        </cdr:cNvPr>
        <cdr:cNvSpPr txBox="1">
          <a:spLocks xmlns:a="http://schemas.openxmlformats.org/drawingml/2006/main" noChangeArrowheads="1"/>
        </cdr:cNvSpPr>
      </cdr:nvSpPr>
      <cdr:spPr bwMode="auto">
        <a:xfrm xmlns:a="http://schemas.openxmlformats.org/drawingml/2006/main">
          <a:off x="0" y="3948861"/>
          <a:ext cx="1566764" cy="75565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lv-LV"/>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xmlns:a="http://schemas.openxmlformats.org/drawingml/2006/main">
          <a:pPr algn="r">
            <a:spcBef>
              <a:spcPct val="0"/>
            </a:spcBef>
            <a:buFontTx/>
            <a:buNone/>
          </a:pPr>
          <a:r>
            <a:rPr lang="lv-LV" altLang="lv-LV" sz="900" b="1"/>
            <a:t>Viltotās preces mūsdienās ļoti līdzinās oriģināliem ražojumiem, tāpēc nav racionāli pārmaksāt</a:t>
          </a:r>
        </a:p>
      </cdr:txBody>
    </cdr:sp>
  </cdr:relSizeAnchor>
  <cdr:relSizeAnchor xmlns:cdr="http://schemas.openxmlformats.org/drawingml/2006/chartDrawing">
    <cdr:from>
      <cdr:x>0</cdr:x>
      <cdr:y>0.44649</cdr:y>
    </cdr:from>
    <cdr:to>
      <cdr:x>0.17817</cdr:x>
      <cdr:y>0.51806</cdr:y>
    </cdr:to>
    <cdr:sp macro="" textlink="">
      <cdr:nvSpPr>
        <cdr:cNvPr id="7" name="TextBox 1">
          <a:extLst xmlns:a="http://schemas.openxmlformats.org/drawingml/2006/main">
            <a:ext uri="{FF2B5EF4-FFF2-40B4-BE49-F238E27FC236}">
              <a16:creationId xmlns="" xmlns:a16="http://schemas.microsoft.com/office/drawing/2014/main" id="{A844BA81-3164-00AF-8B64-670DDFBF51D1}"/>
            </a:ext>
          </a:extLst>
        </cdr:cNvPr>
        <cdr:cNvSpPr txBox="1">
          <a:spLocks xmlns:a="http://schemas.openxmlformats.org/drawingml/2006/main" noChangeArrowheads="1"/>
        </cdr:cNvSpPr>
      </cdr:nvSpPr>
      <cdr:spPr bwMode="auto">
        <a:xfrm xmlns:a="http://schemas.openxmlformats.org/drawingml/2006/main">
          <a:off x="0" y="3059222"/>
          <a:ext cx="1524000" cy="49032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lv-LV"/>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xmlns:a="http://schemas.openxmlformats.org/drawingml/2006/main">
          <a:pPr algn="r">
            <a:spcBef>
              <a:spcPct val="0"/>
            </a:spcBef>
            <a:buFontTx/>
            <a:buNone/>
          </a:pPr>
          <a:r>
            <a:rPr lang="lv-LV" altLang="lv-LV" sz="900" b="1"/>
            <a:t>Viltotu preču iegāde samazina darbavietu skaitu</a:t>
          </a:r>
        </a:p>
      </cdr:txBody>
    </cdr:sp>
  </cdr:relSizeAnchor>
  <cdr:relSizeAnchor xmlns:cdr="http://schemas.openxmlformats.org/drawingml/2006/chartDrawing">
    <cdr:from>
      <cdr:x>0</cdr:x>
      <cdr:y>0.85759</cdr:y>
    </cdr:from>
    <cdr:to>
      <cdr:x>0.17817</cdr:x>
      <cdr:y>0.94851</cdr:y>
    </cdr:to>
    <cdr:sp macro="" textlink="">
      <cdr:nvSpPr>
        <cdr:cNvPr id="8" name="TextBox 1">
          <a:extLst xmlns:a="http://schemas.openxmlformats.org/drawingml/2006/main">
            <a:ext uri="{FF2B5EF4-FFF2-40B4-BE49-F238E27FC236}">
              <a16:creationId xmlns="" xmlns:a16="http://schemas.microsoft.com/office/drawing/2014/main" id="{4FB46598-1A4F-4224-92A3-4AF8471A1F7B}"/>
            </a:ext>
          </a:extLst>
        </cdr:cNvPr>
        <cdr:cNvSpPr txBox="1">
          <a:spLocks xmlns:a="http://schemas.openxmlformats.org/drawingml/2006/main" noChangeArrowheads="1"/>
        </cdr:cNvSpPr>
      </cdr:nvSpPr>
      <cdr:spPr bwMode="auto">
        <a:xfrm xmlns:a="http://schemas.openxmlformats.org/drawingml/2006/main">
          <a:off x="0" y="4993143"/>
          <a:ext cx="1523968" cy="5293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lv-LV"/>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xmlns:a="http://schemas.openxmlformats.org/drawingml/2006/main">
          <a:pPr algn="r">
            <a:spcBef>
              <a:spcPct val="0"/>
            </a:spcBef>
            <a:buFontTx/>
            <a:buNone/>
          </a:pPr>
          <a:r>
            <a:rPr lang="lv-LV" altLang="lv-LV" sz="900" b="1" dirty="0"/>
            <a:t>Mūsdienu piedāvājumu pārpilnā tirgū viltotas produkcijas iegāde nav nekas nosodāms</a:t>
          </a:r>
        </a:p>
      </cdr:txBody>
    </cdr:sp>
  </cdr:relSizeAnchor>
  <cdr:relSizeAnchor xmlns:cdr="http://schemas.openxmlformats.org/drawingml/2006/chartDrawing">
    <cdr:from>
      <cdr:x>0</cdr:x>
      <cdr:y>0.7145</cdr:y>
    </cdr:from>
    <cdr:to>
      <cdr:x>0.17817</cdr:x>
      <cdr:y>0.80542</cdr:y>
    </cdr:to>
    <cdr:sp macro="" textlink="">
      <cdr:nvSpPr>
        <cdr:cNvPr id="9" name="TextBox 1">
          <a:extLst xmlns:a="http://schemas.openxmlformats.org/drawingml/2006/main">
            <a:ext uri="{FF2B5EF4-FFF2-40B4-BE49-F238E27FC236}">
              <a16:creationId xmlns="" xmlns:a16="http://schemas.microsoft.com/office/drawing/2014/main" id="{A09D55D1-7570-49C2-E1F6-D148092551E7}"/>
            </a:ext>
          </a:extLst>
        </cdr:cNvPr>
        <cdr:cNvSpPr txBox="1">
          <a:spLocks xmlns:a="http://schemas.openxmlformats.org/drawingml/2006/main" noChangeArrowheads="1"/>
        </cdr:cNvSpPr>
      </cdr:nvSpPr>
      <cdr:spPr bwMode="auto">
        <a:xfrm xmlns:a="http://schemas.openxmlformats.org/drawingml/2006/main">
          <a:off x="0" y="4895470"/>
          <a:ext cx="1524000" cy="62299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lv-LV"/>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xmlns:a="http://schemas.openxmlformats.org/drawingml/2006/main">
          <a:pPr algn="r">
            <a:spcBef>
              <a:spcPct val="0"/>
            </a:spcBef>
            <a:buFontTx/>
            <a:buNone/>
          </a:pPr>
          <a:r>
            <a:rPr lang="lv-LV" altLang="lv-LV" sz="900" b="1"/>
            <a:t>Viltojumu un pirātisku preču iegāde ir “protests” pret lielajiem zīmoliem</a:t>
          </a:r>
        </a:p>
      </cdr:txBody>
    </cdr:sp>
  </cdr:relSizeAnchor>
</c:userShapes>
</file>

<file path=ppt/drawings/drawing21.xml><?xml version="1.0" encoding="utf-8"?>
<c:userShapes xmlns:c="http://schemas.openxmlformats.org/drawingml/2006/chart">
  <cdr:relSizeAnchor xmlns:cdr="http://schemas.openxmlformats.org/drawingml/2006/chartDrawing">
    <cdr:from>
      <cdr:x>0.00111</cdr:x>
      <cdr:y>0.26302</cdr:y>
    </cdr:from>
    <cdr:to>
      <cdr:x>0.13208</cdr:x>
      <cdr:y>0.39246</cdr:y>
    </cdr:to>
    <cdr:sp macro="" textlink="">
      <cdr:nvSpPr>
        <cdr:cNvPr id="2" name="TextBox 1"/>
        <cdr:cNvSpPr txBox="1"/>
      </cdr:nvSpPr>
      <cdr:spPr>
        <a:xfrm xmlns:a="http://schemas.openxmlformats.org/drawingml/2006/main">
          <a:off x="10826" y="1034805"/>
          <a:ext cx="1277429" cy="5092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lv-LV" sz="1200" b="1" dirty="0">
              <a:latin typeface="Arial" panose="020B0604020202020204" pitchFamily="34" charset="0"/>
              <a:cs typeface="Arial" panose="020B0604020202020204" pitchFamily="34" charset="0"/>
            </a:rPr>
            <a:t>Visi respondenti</a:t>
          </a:r>
          <a:endParaRPr lang="en-US"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0.50087</cdr:y>
    </cdr:from>
    <cdr:to>
      <cdr:x>0.13097</cdr:x>
      <cdr:y>0.58681</cdr:y>
    </cdr:to>
    <cdr:sp macro="" textlink="">
      <cdr:nvSpPr>
        <cdr:cNvPr id="3" name="TextBox 1"/>
        <cdr:cNvSpPr txBox="1"/>
      </cdr:nvSpPr>
      <cdr:spPr>
        <a:xfrm xmlns:a="http://schemas.openxmlformats.org/drawingml/2006/main">
          <a:off x="0" y="1831975"/>
          <a:ext cx="1123950" cy="3143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a:latin typeface="Arial" panose="020B0604020202020204" pitchFamily="34" charset="0"/>
              <a:cs typeface="Arial" panose="020B0604020202020204" pitchFamily="34" charset="0"/>
            </a:rPr>
            <a:t>Pieder tiesības</a:t>
          </a:r>
          <a:endParaRPr lang="en-US" sz="12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0.70139</cdr:y>
    </cdr:from>
    <cdr:to>
      <cdr:x>0.13097</cdr:x>
      <cdr:y>0.78733</cdr:y>
    </cdr:to>
    <cdr:sp macro="" textlink="">
      <cdr:nvSpPr>
        <cdr:cNvPr id="4" name="TextBox 1"/>
        <cdr:cNvSpPr txBox="1"/>
      </cdr:nvSpPr>
      <cdr:spPr>
        <a:xfrm xmlns:a="http://schemas.openxmlformats.org/drawingml/2006/main">
          <a:off x="0" y="2565400"/>
          <a:ext cx="1123950" cy="3143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dirty="0" smtClean="0">
              <a:latin typeface="Arial" panose="020B0604020202020204" pitchFamily="34" charset="0"/>
              <a:cs typeface="Arial" panose="020B0604020202020204" pitchFamily="34" charset="0"/>
            </a:rPr>
            <a:t>Nepieder </a:t>
          </a:r>
          <a:r>
            <a:rPr lang="lv-LV" sz="1200" b="1" dirty="0">
              <a:latin typeface="Arial" panose="020B0604020202020204" pitchFamily="34" charset="0"/>
              <a:cs typeface="Arial" panose="020B0604020202020204" pitchFamily="34" charset="0"/>
            </a:rPr>
            <a:t>tiesības</a:t>
          </a:r>
          <a:endParaRPr lang="en-US" sz="1200" b="1" dirty="0">
            <a:latin typeface="Arial" panose="020B0604020202020204" pitchFamily="34" charset="0"/>
            <a:cs typeface="Arial" panose="020B0604020202020204" pitchFamily="34" charset="0"/>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0.67166</cdr:x>
      <cdr:y>0.23733</cdr:y>
    </cdr:from>
    <cdr:to>
      <cdr:x>0.86081</cdr:x>
      <cdr:y>0.43053</cdr:y>
    </cdr:to>
    <cdr:sp macro="" textlink="">
      <cdr:nvSpPr>
        <cdr:cNvPr id="2" name="TextBox 8">
          <a:extLst xmlns:a="http://schemas.openxmlformats.org/drawingml/2006/main">
            <a:ext uri="{FF2B5EF4-FFF2-40B4-BE49-F238E27FC236}">
              <a16:creationId xmlns="" xmlns:a16="http://schemas.microsoft.com/office/drawing/2014/main" id="{CE25B02B-B751-4555-89E5-F7AD42145C33}"/>
            </a:ext>
          </a:extLst>
        </cdr:cNvPr>
        <cdr:cNvSpPr txBox="1">
          <a:spLocks xmlns:a="http://schemas.openxmlformats.org/drawingml/2006/main" noChangeArrowheads="1"/>
        </cdr:cNvSpPr>
      </cdr:nvSpPr>
      <cdr:spPr bwMode="auto">
        <a:xfrm xmlns:a="http://schemas.openxmlformats.org/drawingml/2006/main">
          <a:off x="5432974" y="983357"/>
          <a:ext cx="1530005" cy="80047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1" hangingPunct="1">
            <a:spcBef>
              <a:spcPct val="0"/>
            </a:spcBef>
            <a:buFontTx/>
            <a:buNone/>
          </a:pPr>
          <a:r>
            <a:rPr lang="lv-LV" altLang="lv-LV" sz="1200" dirty="0">
              <a:solidFill>
                <a:srgbClr val="840C54"/>
              </a:solidFill>
              <a:latin typeface="Arial" panose="020B0604020202020204" pitchFamily="34" charset="0"/>
              <a:ea typeface="맑은 고딕" panose="020B0503020000020004" pitchFamily="34" charset="-127"/>
              <a:cs typeface="Arial" panose="020B0604020202020204" pitchFamily="34" charset="0"/>
            </a:rPr>
            <a:t>Ir izmantojis kādu no MVU fonda pakalpojumiem</a:t>
          </a:r>
        </a:p>
        <a:p xmlns:a="http://schemas.openxmlformats.org/drawingml/2006/main">
          <a:pPr algn="ctr" eaLnBrk="1" hangingPunct="1">
            <a:spcBef>
              <a:spcPct val="0"/>
            </a:spcBef>
            <a:buFontTx/>
            <a:buNone/>
          </a:pPr>
          <a:r>
            <a:rPr lang="lv-LV" altLang="lv-LV" sz="1200" b="1" dirty="0">
              <a:solidFill>
                <a:srgbClr val="840C54"/>
              </a:solidFill>
              <a:latin typeface="Arial" panose="020B0604020202020204" pitchFamily="34" charset="0"/>
              <a:ea typeface="맑은 고딕" panose="020B0503020000020004" pitchFamily="34" charset="-127"/>
              <a:cs typeface="Arial" panose="020B0604020202020204" pitchFamily="34" charset="0"/>
            </a:rPr>
            <a:t>31%</a:t>
          </a:r>
        </a:p>
      </cdr:txBody>
    </cdr:sp>
  </cdr:relSizeAnchor>
  <cdr:relSizeAnchor xmlns:cdr="http://schemas.openxmlformats.org/drawingml/2006/chartDrawing">
    <cdr:from>
      <cdr:x>0.62148</cdr:x>
      <cdr:y>0.0128</cdr:y>
    </cdr:from>
    <cdr:to>
      <cdr:x>0.65029</cdr:x>
      <cdr:y>0.69378</cdr:y>
    </cdr:to>
    <cdr:sp macro="" textlink="">
      <cdr:nvSpPr>
        <cdr:cNvPr id="3" name="Right Brace 2">
          <a:extLst xmlns:a="http://schemas.openxmlformats.org/drawingml/2006/main">
            <a:ext uri="{FF2B5EF4-FFF2-40B4-BE49-F238E27FC236}">
              <a16:creationId xmlns="" xmlns:a16="http://schemas.microsoft.com/office/drawing/2014/main" id="{EC37CA7C-6455-4E98-8A29-CA3D04600840}"/>
            </a:ext>
          </a:extLst>
        </cdr:cNvPr>
        <cdr:cNvSpPr/>
      </cdr:nvSpPr>
      <cdr:spPr>
        <a:xfrm xmlns:a="http://schemas.openxmlformats.org/drawingml/2006/main">
          <a:off x="5027034" y="53037"/>
          <a:ext cx="233039" cy="2821555"/>
        </a:xfrm>
        <a:prstGeom xmlns:a="http://schemas.openxmlformats.org/drawingml/2006/main" prst="rightBrace">
          <a:avLst>
            <a:gd name="adj1" fmla="val 57296"/>
            <a:gd name="adj2" fmla="val 47635"/>
          </a:avLst>
        </a:prstGeom>
        <a:ln xmlns:a="http://schemas.openxmlformats.org/drawingml/2006/main" w="15875">
          <a:solidFill>
            <a:srgbClr val="840C54"/>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wrap="square"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eaLnBrk="1" fontAlgn="auto" latinLnBrk="1" hangingPunct="1">
            <a:spcBef>
              <a:spcPts val="0"/>
            </a:spcBef>
            <a:spcAft>
              <a:spcPts val="0"/>
            </a:spcAft>
            <a:defRPr/>
          </a:pPr>
          <a:endParaRPr lang="lv-LV" dirty="0">
            <a:solidFill>
              <a:srgbClr val="840C54"/>
            </a:solidFill>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cdr:x>
      <cdr:y>0.17662</cdr:y>
    </cdr:from>
    <cdr:to>
      <cdr:x>0.13097</cdr:x>
      <cdr:y>0.31724</cdr:y>
    </cdr:to>
    <cdr:sp macro="" textlink="">
      <cdr:nvSpPr>
        <cdr:cNvPr id="2" name="TextBox 1"/>
        <cdr:cNvSpPr txBox="1"/>
      </cdr:nvSpPr>
      <cdr:spPr>
        <a:xfrm xmlns:a="http://schemas.openxmlformats.org/drawingml/2006/main">
          <a:off x="-1804987" y="754378"/>
          <a:ext cx="1123988" cy="6006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lv-LV" sz="1200" b="1" dirty="0">
              <a:latin typeface="Arial" panose="020B0604020202020204" pitchFamily="34" charset="0"/>
              <a:cs typeface="Arial" panose="020B0604020202020204" pitchFamily="34" charset="0"/>
            </a:rPr>
            <a:t>Visi respondenti</a:t>
          </a:r>
          <a:endParaRPr lang="en-US"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0.43304</cdr:y>
    </cdr:from>
    <cdr:to>
      <cdr:x>0.13097</cdr:x>
      <cdr:y>0.51898</cdr:y>
    </cdr:to>
    <cdr:sp macro="" textlink="">
      <cdr:nvSpPr>
        <cdr:cNvPr id="3" name="TextBox 1"/>
        <cdr:cNvSpPr txBox="1"/>
      </cdr:nvSpPr>
      <cdr:spPr>
        <a:xfrm xmlns:a="http://schemas.openxmlformats.org/drawingml/2006/main">
          <a:off x="0" y="1849603"/>
          <a:ext cx="1123988" cy="3670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dirty="0">
              <a:latin typeface="Arial" panose="020B0604020202020204" pitchFamily="34" charset="0"/>
              <a:cs typeface="Arial" panose="020B0604020202020204" pitchFamily="34" charset="0"/>
            </a:rPr>
            <a:t>Pieder tiesības</a:t>
          </a:r>
          <a:endParaRPr lang="en-US"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0.68599</cdr:y>
    </cdr:from>
    <cdr:to>
      <cdr:x>0.13097</cdr:x>
      <cdr:y>0.77193</cdr:y>
    </cdr:to>
    <cdr:sp macro="" textlink="">
      <cdr:nvSpPr>
        <cdr:cNvPr id="4" name="TextBox 1"/>
        <cdr:cNvSpPr txBox="1"/>
      </cdr:nvSpPr>
      <cdr:spPr>
        <a:xfrm xmlns:a="http://schemas.openxmlformats.org/drawingml/2006/main">
          <a:off x="0" y="2929998"/>
          <a:ext cx="1123988" cy="3670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dirty="0">
              <a:latin typeface="Arial" panose="020B0604020202020204" pitchFamily="34" charset="0"/>
              <a:cs typeface="Arial" panose="020B0604020202020204" pitchFamily="34" charset="0"/>
            </a:rPr>
            <a:t>Neieder tiesības</a:t>
          </a:r>
          <a:endParaRPr lang="en-US" sz="1200" b="1"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0.16615</cdr:y>
    </cdr:from>
    <cdr:to>
      <cdr:x>0.19841</cdr:x>
      <cdr:y>0.25559</cdr:y>
    </cdr:to>
    <cdr:sp macro="" textlink="">
      <cdr:nvSpPr>
        <cdr:cNvPr id="2" name="TextBox 1">
          <a:extLst xmlns:a="http://schemas.openxmlformats.org/drawingml/2006/main">
            <a:ext uri="{FF2B5EF4-FFF2-40B4-BE49-F238E27FC236}">
              <a16:creationId xmlns="" xmlns:a16="http://schemas.microsoft.com/office/drawing/2014/main" id="{77F55B03-5CD5-469D-8766-26086112591D}"/>
            </a:ext>
          </a:extLst>
        </cdr:cNvPr>
        <cdr:cNvSpPr txBox="1"/>
      </cdr:nvSpPr>
      <cdr:spPr>
        <a:xfrm xmlns:a="http://schemas.openxmlformats.org/drawingml/2006/main">
          <a:off x="0" y="483956"/>
          <a:ext cx="1819931" cy="2605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200" b="1">
              <a:latin typeface="Arial" panose="020B0604020202020204" pitchFamily="34" charset="0"/>
              <a:cs typeface="Arial" panose="020B0604020202020204" pitchFamily="34" charset="0"/>
            </a:rPr>
            <a:t>Visi respondenti</a:t>
          </a:r>
        </a:p>
      </cdr:txBody>
    </cdr:sp>
  </cdr:relSizeAnchor>
  <cdr:relSizeAnchor xmlns:cdr="http://schemas.openxmlformats.org/drawingml/2006/chartDrawing">
    <cdr:from>
      <cdr:x>0.00935</cdr:x>
      <cdr:y>0.45333</cdr:y>
    </cdr:from>
    <cdr:to>
      <cdr:x>0.20776</cdr:x>
      <cdr:y>0.54277</cdr:y>
    </cdr:to>
    <cdr:sp macro="" textlink="">
      <cdr:nvSpPr>
        <cdr:cNvPr id="3" name="TextBox 1">
          <a:extLst xmlns:a="http://schemas.openxmlformats.org/drawingml/2006/main">
            <a:ext uri="{FF2B5EF4-FFF2-40B4-BE49-F238E27FC236}">
              <a16:creationId xmlns="" xmlns:a16="http://schemas.microsoft.com/office/drawing/2014/main" id="{EC858011-5872-4DB9-BE0B-E388C7864C3B}"/>
            </a:ext>
          </a:extLst>
        </cdr:cNvPr>
        <cdr:cNvSpPr txBox="1"/>
      </cdr:nvSpPr>
      <cdr:spPr>
        <a:xfrm xmlns:a="http://schemas.openxmlformats.org/drawingml/2006/main">
          <a:off x="85725" y="1320433"/>
          <a:ext cx="1819931" cy="2605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200" b="1">
              <a:latin typeface="Arial" panose="020B0604020202020204" pitchFamily="34" charset="0"/>
              <a:cs typeface="Arial" panose="020B0604020202020204" pitchFamily="34" charset="0"/>
            </a:rPr>
            <a:t>Pieder tiesības</a:t>
          </a:r>
        </a:p>
      </cdr:txBody>
    </cdr:sp>
  </cdr:relSizeAnchor>
  <cdr:relSizeAnchor xmlns:cdr="http://schemas.openxmlformats.org/drawingml/2006/chartDrawing">
    <cdr:from>
      <cdr:x>1.09021E-7</cdr:x>
      <cdr:y>0.7248</cdr:y>
    </cdr:from>
    <cdr:to>
      <cdr:x>0.14642</cdr:x>
      <cdr:y>0.81424</cdr:y>
    </cdr:to>
    <cdr:sp macro="" textlink="">
      <cdr:nvSpPr>
        <cdr:cNvPr id="4" name="TextBox 1">
          <a:extLst xmlns:a="http://schemas.openxmlformats.org/drawingml/2006/main">
            <a:ext uri="{FF2B5EF4-FFF2-40B4-BE49-F238E27FC236}">
              <a16:creationId xmlns="" xmlns:a16="http://schemas.microsoft.com/office/drawing/2014/main" id="{43AB85A0-9E9E-4573-8279-5CCDF9E4EB6E}"/>
            </a:ext>
          </a:extLst>
        </cdr:cNvPr>
        <cdr:cNvSpPr txBox="1"/>
      </cdr:nvSpPr>
      <cdr:spPr>
        <a:xfrm xmlns:a="http://schemas.openxmlformats.org/drawingml/2006/main">
          <a:off x="1" y="2111149"/>
          <a:ext cx="1343024" cy="2605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a:latin typeface="Arial" panose="020B0604020202020204" pitchFamily="34" charset="0"/>
              <a:cs typeface="Arial" panose="020B0604020202020204" pitchFamily="34" charset="0"/>
            </a:rPr>
            <a:t>Nepieder tiesības</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0.11834</cdr:y>
    </cdr:from>
    <cdr:to>
      <cdr:x>0.29303</cdr:x>
      <cdr:y>0.20764</cdr:y>
    </cdr:to>
    <cdr:sp macro="" textlink="">
      <cdr:nvSpPr>
        <cdr:cNvPr id="2" name="TextBox 1">
          <a:extLst xmlns:a="http://schemas.openxmlformats.org/drawingml/2006/main">
            <a:ext uri="{FF2B5EF4-FFF2-40B4-BE49-F238E27FC236}">
              <a16:creationId xmlns="" xmlns:a16="http://schemas.microsoft.com/office/drawing/2014/main" id="{4662B883-C98D-4CF8-A85D-5CB2EA35156D}"/>
            </a:ext>
          </a:extLst>
        </cdr:cNvPr>
        <cdr:cNvSpPr txBox="1"/>
      </cdr:nvSpPr>
      <cdr:spPr>
        <a:xfrm xmlns:a="http://schemas.openxmlformats.org/drawingml/2006/main">
          <a:off x="0" y="561324"/>
          <a:ext cx="2843995" cy="4235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dirty="0">
              <a:latin typeface="Arial" panose="020B0604020202020204" pitchFamily="34" charset="0"/>
              <a:cs typeface="Arial" panose="020B0604020202020204" pitchFamily="34" charset="0"/>
            </a:rPr>
            <a:t>Rūpnieciskā īpašuma aizsardzība ir sarežģīts process</a:t>
          </a:r>
        </a:p>
      </cdr:txBody>
    </cdr:sp>
  </cdr:relSizeAnchor>
  <cdr:relSizeAnchor xmlns:cdr="http://schemas.openxmlformats.org/drawingml/2006/chartDrawing">
    <cdr:from>
      <cdr:x>0</cdr:x>
      <cdr:y>0.31663</cdr:y>
    </cdr:from>
    <cdr:to>
      <cdr:x>0.29303</cdr:x>
      <cdr:y>0.43563</cdr:y>
    </cdr:to>
    <cdr:sp macro="" textlink="">
      <cdr:nvSpPr>
        <cdr:cNvPr id="3" name="TextBox 1">
          <a:extLst xmlns:a="http://schemas.openxmlformats.org/drawingml/2006/main">
            <a:ext uri="{FF2B5EF4-FFF2-40B4-BE49-F238E27FC236}">
              <a16:creationId xmlns="" xmlns:a16="http://schemas.microsoft.com/office/drawing/2014/main" id="{E560919F-C614-49FB-B191-0CC511CC4414}"/>
            </a:ext>
          </a:extLst>
        </cdr:cNvPr>
        <cdr:cNvSpPr txBox="1"/>
      </cdr:nvSpPr>
      <cdr:spPr>
        <a:xfrm xmlns:a="http://schemas.openxmlformats.org/drawingml/2006/main">
          <a:off x="0" y="1501807"/>
          <a:ext cx="2843995" cy="5644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dirty="0">
              <a:latin typeface="Arial" panose="020B0604020202020204" pitchFamily="34" charset="0"/>
              <a:cs typeface="Arial" panose="020B0604020202020204" pitchFamily="34" charset="0"/>
            </a:rPr>
            <a:t>Rūpnieciskā īpašuma aizsardzība ir dārgs process</a:t>
          </a:r>
        </a:p>
      </cdr:txBody>
    </cdr:sp>
  </cdr:relSizeAnchor>
  <cdr:relSizeAnchor xmlns:cdr="http://schemas.openxmlformats.org/drawingml/2006/chartDrawing">
    <cdr:from>
      <cdr:x>0</cdr:x>
      <cdr:y>0.50281</cdr:y>
    </cdr:from>
    <cdr:to>
      <cdr:x>0.29303</cdr:x>
      <cdr:y>0.62182</cdr:y>
    </cdr:to>
    <cdr:sp macro="" textlink="">
      <cdr:nvSpPr>
        <cdr:cNvPr id="4" name="TextBox 1">
          <a:extLst xmlns:a="http://schemas.openxmlformats.org/drawingml/2006/main">
            <a:ext uri="{FF2B5EF4-FFF2-40B4-BE49-F238E27FC236}">
              <a16:creationId xmlns="" xmlns:a16="http://schemas.microsoft.com/office/drawing/2014/main" id="{91BF4803-894A-4EA1-9405-D051EB1FD573}"/>
            </a:ext>
          </a:extLst>
        </cdr:cNvPr>
        <cdr:cNvSpPr txBox="1"/>
      </cdr:nvSpPr>
      <cdr:spPr>
        <a:xfrm xmlns:a="http://schemas.openxmlformats.org/drawingml/2006/main">
          <a:off x="0" y="2384882"/>
          <a:ext cx="2843995" cy="5644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dirty="0">
              <a:latin typeface="Arial" panose="020B0604020202020204" pitchFamily="34" charset="0"/>
              <a:cs typeface="Arial" panose="020B0604020202020204" pitchFamily="34" charset="0"/>
            </a:rPr>
            <a:t>Rūpnieciskā īpašuma aizsardzības sistēma ir pieejama ikvienam Latvijā</a:t>
          </a:r>
        </a:p>
      </cdr:txBody>
    </cdr:sp>
  </cdr:relSizeAnchor>
  <cdr:relSizeAnchor xmlns:cdr="http://schemas.openxmlformats.org/drawingml/2006/chartDrawing">
    <cdr:from>
      <cdr:x>0</cdr:x>
      <cdr:y>0.71213</cdr:y>
    </cdr:from>
    <cdr:to>
      <cdr:x>0.29303</cdr:x>
      <cdr:y>0.83114</cdr:y>
    </cdr:to>
    <cdr:sp macro="" textlink="">
      <cdr:nvSpPr>
        <cdr:cNvPr id="5" name="TextBox 1">
          <a:extLst xmlns:a="http://schemas.openxmlformats.org/drawingml/2006/main">
            <a:ext uri="{FF2B5EF4-FFF2-40B4-BE49-F238E27FC236}">
              <a16:creationId xmlns="" xmlns:a16="http://schemas.microsoft.com/office/drawing/2014/main" id="{D6D34762-7DDB-4837-A867-F8E3C6FF73B4}"/>
            </a:ext>
          </a:extLst>
        </cdr:cNvPr>
        <cdr:cNvSpPr txBox="1"/>
      </cdr:nvSpPr>
      <cdr:spPr>
        <a:xfrm xmlns:a="http://schemas.openxmlformats.org/drawingml/2006/main">
          <a:off x="0" y="2143224"/>
          <a:ext cx="2322824" cy="3581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dirty="0">
              <a:latin typeface="Arial" panose="020B0604020202020204" pitchFamily="34" charset="0"/>
              <a:cs typeface="Arial" panose="020B0604020202020204" pitchFamily="34" charset="0"/>
            </a:rPr>
            <a:t>Zina, kā rīkoties, lai aizsargātu savu rūpniecisko īpašumu</a:t>
          </a:r>
        </a:p>
      </cdr:txBody>
    </cdr:sp>
  </cdr:relSizeAnchor>
  <cdr:relSizeAnchor xmlns:cdr="http://schemas.openxmlformats.org/drawingml/2006/chartDrawing">
    <cdr:from>
      <cdr:x>0</cdr:x>
      <cdr:y>0.88099</cdr:y>
    </cdr:from>
    <cdr:to>
      <cdr:x>0.29303</cdr:x>
      <cdr:y>1</cdr:y>
    </cdr:to>
    <cdr:sp macro="" textlink="">
      <cdr:nvSpPr>
        <cdr:cNvPr id="6" name="TextBox 1">
          <a:extLst xmlns:a="http://schemas.openxmlformats.org/drawingml/2006/main">
            <a:ext uri="{FF2B5EF4-FFF2-40B4-BE49-F238E27FC236}">
              <a16:creationId xmlns="" xmlns:a16="http://schemas.microsoft.com/office/drawing/2014/main" id="{F1F0FCFF-821C-CC70-2D45-C6FF33CC9CDA}"/>
            </a:ext>
          </a:extLst>
        </cdr:cNvPr>
        <cdr:cNvSpPr txBox="1"/>
      </cdr:nvSpPr>
      <cdr:spPr>
        <a:xfrm xmlns:a="http://schemas.openxmlformats.org/drawingml/2006/main">
          <a:off x="0" y="2651427"/>
          <a:ext cx="2322824" cy="3581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dirty="0">
              <a:latin typeface="Arial" panose="020B0604020202020204" pitchFamily="34" charset="0"/>
              <a:cs typeface="Arial" panose="020B0604020202020204" pitchFamily="34" charset="0"/>
            </a:rPr>
            <a:t>Rūpnieciskā īpašuma aizsardzībai ir pieejams finansiāls </a:t>
          </a:r>
          <a:r>
            <a:rPr lang="lv-LV" sz="1200" b="1" dirty="0" smtClean="0">
              <a:latin typeface="Arial" panose="020B0604020202020204" pitchFamily="34" charset="0"/>
              <a:cs typeface="Arial" panose="020B0604020202020204" pitchFamily="34" charset="0"/>
            </a:rPr>
            <a:t>atbalsts*</a:t>
          </a:r>
          <a:endParaRPr lang="lv-LV" sz="1200" b="1" dirty="0">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0.09281</cdr:y>
    </cdr:from>
    <cdr:to>
      <cdr:x>0.3222</cdr:x>
      <cdr:y>0.21556</cdr:y>
    </cdr:to>
    <cdr:sp macro="" textlink="">
      <cdr:nvSpPr>
        <cdr:cNvPr id="2" name="TextBox 1">
          <a:extLst xmlns:a="http://schemas.openxmlformats.org/drawingml/2006/main">
            <a:ext uri="{FF2B5EF4-FFF2-40B4-BE49-F238E27FC236}">
              <a16:creationId xmlns="" xmlns:a16="http://schemas.microsoft.com/office/drawing/2014/main" id="{0EB1F406-2A31-F5AC-44DF-00E834BA8A81}"/>
            </a:ext>
          </a:extLst>
        </cdr:cNvPr>
        <cdr:cNvSpPr txBox="1"/>
      </cdr:nvSpPr>
      <cdr:spPr>
        <a:xfrm xmlns:a="http://schemas.openxmlformats.org/drawingml/2006/main">
          <a:off x="0" y="328082"/>
          <a:ext cx="2571784" cy="4339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lv-LV" sz="1200" b="1">
              <a:latin typeface="Arial" panose="020B0604020202020204" pitchFamily="34" charset="0"/>
              <a:cs typeface="Arial" panose="020B0604020202020204" pitchFamily="34" charset="0"/>
            </a:rPr>
            <a:t>Reģistrētā rūpnieciskā īpašuma tiesības paaugstina uzņēmuma vērtību </a:t>
          </a:r>
        </a:p>
      </cdr:txBody>
    </cdr:sp>
  </cdr:relSizeAnchor>
  <cdr:relSizeAnchor xmlns:cdr="http://schemas.openxmlformats.org/drawingml/2006/chartDrawing">
    <cdr:from>
      <cdr:x>0</cdr:x>
      <cdr:y>0.27784</cdr:y>
    </cdr:from>
    <cdr:to>
      <cdr:x>0.32219</cdr:x>
      <cdr:y>0.4006</cdr:y>
    </cdr:to>
    <cdr:sp macro="" textlink="">
      <cdr:nvSpPr>
        <cdr:cNvPr id="3" name="TextBox 1">
          <a:extLst xmlns:a="http://schemas.openxmlformats.org/drawingml/2006/main">
            <a:ext uri="{FF2B5EF4-FFF2-40B4-BE49-F238E27FC236}">
              <a16:creationId xmlns="" xmlns:a16="http://schemas.microsoft.com/office/drawing/2014/main" id="{1FE356A3-4999-3E5E-D9DD-12EBF0ADC333}"/>
            </a:ext>
          </a:extLst>
        </cdr:cNvPr>
        <cdr:cNvSpPr txBox="1"/>
      </cdr:nvSpPr>
      <cdr:spPr>
        <a:xfrm xmlns:a="http://schemas.openxmlformats.org/drawingml/2006/main">
          <a:off x="0" y="982118"/>
          <a:ext cx="2571704" cy="4339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a:latin typeface="Arial" panose="020B0604020202020204" pitchFamily="34" charset="0"/>
              <a:cs typeface="Arial" panose="020B0604020202020204" pitchFamily="34" charset="0"/>
            </a:rPr>
            <a:t>Reģistrēts rūpnieciskais īpašums uzlabo uzņēmuma reputāciju</a:t>
          </a:r>
        </a:p>
      </cdr:txBody>
    </cdr:sp>
  </cdr:relSizeAnchor>
  <cdr:relSizeAnchor xmlns:cdr="http://schemas.openxmlformats.org/drawingml/2006/chartDrawing">
    <cdr:from>
      <cdr:x>0</cdr:x>
      <cdr:y>0.42727</cdr:y>
    </cdr:from>
    <cdr:to>
      <cdr:x>0.32352</cdr:x>
      <cdr:y>0.55003</cdr:y>
    </cdr:to>
    <cdr:sp macro="" textlink="">
      <cdr:nvSpPr>
        <cdr:cNvPr id="4" name="TextBox 1">
          <a:extLst xmlns:a="http://schemas.openxmlformats.org/drawingml/2006/main">
            <a:ext uri="{FF2B5EF4-FFF2-40B4-BE49-F238E27FC236}">
              <a16:creationId xmlns="" xmlns:a16="http://schemas.microsoft.com/office/drawing/2014/main" id="{3433D42B-E443-BC41-FAD0-1511D69731DD}"/>
            </a:ext>
          </a:extLst>
        </cdr:cNvPr>
        <cdr:cNvSpPr txBox="1"/>
      </cdr:nvSpPr>
      <cdr:spPr>
        <a:xfrm xmlns:a="http://schemas.openxmlformats.org/drawingml/2006/main">
          <a:off x="0" y="1557819"/>
          <a:ext cx="2564516" cy="4475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dirty="0">
              <a:effectLst/>
              <a:latin typeface="Arial" panose="020B0604020202020204" pitchFamily="34" charset="0"/>
              <a:ea typeface="+mn-ea"/>
              <a:cs typeface="Arial" panose="020B0604020202020204" pitchFamily="34" charset="0"/>
            </a:rPr>
            <a:t>Rūpnieciskā īpašuma tiesību reģistrēšana nodrošina tā īpašniekam sava radītā darba aizsardzību pret ļaunprātīgu kopēšanu vai izmantošanu bez atļaujas*</a:t>
          </a:r>
          <a:endParaRPr lang="lv-LV" sz="105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0.65809</cdr:y>
    </cdr:from>
    <cdr:to>
      <cdr:x>0.32352</cdr:x>
      <cdr:y>0.78084</cdr:y>
    </cdr:to>
    <cdr:sp macro="" textlink="">
      <cdr:nvSpPr>
        <cdr:cNvPr id="5" name="TextBox 1">
          <a:extLst xmlns:a="http://schemas.openxmlformats.org/drawingml/2006/main">
            <a:ext uri="{FF2B5EF4-FFF2-40B4-BE49-F238E27FC236}">
              <a16:creationId xmlns="" xmlns:a16="http://schemas.microsoft.com/office/drawing/2014/main" id="{851DF581-B9E2-A685-F788-365B2A94D860}"/>
            </a:ext>
          </a:extLst>
        </cdr:cNvPr>
        <cdr:cNvSpPr txBox="1"/>
      </cdr:nvSpPr>
      <cdr:spPr>
        <a:xfrm xmlns:a="http://schemas.openxmlformats.org/drawingml/2006/main">
          <a:off x="0" y="2326232"/>
          <a:ext cx="2582333" cy="4339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a:latin typeface="Arial" panose="020B0604020202020204" pitchFamily="34" charset="0"/>
              <a:cs typeface="Arial" panose="020B0604020202020204" pitchFamily="34" charset="0"/>
            </a:rPr>
            <a:t>Labāka uzņēmuma reputācija, kuru nodrošina rūpnieciskā īpašuma reģistrācija, nozīmē lielāku peļņu</a:t>
          </a:r>
        </a:p>
      </cdr:txBody>
    </cdr:sp>
  </cdr:relSizeAnchor>
  <cdr:relSizeAnchor xmlns:cdr="http://schemas.openxmlformats.org/drawingml/2006/chartDrawing">
    <cdr:from>
      <cdr:x>0</cdr:x>
      <cdr:y>0.8497</cdr:y>
    </cdr:from>
    <cdr:to>
      <cdr:x>0.32352</cdr:x>
      <cdr:y>0.97245</cdr:y>
    </cdr:to>
    <cdr:sp macro="" textlink="">
      <cdr:nvSpPr>
        <cdr:cNvPr id="6" name="TextBox 1">
          <a:extLst xmlns:a="http://schemas.openxmlformats.org/drawingml/2006/main">
            <a:ext uri="{FF2B5EF4-FFF2-40B4-BE49-F238E27FC236}">
              <a16:creationId xmlns="" xmlns:a16="http://schemas.microsoft.com/office/drawing/2014/main" id="{D56BD007-9D46-4A9A-912C-7EB4348D3D01}"/>
            </a:ext>
          </a:extLst>
        </cdr:cNvPr>
        <cdr:cNvSpPr txBox="1"/>
      </cdr:nvSpPr>
      <cdr:spPr>
        <a:xfrm xmlns:a="http://schemas.openxmlformats.org/drawingml/2006/main">
          <a:off x="0" y="3003549"/>
          <a:ext cx="2582332" cy="4339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a:latin typeface="Arial" panose="020B0604020202020204" pitchFamily="34" charset="0"/>
              <a:cs typeface="Arial" panose="020B0604020202020204" pitchFamily="34" charset="0"/>
            </a:rPr>
            <a:t>Ierobežojumi, kas saistīti ar rūpniecisko īpašumu, kavē tehnoloģisko un ekonomisko progresu</a:t>
          </a: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0.08035</cdr:y>
    </cdr:from>
    <cdr:to>
      <cdr:x>0.22284</cdr:x>
      <cdr:y>0.11854</cdr:y>
    </cdr:to>
    <cdr:sp macro="" textlink="">
      <cdr:nvSpPr>
        <cdr:cNvPr id="11" name="TextBox 1"/>
        <cdr:cNvSpPr txBox="1"/>
      </cdr:nvSpPr>
      <cdr:spPr>
        <a:xfrm xmlns:a="http://schemas.openxmlformats.org/drawingml/2006/main">
          <a:off x="0" y="641350"/>
          <a:ext cx="2177737" cy="3048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900" b="1">
              <a:latin typeface="Arial" panose="020B0604020202020204" pitchFamily="34" charset="0"/>
              <a:cs typeface="Arial" panose="020B0604020202020204" pitchFamily="34" charset="0"/>
            </a:rPr>
            <a:t>Atrašanās vieta</a:t>
          </a:r>
          <a:endParaRPr lang="en-US" sz="9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0.14969</cdr:y>
    </cdr:from>
    <cdr:to>
      <cdr:x>0.22284</cdr:x>
      <cdr:y>0.18788</cdr:y>
    </cdr:to>
    <cdr:sp macro="" textlink="">
      <cdr:nvSpPr>
        <cdr:cNvPr id="12" name="TextBox 1"/>
        <cdr:cNvSpPr txBox="1"/>
      </cdr:nvSpPr>
      <cdr:spPr>
        <a:xfrm xmlns:a="http://schemas.openxmlformats.org/drawingml/2006/main">
          <a:off x="0" y="1194799"/>
          <a:ext cx="2177737" cy="3048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900" b="1">
              <a:latin typeface="Arial" panose="020B0604020202020204" pitchFamily="34" charset="0"/>
              <a:cs typeface="Arial" panose="020B0604020202020204" pitchFamily="34" charset="0"/>
            </a:rPr>
            <a:t>Reģions</a:t>
          </a:r>
          <a:endParaRPr lang="en-US" sz="9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0.23771</cdr:y>
    </cdr:from>
    <cdr:to>
      <cdr:x>0.22284</cdr:x>
      <cdr:y>0.2759</cdr:y>
    </cdr:to>
    <cdr:sp macro="" textlink="">
      <cdr:nvSpPr>
        <cdr:cNvPr id="13" name="TextBox 1"/>
        <cdr:cNvSpPr txBox="1"/>
      </cdr:nvSpPr>
      <cdr:spPr>
        <a:xfrm xmlns:a="http://schemas.openxmlformats.org/drawingml/2006/main">
          <a:off x="0" y="1897422"/>
          <a:ext cx="2177737" cy="3048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900" b="1">
              <a:latin typeface="Arial" panose="020B0604020202020204" pitchFamily="34" charset="0"/>
              <a:cs typeface="Arial" panose="020B0604020202020204" pitchFamily="34" charset="0"/>
            </a:rPr>
            <a:t>Pārstāvētais</a:t>
          </a:r>
          <a:r>
            <a:rPr lang="lv-LV" sz="900" b="1" baseline="0">
              <a:latin typeface="Arial" panose="020B0604020202020204" pitchFamily="34" charset="0"/>
              <a:cs typeface="Arial" panose="020B0604020202020204" pitchFamily="34" charset="0"/>
            </a:rPr>
            <a:t> kapitāls</a:t>
          </a:r>
          <a:endParaRPr lang="en-US" sz="9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0.3284</cdr:y>
    </cdr:from>
    <cdr:to>
      <cdr:x>0.22284</cdr:x>
      <cdr:y>0.36659</cdr:y>
    </cdr:to>
    <cdr:sp macro="" textlink="">
      <cdr:nvSpPr>
        <cdr:cNvPr id="14" name="TextBox 1"/>
        <cdr:cNvSpPr txBox="1"/>
      </cdr:nvSpPr>
      <cdr:spPr>
        <a:xfrm xmlns:a="http://schemas.openxmlformats.org/drawingml/2006/main">
          <a:off x="0" y="2621300"/>
          <a:ext cx="2177737" cy="3048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900" b="1">
              <a:latin typeface="Arial" panose="020B0604020202020204" pitchFamily="34" charset="0"/>
              <a:cs typeface="Arial" panose="020B0604020202020204" pitchFamily="34" charset="0"/>
            </a:rPr>
            <a:t>Dibināšanas gads</a:t>
          </a:r>
          <a:endParaRPr lang="en-US" sz="9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0.4191</cdr:y>
    </cdr:from>
    <cdr:to>
      <cdr:x>0.22284</cdr:x>
      <cdr:y>0.45729</cdr:y>
    </cdr:to>
    <cdr:sp macro="" textlink="">
      <cdr:nvSpPr>
        <cdr:cNvPr id="15" name="TextBox 1"/>
        <cdr:cNvSpPr txBox="1"/>
      </cdr:nvSpPr>
      <cdr:spPr>
        <a:xfrm xmlns:a="http://schemas.openxmlformats.org/drawingml/2006/main">
          <a:off x="0" y="3345246"/>
          <a:ext cx="2177737" cy="3048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900" b="1">
              <a:latin typeface="Arial" panose="020B0604020202020204" pitchFamily="34" charset="0"/>
              <a:cs typeface="Arial" panose="020B0604020202020204" pitchFamily="34" charset="0"/>
            </a:rPr>
            <a:t>Juridiskā forma</a:t>
          </a:r>
          <a:endParaRPr lang="en-US" sz="9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0.52411</cdr:y>
    </cdr:from>
    <cdr:to>
      <cdr:x>0.22363</cdr:x>
      <cdr:y>0.5623</cdr:y>
    </cdr:to>
    <cdr:sp macro="" textlink="">
      <cdr:nvSpPr>
        <cdr:cNvPr id="16" name="TextBox 1"/>
        <cdr:cNvSpPr txBox="1"/>
      </cdr:nvSpPr>
      <cdr:spPr>
        <a:xfrm xmlns:a="http://schemas.openxmlformats.org/drawingml/2006/main">
          <a:off x="0" y="4183400"/>
          <a:ext cx="2185458" cy="3048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900" b="1">
              <a:latin typeface="Arial" panose="020B0604020202020204" pitchFamily="34" charset="0"/>
              <a:cs typeface="Arial" panose="020B0604020202020204" pitchFamily="34" charset="0"/>
            </a:rPr>
            <a:t>Darbinieku skaits </a:t>
          </a:r>
          <a:endParaRPr lang="en-US" sz="9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0.6148</cdr:y>
    </cdr:from>
    <cdr:to>
      <cdr:x>0.22168</cdr:x>
      <cdr:y>0.65299</cdr:y>
    </cdr:to>
    <cdr:sp macro="" textlink="">
      <cdr:nvSpPr>
        <cdr:cNvPr id="17" name="TextBox 1"/>
        <cdr:cNvSpPr txBox="1"/>
      </cdr:nvSpPr>
      <cdr:spPr>
        <a:xfrm xmlns:a="http://schemas.openxmlformats.org/drawingml/2006/main">
          <a:off x="0" y="4907314"/>
          <a:ext cx="2166401" cy="3048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900" b="1">
              <a:latin typeface="Arial" panose="020B0604020202020204" pitchFamily="34" charset="0"/>
              <a:cs typeface="Arial" panose="020B0604020202020204" pitchFamily="34" charset="0"/>
            </a:rPr>
            <a:t>Uzņēmuma statuss</a:t>
          </a:r>
          <a:endParaRPr lang="en-US" sz="9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0.7771</cdr:y>
    </cdr:from>
    <cdr:to>
      <cdr:x>0.22266</cdr:x>
      <cdr:y>0.81528</cdr:y>
    </cdr:to>
    <cdr:sp macro="" textlink="">
      <cdr:nvSpPr>
        <cdr:cNvPr id="18" name="TextBox 1"/>
        <cdr:cNvSpPr txBox="1"/>
      </cdr:nvSpPr>
      <cdr:spPr>
        <a:xfrm xmlns:a="http://schemas.openxmlformats.org/drawingml/2006/main">
          <a:off x="0" y="6202750"/>
          <a:ext cx="2175979" cy="3047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900" b="1">
              <a:latin typeface="Arial" panose="020B0604020202020204" pitchFamily="34" charset="0"/>
              <a:cs typeface="Arial" panose="020B0604020202020204" pitchFamily="34" charset="0"/>
            </a:rPr>
            <a:t>Nozare*</a:t>
          </a:r>
          <a:endParaRPr lang="en-US" sz="900" b="1">
            <a:latin typeface="Arial" panose="020B0604020202020204" pitchFamily="34" charset="0"/>
            <a:cs typeface="Arial" panose="020B0604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0.73359</cdr:y>
    </cdr:from>
    <cdr:to>
      <cdr:x>0.16309</cdr:x>
      <cdr:y>0.86449</cdr:y>
    </cdr:to>
    <cdr:sp macro="" textlink="">
      <cdr:nvSpPr>
        <cdr:cNvPr id="2" name="TextBox 1">
          <a:extLst xmlns:a="http://schemas.openxmlformats.org/drawingml/2006/main">
            <a:ext uri="{FF2B5EF4-FFF2-40B4-BE49-F238E27FC236}">
              <a16:creationId xmlns:a16="http://schemas.microsoft.com/office/drawing/2014/main" xmlns="" id="{4ACC1788-DF3C-4327-968A-8C2843035E6E}"/>
            </a:ext>
          </a:extLst>
        </cdr:cNvPr>
        <cdr:cNvSpPr txBox="1"/>
      </cdr:nvSpPr>
      <cdr:spPr>
        <a:xfrm xmlns:a="http://schemas.openxmlformats.org/drawingml/2006/main">
          <a:off x="0" y="2402871"/>
          <a:ext cx="1368574" cy="4287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lv-LV" sz="1200" b="1">
              <a:latin typeface="Arial" panose="020B0604020202020204" pitchFamily="34" charset="0"/>
              <a:cs typeface="Arial" panose="020B0604020202020204" pitchFamily="34" charset="0"/>
            </a:rPr>
            <a:t>Izmaksas</a:t>
          </a:r>
        </a:p>
      </cdr:txBody>
    </cdr:sp>
  </cdr:relSizeAnchor>
  <cdr:relSizeAnchor xmlns:cdr="http://schemas.openxmlformats.org/drawingml/2006/chartDrawing">
    <cdr:from>
      <cdr:x>0</cdr:x>
      <cdr:y>0.15872</cdr:y>
    </cdr:from>
    <cdr:to>
      <cdr:x>0.16043</cdr:x>
      <cdr:y>0.28963</cdr:y>
    </cdr:to>
    <cdr:sp macro="" textlink="">
      <cdr:nvSpPr>
        <cdr:cNvPr id="3" name="TextBox 1">
          <a:extLst xmlns:a="http://schemas.openxmlformats.org/drawingml/2006/main">
            <a:ext uri="{FF2B5EF4-FFF2-40B4-BE49-F238E27FC236}">
              <a16:creationId xmlns:a16="http://schemas.microsoft.com/office/drawing/2014/main" xmlns="" id="{85750FAE-B62B-4CD7-BA60-393752B74CBD}"/>
            </a:ext>
          </a:extLst>
        </cdr:cNvPr>
        <cdr:cNvSpPr txBox="1"/>
      </cdr:nvSpPr>
      <cdr:spPr>
        <a:xfrm xmlns:a="http://schemas.openxmlformats.org/drawingml/2006/main">
          <a:off x="0" y="519879"/>
          <a:ext cx="1346252" cy="4287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lv-LV" sz="1200" b="1">
              <a:latin typeface="Arial" panose="020B0604020202020204" pitchFamily="34" charset="0"/>
              <a:cs typeface="Arial" panose="020B0604020202020204" pitchFamily="34" charset="0"/>
            </a:rPr>
            <a:t>Ātrums</a:t>
          </a:r>
        </a:p>
      </cdr:txBody>
    </cdr:sp>
  </cdr:relSizeAnchor>
  <cdr:relSizeAnchor xmlns:cdr="http://schemas.openxmlformats.org/drawingml/2006/chartDrawing">
    <cdr:from>
      <cdr:x>0</cdr:x>
      <cdr:y>0.44361</cdr:y>
    </cdr:from>
    <cdr:to>
      <cdr:x>0.16309</cdr:x>
      <cdr:y>0.57452</cdr:y>
    </cdr:to>
    <cdr:sp macro="" textlink="">
      <cdr:nvSpPr>
        <cdr:cNvPr id="4" name="TextBox 1">
          <a:extLst xmlns:a="http://schemas.openxmlformats.org/drawingml/2006/main">
            <a:ext uri="{FF2B5EF4-FFF2-40B4-BE49-F238E27FC236}">
              <a16:creationId xmlns:a16="http://schemas.microsoft.com/office/drawing/2014/main" xmlns="" id="{08F2BD33-5480-44F2-AC87-0B6FD94316BB}"/>
            </a:ext>
          </a:extLst>
        </cdr:cNvPr>
        <cdr:cNvSpPr txBox="1"/>
      </cdr:nvSpPr>
      <cdr:spPr>
        <a:xfrm xmlns:a="http://schemas.openxmlformats.org/drawingml/2006/main">
          <a:off x="0" y="1453051"/>
          <a:ext cx="1368574" cy="4287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lv-LV" sz="1200" b="1">
              <a:latin typeface="Arial" panose="020B0604020202020204" pitchFamily="34" charset="0"/>
              <a:cs typeface="Arial" panose="020B0604020202020204" pitchFamily="34" charset="0"/>
            </a:rPr>
            <a:t>Vienkāršums, saprotamība</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0.14192</cdr:y>
    </cdr:from>
    <cdr:to>
      <cdr:x>0.20056</cdr:x>
      <cdr:y>0.2271</cdr:y>
    </cdr:to>
    <cdr:sp macro="" textlink="">
      <cdr:nvSpPr>
        <cdr:cNvPr id="2" name="TextBox 1">
          <a:extLst xmlns:a="http://schemas.openxmlformats.org/drawingml/2006/main">
            <a:ext uri="{FF2B5EF4-FFF2-40B4-BE49-F238E27FC236}">
              <a16:creationId xmlns="" xmlns:a16="http://schemas.microsoft.com/office/drawing/2014/main" id="{C97E686D-1A2A-4487-916C-05CA5DE78F62}"/>
            </a:ext>
          </a:extLst>
        </cdr:cNvPr>
        <cdr:cNvSpPr txBox="1"/>
      </cdr:nvSpPr>
      <cdr:spPr>
        <a:xfrm xmlns:a="http://schemas.openxmlformats.org/drawingml/2006/main">
          <a:off x="0" y="447890"/>
          <a:ext cx="1781591" cy="2688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200" b="1">
              <a:latin typeface="Arial" panose="020B0604020202020204" pitchFamily="34" charset="0"/>
              <a:cs typeface="Arial" panose="020B0604020202020204" pitchFamily="34" charset="0"/>
            </a:rPr>
            <a:t>Visi respondenti</a:t>
          </a:r>
        </a:p>
      </cdr:txBody>
    </cdr:sp>
  </cdr:relSizeAnchor>
  <cdr:relSizeAnchor xmlns:cdr="http://schemas.openxmlformats.org/drawingml/2006/chartDrawing">
    <cdr:from>
      <cdr:x>0</cdr:x>
      <cdr:y>0.43252</cdr:y>
    </cdr:from>
    <cdr:to>
      <cdr:x>0.20056</cdr:x>
      <cdr:y>0.51769</cdr:y>
    </cdr:to>
    <cdr:sp macro="" textlink="">
      <cdr:nvSpPr>
        <cdr:cNvPr id="3" name="TextBox 1">
          <a:extLst xmlns:a="http://schemas.openxmlformats.org/drawingml/2006/main">
            <a:ext uri="{FF2B5EF4-FFF2-40B4-BE49-F238E27FC236}">
              <a16:creationId xmlns="" xmlns:a16="http://schemas.microsoft.com/office/drawing/2014/main" id="{9E56066D-F55E-4C93-842C-E699B128BC09}"/>
            </a:ext>
          </a:extLst>
        </cdr:cNvPr>
        <cdr:cNvSpPr txBox="1"/>
      </cdr:nvSpPr>
      <cdr:spPr>
        <a:xfrm xmlns:a="http://schemas.openxmlformats.org/drawingml/2006/main">
          <a:off x="0" y="1365009"/>
          <a:ext cx="1781591" cy="2687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200" b="1">
              <a:latin typeface="Arial" panose="020B0604020202020204" pitchFamily="34" charset="0"/>
              <a:cs typeface="Arial" panose="020B0604020202020204" pitchFamily="34" charset="0"/>
            </a:rPr>
            <a:t>Pieder tiesības</a:t>
          </a:r>
        </a:p>
      </cdr:txBody>
    </cdr:sp>
  </cdr:relSizeAnchor>
  <cdr:relSizeAnchor xmlns:cdr="http://schemas.openxmlformats.org/drawingml/2006/chartDrawing">
    <cdr:from>
      <cdr:x>0</cdr:x>
      <cdr:y>0.72653</cdr:y>
    </cdr:from>
    <cdr:to>
      <cdr:x>0.20056</cdr:x>
      <cdr:y>0.81171</cdr:y>
    </cdr:to>
    <cdr:sp macro="" textlink="">
      <cdr:nvSpPr>
        <cdr:cNvPr id="4" name="TextBox 1">
          <a:extLst xmlns:a="http://schemas.openxmlformats.org/drawingml/2006/main">
            <a:ext uri="{FF2B5EF4-FFF2-40B4-BE49-F238E27FC236}">
              <a16:creationId xmlns="" xmlns:a16="http://schemas.microsoft.com/office/drawing/2014/main" id="{F60C8DAF-E3D4-4116-94DD-04378493821A}"/>
            </a:ext>
          </a:extLst>
        </cdr:cNvPr>
        <cdr:cNvSpPr txBox="1"/>
      </cdr:nvSpPr>
      <cdr:spPr>
        <a:xfrm xmlns:a="http://schemas.openxmlformats.org/drawingml/2006/main">
          <a:off x="0" y="2292889"/>
          <a:ext cx="1781591" cy="2688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200" b="1">
              <a:latin typeface="Arial" panose="020B0604020202020204" pitchFamily="34" charset="0"/>
              <a:cs typeface="Arial" panose="020B0604020202020204" pitchFamily="34" charset="0"/>
            </a:rPr>
            <a:t>Nepieder tiesības</a:t>
          </a: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0.14842</cdr:y>
    </cdr:from>
    <cdr:to>
      <cdr:x>0.3222</cdr:x>
      <cdr:y>0.28219</cdr:y>
    </cdr:to>
    <cdr:sp macro="" textlink="">
      <cdr:nvSpPr>
        <cdr:cNvPr id="2" name="TextBox 1">
          <a:extLst xmlns:a="http://schemas.openxmlformats.org/drawingml/2006/main">
            <a:ext uri="{FF2B5EF4-FFF2-40B4-BE49-F238E27FC236}">
              <a16:creationId xmlns="" xmlns:a16="http://schemas.microsoft.com/office/drawing/2014/main" id="{D6B8A01D-AFEF-DCCC-F3E7-E08D5472E944}"/>
            </a:ext>
          </a:extLst>
        </cdr:cNvPr>
        <cdr:cNvSpPr txBox="1"/>
      </cdr:nvSpPr>
      <cdr:spPr>
        <a:xfrm xmlns:a="http://schemas.openxmlformats.org/drawingml/2006/main">
          <a:off x="0" y="516011"/>
          <a:ext cx="3139541" cy="465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lv-LV" sz="1200" b="1">
              <a:latin typeface="Arial" panose="020B0604020202020204" pitchFamily="34" charset="0"/>
              <a:cs typeface="Arial" panose="020B0604020202020204" pitchFamily="34" charset="0"/>
            </a:rPr>
            <a:t>Ir svarīgi savlaicīgi parūpēties par savas preču zīmes aizsardzību</a:t>
          </a:r>
        </a:p>
      </cdr:txBody>
    </cdr:sp>
  </cdr:relSizeAnchor>
  <cdr:relSizeAnchor xmlns:cdr="http://schemas.openxmlformats.org/drawingml/2006/chartDrawing">
    <cdr:from>
      <cdr:x>0</cdr:x>
      <cdr:y>0.40373</cdr:y>
    </cdr:from>
    <cdr:to>
      <cdr:x>0.3222</cdr:x>
      <cdr:y>0.52603</cdr:y>
    </cdr:to>
    <cdr:sp macro="" textlink="">
      <cdr:nvSpPr>
        <cdr:cNvPr id="3" name="TextBox 1">
          <a:extLst xmlns:a="http://schemas.openxmlformats.org/drawingml/2006/main">
            <a:ext uri="{FF2B5EF4-FFF2-40B4-BE49-F238E27FC236}">
              <a16:creationId xmlns="" xmlns:a16="http://schemas.microsoft.com/office/drawing/2014/main" id="{BA433FC0-B890-4BB8-A067-CCE4C81B691C}"/>
            </a:ext>
          </a:extLst>
        </cdr:cNvPr>
        <cdr:cNvSpPr txBox="1"/>
      </cdr:nvSpPr>
      <cdr:spPr>
        <a:xfrm xmlns:a="http://schemas.openxmlformats.org/drawingml/2006/main">
          <a:off x="0" y="1403635"/>
          <a:ext cx="3139541" cy="4251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a:latin typeface="Arial" panose="020B0604020202020204" pitchFamily="34" charset="0"/>
              <a:cs typeface="Arial" panose="020B0604020202020204" pitchFamily="34" charset="0"/>
            </a:rPr>
            <a:t>Reģistrēta preču zīme ir efektīvas zīmolvedības sastāvdaļa</a:t>
          </a:r>
        </a:p>
      </cdr:txBody>
    </cdr:sp>
  </cdr:relSizeAnchor>
  <cdr:relSizeAnchor xmlns:cdr="http://schemas.openxmlformats.org/drawingml/2006/chartDrawing">
    <cdr:from>
      <cdr:x>0</cdr:x>
      <cdr:y>0.62859</cdr:y>
    </cdr:from>
    <cdr:to>
      <cdr:x>0.32707</cdr:x>
      <cdr:y>0.8438</cdr:y>
    </cdr:to>
    <cdr:sp macro="" textlink="">
      <cdr:nvSpPr>
        <cdr:cNvPr id="4" name="TextBox 1">
          <a:extLst xmlns:a="http://schemas.openxmlformats.org/drawingml/2006/main">
            <a:ext uri="{FF2B5EF4-FFF2-40B4-BE49-F238E27FC236}">
              <a16:creationId xmlns="" xmlns:a16="http://schemas.microsoft.com/office/drawing/2014/main" id="{2B84CD94-9693-4D3E-BC41-02F05FA3270B}"/>
            </a:ext>
          </a:extLst>
        </cdr:cNvPr>
        <cdr:cNvSpPr txBox="1"/>
      </cdr:nvSpPr>
      <cdr:spPr>
        <a:xfrm xmlns:a="http://schemas.openxmlformats.org/drawingml/2006/main">
          <a:off x="0" y="2523520"/>
          <a:ext cx="3535737" cy="8639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dirty="0">
              <a:latin typeface="Arial" panose="020B0604020202020204" pitchFamily="34" charset="0"/>
              <a:cs typeface="Arial" panose="020B0604020202020204" pitchFamily="34" charset="0"/>
            </a:rPr>
            <a:t>Ar reģistrāciju preču zīmes īpašniekam tiek piešķirtas izņēmuma tiesības aizliegt citiem izmantot identisku vai līdzīgu zīmi</a:t>
          </a:r>
        </a:p>
      </cdr:txBody>
    </cdr:sp>
  </cdr:relSizeAnchor>
  <cdr:relSizeAnchor xmlns:cdr="http://schemas.openxmlformats.org/drawingml/2006/chartDrawing">
    <cdr:from>
      <cdr:x>0.00098</cdr:x>
      <cdr:y>0.8226</cdr:y>
    </cdr:from>
    <cdr:to>
      <cdr:x>0.32318</cdr:x>
      <cdr:y>0.9726</cdr:y>
    </cdr:to>
    <cdr:sp macro="" textlink="">
      <cdr:nvSpPr>
        <cdr:cNvPr id="5" name="TextBox 1">
          <a:extLst xmlns:a="http://schemas.openxmlformats.org/drawingml/2006/main">
            <a:ext uri="{FF2B5EF4-FFF2-40B4-BE49-F238E27FC236}">
              <a16:creationId xmlns:lc="http://schemas.openxmlformats.org/drawingml/2006/lockedCanvas" xmlns:a16="http://schemas.microsoft.com/office/drawing/2014/main" xmlns="" id="{BA433FC0-B890-4BB8-A067-CCE4C81B691C}"/>
            </a:ext>
          </a:extLst>
        </cdr:cNvPr>
        <cdr:cNvSpPr txBox="1"/>
      </cdr:nvSpPr>
      <cdr:spPr>
        <a:xfrm xmlns:a="http://schemas.openxmlformats.org/drawingml/2006/main">
          <a:off x="9525" y="2859882"/>
          <a:ext cx="3139541" cy="5214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200" b="1" dirty="0">
              <a:latin typeface="Arial" panose="020B0604020202020204" pitchFamily="34" charset="0"/>
              <a:cs typeface="Arial" panose="020B0604020202020204" pitchFamily="34" charset="0"/>
            </a:rPr>
            <a:t>Reģistrēta preču zīme palīdz iegūt investīcijas (piesaistīt investorus uzņēmuma attīstībai)*</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27553C-FD6C-42EF-8DBD-D18228B455C7}" type="datetimeFigureOut">
              <a:rPr lang="en-US" smtClean="0"/>
              <a:t>8/15/2024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E77017-F99A-48F6-AACC-2109863DC4E1}" type="slidenum">
              <a:rPr lang="en-US" smtClean="0"/>
              <a:t>‹#›</a:t>
            </a:fld>
            <a:endParaRPr lang="en-US"/>
          </a:p>
        </p:txBody>
      </p:sp>
    </p:spTree>
    <p:extLst>
      <p:ext uri="{BB962C8B-B14F-4D97-AF65-F5344CB8AC3E}">
        <p14:creationId xmlns:p14="http://schemas.microsoft.com/office/powerpoint/2010/main" val="2074091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E77017-F99A-48F6-AACC-2109863DC4E1}" type="slidenum">
              <a:rPr lang="en-US" smtClean="0"/>
              <a:t>1</a:t>
            </a:fld>
            <a:endParaRPr lang="en-US"/>
          </a:p>
        </p:txBody>
      </p:sp>
    </p:spTree>
    <p:extLst>
      <p:ext uri="{BB962C8B-B14F-4D97-AF65-F5344CB8AC3E}">
        <p14:creationId xmlns:p14="http://schemas.microsoft.com/office/powerpoint/2010/main" val="403757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52863" y="9432925"/>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0" tIns="46264" rIns="92530" bIns="46264" anchor="b"/>
          <a:lstStyle>
            <a:lvl1pPr defTabSz="925513">
              <a:defRPr sz="1200">
                <a:solidFill>
                  <a:schemeClr val="tx1"/>
                </a:solidFill>
                <a:latin typeface="Arial Narrow" panose="020B0606020202030204" pitchFamily="34" charset="0"/>
              </a:defRPr>
            </a:lvl1pPr>
            <a:lvl2pPr marL="742950" indent="-285750" defTabSz="925513">
              <a:defRPr sz="1200">
                <a:solidFill>
                  <a:schemeClr val="tx1"/>
                </a:solidFill>
                <a:latin typeface="Arial Narrow" panose="020B0606020202030204" pitchFamily="34" charset="0"/>
              </a:defRPr>
            </a:lvl2pPr>
            <a:lvl3pPr marL="1143000" indent="-228600" defTabSz="925513">
              <a:defRPr sz="1200">
                <a:solidFill>
                  <a:schemeClr val="tx1"/>
                </a:solidFill>
                <a:latin typeface="Arial Narrow" panose="020B0606020202030204" pitchFamily="34" charset="0"/>
              </a:defRPr>
            </a:lvl3pPr>
            <a:lvl4pPr marL="1600200" indent="-228600" defTabSz="925513">
              <a:defRPr sz="1200">
                <a:solidFill>
                  <a:schemeClr val="tx1"/>
                </a:solidFill>
                <a:latin typeface="Arial Narrow" panose="020B0606020202030204" pitchFamily="34" charset="0"/>
              </a:defRPr>
            </a:lvl4pPr>
            <a:lvl5pPr marL="2057400" indent="-228600" defTabSz="925513">
              <a:defRPr sz="1200">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sz="1200">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sz="1200">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sz="1200">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sz="1200">
                <a:solidFill>
                  <a:schemeClr val="tx1"/>
                </a:solidFill>
                <a:latin typeface="Arial Narrow" panose="020B0606020202030204" pitchFamily="34" charset="0"/>
              </a:defRPr>
            </a:lvl9pPr>
          </a:lstStyle>
          <a:p>
            <a:pPr algn="r" eaLnBrk="1" hangingPunct="1"/>
            <a:fld id="{DFE592BA-0485-4198-A7C0-3F21DA3E3879}" type="slidenum">
              <a:rPr lang="lv-LV" altLang="lv-LV">
                <a:latin typeface="Arial" panose="020B0604020202020204" pitchFamily="34" charset="0"/>
              </a:rPr>
              <a:pPr algn="r" eaLnBrk="1" hangingPunct="1"/>
              <a:t>72</a:t>
            </a:fld>
            <a:endParaRPr lang="lv-LV" altLang="lv-LV" dirty="0">
              <a:latin typeface="Arial" panose="020B0604020202020204" pitchFamily="34" charset="0"/>
            </a:endParaRPr>
          </a:p>
        </p:txBody>
      </p:sp>
      <p:sp>
        <p:nvSpPr>
          <p:cNvPr id="102403" name="Rectangle 2"/>
          <p:cNvSpPr>
            <a:spLocks noGrp="1" noRot="1" noChangeAspect="1" noChangeArrowheads="1" noTextEdit="1"/>
          </p:cNvSpPr>
          <p:nvPr>
            <p:ph type="sldImg"/>
          </p:nvPr>
        </p:nvSpPr>
        <p:spPr>
          <a:xfrm>
            <a:off x="88900" y="742950"/>
            <a:ext cx="6621463" cy="3725863"/>
          </a:xfrm>
          <a:ln/>
        </p:spPr>
      </p:sp>
      <p:sp>
        <p:nvSpPr>
          <p:cNvPr id="102404" name="Rectangle 3"/>
          <p:cNvSpPr>
            <a:spLocks noGrp="1" noChangeArrowheads="1"/>
          </p:cNvSpPr>
          <p:nvPr>
            <p:ph type="body" idx="1"/>
          </p:nvPr>
        </p:nvSpPr>
        <p:spPr>
          <a:noFill/>
        </p:spPr>
        <p:txBody>
          <a:bodyPr/>
          <a:lstStyle/>
          <a:p>
            <a:pPr eaLnBrk="1" hangingPunct="1"/>
            <a:endParaRPr lang="lv-LV" altLang="lv-LV" dirty="0">
              <a:latin typeface="Arial" panose="020B0604020202020204" pitchFamily="34" charset="0"/>
            </a:endParaRPr>
          </a:p>
        </p:txBody>
      </p:sp>
    </p:spTree>
    <p:extLst>
      <p:ext uri="{BB962C8B-B14F-4D97-AF65-F5344CB8AC3E}">
        <p14:creationId xmlns:p14="http://schemas.microsoft.com/office/powerpoint/2010/main" val="2244365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2F98FE-6958-4617-BADE-935D3F035939}" type="datetime1">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2A9DF-08DC-4EC6-A808-D3901E9DB9F5}" type="slidenum">
              <a:rPr lang="en-US" smtClean="0"/>
              <a:t>‹#›</a:t>
            </a:fld>
            <a:endParaRPr lang="en-US"/>
          </a:p>
        </p:txBody>
      </p:sp>
    </p:spTree>
    <p:extLst>
      <p:ext uri="{BB962C8B-B14F-4D97-AF65-F5344CB8AC3E}">
        <p14:creationId xmlns:p14="http://schemas.microsoft.com/office/powerpoint/2010/main" val="55092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7D5A1E-E089-4726-914A-B68E673B7EC3}" type="datetime1">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2A9DF-08DC-4EC6-A808-D3901E9DB9F5}" type="slidenum">
              <a:rPr lang="en-US" smtClean="0"/>
              <a:t>‹#›</a:t>
            </a:fld>
            <a:endParaRPr lang="en-US"/>
          </a:p>
        </p:txBody>
      </p:sp>
    </p:spTree>
    <p:extLst>
      <p:ext uri="{BB962C8B-B14F-4D97-AF65-F5344CB8AC3E}">
        <p14:creationId xmlns:p14="http://schemas.microsoft.com/office/powerpoint/2010/main" val="1037645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A0500F-940C-42B5-9F06-84EE3BD6CB0D}" type="datetime1">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2A9DF-08DC-4EC6-A808-D3901E9DB9F5}" type="slidenum">
              <a:rPr lang="en-US" smtClean="0"/>
              <a:t>‹#›</a:t>
            </a:fld>
            <a:endParaRPr lang="en-US"/>
          </a:p>
        </p:txBody>
      </p:sp>
    </p:spTree>
    <p:extLst>
      <p:ext uri="{BB962C8B-B14F-4D97-AF65-F5344CB8AC3E}">
        <p14:creationId xmlns:p14="http://schemas.microsoft.com/office/powerpoint/2010/main" val="3777640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50F75DB-EEDB-4E3F-A3EB-8FCEADBC00E7}" type="datetime1">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67178-EF55-485E-AA9E-00B6FD4E37CC}" type="slidenum">
              <a:rPr lang="en-US" smtClean="0"/>
              <a:t>‹#›</a:t>
            </a:fld>
            <a:endParaRPr lang="en-US"/>
          </a:p>
        </p:txBody>
      </p:sp>
    </p:spTree>
    <p:extLst>
      <p:ext uri="{BB962C8B-B14F-4D97-AF65-F5344CB8AC3E}">
        <p14:creationId xmlns:p14="http://schemas.microsoft.com/office/powerpoint/2010/main" val="2714873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15D6D24-52FA-40B0-9A95-186823DB9105}" type="datetime1">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67178-EF55-485E-AA9E-00B6FD4E37CC}" type="slidenum">
              <a:rPr lang="en-US" smtClean="0"/>
              <a:t>‹#›</a:t>
            </a:fld>
            <a:endParaRPr lang="en-US"/>
          </a:p>
        </p:txBody>
      </p:sp>
    </p:spTree>
    <p:extLst>
      <p:ext uri="{BB962C8B-B14F-4D97-AF65-F5344CB8AC3E}">
        <p14:creationId xmlns:p14="http://schemas.microsoft.com/office/powerpoint/2010/main" val="1035543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38FB4A1-B9C5-4FDE-BAFF-6A0B277CAFCE}" type="datetime1">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67178-EF55-485E-AA9E-00B6FD4E37CC}" type="slidenum">
              <a:rPr lang="en-US" smtClean="0"/>
              <a:t>‹#›</a:t>
            </a:fld>
            <a:endParaRPr lang="en-US"/>
          </a:p>
        </p:txBody>
      </p:sp>
    </p:spTree>
    <p:extLst>
      <p:ext uri="{BB962C8B-B14F-4D97-AF65-F5344CB8AC3E}">
        <p14:creationId xmlns:p14="http://schemas.microsoft.com/office/powerpoint/2010/main" val="997429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2B5E346-8C01-407F-9C0A-2A85E506E8E4}" type="datetime1">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67178-EF55-485E-AA9E-00B6FD4E37CC}" type="slidenum">
              <a:rPr lang="en-US" smtClean="0"/>
              <a:t>‹#›</a:t>
            </a:fld>
            <a:endParaRPr lang="en-US"/>
          </a:p>
        </p:txBody>
      </p:sp>
    </p:spTree>
    <p:extLst>
      <p:ext uri="{BB962C8B-B14F-4D97-AF65-F5344CB8AC3E}">
        <p14:creationId xmlns:p14="http://schemas.microsoft.com/office/powerpoint/2010/main" val="3203428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1702D63-6046-4789-9226-3E39256B9EAF}" type="datetime1">
              <a:rPr lang="en-US" smtClean="0"/>
              <a:t>8/15/2024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67178-EF55-485E-AA9E-00B6FD4E37CC}" type="slidenum">
              <a:rPr lang="en-US" smtClean="0"/>
              <a:t>‹#›</a:t>
            </a:fld>
            <a:endParaRPr lang="en-US"/>
          </a:p>
        </p:txBody>
      </p:sp>
    </p:spTree>
    <p:extLst>
      <p:ext uri="{BB962C8B-B14F-4D97-AF65-F5344CB8AC3E}">
        <p14:creationId xmlns:p14="http://schemas.microsoft.com/office/powerpoint/2010/main" val="1669754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14E8194-09BF-4B92-ACD3-524B68D8CAC8}" type="datetime1">
              <a:rPr lang="en-US" smtClean="0"/>
              <a:t>8/15/2024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67178-EF55-485E-AA9E-00B6FD4E37CC}" type="slidenum">
              <a:rPr lang="en-US" smtClean="0"/>
              <a:t>‹#›</a:t>
            </a:fld>
            <a:endParaRPr lang="en-US"/>
          </a:p>
        </p:txBody>
      </p:sp>
    </p:spTree>
    <p:extLst>
      <p:ext uri="{BB962C8B-B14F-4D97-AF65-F5344CB8AC3E}">
        <p14:creationId xmlns:p14="http://schemas.microsoft.com/office/powerpoint/2010/main" val="1469350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1385EE2-CF4B-4F89-BA76-1AF475FC31ED}" type="datetime1">
              <a:rPr lang="en-US" smtClean="0"/>
              <a:t>8/15/2024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67178-EF55-485E-AA9E-00B6FD4E37CC}" type="slidenum">
              <a:rPr lang="en-US" smtClean="0"/>
              <a:t>‹#›</a:t>
            </a:fld>
            <a:endParaRPr lang="en-US"/>
          </a:p>
        </p:txBody>
      </p:sp>
    </p:spTree>
    <p:extLst>
      <p:ext uri="{BB962C8B-B14F-4D97-AF65-F5344CB8AC3E}">
        <p14:creationId xmlns:p14="http://schemas.microsoft.com/office/powerpoint/2010/main" val="1633001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C9B9752-EB99-4098-BA71-708CDC6AE0B3}" type="datetime1">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67178-EF55-485E-AA9E-00B6FD4E37CC}" type="slidenum">
              <a:rPr lang="en-US" smtClean="0"/>
              <a:t>‹#›</a:t>
            </a:fld>
            <a:endParaRPr lang="en-US"/>
          </a:p>
        </p:txBody>
      </p:sp>
    </p:spTree>
    <p:extLst>
      <p:ext uri="{BB962C8B-B14F-4D97-AF65-F5344CB8AC3E}">
        <p14:creationId xmlns:p14="http://schemas.microsoft.com/office/powerpoint/2010/main" val="3838435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40457-A962-4BFD-9DD1-3B80DF2B8B9E}" type="datetime1">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2A9DF-08DC-4EC6-A808-D3901E9DB9F5}" type="slidenum">
              <a:rPr lang="en-US" smtClean="0"/>
              <a:t>‹#›</a:t>
            </a:fld>
            <a:endParaRPr lang="en-US"/>
          </a:p>
        </p:txBody>
      </p:sp>
    </p:spTree>
    <p:extLst>
      <p:ext uri="{BB962C8B-B14F-4D97-AF65-F5344CB8AC3E}">
        <p14:creationId xmlns:p14="http://schemas.microsoft.com/office/powerpoint/2010/main" val="2950944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6DA99EC-887F-461D-99B4-D6B709BE0794}" type="datetime1">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67178-EF55-485E-AA9E-00B6FD4E37CC}" type="slidenum">
              <a:rPr lang="en-US" smtClean="0"/>
              <a:t>‹#›</a:t>
            </a:fld>
            <a:endParaRPr lang="en-US"/>
          </a:p>
        </p:txBody>
      </p:sp>
    </p:spTree>
    <p:extLst>
      <p:ext uri="{BB962C8B-B14F-4D97-AF65-F5344CB8AC3E}">
        <p14:creationId xmlns:p14="http://schemas.microsoft.com/office/powerpoint/2010/main" val="473128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5E7ABB5-56EC-419C-9E00-D7BBACD77154}" type="datetime1">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67178-EF55-485E-AA9E-00B6FD4E37CC}" type="slidenum">
              <a:rPr lang="en-US" smtClean="0"/>
              <a:t>‹#›</a:t>
            </a:fld>
            <a:endParaRPr lang="en-US"/>
          </a:p>
        </p:txBody>
      </p:sp>
    </p:spTree>
    <p:extLst>
      <p:ext uri="{BB962C8B-B14F-4D97-AF65-F5344CB8AC3E}">
        <p14:creationId xmlns:p14="http://schemas.microsoft.com/office/powerpoint/2010/main" val="3828453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E6EE21-9EEC-4792-810B-37888F56F425}" type="datetime1">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67178-EF55-485E-AA9E-00B6FD4E37CC}" type="slidenum">
              <a:rPr lang="en-US" smtClean="0"/>
              <a:t>‹#›</a:t>
            </a:fld>
            <a:endParaRPr lang="en-US"/>
          </a:p>
        </p:txBody>
      </p:sp>
    </p:spTree>
    <p:extLst>
      <p:ext uri="{BB962C8B-B14F-4D97-AF65-F5344CB8AC3E}">
        <p14:creationId xmlns:p14="http://schemas.microsoft.com/office/powerpoint/2010/main" val="375786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AB40F6-3DE8-4976-B0B9-8A4395D02722}" type="datetime1">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2A9DF-08DC-4EC6-A808-D3901E9DB9F5}" type="slidenum">
              <a:rPr lang="en-US" smtClean="0"/>
              <a:t>‹#›</a:t>
            </a:fld>
            <a:endParaRPr lang="en-US"/>
          </a:p>
        </p:txBody>
      </p:sp>
    </p:spTree>
    <p:extLst>
      <p:ext uri="{BB962C8B-B14F-4D97-AF65-F5344CB8AC3E}">
        <p14:creationId xmlns:p14="http://schemas.microsoft.com/office/powerpoint/2010/main" val="2924133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B162BF-57E2-431B-B671-1CECF43CADF2}" type="datetime1">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2A9DF-08DC-4EC6-A808-D3901E9DB9F5}" type="slidenum">
              <a:rPr lang="en-US" smtClean="0"/>
              <a:t>‹#›</a:t>
            </a:fld>
            <a:endParaRPr lang="en-US"/>
          </a:p>
        </p:txBody>
      </p:sp>
    </p:spTree>
    <p:extLst>
      <p:ext uri="{BB962C8B-B14F-4D97-AF65-F5344CB8AC3E}">
        <p14:creationId xmlns:p14="http://schemas.microsoft.com/office/powerpoint/2010/main" val="2239622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99B2F0-A00A-49D7-A807-8E5884D5CD79}" type="datetime1">
              <a:rPr lang="en-US" smtClean="0"/>
              <a:t>8/15/2024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22A9DF-08DC-4EC6-A808-D3901E9DB9F5}" type="slidenum">
              <a:rPr lang="en-US" smtClean="0"/>
              <a:t>‹#›</a:t>
            </a:fld>
            <a:endParaRPr lang="en-US"/>
          </a:p>
        </p:txBody>
      </p:sp>
    </p:spTree>
    <p:extLst>
      <p:ext uri="{BB962C8B-B14F-4D97-AF65-F5344CB8AC3E}">
        <p14:creationId xmlns:p14="http://schemas.microsoft.com/office/powerpoint/2010/main" val="2157651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E57200-819A-43B8-ACA8-858B59E98DC4}" type="datetime1">
              <a:rPr lang="en-US" smtClean="0"/>
              <a:t>8/15/2024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22A9DF-08DC-4EC6-A808-D3901E9DB9F5}" type="slidenum">
              <a:rPr lang="en-US" smtClean="0"/>
              <a:t>‹#›</a:t>
            </a:fld>
            <a:endParaRPr lang="en-US"/>
          </a:p>
        </p:txBody>
      </p:sp>
    </p:spTree>
    <p:extLst>
      <p:ext uri="{BB962C8B-B14F-4D97-AF65-F5344CB8AC3E}">
        <p14:creationId xmlns:p14="http://schemas.microsoft.com/office/powerpoint/2010/main" val="2236792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CCD2E3-5B5F-43B3-AABC-2E64CFE63340}" type="datetime1">
              <a:rPr lang="en-US" smtClean="0"/>
              <a:t>8/15/2024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22A9DF-08DC-4EC6-A808-D3901E9DB9F5}" type="slidenum">
              <a:rPr lang="en-US" smtClean="0"/>
              <a:t>‹#›</a:t>
            </a:fld>
            <a:endParaRPr lang="en-US"/>
          </a:p>
        </p:txBody>
      </p:sp>
    </p:spTree>
    <p:extLst>
      <p:ext uri="{BB962C8B-B14F-4D97-AF65-F5344CB8AC3E}">
        <p14:creationId xmlns:p14="http://schemas.microsoft.com/office/powerpoint/2010/main" val="3120994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04145F-FDC5-47C0-B77F-310CFD5FFAE0}" type="datetime1">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2A9DF-08DC-4EC6-A808-D3901E9DB9F5}" type="slidenum">
              <a:rPr lang="en-US" smtClean="0"/>
              <a:t>‹#›</a:t>
            </a:fld>
            <a:endParaRPr lang="en-US"/>
          </a:p>
        </p:txBody>
      </p:sp>
    </p:spTree>
    <p:extLst>
      <p:ext uri="{BB962C8B-B14F-4D97-AF65-F5344CB8AC3E}">
        <p14:creationId xmlns:p14="http://schemas.microsoft.com/office/powerpoint/2010/main" val="1422538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6CE953-18C8-4646-9F6D-A0BDD2F5C88B}" type="datetime1">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2A9DF-08DC-4EC6-A808-D3901E9DB9F5}" type="slidenum">
              <a:rPr lang="en-US" smtClean="0"/>
              <a:t>‹#›</a:t>
            </a:fld>
            <a:endParaRPr lang="en-US"/>
          </a:p>
        </p:txBody>
      </p:sp>
    </p:spTree>
    <p:extLst>
      <p:ext uri="{BB962C8B-B14F-4D97-AF65-F5344CB8AC3E}">
        <p14:creationId xmlns:p14="http://schemas.microsoft.com/office/powerpoint/2010/main" val="1763623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6178B-DFC8-43F8-ACA3-FCFB4C641C8B}" type="datetime1">
              <a:rPr lang="en-US" smtClean="0"/>
              <a:t>8/15/2024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2A9DF-08DC-4EC6-A808-D3901E9DB9F5}" type="slidenum">
              <a:rPr lang="en-US" smtClean="0"/>
              <a:t>‹#›</a:t>
            </a:fld>
            <a:endParaRPr lang="en-US"/>
          </a:p>
        </p:txBody>
      </p:sp>
    </p:spTree>
    <p:extLst>
      <p:ext uri="{BB962C8B-B14F-4D97-AF65-F5344CB8AC3E}">
        <p14:creationId xmlns:p14="http://schemas.microsoft.com/office/powerpoint/2010/main" val="3009947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9369" y="6356350"/>
            <a:ext cx="39704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67178-EF55-485E-AA9E-00B6FD4E37CC}" type="slidenum">
              <a:rPr lang="en-US" smtClean="0"/>
              <a:t>‹#›</a:t>
            </a:fld>
            <a:endParaRPr lang="en-US" dirty="0"/>
          </a:p>
        </p:txBody>
      </p:sp>
      <p:pic>
        <p:nvPicPr>
          <p:cNvPr id="7" name="Picture 6"/>
          <p:cNvPicPr>
            <a:picLocks noChangeAspect="1"/>
          </p:cNvPicPr>
          <p:nvPr userDrawn="1"/>
        </p:nvPicPr>
        <p:blipFill>
          <a:blip r:embed="rId13"/>
          <a:stretch>
            <a:fillRect/>
          </a:stretch>
        </p:blipFill>
        <p:spPr>
          <a:xfrm>
            <a:off x="1" y="1"/>
            <a:ext cx="755779" cy="1143882"/>
          </a:xfrm>
          <a:prstGeom prst="rect">
            <a:avLst/>
          </a:prstGeom>
        </p:spPr>
      </p:pic>
      <p:pic>
        <p:nvPicPr>
          <p:cNvPr id="8" name="Picture 7">
            <a:extLst>
              <a:ext uri="{FF2B5EF4-FFF2-40B4-BE49-F238E27FC236}">
                <a16:creationId xmlns:a16="http://schemas.microsoft.com/office/drawing/2014/main" xmlns="" id="{334ADE04-A4C6-446B-A946-A7163F75498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68874" y="6356350"/>
            <a:ext cx="940201" cy="409575"/>
          </a:xfrm>
          <a:prstGeom prst="rect">
            <a:avLst/>
          </a:prstGeom>
        </p:spPr>
      </p:pic>
    </p:spTree>
    <p:extLst>
      <p:ext uri="{BB962C8B-B14F-4D97-AF65-F5344CB8AC3E}">
        <p14:creationId xmlns:p14="http://schemas.microsoft.com/office/powerpoint/2010/main" val="1402830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5.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37.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atentu valde">
            <a:extLst>
              <a:ext uri="{FF2B5EF4-FFF2-40B4-BE49-F238E27FC236}">
                <a16:creationId xmlns:a16="http://schemas.microsoft.com/office/drawing/2014/main" xmlns="" id="{EB69CBB3-D262-3E83-7C1A-7E1520658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2621" y="290800"/>
            <a:ext cx="1657723" cy="19079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334ADE04-A4C6-446B-A946-A7163F7549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1758" y="6049156"/>
            <a:ext cx="1669326" cy="727200"/>
          </a:xfrm>
          <a:prstGeom prst="rect">
            <a:avLst/>
          </a:prstGeom>
        </p:spPr>
      </p:pic>
      <p:sp>
        <p:nvSpPr>
          <p:cNvPr id="6" name="TextBox 5"/>
          <p:cNvSpPr txBox="1"/>
          <p:nvPr/>
        </p:nvSpPr>
        <p:spPr>
          <a:xfrm>
            <a:off x="1726163" y="2649894"/>
            <a:ext cx="8873413" cy="1567543"/>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xmlns="" id="{8B9831DA-9D13-495C-B448-5D02CA0C6798}"/>
              </a:ext>
            </a:extLst>
          </p:cNvPr>
          <p:cNvSpPr txBox="1">
            <a:spLocks noChangeArrowheads="1"/>
          </p:cNvSpPr>
          <p:nvPr/>
        </p:nvSpPr>
        <p:spPr bwMode="auto">
          <a:xfrm>
            <a:off x="2053483" y="2556502"/>
            <a:ext cx="7776000" cy="1754326"/>
          </a:xfrm>
          <a:prstGeom prst="rect">
            <a:avLst/>
          </a:prstGeom>
          <a:noFill/>
          <a:ln w="57150">
            <a:solidFill>
              <a:srgbClr val="840C56"/>
            </a:solidFill>
            <a:miter lim="800000"/>
            <a:headEnd/>
            <a:tailEnd/>
          </a:ln>
        </p:spPr>
        <p:txBody>
          <a:bodyPr wrap="square">
            <a:spAutoFit/>
          </a:bodyPr>
          <a:lstStyle/>
          <a:p>
            <a:pPr algn="ctr"/>
            <a:r>
              <a:rPr lang="lv-LV" sz="3600" b="1" noProof="1">
                <a:latin typeface="Arial" panose="020B0604020202020204" pitchFamily="34" charset="0"/>
                <a:cs typeface="Arial" panose="020B0604020202020204" pitchFamily="34" charset="0"/>
              </a:rPr>
              <a:t>Uzņēmēju saskarsme, informētība </a:t>
            </a:r>
          </a:p>
          <a:p>
            <a:pPr algn="ctr"/>
            <a:r>
              <a:rPr lang="lv-LV" sz="3600" b="1" noProof="1">
                <a:latin typeface="Arial" panose="020B0604020202020204" pitchFamily="34" charset="0"/>
                <a:cs typeface="Arial" panose="020B0604020202020204" pitchFamily="34" charset="0"/>
              </a:rPr>
              <a:t>un uzskati par rūpnieciskā</a:t>
            </a:r>
          </a:p>
          <a:p>
            <a:pPr algn="ctr"/>
            <a:r>
              <a:rPr lang="lv-LV" sz="3600" b="1" noProof="1">
                <a:latin typeface="Arial" panose="020B0604020202020204" pitchFamily="34" charset="0"/>
                <a:cs typeface="Arial" panose="020B0604020202020204" pitchFamily="34" charset="0"/>
              </a:rPr>
              <a:t>īpašuma aizsardzību</a:t>
            </a:r>
          </a:p>
        </p:txBody>
      </p:sp>
      <p:sp>
        <p:nvSpPr>
          <p:cNvPr id="8" name="TextBox 7">
            <a:extLst>
              <a:ext uri="{FF2B5EF4-FFF2-40B4-BE49-F238E27FC236}">
                <a16:creationId xmlns:a16="http://schemas.microsoft.com/office/drawing/2014/main" xmlns="" id="{A2C0116B-415C-48B5-B450-722F14C19185}"/>
              </a:ext>
            </a:extLst>
          </p:cNvPr>
          <p:cNvSpPr txBox="1"/>
          <p:nvPr/>
        </p:nvSpPr>
        <p:spPr>
          <a:xfrm>
            <a:off x="3547471" y="5026341"/>
            <a:ext cx="4788024" cy="707886"/>
          </a:xfrm>
          <a:prstGeom prst="rect">
            <a:avLst/>
          </a:prstGeom>
          <a:noFill/>
        </p:spPr>
        <p:txBody>
          <a:bodyPr wrap="square">
            <a:spAutoFit/>
          </a:bodyPr>
          <a:lstStyle/>
          <a:p>
            <a:pPr algn="ctr" fontAlgn="auto">
              <a:spcBef>
                <a:spcPts val="0"/>
              </a:spcBef>
              <a:spcAft>
                <a:spcPts val="0"/>
              </a:spcAft>
              <a:defRPr/>
            </a:pPr>
            <a:r>
              <a:rPr lang="en-GB" altLang="ko-KR" sz="2000" b="1" noProof="1">
                <a:latin typeface="Arial" panose="020B0604020202020204" pitchFamily="34" charset="0"/>
                <a:cs typeface="Arial" panose="020B0604020202020204" pitchFamily="34" charset="0"/>
              </a:rPr>
              <a:t>Latvijas </a:t>
            </a:r>
            <a:r>
              <a:rPr lang="lv-LV" altLang="ko-KR" sz="2000" b="1" noProof="1">
                <a:latin typeface="Arial" panose="020B0604020202020204" pitchFamily="34" charset="0"/>
                <a:cs typeface="Arial" panose="020B0604020202020204" pitchFamily="34" charset="0"/>
              </a:rPr>
              <a:t>uzņēmēju</a:t>
            </a:r>
            <a:r>
              <a:rPr lang="en-GB" altLang="ko-KR" sz="2000" b="1" noProof="1">
                <a:latin typeface="Arial" panose="020B0604020202020204" pitchFamily="34" charset="0"/>
                <a:cs typeface="Arial" panose="020B0604020202020204" pitchFamily="34" charset="0"/>
              </a:rPr>
              <a:t> aptauja</a:t>
            </a:r>
          </a:p>
          <a:p>
            <a:pPr algn="ctr" fontAlgn="auto">
              <a:spcBef>
                <a:spcPts val="0"/>
              </a:spcBef>
              <a:spcAft>
                <a:spcPts val="0"/>
              </a:spcAft>
              <a:defRPr/>
            </a:pPr>
            <a:r>
              <a:rPr lang="en-GB" altLang="ko-KR" sz="2000" b="1" noProof="1" smtClean="0">
                <a:latin typeface="Arial" panose="020B0604020202020204" pitchFamily="34" charset="0"/>
                <a:cs typeface="Arial" panose="020B0604020202020204" pitchFamily="34" charset="0"/>
              </a:rPr>
              <a:t>202</a:t>
            </a:r>
            <a:r>
              <a:rPr lang="lv-LV" altLang="ko-KR" sz="2000" b="1" noProof="1">
                <a:latin typeface="Arial" panose="020B0604020202020204" pitchFamily="34" charset="0"/>
                <a:cs typeface="Arial" panose="020B0604020202020204" pitchFamily="34" charset="0"/>
              </a:rPr>
              <a:t>4</a:t>
            </a:r>
            <a:r>
              <a:rPr lang="en-GB" altLang="ko-KR" sz="2000" b="1" noProof="1" smtClean="0">
                <a:latin typeface="Arial" panose="020B0604020202020204" pitchFamily="34" charset="0"/>
                <a:cs typeface="Arial" panose="020B0604020202020204" pitchFamily="34" charset="0"/>
              </a:rPr>
              <a:t>. </a:t>
            </a:r>
            <a:r>
              <a:rPr lang="en-GB" altLang="ko-KR" sz="2000" b="1" noProof="1">
                <a:latin typeface="Arial" panose="020B0604020202020204" pitchFamily="34" charset="0"/>
                <a:cs typeface="Arial" panose="020B0604020202020204" pitchFamily="34" charset="0"/>
              </a:rPr>
              <a:t>gada </a:t>
            </a:r>
            <a:r>
              <a:rPr lang="lv-LV" altLang="ko-KR" sz="2000" b="1" noProof="1" smtClean="0">
                <a:latin typeface="Arial" panose="020B0604020202020204" pitchFamily="34" charset="0"/>
                <a:cs typeface="Arial" panose="020B0604020202020204" pitchFamily="34" charset="0"/>
              </a:rPr>
              <a:t>jūlijs</a:t>
            </a:r>
            <a:endParaRPr lang="en-GB" altLang="ko-KR" sz="2000" b="1" noProof="1">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A322A9DF-08DC-4EC6-A808-D3901E9DB9F5}" type="slidenum">
              <a:rPr lang="en-US" smtClean="0"/>
              <a:t>1</a:t>
            </a:fld>
            <a:endParaRPr lang="en-US"/>
          </a:p>
        </p:txBody>
      </p:sp>
    </p:spTree>
    <p:extLst>
      <p:ext uri="{BB962C8B-B14F-4D97-AF65-F5344CB8AC3E}">
        <p14:creationId xmlns:p14="http://schemas.microsoft.com/office/powerpoint/2010/main" val="2550791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4324039" y="180000"/>
            <a:ext cx="3600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Galvenie secinājumi (4)</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5" name="TextBox 4"/>
          <p:cNvSpPr txBox="1"/>
          <p:nvPr/>
        </p:nvSpPr>
        <p:spPr>
          <a:xfrm>
            <a:off x="770021" y="976925"/>
            <a:ext cx="5598694" cy="6186309"/>
          </a:xfrm>
          <a:prstGeom prst="rect">
            <a:avLst/>
          </a:prstGeom>
          <a:noFill/>
        </p:spPr>
        <p:txBody>
          <a:bodyPr wrap="square" rtlCol="0">
            <a:spAutoFit/>
          </a:bodyPr>
          <a:lstStyle/>
          <a:p>
            <a:pPr algn="just"/>
            <a:r>
              <a:rPr lang="lv-LV" sz="1200" dirty="0">
                <a:latin typeface="Arial" panose="020B0604020202020204" pitchFamily="34" charset="0"/>
                <a:cs typeface="Arial" panose="020B0604020202020204" pitchFamily="34" charset="0"/>
              </a:rPr>
              <a:t>76% kopumā piekrīt, ka ar </a:t>
            </a:r>
            <a:r>
              <a:rPr lang="lv-LV" sz="1200" dirty="0" smtClean="0">
                <a:latin typeface="Arial" panose="020B0604020202020204" pitchFamily="34" charset="0"/>
                <a:cs typeface="Arial" panose="020B0604020202020204" pitchFamily="34" charset="0"/>
              </a:rPr>
              <a:t>reģistrāciju </a:t>
            </a:r>
            <a:r>
              <a:rPr lang="lv-LV" sz="1200" dirty="0">
                <a:latin typeface="Arial" panose="020B0604020202020204" pitchFamily="34" charset="0"/>
                <a:cs typeface="Arial" panose="020B0604020202020204" pitchFamily="34" charset="0"/>
              </a:rPr>
              <a:t>preču zīmes īpašniekam tiek piešķirtas izņēmuma tiesības aizliegt citiem izmantot identisku vai līdzīgu zīmi. </a:t>
            </a:r>
            <a:r>
              <a:rPr lang="lv-LV" sz="1200" dirty="0" smtClean="0">
                <a:latin typeface="Arial" panose="020B0604020202020204" pitchFamily="34" charset="0"/>
                <a:cs typeface="Arial" panose="020B0604020202020204" pitchFamily="34" charset="0"/>
              </a:rPr>
              <a:t>Šim </a:t>
            </a:r>
            <a:r>
              <a:rPr lang="lv-LV" sz="1200" dirty="0">
                <a:latin typeface="Arial" panose="020B0604020202020204" pitchFamily="34" charset="0"/>
                <a:cs typeface="Arial" panose="020B0604020202020204" pitchFamily="34" charset="0"/>
              </a:rPr>
              <a:t>apgalvojumam kopumā nepiekrīt 4,9% </a:t>
            </a:r>
            <a:r>
              <a:rPr lang="lv-LV" sz="1200" dirty="0" smtClean="0">
                <a:latin typeface="Arial" panose="020B0604020202020204" pitchFamily="34" charset="0"/>
                <a:cs typeface="Arial" panose="020B0604020202020204" pitchFamily="34" charset="0"/>
              </a:rPr>
              <a:t>respondentu, savukārt grūtības sniegt atbildi ir 19% respondentu. Apgalvojumam, kurš šogad aptaujā iekļauts pirmo reizi – «Reģistrēta preču zīme palīdz piesaistīt investīcijas (piesaistīt investorus uzņēmuma attīstībai)» - guvis salīdzinoši mazāk piekritēju. Mazāk par pusi (47%) šim apgalvojumam kopumā piekrīt, 18% aptaujāto kopumā nepiekrīt, savukārt aptuveni trešdaļa respondentu atzīst, ka viņiem ir grūti pateikt, vai viņi piekrīt vai nepiekrīt šim apgalvojumam. </a:t>
            </a:r>
            <a:endParaRPr lang="lv-LV" sz="1200" dirty="0" smtClean="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lv-LV" sz="1200" dirty="0" smtClean="0">
                <a:latin typeface="Arial" panose="020B0604020202020204" pitchFamily="34" charset="0"/>
                <a:cs typeface="Arial" panose="020B0604020202020204" pitchFamily="34" charset="0"/>
              </a:rPr>
              <a:t>Salīdzinot </a:t>
            </a:r>
            <a:r>
              <a:rPr lang="lv-LV" sz="1200" dirty="0" smtClean="0">
                <a:latin typeface="Arial" panose="020B0604020202020204" pitchFamily="34" charset="0"/>
                <a:cs typeface="Arial" panose="020B0604020202020204" pitchFamily="34" charset="0"/>
              </a:rPr>
              <a:t>apgalvojumu vērtējumus ar 2019. un 2022. gada pētījumu rezultātiem, redzams, ka kopumā nedaudz palielinās to respondentu daļa, kuri kopumā piekrīt norādītajiem apgalvojumiem, un nedaudz samazinās to respondentu skaits, kuriem ir grūtības sniegt svaru vērtējumu. </a:t>
            </a:r>
          </a:p>
          <a:p>
            <a:pPr marL="171450" indent="-171450" algn="just">
              <a:buFont typeface="Arial" panose="020B0604020202020204" pitchFamily="34" charset="0"/>
              <a:buChar char="•"/>
            </a:pPr>
            <a:r>
              <a:rPr lang="lv-LV" sz="1200" dirty="0" smtClean="0">
                <a:latin typeface="Arial" panose="020B0604020202020204" pitchFamily="34" charset="0"/>
                <a:cs typeface="Arial" panose="020B0604020202020204" pitchFamily="34" charset="0"/>
              </a:rPr>
              <a:t>Respondenti, kuru uzņēmumiem pieder tiesības uz preču zīmi, biežāk kopumā piekrīt izteiktajiem apgalvojumiem. Savukārt starp tiem, kuriem šādas tiesības nepieder, biežāk ir sastopama atbilde «Grūti pateikt». </a:t>
            </a:r>
          </a:p>
          <a:p>
            <a:pPr algn="just"/>
            <a:endParaRPr lang="lv-LV" sz="1200" dirty="0">
              <a:latin typeface="Arial" panose="020B0604020202020204" pitchFamily="34" charset="0"/>
              <a:cs typeface="Arial" panose="020B0604020202020204" pitchFamily="34" charset="0"/>
            </a:endParaRPr>
          </a:p>
          <a:p>
            <a:pPr algn="just"/>
            <a:r>
              <a:rPr lang="lv-LV" sz="1200" b="1" dirty="0" smtClean="0">
                <a:solidFill>
                  <a:srgbClr val="840C56"/>
                </a:solidFill>
                <a:latin typeface="Arial" panose="020B0604020202020204" pitchFamily="34" charset="0"/>
                <a:cs typeface="Arial" panose="020B0604020202020204" pitchFamily="34" charset="0"/>
              </a:rPr>
              <a:t>4. Informētība un uzskati par patentiem un to </a:t>
            </a:r>
            <a:r>
              <a:rPr lang="lv-LV" sz="1200" b="1" dirty="0" smtClean="0">
                <a:solidFill>
                  <a:srgbClr val="840C56"/>
                </a:solidFill>
                <a:latin typeface="Arial" panose="020B0604020202020204" pitchFamily="34" charset="0"/>
                <a:cs typeface="Arial" panose="020B0604020202020204" pitchFamily="34" charset="0"/>
              </a:rPr>
              <a:t>reģistrāciju</a:t>
            </a:r>
          </a:p>
          <a:p>
            <a:pPr algn="just"/>
            <a:r>
              <a:rPr lang="lv-LV" sz="1200" b="1" dirty="0" smtClean="0">
                <a:latin typeface="Arial" panose="020B0604020202020204" pitchFamily="34" charset="0"/>
                <a:cs typeface="Arial" panose="020B0604020202020204" pitchFamily="34" charset="0"/>
              </a:rPr>
              <a:t>4.1. Informētība par patentiem un to reģistrāciju</a:t>
            </a:r>
            <a:endParaRPr lang="lv-LV" sz="1200" b="1" dirty="0" smtClean="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lv-LV" sz="1200" dirty="0" smtClean="0">
                <a:latin typeface="Arial" panose="020B0604020202020204" pitchFamily="34" charset="0"/>
                <a:cs typeface="Arial" panose="020B0604020202020204" pitchFamily="34" charset="0"/>
              </a:rPr>
              <a:t>Tāpat kā iepriekš veiktajos pētījumos, lielākā daļa respondentu savas zināšanas patentu jomā vērtē kā kopumā sliktas (54%), 23% tās vērtē kā vidējas, tikai 6% - kā kopumā labas, un 16% ir grūtības sniegt savu vērtējumu </a:t>
            </a:r>
            <a:r>
              <a:rPr lang="lv-LV" sz="1200" dirty="0" smtClean="0">
                <a:latin typeface="Arial" panose="020B0604020202020204" pitchFamily="34" charset="0"/>
                <a:cs typeface="Arial" panose="020B0604020202020204" pitchFamily="34" charset="0"/>
              </a:rPr>
              <a:t>(«grūti </a:t>
            </a:r>
            <a:r>
              <a:rPr lang="lv-LV" sz="1200" dirty="0" smtClean="0">
                <a:latin typeface="Arial" panose="020B0604020202020204" pitchFamily="34" charset="0"/>
                <a:cs typeface="Arial" panose="020B0604020202020204" pitchFamily="34" charset="0"/>
              </a:rPr>
              <a:t>pateikt»). </a:t>
            </a:r>
            <a:endParaRPr lang="lv-LV" sz="12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lv-LV" sz="1200" dirty="0" smtClean="0">
                <a:latin typeface="Arial" panose="020B0604020202020204" pitchFamily="34" charset="0"/>
                <a:cs typeface="Arial" panose="020B0604020202020204" pitchFamily="34" charset="0"/>
              </a:rPr>
              <a:t>Tie respondenti, kuriem pieder tiesības uz patentu, savas zināšanas vērtē augstāk – 46% norādījuši, ka tās ir kopumā labas, 29% - ka kopumā sliktas, 29% - ka vidējas, un 2% - grūti pateikt. </a:t>
            </a:r>
            <a:endParaRPr lang="lv-LV" sz="1200" dirty="0" smtClean="0">
              <a:latin typeface="Arial" panose="020B0604020202020204" pitchFamily="34" charset="0"/>
              <a:cs typeface="Arial" panose="020B0604020202020204" pitchFamily="34" charset="0"/>
            </a:endParaRPr>
          </a:p>
          <a:p>
            <a:pPr algn="just"/>
            <a:r>
              <a:rPr lang="lv-LV" sz="1200" b="1" dirty="0">
                <a:latin typeface="Arial" panose="020B0604020202020204" pitchFamily="34" charset="0"/>
                <a:cs typeface="Arial" panose="020B0604020202020204" pitchFamily="34" charset="0"/>
              </a:rPr>
              <a:t>4.2. Uzskati par patentiem un to </a:t>
            </a:r>
            <a:r>
              <a:rPr lang="lv-LV" sz="1200" b="1" dirty="0" smtClean="0">
                <a:latin typeface="Arial" panose="020B0604020202020204" pitchFamily="34" charset="0"/>
                <a:cs typeface="Arial" panose="020B0604020202020204" pitchFamily="34" charset="0"/>
              </a:rPr>
              <a:t>reģistrāciju</a:t>
            </a:r>
          </a:p>
          <a:p>
            <a:pPr marL="171450" indent="-171450" algn="just">
              <a:buFont typeface="Arial" panose="020B0604020202020204" pitchFamily="34" charset="0"/>
              <a:buChar char="•"/>
            </a:pPr>
            <a:r>
              <a:rPr lang="lv-LV" sz="1200" dirty="0">
                <a:latin typeface="Arial" panose="020B0604020202020204" pitchFamily="34" charset="0"/>
                <a:cs typeface="Arial" panose="020B0604020202020204" pitchFamily="34" charset="0"/>
              </a:rPr>
              <a:t>Visiem paustajiem apgalvojumiem par patentiem kopumā piekrīt lielākā daļa respondentu.</a:t>
            </a:r>
            <a:endParaRPr lang="lv-LV" sz="1200" b="1" dirty="0">
              <a:latin typeface="Arial" panose="020B0604020202020204" pitchFamily="34" charset="0"/>
              <a:cs typeface="Arial" panose="020B0604020202020204" pitchFamily="34" charset="0"/>
            </a:endParaRPr>
          </a:p>
          <a:p>
            <a:pPr algn="just"/>
            <a:endParaRPr lang="lv-LV" sz="1200" dirty="0">
              <a:latin typeface="Arial" panose="020B0604020202020204" pitchFamily="34" charset="0"/>
              <a:cs typeface="Arial" panose="020B0604020202020204" pitchFamily="34" charset="0"/>
            </a:endParaRPr>
          </a:p>
          <a:p>
            <a:endParaRPr lang="lv-LV" sz="1200" b="1" dirty="0" smtClean="0">
              <a:latin typeface="Arial" panose="020B0604020202020204" pitchFamily="34" charset="0"/>
              <a:cs typeface="Arial" panose="020B0604020202020204" pitchFamily="34" charset="0"/>
            </a:endParaRPr>
          </a:p>
          <a:p>
            <a:r>
              <a:rPr lang="lv-LV" sz="1200" b="1" dirty="0" smtClean="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endParaRPr lang="lv-LV" sz="1200" dirty="0" smtClean="0">
              <a:latin typeface="Arial" panose="020B0604020202020204" pitchFamily="34" charset="0"/>
              <a:cs typeface="Arial" panose="020B0604020202020204" pitchFamily="34" charset="0"/>
            </a:endParaRPr>
          </a:p>
        </p:txBody>
      </p:sp>
      <p:sp>
        <p:nvSpPr>
          <p:cNvPr id="6" name="TextBox 5"/>
          <p:cNvSpPr txBox="1"/>
          <p:nvPr/>
        </p:nvSpPr>
        <p:spPr>
          <a:xfrm>
            <a:off x="6368715" y="976924"/>
            <a:ext cx="5598694" cy="6740307"/>
          </a:xfrm>
          <a:prstGeom prst="rect">
            <a:avLst/>
          </a:prstGeom>
          <a:noFill/>
        </p:spPr>
        <p:txBody>
          <a:bodyPr wrap="square" rtlCol="0">
            <a:spAutoFit/>
          </a:bodyPr>
          <a:lstStyle/>
          <a:p>
            <a:pPr marL="171450" indent="-171450" algn="just">
              <a:buFont typeface="Arial" panose="020B0604020202020204" pitchFamily="34" charset="0"/>
              <a:buChar char="•"/>
            </a:pPr>
            <a:r>
              <a:rPr lang="lv-LV" sz="1200" dirty="0" smtClean="0">
                <a:latin typeface="Arial" panose="020B0604020202020204" pitchFamily="34" charset="0"/>
                <a:cs typeface="Arial" panose="020B0604020202020204" pitchFamily="34" charset="0"/>
              </a:rPr>
              <a:t>Vislielākais </a:t>
            </a:r>
            <a:r>
              <a:rPr lang="lv-LV" sz="1200" dirty="0" smtClean="0">
                <a:latin typeface="Arial" panose="020B0604020202020204" pitchFamily="34" charset="0"/>
                <a:cs typeface="Arial" panose="020B0604020202020204" pitchFamily="34" charset="0"/>
              </a:rPr>
              <a:t>atbalsts ir apgalvojumam «Patents tā īpašniekam dod tiesības uz noteiktu laiku aizliegt citiem ražot un arī tirgot produktus, kuros ietverts patentētais izgudrojums» – tam kopumā piekrīt 75% aptaujāto, un kopumā nepiekrīt 6% aptaujāto. Piektdaļai respondentu (20%) ir grūti izvērtēt, vai viņi piekrīt vai nepiekrīt šim apgalvojumam (atbilžu variants </a:t>
            </a:r>
            <a:r>
              <a:rPr lang="lv-LV" sz="1200" dirty="0" smtClean="0">
                <a:latin typeface="Arial" panose="020B0604020202020204" pitchFamily="34" charset="0"/>
                <a:cs typeface="Arial" panose="020B0604020202020204" pitchFamily="34" charset="0"/>
              </a:rPr>
              <a:t>«grūti </a:t>
            </a:r>
            <a:r>
              <a:rPr lang="lv-LV" sz="1200" dirty="0" smtClean="0">
                <a:latin typeface="Arial" panose="020B0604020202020204" pitchFamily="34" charset="0"/>
                <a:cs typeface="Arial" panose="020B0604020202020204" pitchFamily="34" charset="0"/>
              </a:rPr>
              <a:t>pateikt»). Salīdzinot ar 2019. un 2022. pētījuma rezultātiem, novērojams, ka pamazām pieaug tendence šim apgalvojumam kopumā piekrist (2019. gadā – 71%, 2022. gadā 68%). </a:t>
            </a:r>
            <a:r>
              <a:rPr lang="lv-LV" sz="1200" dirty="0" smtClean="0">
                <a:latin typeface="Arial" panose="020B0604020202020204" pitchFamily="34" charset="0"/>
                <a:cs typeface="Arial" panose="020B0604020202020204" pitchFamily="34" charset="0"/>
              </a:rPr>
              <a:t>Otrs </a:t>
            </a:r>
            <a:r>
              <a:rPr lang="lv-LV" sz="1200" dirty="0" smtClean="0">
                <a:latin typeface="Arial" panose="020B0604020202020204" pitchFamily="34" charset="0"/>
                <a:cs typeface="Arial" panose="020B0604020202020204" pitchFamily="34" charset="0"/>
              </a:rPr>
              <a:t>lielākais atbalsts ir apgalvojumam «Patenta iegūšana uzlabo uzņēmuma konkurētspēju» - tam kopumā piekrīt 68% respondentu. 9% kopumā nepiekrīt, un 22% ir grūti pateikt. Arī šim apgalvojumam, salīdzinot ar 2019. un 2022. gada rezultātiem, novērojams, ka pamazām pieaug tendence tam kopumā piekrist (2019. gadā kopumā piekrita 64% respondentu, 2022. gadā - 61</a:t>
            </a:r>
            <a:r>
              <a:rPr lang="lv-LV" sz="1200" dirty="0" smtClean="0">
                <a:latin typeface="Arial" panose="020B0604020202020204" pitchFamily="34" charset="0"/>
                <a:cs typeface="Arial" panose="020B0604020202020204" pitchFamily="34" charset="0"/>
              </a:rPr>
              <a:t>%). 54</a:t>
            </a:r>
            <a:r>
              <a:rPr lang="lv-LV" sz="1200" dirty="0" smtClean="0">
                <a:latin typeface="Arial" panose="020B0604020202020204" pitchFamily="34" charset="0"/>
                <a:cs typeface="Arial" panose="020B0604020202020204" pitchFamily="34" charset="0"/>
              </a:rPr>
              <a:t>% aptaujāto piekrīt apgalvojumam, ka patenti palīdz iegūt investīcijas (piesaistīt investorus inovatīva produkta izstrādei). Šim apgalvojumam nepiekrīt 13% respondentu, un aptuveni trešdaļa aptaujāto (34%) norādījuši atbilžu variantu </a:t>
            </a:r>
            <a:r>
              <a:rPr lang="lv-LV" sz="1200" dirty="0" smtClean="0">
                <a:latin typeface="Arial" panose="020B0604020202020204" pitchFamily="34" charset="0"/>
                <a:cs typeface="Arial" panose="020B0604020202020204" pitchFamily="34" charset="0"/>
              </a:rPr>
              <a:t>«grūti </a:t>
            </a:r>
            <a:r>
              <a:rPr lang="lv-LV" sz="1200" dirty="0" smtClean="0">
                <a:latin typeface="Arial" panose="020B0604020202020204" pitchFamily="34" charset="0"/>
                <a:cs typeface="Arial" panose="020B0604020202020204" pitchFamily="34" charset="0"/>
              </a:rPr>
              <a:t>pateikt</a:t>
            </a:r>
            <a:r>
              <a:rPr lang="lv-LV" sz="1200" dirty="0" smtClean="0">
                <a:latin typeface="Arial" panose="020B0604020202020204" pitchFamily="34" charset="0"/>
                <a:cs typeface="Arial" panose="020B0604020202020204" pitchFamily="34" charset="0"/>
              </a:rPr>
              <a:t>». 52</a:t>
            </a:r>
            <a:r>
              <a:rPr lang="lv-LV" sz="1200" dirty="0" smtClean="0">
                <a:latin typeface="Arial" panose="020B0604020202020204" pitchFamily="34" charset="0"/>
                <a:cs typeface="Arial" panose="020B0604020202020204" pitchFamily="34" charset="0"/>
              </a:rPr>
              <a:t>% piekrīt apgalvojumam, ka patents pats ir spēcīgs rīks, lai novērstu iespējamos pārkāpumus. Piektā daļa respondentu (20%) tomēr sliecas nepiekrist šim apgalvojumam, kamēr 27% nav atbildes </a:t>
            </a:r>
            <a:r>
              <a:rPr lang="lv-LV" sz="1200" dirty="0" smtClean="0">
                <a:latin typeface="Arial" panose="020B0604020202020204" pitchFamily="34" charset="0"/>
                <a:cs typeface="Arial" panose="020B0604020202020204" pitchFamily="34" charset="0"/>
              </a:rPr>
              <a:t>(«grūti </a:t>
            </a:r>
            <a:r>
              <a:rPr lang="lv-LV" sz="1200" dirty="0" smtClean="0">
                <a:latin typeface="Arial" panose="020B0604020202020204" pitchFamily="34" charset="0"/>
                <a:cs typeface="Arial" panose="020B0604020202020204" pitchFamily="34" charset="0"/>
              </a:rPr>
              <a:t>pateikt»).</a:t>
            </a:r>
          </a:p>
          <a:p>
            <a:pPr algn="just"/>
            <a:endParaRPr lang="lv-LV" sz="1200" dirty="0" smtClean="0">
              <a:latin typeface="Arial" panose="020B0604020202020204" pitchFamily="34" charset="0"/>
              <a:cs typeface="Arial" panose="020B0604020202020204" pitchFamily="34" charset="0"/>
            </a:endParaRPr>
          </a:p>
          <a:p>
            <a:pPr algn="just"/>
            <a:r>
              <a:rPr lang="lv-LV" sz="1200" b="1" dirty="0">
                <a:solidFill>
                  <a:srgbClr val="840C56"/>
                </a:solidFill>
                <a:latin typeface="Arial" panose="020B0604020202020204" pitchFamily="34" charset="0"/>
                <a:cs typeface="Arial" panose="020B0604020202020204" pitchFamily="34" charset="0"/>
              </a:rPr>
              <a:t>5. Informētība un uzskati par dizainparaugiem un to reģistrāciju</a:t>
            </a:r>
          </a:p>
          <a:p>
            <a:pPr algn="just"/>
            <a:r>
              <a:rPr lang="lv-LV" sz="1200" b="1" dirty="0">
                <a:latin typeface="Arial" panose="020B0604020202020204" pitchFamily="34" charset="0"/>
                <a:cs typeface="Arial" panose="020B0604020202020204" pitchFamily="34" charset="0"/>
              </a:rPr>
              <a:t>5.1. Informētība par dizainparaugiem un to </a:t>
            </a:r>
            <a:r>
              <a:rPr lang="lv-LV" sz="1200" b="1" dirty="0" smtClean="0">
                <a:latin typeface="Arial" panose="020B0604020202020204" pitchFamily="34" charset="0"/>
                <a:cs typeface="Arial" panose="020B0604020202020204" pitchFamily="34" charset="0"/>
              </a:rPr>
              <a:t>reģistrāciju</a:t>
            </a:r>
            <a:endParaRPr lang="lv-LV" sz="12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lv-LV" sz="1200" dirty="0">
                <a:latin typeface="Arial" panose="020B0604020202020204" pitchFamily="34" charset="0"/>
                <a:cs typeface="Arial" panose="020B0604020202020204" pitchFamily="34" charset="0"/>
              </a:rPr>
              <a:t>Tikai 6% respondentu savas zināšanas par dizainparaugiem vērtē kā kopumā labas. 21% norādījis, ka, viņuprāt, tās ir vidējas, savukārt 55% - ka tās ir kopumā sliktas. 18% izvēlējušies atbilžu variantu </a:t>
            </a:r>
            <a:r>
              <a:rPr lang="lv-LV" sz="1200" dirty="0" smtClean="0">
                <a:latin typeface="Arial" panose="020B0604020202020204" pitchFamily="34" charset="0"/>
                <a:cs typeface="Arial" panose="020B0604020202020204" pitchFamily="34" charset="0"/>
              </a:rPr>
              <a:t>«grūti </a:t>
            </a:r>
            <a:r>
              <a:rPr lang="lv-LV" sz="1200" dirty="0">
                <a:latin typeface="Arial" panose="020B0604020202020204" pitchFamily="34" charset="0"/>
                <a:cs typeface="Arial" panose="020B0604020202020204" pitchFamily="34" charset="0"/>
              </a:rPr>
              <a:t>pateikt». </a:t>
            </a:r>
          </a:p>
          <a:p>
            <a:pPr marL="171450" indent="-171450" algn="just">
              <a:buFont typeface="Arial" panose="020B0604020202020204" pitchFamily="34" charset="0"/>
              <a:buChar char="•"/>
            </a:pPr>
            <a:r>
              <a:rPr lang="lv-LV" sz="1200" dirty="0">
                <a:latin typeface="Arial" panose="020B0604020202020204" pitchFamily="34" charset="0"/>
                <a:cs typeface="Arial" panose="020B0604020202020204" pitchFamily="34" charset="0"/>
              </a:rPr>
              <a:t>Respondenti, kuriem ir tiesības uz dizainparaugiem, savas zināšanas vērtē augstāk nekā tie, kuriem šādu tiesību nav. Kopš aptaujas 2019. gadā, audzis to respondentu skaits, kuri savas zināšanas vērtē kā kopumā labas, attiecīgi, 2019. gadā 14% no tiem, kuriem īpašumā ir tiesības uz dizainparaugu, 2022. gadā – 20%, 2024. gadā – 26%. </a:t>
            </a:r>
          </a:p>
          <a:p>
            <a:pPr algn="just"/>
            <a:endParaRPr lang="lv-LV"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lv-LV" sz="1200" dirty="0">
              <a:latin typeface="Arial" panose="020B0604020202020204" pitchFamily="34" charset="0"/>
              <a:cs typeface="Arial" panose="020B0604020202020204" pitchFamily="34" charset="0"/>
            </a:endParaRPr>
          </a:p>
          <a:p>
            <a:endParaRPr lang="lv-LV" sz="1200" b="1" dirty="0" smtClean="0">
              <a:latin typeface="Arial" panose="020B0604020202020204" pitchFamily="34" charset="0"/>
              <a:cs typeface="Arial" panose="020B0604020202020204" pitchFamily="34" charset="0"/>
            </a:endParaRPr>
          </a:p>
          <a:p>
            <a:r>
              <a:rPr lang="lv-LV" sz="1200" b="1" dirty="0" smtClean="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endParaRPr lang="lv-LV" sz="1200" dirty="0" smtClean="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9C167178-EF55-485E-AA9E-00B6FD4E37CC}" type="slidenum">
              <a:rPr lang="en-US" smtClean="0"/>
              <a:t>10</a:t>
            </a:fld>
            <a:endParaRPr lang="en-US"/>
          </a:p>
        </p:txBody>
      </p:sp>
    </p:spTree>
    <p:extLst>
      <p:ext uri="{BB962C8B-B14F-4D97-AF65-F5344CB8AC3E}">
        <p14:creationId xmlns:p14="http://schemas.microsoft.com/office/powerpoint/2010/main" val="2421303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4324039" y="180000"/>
            <a:ext cx="3600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Galvenie secinājumi (5)</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6" name="TextBox 5"/>
          <p:cNvSpPr txBox="1"/>
          <p:nvPr/>
        </p:nvSpPr>
        <p:spPr>
          <a:xfrm>
            <a:off x="769774" y="976925"/>
            <a:ext cx="5598694" cy="6186309"/>
          </a:xfrm>
          <a:prstGeom prst="rect">
            <a:avLst/>
          </a:prstGeom>
          <a:noFill/>
        </p:spPr>
        <p:txBody>
          <a:bodyPr wrap="square" rtlCol="0">
            <a:spAutoFit/>
          </a:bodyPr>
          <a:lstStyle/>
          <a:p>
            <a:pPr algn="just"/>
            <a:r>
              <a:rPr lang="lv-LV" sz="1200" b="1" dirty="0" smtClean="0">
                <a:latin typeface="Arial" panose="020B0604020202020204" pitchFamily="34" charset="0"/>
                <a:cs typeface="Arial" panose="020B0604020202020204" pitchFamily="34" charset="0"/>
              </a:rPr>
              <a:t>5.2</a:t>
            </a:r>
            <a:r>
              <a:rPr lang="lv-LV" sz="1200" b="1" dirty="0" smtClean="0">
                <a:latin typeface="Arial" panose="020B0604020202020204" pitchFamily="34" charset="0"/>
                <a:cs typeface="Arial" panose="020B0604020202020204" pitchFamily="34" charset="0"/>
              </a:rPr>
              <a:t>. Uzskati par dizainparaugiem un to reģistrāciju</a:t>
            </a:r>
          </a:p>
          <a:p>
            <a:pPr marL="171450" indent="-171450" algn="just">
              <a:buFont typeface="Arial" panose="020B0604020202020204" pitchFamily="34" charset="0"/>
              <a:buChar char="•"/>
            </a:pPr>
            <a:r>
              <a:rPr lang="lv-LV" sz="1200" dirty="0" smtClean="0">
                <a:latin typeface="Arial" panose="020B0604020202020204" pitchFamily="34" charset="0"/>
                <a:cs typeface="Arial" panose="020B0604020202020204" pitchFamily="34" charset="0"/>
              </a:rPr>
              <a:t>No anketā iekļautajiem apgalvojumiem par dizainparaugiem vislielāko atbalstu (kopumā </a:t>
            </a:r>
            <a:r>
              <a:rPr lang="lv-LV" sz="1200" dirty="0" smtClean="0">
                <a:latin typeface="Arial" panose="020B0604020202020204" pitchFamily="34" charset="0"/>
                <a:cs typeface="Arial" panose="020B0604020202020204" pitchFamily="34" charset="0"/>
              </a:rPr>
              <a:t>piekrīt) respondenti pauž </a:t>
            </a:r>
            <a:r>
              <a:rPr lang="lv-LV" sz="1200" dirty="0" smtClean="0">
                <a:latin typeface="Arial" panose="020B0604020202020204" pitchFamily="34" charset="0"/>
                <a:cs typeface="Arial" panose="020B0604020202020204" pitchFamily="34" charset="0"/>
              </a:rPr>
              <a:t>apgalvojumam «Ir svarīgi savlaicīgi parūpēties par sava dizaina aizsardzību» - kopumā piekrīt 78% respondentu, kopumā nepiekrīt 3,6%, un 20% nevar sniegt vērtējumu </a:t>
            </a:r>
            <a:r>
              <a:rPr lang="lv-LV" sz="1200" dirty="0" smtClean="0">
                <a:latin typeface="Arial" panose="020B0604020202020204" pitchFamily="34" charset="0"/>
                <a:cs typeface="Arial" panose="020B0604020202020204" pitchFamily="34" charset="0"/>
              </a:rPr>
              <a:t>(</a:t>
            </a:r>
            <a:r>
              <a:rPr lang="lv-LV" sz="1200" dirty="0" smtClean="0">
                <a:latin typeface="Arial" panose="020B0604020202020204" pitchFamily="34" charset="0"/>
                <a:cs typeface="Arial" panose="020B0604020202020204" pitchFamily="34" charset="0"/>
              </a:rPr>
              <a:t>«g</a:t>
            </a:r>
            <a:r>
              <a:rPr lang="lv-LV" sz="1200" dirty="0" smtClean="0">
                <a:latin typeface="Arial" panose="020B0604020202020204" pitchFamily="34" charset="0"/>
                <a:cs typeface="Arial" panose="020B0604020202020204" pitchFamily="34" charset="0"/>
              </a:rPr>
              <a:t>rūti </a:t>
            </a:r>
            <a:r>
              <a:rPr lang="lv-LV" sz="1200" dirty="0" smtClean="0">
                <a:latin typeface="Arial" panose="020B0604020202020204" pitchFamily="34" charset="0"/>
                <a:cs typeface="Arial" panose="020B0604020202020204" pitchFamily="34" charset="0"/>
              </a:rPr>
              <a:t>pateikt»). 74% respondentu piekrīt apgalvojumam, ka ir vieglāk pierādīt savas tiesības uz dizainparaugu, ja tas ir reģistrēts. Šim apgalvojumam kopumā nepiekrīt 4,8% respondentu, bet 21% norādījuši </a:t>
            </a:r>
            <a:r>
              <a:rPr lang="lv-LV" sz="1200" dirty="0" smtClean="0">
                <a:latin typeface="Arial" panose="020B0604020202020204" pitchFamily="34" charset="0"/>
                <a:cs typeface="Arial" panose="020B0604020202020204" pitchFamily="34" charset="0"/>
              </a:rPr>
              <a:t>«grūti </a:t>
            </a:r>
            <a:r>
              <a:rPr lang="lv-LV" sz="1200" dirty="0" smtClean="0">
                <a:latin typeface="Arial" panose="020B0604020202020204" pitchFamily="34" charset="0"/>
                <a:cs typeface="Arial" panose="020B0604020202020204" pitchFamily="34" charset="0"/>
              </a:rPr>
              <a:t>pateikt». 32% respondentiem nav atbildes apgalvojumam «Īpašnieks var aizliegt citiem izmantot izstrādājumus, kuru dizains būtiski neatšķiras no reģistrētā dizainparauga». Šim apgalvojumam kopumā piekrīt 53% aptaujāto, kopumā nepiekrīt 14%. Vispiesardzīgāk respondenti vērtē apgalvojumu, ka dizainparaugs pasargā no kopēšanas un atdarināšanas. Šim apgalvojumam kopumā nepiekrīt piektdaļa respondentu (21%), kopumā piekrīt 52%, un 27% norādījuši «Grūti pateikt».</a:t>
            </a:r>
          </a:p>
          <a:p>
            <a:pPr marL="171450" indent="-171450" algn="just">
              <a:buFont typeface="Arial" panose="020B0604020202020204" pitchFamily="34" charset="0"/>
              <a:buChar char="•"/>
            </a:pPr>
            <a:r>
              <a:rPr lang="lv-LV" sz="1200" dirty="0" smtClean="0">
                <a:latin typeface="Arial" panose="020B0604020202020204" pitchFamily="34" charset="0"/>
                <a:cs typeface="Arial" panose="020B0604020202020204" pitchFamily="34" charset="0"/>
              </a:rPr>
              <a:t>Respondenti, kuru īpašumā ir tiesības uz dizainparaugu, katru no apgalvojumiem par dizainparaugu vērtē pozitīvāk (kopumā </a:t>
            </a:r>
            <a:r>
              <a:rPr lang="lv-LV" sz="1200" dirty="0" smtClean="0">
                <a:latin typeface="Arial" panose="020B0604020202020204" pitchFamily="34" charset="0"/>
                <a:cs typeface="Arial" panose="020B0604020202020204" pitchFamily="34" charset="0"/>
              </a:rPr>
              <a:t>piekrīt biežāk) </a:t>
            </a:r>
            <a:r>
              <a:rPr lang="lv-LV" sz="1200" dirty="0" smtClean="0">
                <a:latin typeface="Arial" panose="020B0604020202020204" pitchFamily="34" charset="0"/>
                <a:cs typeface="Arial" panose="020B0604020202020204" pitchFamily="34" charset="0"/>
              </a:rPr>
              <a:t>nekā tā respondentu daļa, kuriem nepieder tiesības uz dizainparaugu. </a:t>
            </a:r>
            <a:endParaRPr lang="lv-LV" sz="1200" dirty="0" smtClean="0">
              <a:latin typeface="Arial" panose="020B0604020202020204" pitchFamily="34" charset="0"/>
              <a:cs typeface="Arial" panose="020B0604020202020204" pitchFamily="34" charset="0"/>
            </a:endParaRPr>
          </a:p>
          <a:p>
            <a:pPr algn="just"/>
            <a:r>
              <a:rPr lang="lv-LV" sz="1200" b="1" noProof="1">
                <a:latin typeface="Arial" panose="020B0604020202020204" pitchFamily="34" charset="0"/>
                <a:cs typeface="Arial" panose="020B0604020202020204" pitchFamily="34" charset="0"/>
              </a:rPr>
              <a:t>5.3. Respondentu zināšanas par dažādiem rūpnieciskā īpašuma veidiem</a:t>
            </a:r>
          </a:p>
          <a:p>
            <a:pPr marL="171450" indent="-171450" algn="just">
              <a:buFont typeface="Arial" panose="020B0604020202020204" pitchFamily="34" charset="0"/>
              <a:buChar char="•"/>
            </a:pPr>
            <a:r>
              <a:rPr lang="lv-LV" sz="1200" noProof="1">
                <a:latin typeface="Arial" panose="020B0604020202020204" pitchFamily="34" charset="0"/>
                <a:cs typeface="Arial" panose="020B0604020202020204" pitchFamily="34" charset="0"/>
              </a:rPr>
              <a:t>Salīdzinot respondentu zināšanas par preču zīmēm, dizainparaugiem un patentiem, viszinošākie respondenti jūtas par preču zīmēm – savas zināšanas kā kopumā labas novērtējuši aptuveni 10% respondentu. Par pārējiem rūpnieciskā īpašuma veidiem zināšanas ir kopumā sliktākas</a:t>
            </a:r>
            <a:r>
              <a:rPr lang="lv-LV" sz="1200" noProof="1">
                <a:latin typeface="Arial" panose="020B0604020202020204" pitchFamily="34" charset="0"/>
                <a:cs typeface="Arial" panose="020B0604020202020204" pitchFamily="34" charset="0"/>
              </a:rPr>
              <a:t>. </a:t>
            </a:r>
            <a:endParaRPr lang="lv-LV" sz="1200" noProof="1" smtClean="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lv-LV" sz="1200" noProof="1">
              <a:latin typeface="Arial" panose="020B0604020202020204" pitchFamily="34" charset="0"/>
              <a:cs typeface="Arial" panose="020B0604020202020204" pitchFamily="34" charset="0"/>
            </a:endParaRPr>
          </a:p>
          <a:p>
            <a:pPr algn="just"/>
            <a:r>
              <a:rPr lang="lv-LV" sz="1200" b="1" noProof="1">
                <a:solidFill>
                  <a:srgbClr val="840C56"/>
                </a:solidFill>
                <a:latin typeface="Arial" panose="020B0604020202020204" pitchFamily="34" charset="0"/>
                <a:cs typeface="Arial" panose="020B0604020202020204" pitchFamily="34" charset="0"/>
              </a:rPr>
              <a:t>6. Saskarsme ar produkcijas kopēšanu un uzskati par viltotām precēm</a:t>
            </a:r>
          </a:p>
          <a:p>
            <a:pPr algn="just"/>
            <a:r>
              <a:rPr lang="lv-LV" sz="1200" b="1" noProof="1">
                <a:latin typeface="Arial" panose="020B0604020202020204" pitchFamily="34" charset="0"/>
                <a:cs typeface="Arial" panose="020B0604020202020204" pitchFamily="34" charset="0"/>
              </a:rPr>
              <a:t>6.1. Saskarsme ar produkcijas vai ražojuma ļaunprātīgu kopēšanu</a:t>
            </a:r>
          </a:p>
          <a:p>
            <a:pPr marL="171450" indent="-171450" algn="just">
              <a:buFont typeface="Arial" panose="020B0604020202020204" pitchFamily="34" charset="0"/>
              <a:buChar char="•"/>
            </a:pPr>
            <a:r>
              <a:rPr lang="lv-LV" sz="1200" noProof="1">
                <a:latin typeface="Arial" panose="020B0604020202020204" pitchFamily="34" charset="0"/>
                <a:cs typeface="Arial" panose="020B0604020202020204" pitchFamily="34" charset="0"/>
              </a:rPr>
              <a:t>Kopš iepriekšējā pētījuma, kas tika veikts 2022. gadā, par 2% ir pieaudzis to respondentu skaits (11% respondentu), kuri atzīst, ka viņu uzņēmums ir saskāries ar produkcijas ļaunprātīgu kopēšanu. 77% aptaujāto norāda, ka ar šo saskarties nav nācies, savukārt 11% ir grūti pateikt</a:t>
            </a:r>
          </a:p>
          <a:p>
            <a:pPr algn="just"/>
            <a:endParaRPr lang="lv-LV" sz="1200" dirty="0">
              <a:latin typeface="Arial" panose="020B0604020202020204" pitchFamily="34" charset="0"/>
              <a:cs typeface="Arial" panose="020B0604020202020204" pitchFamily="34" charset="0"/>
            </a:endParaRPr>
          </a:p>
          <a:p>
            <a:pPr algn="just"/>
            <a:r>
              <a:rPr lang="lv-LV" sz="1200" b="1" dirty="0" smtClean="0">
                <a:latin typeface="Arial" panose="020B0604020202020204" pitchFamily="34" charset="0"/>
                <a:cs typeface="Arial" panose="020B0604020202020204" pitchFamily="34" charset="0"/>
              </a:rPr>
              <a:t>  </a:t>
            </a:r>
          </a:p>
          <a:p>
            <a:pPr marL="171450" indent="-171450" algn="just">
              <a:buFont typeface="Arial" panose="020B0604020202020204" pitchFamily="34" charset="0"/>
              <a:buChar char="•"/>
            </a:pPr>
            <a:endParaRPr lang="lv-LV" sz="1200" dirty="0" smtClean="0">
              <a:latin typeface="Arial" panose="020B0604020202020204" pitchFamily="34" charset="0"/>
              <a:cs typeface="Arial" panose="020B0604020202020204" pitchFamily="34" charset="0"/>
            </a:endParaRPr>
          </a:p>
        </p:txBody>
      </p:sp>
      <p:sp>
        <p:nvSpPr>
          <p:cNvPr id="7" name="TextBox 6"/>
          <p:cNvSpPr txBox="1"/>
          <p:nvPr/>
        </p:nvSpPr>
        <p:spPr>
          <a:xfrm>
            <a:off x="6368468" y="976924"/>
            <a:ext cx="5598694" cy="7109639"/>
          </a:xfrm>
          <a:prstGeom prst="rect">
            <a:avLst/>
          </a:prstGeom>
          <a:noFill/>
        </p:spPr>
        <p:txBody>
          <a:bodyPr wrap="square" rtlCol="0">
            <a:spAutoFit/>
          </a:bodyPr>
          <a:lstStyle/>
          <a:p>
            <a:pPr algn="just"/>
            <a:r>
              <a:rPr lang="lv-LV" sz="1200" b="1" noProof="1" smtClean="0">
                <a:latin typeface="Arial" panose="020B0604020202020204" pitchFamily="34" charset="0"/>
                <a:cs typeface="Arial" panose="020B0604020202020204" pitchFamily="34" charset="0"/>
              </a:rPr>
              <a:t>6.2</a:t>
            </a:r>
            <a:r>
              <a:rPr lang="lv-LV" sz="1200" b="1" noProof="1" smtClean="0">
                <a:latin typeface="Arial" panose="020B0604020202020204" pitchFamily="34" charset="0"/>
                <a:cs typeface="Arial" panose="020B0604020202020204" pitchFamily="34" charset="0"/>
              </a:rPr>
              <a:t>. Uzskati par viltotām precēm</a:t>
            </a:r>
          </a:p>
          <a:p>
            <a:pPr marL="171450" indent="-1714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Atbildēs uz jautājumu, cik lielā mērā respondents piekrīt vai nepiekrīt minētajiem apgalvojumiem par viltojumiem, viennozīmīgs respondentu atbalsts ir diviem apgalvojumiem: 1. viltojumi kropļo godīgu konkurenci – kopumā piekrīt 74% respondentu; 2. viltotu preču iegāde rada negatīvu ietekmi uz uzņēmējdarbību – kopumā piekrīt 69% aptaujāto.  Neviennozīmīgi vērtēti nākamie divi apgalvojumi, proti: 3. viltojumu un pirātisku preču iegāde ir veids kā ietaupīt – šim apgalvojumam kopumā nepiekrīt 43% respondentu, kopumā piekrīt 39%, bet grūti pateikt ir 18% respondentu; 4. viltotu preču iegāde samazina darba vietu skaitu – 29% kopumā nepiekrīt, 37% kopumā </a:t>
            </a:r>
            <a:r>
              <a:rPr lang="lv-LV" sz="1200" noProof="1" smtClean="0">
                <a:latin typeface="Arial" panose="020B0604020202020204" pitchFamily="34" charset="0"/>
                <a:cs typeface="Arial" panose="020B0604020202020204" pitchFamily="34" charset="0"/>
              </a:rPr>
              <a:t>piekrīt, </a:t>
            </a:r>
            <a:r>
              <a:rPr lang="lv-LV" sz="1200" noProof="1" smtClean="0">
                <a:latin typeface="Arial" panose="020B0604020202020204" pitchFamily="34" charset="0"/>
                <a:cs typeface="Arial" panose="020B0604020202020204" pitchFamily="34" charset="0"/>
              </a:rPr>
              <a:t>un 34% ir grūti pateikt.  Vismazāko atbalstu respondenti pauduši šiem apgalvojumiem: 5. viltotās preces mūsdienās ļoti līdzinās oriģinālajiem ražojumiem, tāpēc nav racionāli pārmaksāt – kopumā nepiekrīt 50%, kopumā piekrīt 25%, grūti pateikt ir 25% respondentu; 6. viltojumu un pirātisko preču iegāde ir «protests» pret lielajiem zīmoliem - kopumā nepiekrīt 53% respondentu, kopumā piekrīt 22</a:t>
            </a:r>
            <a:r>
              <a:rPr lang="lv-LV" sz="1200" noProof="1" smtClean="0">
                <a:latin typeface="Arial" panose="020B0604020202020204" pitchFamily="34" charset="0"/>
                <a:cs typeface="Arial" panose="020B0604020202020204" pitchFamily="34" charset="0"/>
              </a:rPr>
              <a:t>%, </a:t>
            </a:r>
            <a:r>
              <a:rPr lang="lv-LV" sz="1200" noProof="1" smtClean="0">
                <a:latin typeface="Arial" panose="020B0604020202020204" pitchFamily="34" charset="0"/>
                <a:cs typeface="Arial" panose="020B0604020202020204" pitchFamily="34" charset="0"/>
              </a:rPr>
              <a:t>un grūti pateikt ir 24% </a:t>
            </a:r>
            <a:r>
              <a:rPr lang="lv-LV" sz="1200" noProof="1" smtClean="0">
                <a:latin typeface="Arial" panose="020B0604020202020204" pitchFamily="34" charset="0"/>
                <a:cs typeface="Arial" panose="020B0604020202020204" pitchFamily="34" charset="0"/>
              </a:rPr>
              <a:t>respondentu</a:t>
            </a:r>
            <a:r>
              <a:rPr lang="lv-LV" sz="1200" noProof="1">
                <a:latin typeface="Arial" panose="020B0604020202020204" pitchFamily="34" charset="0"/>
                <a:cs typeface="Arial" panose="020B0604020202020204" pitchFamily="34" charset="0"/>
              </a:rPr>
              <a:t>;</a:t>
            </a:r>
            <a:r>
              <a:rPr lang="lv-LV" sz="1200" noProof="1" smtClean="0">
                <a:latin typeface="Arial" panose="020B0604020202020204" pitchFamily="34" charset="0"/>
                <a:cs typeface="Arial" panose="020B0604020202020204" pitchFamily="34" charset="0"/>
              </a:rPr>
              <a:t> </a:t>
            </a:r>
            <a:r>
              <a:rPr lang="lv-LV" sz="1200" dirty="0">
                <a:latin typeface="Arial" panose="020B0604020202020204" pitchFamily="34" charset="0"/>
                <a:cs typeface="Arial" panose="020B0604020202020204" pitchFamily="34" charset="0"/>
              </a:rPr>
              <a:t>7. mūsdienu piedāvājumu pārpilnā tirgū viltotas produkcijas iegāde nav nekas nosodāms – kopumā nepiekrīt  64%, kopumā piekrīt 17%, un grūti pateikt ir 19% respondentu. </a:t>
            </a:r>
          </a:p>
          <a:p>
            <a:pPr marL="171450" indent="-171450" algn="just">
              <a:buFont typeface="Arial" panose="020B0604020202020204" pitchFamily="34" charset="0"/>
              <a:buChar char="•"/>
            </a:pPr>
            <a:r>
              <a:rPr lang="lv-LV" sz="1200" dirty="0">
                <a:latin typeface="Arial" panose="020B0604020202020204" pitchFamily="34" charset="0"/>
                <a:cs typeface="Arial" panose="020B0604020202020204" pitchFamily="34" charset="0"/>
              </a:rPr>
              <a:t>Salīdzinot šos rezultātus starp reģioniem, redzams, ka Latgales reģionā, lai arī apgalvojumiem par viltotām precēm </a:t>
            </a:r>
            <a:r>
              <a:rPr lang="lv-LV" sz="1200" dirty="0" smtClean="0">
                <a:latin typeface="Arial" panose="020B0604020202020204" pitchFamily="34" charset="0"/>
                <a:cs typeface="Arial" panose="020B0604020202020204" pitchFamily="34" charset="0"/>
              </a:rPr>
              <a:t>kopumā piekrīt </a:t>
            </a:r>
            <a:r>
              <a:rPr lang="lv-LV" sz="1200" dirty="0">
                <a:latin typeface="Arial" panose="020B0604020202020204" pitchFamily="34" charset="0"/>
                <a:cs typeface="Arial" panose="020B0604020202020204" pitchFamily="34" charset="0"/>
              </a:rPr>
              <a:t>līdzīga daļa respondentu kā citviet, tomēr ir izteiktāks to respondentu īpatsvars, kuri nav varējuši sniegt pozitīvu vai negatīvu vērtējumu katram no apgalvojumiem (ir izvēlējušies atbilžu variantu </a:t>
            </a:r>
            <a:r>
              <a:rPr lang="lv-LV" sz="1200" dirty="0" smtClean="0">
                <a:latin typeface="Arial" panose="020B0604020202020204" pitchFamily="34" charset="0"/>
                <a:cs typeface="Arial" panose="020B0604020202020204" pitchFamily="34" charset="0"/>
              </a:rPr>
              <a:t>«grūti </a:t>
            </a:r>
            <a:r>
              <a:rPr lang="lv-LV" sz="1200" dirty="0">
                <a:latin typeface="Arial" panose="020B0604020202020204" pitchFamily="34" charset="0"/>
                <a:cs typeface="Arial" panose="020B0604020202020204" pitchFamily="34" charset="0"/>
              </a:rPr>
              <a:t>pateikt</a:t>
            </a:r>
            <a:r>
              <a:rPr lang="lv-LV" sz="1200" dirty="0" smtClean="0">
                <a:latin typeface="Arial" panose="020B0604020202020204" pitchFamily="34" charset="0"/>
                <a:cs typeface="Arial" panose="020B0604020202020204" pitchFamily="34" charset="0"/>
              </a:rPr>
              <a:t>»). </a:t>
            </a:r>
          </a:p>
          <a:p>
            <a:pPr marL="171450" indent="-171450" algn="just">
              <a:buFont typeface="Arial" panose="020B0604020202020204" pitchFamily="34" charset="0"/>
              <a:buChar char="•"/>
            </a:pPr>
            <a:endParaRPr lang="lv-LV" sz="1200" dirty="0">
              <a:latin typeface="Arial" panose="020B0604020202020204" pitchFamily="34" charset="0"/>
              <a:cs typeface="Arial" panose="020B0604020202020204" pitchFamily="34" charset="0"/>
            </a:endParaRPr>
          </a:p>
          <a:p>
            <a:pPr algn="just"/>
            <a:r>
              <a:rPr lang="lv-LV" sz="1200" b="1" dirty="0">
                <a:solidFill>
                  <a:srgbClr val="840C56"/>
                </a:solidFill>
                <a:latin typeface="Arial" panose="020B0604020202020204" pitchFamily="34" charset="0"/>
                <a:cs typeface="Arial" panose="020B0604020202020204" pitchFamily="34" charset="0"/>
              </a:rPr>
              <a:t>7. Zināšanas par pieejamo atbalstu rūpnieciskā īpašuma aizsardzībai</a:t>
            </a:r>
          </a:p>
          <a:p>
            <a:pPr algn="just"/>
            <a:r>
              <a:rPr lang="lv-LV" sz="1200" b="1" dirty="0">
                <a:latin typeface="Arial" panose="020B0604020202020204" pitchFamily="34" charset="0"/>
                <a:cs typeface="Arial" panose="020B0604020202020204" pitchFamily="34" charset="0"/>
              </a:rPr>
              <a:t>7.1. Zināšanas par MVU fondu «Idejas stiprākam uzņēmumam»</a:t>
            </a:r>
          </a:p>
          <a:p>
            <a:pPr marL="171450" indent="-171450" algn="just">
              <a:buFont typeface="Arial" panose="020B0604020202020204" pitchFamily="34" charset="0"/>
              <a:buChar char="•"/>
            </a:pPr>
            <a:r>
              <a:rPr lang="lv-LV" sz="1200" dirty="0">
                <a:latin typeface="Arial" panose="020B0604020202020204" pitchFamily="34" charset="0"/>
                <a:cs typeface="Arial" panose="020B0604020202020204" pitchFamily="34" charset="0"/>
              </a:rPr>
              <a:t>79% no visiem respondentiem nav izmantojuši nevienu no aptaujā minētajiem atbalsta rīkiem. </a:t>
            </a:r>
            <a:r>
              <a:rPr lang="lv-LV" sz="1200" dirty="0" smtClean="0">
                <a:latin typeface="Arial" panose="020B0604020202020204" pitchFamily="34" charset="0"/>
                <a:cs typeface="Arial" panose="020B0604020202020204" pitchFamily="34" charset="0"/>
              </a:rPr>
              <a:t>No </a:t>
            </a:r>
            <a:r>
              <a:rPr lang="lv-LV" sz="1200" dirty="0">
                <a:latin typeface="Arial" panose="020B0604020202020204" pitchFamily="34" charset="0"/>
                <a:cs typeface="Arial" panose="020B0604020202020204" pitchFamily="34" charset="0"/>
              </a:rPr>
              <a:t>tiem, kuri ir izmantojuši, visbiežāk kā atbalsta rīks norādītas Patentu valdes konsultācijas (4%), LIIA (2%) un MVU fonds «Idejas stiprākam uzņēmumam</a:t>
            </a:r>
            <a:r>
              <a:rPr lang="lv-LV" sz="1200" dirty="0" smtClean="0">
                <a:latin typeface="Arial" panose="020B0604020202020204" pitchFamily="34" charset="0"/>
                <a:cs typeface="Arial" panose="020B0604020202020204" pitchFamily="34" charset="0"/>
              </a:rPr>
              <a:t>» (2%).</a:t>
            </a:r>
            <a:endParaRPr lang="lv-LV" sz="1200" dirty="0">
              <a:latin typeface="Arial" panose="020B0604020202020204" pitchFamily="34" charset="0"/>
              <a:cs typeface="Arial" panose="020B0604020202020204" pitchFamily="34" charset="0"/>
            </a:endParaRPr>
          </a:p>
          <a:p>
            <a:pPr algn="just"/>
            <a:endParaRPr lang="lv-LV" sz="12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lv-LV" sz="1200" noProof="1" smtClean="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lv-LV" sz="1200" noProof="1" smtClean="0">
              <a:latin typeface="Arial" panose="020B0604020202020204" pitchFamily="34" charset="0"/>
              <a:cs typeface="Arial" panose="020B0604020202020204" pitchFamily="34" charset="0"/>
            </a:endParaRPr>
          </a:p>
          <a:p>
            <a:pPr algn="just"/>
            <a:endParaRPr lang="lv-LV" sz="1200" noProof="1" smtClean="0">
              <a:latin typeface="Arial" panose="020B0604020202020204" pitchFamily="34" charset="0"/>
              <a:cs typeface="Arial" panose="020B0604020202020204" pitchFamily="34" charset="0"/>
            </a:endParaRPr>
          </a:p>
          <a:p>
            <a:pPr algn="just"/>
            <a:endParaRPr lang="lv-LV" sz="1200" b="1" noProof="1" smtClean="0">
              <a:latin typeface="Arial" panose="020B0604020202020204" pitchFamily="34" charset="0"/>
              <a:cs typeface="Arial" panose="020B0604020202020204" pitchFamily="34" charset="0"/>
            </a:endParaRPr>
          </a:p>
          <a:p>
            <a:pPr algn="just"/>
            <a:r>
              <a:rPr lang="lv-LV" sz="1200" b="1" noProof="1" smtClean="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endParaRPr lang="lv-LV" sz="1200" dirty="0" smtClean="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9C167178-EF55-485E-AA9E-00B6FD4E37CC}" type="slidenum">
              <a:rPr lang="en-US" smtClean="0"/>
              <a:t>11</a:t>
            </a:fld>
            <a:endParaRPr lang="en-US"/>
          </a:p>
        </p:txBody>
      </p:sp>
    </p:spTree>
    <p:extLst>
      <p:ext uri="{BB962C8B-B14F-4D97-AF65-F5344CB8AC3E}">
        <p14:creationId xmlns:p14="http://schemas.microsoft.com/office/powerpoint/2010/main" val="3471011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4324039" y="180000"/>
            <a:ext cx="3600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Galvenie secinājumi (6)</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6" name="TextBox 5"/>
          <p:cNvSpPr txBox="1"/>
          <p:nvPr/>
        </p:nvSpPr>
        <p:spPr>
          <a:xfrm>
            <a:off x="769774" y="976925"/>
            <a:ext cx="5598694" cy="6001643"/>
          </a:xfrm>
          <a:prstGeom prst="rect">
            <a:avLst/>
          </a:prstGeom>
          <a:noFill/>
        </p:spPr>
        <p:txBody>
          <a:bodyPr wrap="square" rtlCol="0">
            <a:spAutoFit/>
          </a:bodyPr>
          <a:lstStyle/>
          <a:p>
            <a:pPr marL="171450" indent="-171450" algn="just">
              <a:buFont typeface="Arial" panose="020B0604020202020204" pitchFamily="34" charset="0"/>
              <a:buChar char="•"/>
            </a:pPr>
            <a:r>
              <a:rPr lang="lv-LV" sz="1200" dirty="0" smtClean="0">
                <a:latin typeface="Arial" panose="020B0604020202020204" pitchFamily="34" charset="0"/>
                <a:cs typeface="Arial" panose="020B0604020202020204" pitchFamily="34" charset="0"/>
              </a:rPr>
              <a:t>Salīdzinot ar 2022. gada pētījuma rezultātiem, redzams, ka šogad vairāk respondentu ir atzīmējuši, ka neko nav dzirdējuši par MVU fondu «Idejas stiprākam uzņēmumam» - 2022. gadā tādi bija 65% respondentu, šogad – 79%. Šogad 8% norādījuši, ka ir dzirdējuši par šāda fonda esamību, bet neko tuvāk nezina; 2% - ka kopumā zina, bet ne sīkumos; 0,3% - ka ir ļoti labas zināšanas, savukārt 10% - ka ir grūti pateikt. </a:t>
            </a:r>
            <a:endParaRPr lang="lv-LV" sz="1200" b="1" dirty="0" smtClean="0">
              <a:latin typeface="Arial" panose="020B0604020202020204" pitchFamily="34" charset="0"/>
              <a:cs typeface="Arial" panose="020B0604020202020204" pitchFamily="34" charset="0"/>
            </a:endParaRPr>
          </a:p>
          <a:p>
            <a:pPr algn="just"/>
            <a:r>
              <a:rPr lang="lv-LV" sz="1200" b="1" dirty="0" smtClean="0">
                <a:latin typeface="Arial" panose="020B0604020202020204" pitchFamily="34" charset="0"/>
                <a:cs typeface="Arial" panose="020B0604020202020204" pitchFamily="34" charset="0"/>
              </a:rPr>
              <a:t>7.2. MVU fonda piedāvāto pakalpojumu izmantošana</a:t>
            </a:r>
          </a:p>
          <a:p>
            <a:pPr marL="171450" indent="-171450" algn="just">
              <a:buFont typeface="Arial" panose="020B0604020202020204" pitchFamily="34" charset="0"/>
              <a:buChar char="•"/>
            </a:pPr>
            <a:r>
              <a:rPr lang="lv-LV" sz="1200" dirty="0" smtClean="0">
                <a:latin typeface="Arial" panose="020B0604020202020204" pitchFamily="34" charset="0"/>
                <a:cs typeface="Arial" panose="020B0604020202020204" pitchFamily="34" charset="0"/>
              </a:rPr>
              <a:t>No tiem respondentiem, kuri kopumā zina par Eiropas Komisijas un EUIPO iniciatīvu MVU fonda «Idejas stiprākam uzņēmumam», 66% nav izmantojuši/pieteikušies fonda pakalpojumiem. Fonda pakalpojumiem kopumā ir pieteikušies/ir tos izmantojuši 31% no respondentiem, visbiežāk norādot 75% līdzfinansējumu ES preču zīmei un/vai dizainparaugam (norādījuši 16% no zinātājiem).</a:t>
            </a:r>
          </a:p>
          <a:p>
            <a:pPr marL="171450" indent="-171450" algn="just">
              <a:buFont typeface="Arial" panose="020B0604020202020204" pitchFamily="34" charset="0"/>
              <a:buChar char="•"/>
            </a:pPr>
            <a:r>
              <a:rPr lang="lv-LV" sz="1200" noProof="1">
                <a:latin typeface="Arial" panose="020B0604020202020204" pitchFamily="34" charset="0"/>
                <a:cs typeface="Arial" panose="020B0604020202020204" pitchFamily="34" charset="0"/>
              </a:rPr>
              <a:t>Lai arī ir samazinājies to respondentu skaits, kuri kopumā zina par MVU fonda iniciatīvu «Idejas stiprākam uzņēmumam», no zinātājiem, salīdzinot ar 2022. gada pētījuma rezultātiem, palielinājusies tā respondentu daļa, kuri ir izmantojuši vai pieteikušies kādam no MVU fonda piedāvātajiem pakalpojumiem – 2022. gadā tādi bija 13% zinātāju, savukārt 2024. gadā – 31%. </a:t>
            </a:r>
          </a:p>
          <a:p>
            <a:pPr marL="171450" indent="-171450" algn="just">
              <a:buFont typeface="Arial" panose="020B0604020202020204" pitchFamily="34" charset="0"/>
              <a:buChar char="•"/>
            </a:pPr>
            <a:r>
              <a:rPr lang="lv-LV" sz="1200" noProof="1">
                <a:latin typeface="Arial" panose="020B0604020202020204" pitchFamily="34" charset="0"/>
                <a:cs typeface="Arial" panose="020B0604020202020204" pitchFamily="34" charset="0"/>
              </a:rPr>
              <a:t>No respondentiem, kuru uzņēmums ir izmantojis vai pieteicies uz kādu no MVU fonda pakalpojumiem, 85% atzīst, ka pieteikties bija kopumā vienkārši (2022. gadā nedaudz mazāk – 81% - bija norādījuši, ka pieteikties bija kopumā vienkārši). </a:t>
            </a:r>
          </a:p>
          <a:p>
            <a:pPr algn="just"/>
            <a:r>
              <a:rPr lang="lv-LV" sz="1200" b="1" noProof="1">
                <a:latin typeface="Arial" panose="020B0604020202020204" pitchFamily="34" charset="0"/>
                <a:cs typeface="Arial" panose="020B0604020202020204" pitchFamily="34" charset="0"/>
              </a:rPr>
              <a:t>7.3. MVU fonda vērtējums</a:t>
            </a:r>
          </a:p>
          <a:p>
            <a:pPr marL="171450" indent="-171450" algn="just">
              <a:buFont typeface="Arial" panose="020B0604020202020204" pitchFamily="34" charset="0"/>
              <a:buChar char="•"/>
            </a:pPr>
            <a:r>
              <a:rPr lang="lv-LV" sz="1200" noProof="1">
                <a:latin typeface="Arial" panose="020B0604020202020204" pitchFamily="34" charset="0"/>
                <a:cs typeface="Arial" panose="020B0604020202020204" pitchFamily="34" charset="0"/>
              </a:rPr>
              <a:t>No respondentiem, kuru uzņēmums ir izmantojis vai pieteicies uz kādu no MVU fonda pakalpojumiem, 84% norāda, ka MVU fonda piedāvātie pakalpojumi bijuši kopumā noderīgi (2022. gadā mazāk – 57</a:t>
            </a:r>
            <a:r>
              <a:rPr lang="lv-LV" sz="1200" noProof="1">
                <a:latin typeface="Arial" panose="020B0604020202020204" pitchFamily="34" charset="0"/>
                <a:cs typeface="Arial" panose="020B0604020202020204" pitchFamily="34" charset="0"/>
              </a:rPr>
              <a:t>% </a:t>
            </a:r>
            <a:r>
              <a:rPr lang="lv-LV" sz="1200" noProof="1" smtClean="0">
                <a:latin typeface="Arial" panose="020B0604020202020204" pitchFamily="34" charset="0"/>
                <a:cs typeface="Arial" panose="020B0604020202020204" pitchFamily="34" charset="0"/>
              </a:rPr>
              <a:t>bija </a:t>
            </a:r>
            <a:r>
              <a:rPr lang="lv-LV" sz="1200" noProof="1">
                <a:latin typeface="Arial" panose="020B0604020202020204" pitchFamily="34" charset="0"/>
                <a:cs typeface="Arial" panose="020B0604020202020204" pitchFamily="34" charset="0"/>
              </a:rPr>
              <a:t>izteikuši šādu </a:t>
            </a:r>
            <a:r>
              <a:rPr lang="lv-LV" sz="1200" noProof="1">
                <a:latin typeface="Arial" panose="020B0604020202020204" pitchFamily="34" charset="0"/>
                <a:cs typeface="Arial" panose="020B0604020202020204" pitchFamily="34" charset="0"/>
              </a:rPr>
              <a:t>vērtējumu</a:t>
            </a:r>
            <a:r>
              <a:rPr lang="lv-LV" sz="1200" noProof="1" smtClean="0">
                <a:latin typeface="Arial" panose="020B0604020202020204" pitchFamily="34" charset="0"/>
                <a:cs typeface="Arial" panose="020B0604020202020204" pitchFamily="34" charset="0"/>
              </a:rPr>
              <a:t>). </a:t>
            </a:r>
            <a:endParaRPr lang="lv-LV" sz="1200" noProof="1">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lv-LV" sz="1200" dirty="0" smtClean="0">
              <a:latin typeface="Arial" panose="020B0604020202020204" pitchFamily="34" charset="0"/>
              <a:cs typeface="Arial" panose="020B0604020202020204" pitchFamily="34" charset="0"/>
            </a:endParaRPr>
          </a:p>
          <a:p>
            <a:pPr algn="just"/>
            <a:endParaRPr lang="lv-LV" sz="1200" dirty="0">
              <a:latin typeface="Arial" panose="020B0604020202020204" pitchFamily="34" charset="0"/>
              <a:cs typeface="Arial" panose="020B0604020202020204" pitchFamily="34" charset="0"/>
            </a:endParaRPr>
          </a:p>
          <a:p>
            <a:pPr algn="just"/>
            <a:endParaRPr lang="lv-LV" sz="1200" dirty="0" smtClean="0">
              <a:latin typeface="Arial" panose="020B0604020202020204" pitchFamily="34" charset="0"/>
              <a:cs typeface="Arial" panose="020B0604020202020204" pitchFamily="34" charset="0"/>
            </a:endParaRPr>
          </a:p>
        </p:txBody>
      </p:sp>
      <p:sp>
        <p:nvSpPr>
          <p:cNvPr id="7" name="TextBox 6"/>
          <p:cNvSpPr txBox="1"/>
          <p:nvPr/>
        </p:nvSpPr>
        <p:spPr>
          <a:xfrm>
            <a:off x="6368468" y="976924"/>
            <a:ext cx="5598694" cy="830997"/>
          </a:xfrm>
          <a:prstGeom prst="rect">
            <a:avLst/>
          </a:prstGeom>
          <a:noFill/>
        </p:spPr>
        <p:txBody>
          <a:bodyPr wrap="square" rtlCol="0">
            <a:spAutoFit/>
          </a:bodyPr>
          <a:lstStyle/>
          <a:p>
            <a:pPr marL="171450" indent="-171450">
              <a:buFont typeface="Arial" panose="020B0604020202020204" pitchFamily="34" charset="0"/>
              <a:buChar char="•"/>
            </a:pPr>
            <a:endParaRPr lang="lv-LV" sz="1200" noProof="1"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lv-LV" sz="1200" b="1" noProof="1" smtClean="0">
              <a:latin typeface="Arial" panose="020B0604020202020204" pitchFamily="34" charset="0"/>
              <a:cs typeface="Arial" panose="020B0604020202020204" pitchFamily="34" charset="0"/>
            </a:endParaRPr>
          </a:p>
          <a:p>
            <a:r>
              <a:rPr lang="lv-LV" sz="1200" b="1" noProof="1" smtClean="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endParaRPr lang="lv-LV" sz="1200" dirty="0" smtClean="0">
              <a:latin typeface="Arial" panose="020B0604020202020204" pitchFamily="34" charset="0"/>
              <a:cs typeface="Arial" panose="020B0604020202020204" pitchFamily="34" charset="0"/>
            </a:endParaRPr>
          </a:p>
        </p:txBody>
      </p:sp>
      <p:sp>
        <p:nvSpPr>
          <p:cNvPr id="8" name="TextBox 7"/>
          <p:cNvSpPr txBox="1"/>
          <p:nvPr/>
        </p:nvSpPr>
        <p:spPr>
          <a:xfrm>
            <a:off x="6368468" y="976923"/>
            <a:ext cx="5598694" cy="1569660"/>
          </a:xfrm>
          <a:prstGeom prst="rect">
            <a:avLst/>
          </a:prstGeom>
          <a:noFill/>
        </p:spPr>
        <p:txBody>
          <a:bodyPr wrap="square" rtlCol="0">
            <a:spAutoFit/>
          </a:bodyPr>
          <a:lstStyle/>
          <a:p>
            <a:pPr marL="171450" indent="-1714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No </a:t>
            </a:r>
            <a:r>
              <a:rPr lang="lv-LV" sz="1200" noProof="1">
                <a:latin typeface="Arial" panose="020B0604020202020204" pitchFamily="34" charset="0"/>
                <a:cs typeface="Arial" panose="020B0604020202020204" pitchFamily="34" charset="0"/>
              </a:rPr>
              <a:t>respondentiem, kuri kopumā zina par Eiropas Komisijas un EUIPO iniciatīvu MVU fondu «Idejas stiprākam uzņēmumam», apmēram puse (49%) respondentu ir kopumā apmierināti ar šo iniciatīvu. 43% respondentu pauduši, ka ir grūti pateikt, vai viņi ir apmierināti vai neapmierināti. 8% sniedz kopumā neapmierinošu vērtējumu. </a:t>
            </a:r>
          </a:p>
          <a:p>
            <a:pPr marL="171450" indent="-171450" algn="just">
              <a:buFont typeface="Arial" panose="020B0604020202020204" pitchFamily="34" charset="0"/>
              <a:buChar char="•"/>
            </a:pPr>
            <a:endParaRPr lang="lv-LV" sz="1200" dirty="0" smtClean="0">
              <a:latin typeface="Arial" panose="020B0604020202020204" pitchFamily="34" charset="0"/>
              <a:cs typeface="Arial" panose="020B0604020202020204" pitchFamily="34" charset="0"/>
            </a:endParaRPr>
          </a:p>
          <a:p>
            <a:pPr algn="just"/>
            <a:endParaRPr lang="lv-LV" sz="1200" dirty="0">
              <a:latin typeface="Arial" panose="020B0604020202020204" pitchFamily="34" charset="0"/>
              <a:cs typeface="Arial" panose="020B0604020202020204" pitchFamily="34" charset="0"/>
            </a:endParaRPr>
          </a:p>
          <a:p>
            <a:pPr algn="just"/>
            <a:endParaRPr lang="lv-LV" sz="1200" dirty="0" smtClean="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9C167178-EF55-485E-AA9E-00B6FD4E37CC}" type="slidenum">
              <a:rPr lang="en-US" smtClean="0"/>
              <a:t>12</a:t>
            </a:fld>
            <a:endParaRPr lang="en-US"/>
          </a:p>
        </p:txBody>
      </p:sp>
    </p:spTree>
    <p:extLst>
      <p:ext uri="{BB962C8B-B14F-4D97-AF65-F5344CB8AC3E}">
        <p14:creationId xmlns:p14="http://schemas.microsoft.com/office/powerpoint/2010/main" val="422828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007644" y="2376000"/>
            <a:ext cx="4032250" cy="1328023"/>
          </a:xfrm>
          <a:prstGeom prst="roundRect">
            <a:avLst/>
          </a:prstGeom>
          <a:noFill/>
          <a:ln w="19050">
            <a:solidFill>
              <a:srgbClr val="840C5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lv-LV" altLang="en-US" sz="3600" b="1" noProof="1" smtClean="0">
                <a:solidFill>
                  <a:srgbClr val="840C56"/>
                </a:solidFill>
                <a:latin typeface="Arial" panose="020B0604020202020204" pitchFamily="34" charset="0"/>
                <a:cs typeface="Arial" panose="020B0604020202020204" pitchFamily="34" charset="0"/>
              </a:rPr>
              <a:t>Galvenie rezultāti</a:t>
            </a:r>
            <a:endParaRPr lang="lv-LV" altLang="en-US" sz="2400" b="1" noProof="1">
              <a:solidFill>
                <a:srgbClr val="840C56"/>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A322A9DF-08DC-4EC6-A808-D3901E9DB9F5}" type="slidenum">
              <a:rPr lang="en-US" smtClean="0"/>
              <a:t>13</a:t>
            </a:fld>
            <a:endParaRPr lang="en-US"/>
          </a:p>
        </p:txBody>
      </p:sp>
    </p:spTree>
    <p:extLst>
      <p:ext uri="{BB962C8B-B14F-4D97-AF65-F5344CB8AC3E}">
        <p14:creationId xmlns:p14="http://schemas.microsoft.com/office/powerpoint/2010/main" val="1748395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910364" y="2305661"/>
            <a:ext cx="6346178" cy="1940957"/>
          </a:xfrm>
          <a:prstGeom prst="roundRect">
            <a:avLst/>
          </a:prstGeom>
          <a:noFill/>
          <a:ln w="19050">
            <a:solidFill>
              <a:srgbClr val="840C5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lv-LV" altLang="en-US" sz="3600" b="1" noProof="1">
                <a:solidFill>
                  <a:srgbClr val="840C56"/>
                </a:solidFill>
                <a:latin typeface="Arial" panose="020B0604020202020204" pitchFamily="34" charset="0"/>
                <a:cs typeface="Arial" panose="020B0604020202020204" pitchFamily="34" charset="0"/>
              </a:rPr>
              <a:t>1. Informētība un uzskati par rūpniecisko īpašumu un tā </a:t>
            </a:r>
            <a:r>
              <a:rPr lang="lv-LV" altLang="en-US" sz="3600" b="1" noProof="1" smtClean="0">
                <a:solidFill>
                  <a:srgbClr val="840C56"/>
                </a:solidFill>
                <a:latin typeface="Arial" panose="020B0604020202020204" pitchFamily="34" charset="0"/>
                <a:cs typeface="Arial" panose="020B0604020202020204" pitchFamily="34" charset="0"/>
              </a:rPr>
              <a:t>aizsardzību</a:t>
            </a:r>
            <a:endParaRPr lang="lv-LV" altLang="en-US" sz="2400" b="1" noProof="1">
              <a:solidFill>
                <a:srgbClr val="840C56"/>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A322A9DF-08DC-4EC6-A808-D3901E9DB9F5}" type="slidenum">
              <a:rPr lang="en-US" smtClean="0"/>
              <a:t>14</a:t>
            </a:fld>
            <a:endParaRPr lang="en-US"/>
          </a:p>
        </p:txBody>
      </p:sp>
    </p:spTree>
    <p:extLst>
      <p:ext uri="{BB962C8B-B14F-4D97-AF65-F5344CB8AC3E}">
        <p14:creationId xmlns:p14="http://schemas.microsoft.com/office/powerpoint/2010/main" val="1652794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2043775" y="180000"/>
            <a:ext cx="7867961"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a:solidFill>
                  <a:srgbClr val="840C56"/>
                </a:solidFill>
                <a:latin typeface="Arial" panose="020B0604020202020204" pitchFamily="34" charset="0"/>
                <a:cs typeface="Arial" panose="020B0604020202020204" pitchFamily="34" charset="0"/>
              </a:rPr>
              <a:t>1.1. Informētība par rūpnieciskā īpašuma aizsardzību </a:t>
            </a: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561474" y="737937"/>
            <a:ext cx="11085094" cy="307777"/>
          </a:xfrm>
          <a:prstGeom prst="rect">
            <a:avLst/>
          </a:prstGeom>
          <a:noFill/>
        </p:spPr>
        <p:txBody>
          <a:bodyPr wrap="square" rtlCol="0">
            <a:spAutoFit/>
          </a:bodyPr>
          <a:lstStyle/>
          <a:p>
            <a:pPr algn="ctr"/>
            <a:r>
              <a:rPr lang="lv-LV" sz="1400" b="1" noProof="1" smtClean="0">
                <a:latin typeface="Arial" panose="020B0604020202020204" pitchFamily="34" charset="0"/>
                <a:cs typeface="Arial" panose="020B0604020202020204" pitchFamily="34" charset="0"/>
              </a:rPr>
              <a:t>A1. Vai Jūs esat dzirdējis/-usi kaut ko par intelektuālo īpašumu un tā aizsardzības veidiem?</a:t>
            </a:r>
            <a:endParaRPr lang="lv-LV" sz="1400" noProof="1">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lc="http://schemas.openxmlformats.org/drawingml/2006/lockedCanvas" xmlns="" xmlns:a16="http://schemas.microsoft.com/office/drawing/2014/main" xmlns:xdr="http://schemas.openxmlformats.org/drawingml/2006/spreadsheetDrawing" id="{81A565A3-A567-4890-B4AE-3A59B70F5BD3}"/>
              </a:ext>
            </a:extLst>
          </p:cNvPr>
          <p:cNvGraphicFramePr>
            <a:graphicFrameLocks/>
          </p:cNvGraphicFramePr>
          <p:nvPr>
            <p:extLst>
              <p:ext uri="{D42A27DB-BD31-4B8C-83A1-F6EECF244321}">
                <p14:modId xmlns:p14="http://schemas.microsoft.com/office/powerpoint/2010/main" val="4004914656"/>
              </p:ext>
            </p:extLst>
          </p:nvPr>
        </p:nvGraphicFramePr>
        <p:xfrm>
          <a:off x="2043775" y="1534862"/>
          <a:ext cx="8175045" cy="401570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403567" y="6039715"/>
            <a:ext cx="5531886" cy="246221"/>
          </a:xfrm>
          <a:prstGeom prst="rect">
            <a:avLst/>
          </a:prstGeom>
          <a:noFill/>
        </p:spPr>
        <p:txBody>
          <a:bodyPr wrap="square" rtlCol="0">
            <a:spAutoFit/>
          </a:bodyPr>
          <a:lstStyle/>
          <a:p>
            <a:pPr algn="ctr"/>
            <a:r>
              <a:rPr lang="lv-LV" sz="1000" i="1" dirty="0" smtClean="0">
                <a:latin typeface="Arial" panose="020B0604020202020204" pitchFamily="34" charset="0"/>
                <a:cs typeface="Arial" panose="020B0604020202020204" pitchFamily="34" charset="0"/>
              </a:rPr>
              <a:t>Bāze: visi respondenti, n=2318</a:t>
            </a:r>
            <a:endParaRPr lang="en-US" sz="1000" i="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9C167178-EF55-485E-AA9E-00B6FD4E37CC}" type="slidenum">
              <a:rPr lang="en-US" smtClean="0"/>
              <a:t>15</a:t>
            </a:fld>
            <a:endParaRPr lang="en-US"/>
          </a:p>
        </p:txBody>
      </p:sp>
    </p:spTree>
    <p:extLst>
      <p:ext uri="{BB962C8B-B14F-4D97-AF65-F5344CB8AC3E}">
        <p14:creationId xmlns:p14="http://schemas.microsoft.com/office/powerpoint/2010/main" val="4257241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2043775" y="180000"/>
            <a:ext cx="7867961"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a:solidFill>
                  <a:srgbClr val="840C56"/>
                </a:solidFill>
                <a:latin typeface="Arial" panose="020B0604020202020204" pitchFamily="34" charset="0"/>
                <a:cs typeface="Arial" panose="020B0604020202020204" pitchFamily="34" charset="0"/>
              </a:rPr>
              <a:t>1.1. Informētība par rūpnieciskā īpašuma aizsardzību </a:t>
            </a: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561474" y="737937"/>
            <a:ext cx="11085094" cy="307777"/>
          </a:xfrm>
          <a:prstGeom prst="rect">
            <a:avLst/>
          </a:prstGeom>
          <a:noFill/>
        </p:spPr>
        <p:txBody>
          <a:bodyPr wrap="square" rtlCol="0">
            <a:spAutoFit/>
          </a:bodyPr>
          <a:lstStyle/>
          <a:p>
            <a:pPr algn="ctr"/>
            <a:r>
              <a:rPr lang="lv-LV" sz="1400" b="1" noProof="1" smtClean="0">
                <a:latin typeface="Arial" panose="020B0604020202020204" pitchFamily="34" charset="0"/>
                <a:cs typeface="Arial" panose="020B0604020202020204" pitchFamily="34" charset="0"/>
              </a:rPr>
              <a:t>A1. Vai Jūs esat dzirdējis/-usi kaut ko par intelektuālo īpašumu un tā aizsardzības veidiem?</a:t>
            </a:r>
            <a:endParaRPr lang="lv-LV" sz="1400" noProof="1">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lc="http://schemas.openxmlformats.org/drawingml/2006/lockedCanvas" xmlns="" xmlns:a16="http://schemas.microsoft.com/office/drawing/2014/main" xmlns:xdr="http://schemas.openxmlformats.org/drawingml/2006/spreadsheetDrawing" id="{00A173FC-7B8C-4D6A-9F48-2CCC416F52A9}"/>
              </a:ext>
            </a:extLst>
          </p:cNvPr>
          <p:cNvGraphicFramePr>
            <a:graphicFrameLocks/>
          </p:cNvGraphicFramePr>
          <p:nvPr>
            <p:extLst>
              <p:ext uri="{D42A27DB-BD31-4B8C-83A1-F6EECF244321}">
                <p14:modId xmlns:p14="http://schemas.microsoft.com/office/powerpoint/2010/main" val="213852760"/>
              </p:ext>
            </p:extLst>
          </p:nvPr>
        </p:nvGraphicFramePr>
        <p:xfrm>
          <a:off x="561474" y="997811"/>
          <a:ext cx="9753600" cy="587896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0315074" y="5374105"/>
            <a:ext cx="1604211" cy="707886"/>
          </a:xfrm>
          <a:prstGeom prst="rect">
            <a:avLst/>
          </a:prstGeom>
          <a:noFill/>
        </p:spPr>
        <p:txBody>
          <a:bodyPr wrap="square" rtlCol="0">
            <a:spAutoFit/>
          </a:bodyPr>
          <a:lstStyle/>
          <a:p>
            <a:r>
              <a:rPr lang="lv-LV" sz="1000" i="1" noProof="1" smtClean="0">
                <a:latin typeface="Arial" panose="020B0604020202020204" pitchFamily="34" charset="0"/>
                <a:cs typeface="Arial" panose="020B0604020202020204" pitchFamily="34" charset="0"/>
              </a:rPr>
              <a:t>Bāze: respondenti attiecīgajās grupās (skatīt «n=» grafikā)</a:t>
            </a:r>
          </a:p>
          <a:p>
            <a:r>
              <a:rPr lang="lv-LV" sz="1000" i="1" noProof="1" smtClean="0">
                <a:latin typeface="Arial" panose="020B0604020202020204" pitchFamily="34" charset="0"/>
                <a:cs typeface="Arial" panose="020B0604020202020204" pitchFamily="34" charset="0"/>
              </a:rPr>
              <a:t>*Vairākatbilžu jautājums</a:t>
            </a:r>
            <a:endParaRPr lang="lv-LV" sz="1000" i="1" noProof="1">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9C167178-EF55-485E-AA9E-00B6FD4E37CC}" type="slidenum">
              <a:rPr lang="en-US" smtClean="0"/>
              <a:t>16</a:t>
            </a:fld>
            <a:endParaRPr lang="en-US"/>
          </a:p>
        </p:txBody>
      </p:sp>
    </p:spTree>
    <p:extLst>
      <p:ext uri="{BB962C8B-B14F-4D97-AF65-F5344CB8AC3E}">
        <p14:creationId xmlns:p14="http://schemas.microsoft.com/office/powerpoint/2010/main" val="2801384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2043775" y="180000"/>
            <a:ext cx="7867961"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a:solidFill>
                  <a:srgbClr val="840C56"/>
                </a:solidFill>
                <a:latin typeface="Arial" panose="020B0604020202020204" pitchFamily="34" charset="0"/>
                <a:cs typeface="Arial" panose="020B0604020202020204" pitchFamily="34" charset="0"/>
              </a:rPr>
              <a:t>1.1. Informētība par rūpnieciskā īpašuma aizsardzību </a:t>
            </a: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561474" y="737937"/>
            <a:ext cx="11085094" cy="307777"/>
          </a:xfrm>
          <a:prstGeom prst="rect">
            <a:avLst/>
          </a:prstGeom>
          <a:noFill/>
        </p:spPr>
        <p:txBody>
          <a:bodyPr wrap="square" rtlCol="0">
            <a:spAutoFit/>
          </a:bodyPr>
          <a:lstStyle/>
          <a:p>
            <a:pPr algn="ctr"/>
            <a:r>
              <a:rPr lang="lv-LV" sz="1400" b="1" noProof="1" smtClean="0">
                <a:latin typeface="Arial" panose="020B0604020202020204" pitchFamily="34" charset="0"/>
                <a:cs typeface="Arial" panose="020B0604020202020204" pitchFamily="34" charset="0"/>
              </a:rPr>
              <a:t>A2. </a:t>
            </a:r>
            <a:r>
              <a:rPr lang="lv-LV" sz="1400" b="1" dirty="0">
                <a:latin typeface="Arial" panose="020B0604020202020204" pitchFamily="34" charset="0"/>
                <a:cs typeface="Arial" panose="020B0604020202020204" pitchFamily="34" charset="0"/>
              </a:rPr>
              <a:t>Jūsuprāt, ko ietver viens no intelektuālā īpašuma virzieniem - rūpnieciskais īpašums</a:t>
            </a:r>
            <a:r>
              <a:rPr lang="lv-LV" sz="1400" b="1" dirty="0" smtClean="0">
                <a:latin typeface="Arial" panose="020B0604020202020204" pitchFamily="34" charset="0"/>
                <a:cs typeface="Arial" panose="020B0604020202020204" pitchFamily="34" charset="0"/>
              </a:rPr>
              <a:t>?*</a:t>
            </a:r>
            <a:endParaRPr lang="lv-LV" sz="1400" noProof="1">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lc="http://schemas.openxmlformats.org/drawingml/2006/lockedCanvas" xmlns="" xmlns:a16="http://schemas.microsoft.com/office/drawing/2014/main" xmlns:xdr="http://schemas.openxmlformats.org/drawingml/2006/spreadsheetDrawing" id="{00000000-0008-0000-0100-00002C000000}"/>
              </a:ext>
            </a:extLst>
          </p:cNvPr>
          <p:cNvGraphicFramePr>
            <a:graphicFrameLocks/>
          </p:cNvGraphicFramePr>
          <p:nvPr>
            <p:extLst>
              <p:ext uri="{D42A27DB-BD31-4B8C-83A1-F6EECF244321}">
                <p14:modId xmlns:p14="http://schemas.microsoft.com/office/powerpoint/2010/main" val="3201928323"/>
              </p:ext>
            </p:extLst>
          </p:nvPr>
        </p:nvGraphicFramePr>
        <p:xfrm>
          <a:off x="1100955" y="1311274"/>
          <a:ext cx="9753600" cy="484889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403567" y="6160168"/>
            <a:ext cx="5531886" cy="707886"/>
          </a:xfrm>
          <a:prstGeom prst="rect">
            <a:avLst/>
          </a:prstGeom>
          <a:noFill/>
        </p:spPr>
        <p:txBody>
          <a:bodyPr wrap="square" rtlCol="0">
            <a:spAutoFit/>
          </a:bodyPr>
          <a:lstStyle/>
          <a:p>
            <a:pPr algn="ctr"/>
            <a:r>
              <a:rPr lang="lv-LV" sz="1000" i="1" noProof="1" smtClean="0">
                <a:latin typeface="Arial" panose="020B0604020202020204" pitchFamily="34" charset="0"/>
                <a:cs typeface="Arial" panose="020B0604020202020204" pitchFamily="34" charset="0"/>
              </a:rPr>
              <a:t>Bāze: visi respondenti (skat. «n=» grafikā)</a:t>
            </a:r>
          </a:p>
          <a:p>
            <a:pPr algn="ctr"/>
            <a:r>
              <a:rPr lang="lv-LV" sz="1000" i="1" noProof="1" smtClean="0">
                <a:latin typeface="Arial" panose="020B0604020202020204" pitchFamily="34" charset="0"/>
                <a:cs typeface="Arial" panose="020B0604020202020204" pitchFamily="34" charset="0"/>
              </a:rPr>
              <a:t>Vairākatbilžu jautājums  (% summa &gt; 100)</a:t>
            </a:r>
          </a:p>
          <a:p>
            <a:pPr algn="ctr"/>
            <a:r>
              <a:rPr lang="lv-LV" sz="1000" i="1" noProof="1" smtClean="0">
                <a:latin typeface="Arial" panose="020B0604020202020204" pitchFamily="34" charset="0"/>
                <a:cs typeface="Arial" panose="020B0604020202020204" pitchFamily="34" charset="0"/>
              </a:rPr>
              <a:t>*Jautājuma formulējums līdz 2022. gadam: "Kas, Jūsuprāt, ir rūpnieciskais īpašums?«</a:t>
            </a:r>
          </a:p>
          <a:p>
            <a:pPr algn="ctr"/>
            <a:r>
              <a:rPr lang="lv-LV" sz="1000" i="1" noProof="1" smtClean="0">
                <a:latin typeface="Arial" panose="020B0604020202020204" pitchFamily="34" charset="0"/>
                <a:cs typeface="Arial" panose="020B0604020202020204" pitchFamily="34" charset="0"/>
              </a:rPr>
              <a:t>**Saglabāta respondentu sniegto atbilžu oriģinālrakstība un stils</a:t>
            </a:r>
            <a:endParaRPr lang="lv-LV" sz="1000" i="1" noProof="1">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9C167178-EF55-485E-AA9E-00B6FD4E37CC}" type="slidenum">
              <a:rPr lang="en-US" smtClean="0"/>
              <a:t>17</a:t>
            </a:fld>
            <a:endParaRPr lang="en-US"/>
          </a:p>
        </p:txBody>
      </p:sp>
    </p:spTree>
    <p:extLst>
      <p:ext uri="{BB962C8B-B14F-4D97-AF65-F5344CB8AC3E}">
        <p14:creationId xmlns:p14="http://schemas.microsoft.com/office/powerpoint/2010/main" val="3358944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302624" y="180000"/>
            <a:ext cx="960279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1.2. Zināšanu rūpnieciskā īpašuma aizsardzības jomā vērtējums</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561474" y="737937"/>
            <a:ext cx="11085094" cy="307777"/>
          </a:xfrm>
          <a:prstGeom prst="rect">
            <a:avLst/>
          </a:prstGeom>
          <a:noFill/>
        </p:spPr>
        <p:txBody>
          <a:bodyPr wrap="square" rtlCol="0">
            <a:spAutoFit/>
          </a:bodyPr>
          <a:lstStyle/>
          <a:p>
            <a:pPr algn="ctr"/>
            <a:r>
              <a:rPr lang="lv-LV" sz="1400" b="1" dirty="0">
                <a:latin typeface="Arial" panose="020B0604020202020204" pitchFamily="34" charset="0"/>
                <a:cs typeface="Arial" panose="020B0604020202020204" pitchFamily="34" charset="0"/>
              </a:rPr>
              <a:t>A3. Kā Jūs </a:t>
            </a:r>
            <a:r>
              <a:rPr lang="lv-LV" sz="1400" b="1" dirty="0" smtClean="0">
                <a:latin typeface="Arial" panose="020B0604020202020204" pitchFamily="34" charset="0"/>
                <a:cs typeface="Arial" panose="020B0604020202020204" pitchFamily="34" charset="0"/>
              </a:rPr>
              <a:t>vērtējat </a:t>
            </a:r>
            <a:r>
              <a:rPr lang="lv-LV" sz="1400" b="1" dirty="0">
                <a:latin typeface="Arial" panose="020B0604020202020204" pitchFamily="34" charset="0"/>
                <a:cs typeface="Arial" panose="020B0604020202020204" pitchFamily="34" charset="0"/>
              </a:rPr>
              <a:t>savas zināšanas rūpnieciskā īpašuma aizsardzības jomā? Tās ir</a:t>
            </a:r>
            <a:r>
              <a:rPr lang="lv-LV" sz="1400" b="1" dirty="0" smtClean="0">
                <a:latin typeface="Arial" panose="020B0604020202020204" pitchFamily="34" charset="0"/>
                <a:cs typeface="Arial" panose="020B0604020202020204" pitchFamily="34" charset="0"/>
              </a:rPr>
              <a:t>....?</a:t>
            </a:r>
            <a:endParaRPr lang="lv-LV" sz="1400" noProof="1">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lc="http://schemas.openxmlformats.org/drawingml/2006/lockedCanvas" xmlns="" xmlns:a16="http://schemas.microsoft.com/office/drawing/2014/main" xmlns:xdr="http://schemas.openxmlformats.org/drawingml/2006/spreadsheetDrawing" id="{00000000-0008-0000-0100-000029000000}"/>
              </a:ext>
            </a:extLst>
          </p:cNvPr>
          <p:cNvGraphicFramePr>
            <a:graphicFrameLocks/>
          </p:cNvGraphicFramePr>
          <p:nvPr>
            <p:extLst>
              <p:ext uri="{D42A27DB-BD31-4B8C-83A1-F6EECF244321}">
                <p14:modId xmlns:p14="http://schemas.microsoft.com/office/powerpoint/2010/main" val="1709531376"/>
              </p:ext>
            </p:extLst>
          </p:nvPr>
        </p:nvGraphicFramePr>
        <p:xfrm>
          <a:off x="1302624" y="1811589"/>
          <a:ext cx="9602793" cy="348892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403567" y="5867924"/>
            <a:ext cx="5531886" cy="246221"/>
          </a:xfrm>
          <a:prstGeom prst="rect">
            <a:avLst/>
          </a:prstGeom>
          <a:noFill/>
        </p:spPr>
        <p:txBody>
          <a:bodyPr wrap="square" rtlCol="0">
            <a:spAutoFit/>
          </a:bodyPr>
          <a:lstStyle/>
          <a:p>
            <a:pPr algn="ctr"/>
            <a:r>
              <a:rPr lang="lv-LV" sz="1000" i="1" noProof="1" smtClean="0">
                <a:latin typeface="Arial" panose="020B0604020202020204" pitchFamily="34" charset="0"/>
                <a:cs typeface="Arial" panose="020B0604020202020204" pitchFamily="34" charset="0"/>
              </a:rPr>
              <a:t>Bāze: visi respondenti (skat. «n=» grafikā)</a:t>
            </a:r>
          </a:p>
        </p:txBody>
      </p:sp>
      <p:sp>
        <p:nvSpPr>
          <p:cNvPr id="5" name="Slide Number Placeholder 4"/>
          <p:cNvSpPr>
            <a:spLocks noGrp="1"/>
          </p:cNvSpPr>
          <p:nvPr>
            <p:ph type="sldNum" sz="quarter" idx="12"/>
          </p:nvPr>
        </p:nvSpPr>
        <p:spPr/>
        <p:txBody>
          <a:bodyPr/>
          <a:lstStyle/>
          <a:p>
            <a:fld id="{9C167178-EF55-485E-AA9E-00B6FD4E37CC}" type="slidenum">
              <a:rPr lang="en-US" smtClean="0"/>
              <a:t>18</a:t>
            </a:fld>
            <a:endParaRPr lang="en-US"/>
          </a:p>
        </p:txBody>
      </p:sp>
    </p:spTree>
    <p:extLst>
      <p:ext uri="{BB962C8B-B14F-4D97-AF65-F5344CB8AC3E}">
        <p14:creationId xmlns:p14="http://schemas.microsoft.com/office/powerpoint/2010/main" val="2995262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302624" y="180000"/>
            <a:ext cx="960279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1.2. Zināšanu rūpnieciskā īpašuma aizsardzības jomā vērtējums</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561474" y="737937"/>
            <a:ext cx="11085094" cy="307777"/>
          </a:xfrm>
          <a:prstGeom prst="rect">
            <a:avLst/>
          </a:prstGeom>
          <a:noFill/>
        </p:spPr>
        <p:txBody>
          <a:bodyPr wrap="square" rtlCol="0">
            <a:spAutoFit/>
          </a:bodyPr>
          <a:lstStyle/>
          <a:p>
            <a:pPr algn="ctr"/>
            <a:r>
              <a:rPr lang="lv-LV" sz="1400" b="1" dirty="0">
                <a:latin typeface="Arial" panose="020B0604020202020204" pitchFamily="34" charset="0"/>
                <a:cs typeface="Arial" panose="020B0604020202020204" pitchFamily="34" charset="0"/>
              </a:rPr>
              <a:t>A3. Kā Jūs </a:t>
            </a:r>
            <a:r>
              <a:rPr lang="lv-LV" sz="1400" b="1" dirty="0" smtClean="0">
                <a:latin typeface="Arial" panose="020B0604020202020204" pitchFamily="34" charset="0"/>
                <a:cs typeface="Arial" panose="020B0604020202020204" pitchFamily="34" charset="0"/>
              </a:rPr>
              <a:t>vērtējat </a:t>
            </a:r>
            <a:r>
              <a:rPr lang="lv-LV" sz="1400" b="1" dirty="0">
                <a:latin typeface="Arial" panose="020B0604020202020204" pitchFamily="34" charset="0"/>
                <a:cs typeface="Arial" panose="020B0604020202020204" pitchFamily="34" charset="0"/>
              </a:rPr>
              <a:t>savas zināšanas rūpnieciskā īpašuma aizsardzības jomā? Tās ir</a:t>
            </a:r>
            <a:r>
              <a:rPr lang="lv-LV" sz="1400" b="1" dirty="0" smtClean="0">
                <a:latin typeface="Arial" panose="020B0604020202020204" pitchFamily="34" charset="0"/>
                <a:cs typeface="Arial" panose="020B0604020202020204" pitchFamily="34" charset="0"/>
              </a:rPr>
              <a:t>....?</a:t>
            </a:r>
            <a:endParaRPr lang="lv-LV" sz="1400" noProof="1">
              <a:latin typeface="Arial" panose="020B0604020202020204" pitchFamily="34" charset="0"/>
              <a:cs typeface="Arial" panose="020B0604020202020204" pitchFamily="34" charset="0"/>
            </a:endParaRPr>
          </a:p>
        </p:txBody>
      </p:sp>
      <p:sp>
        <p:nvSpPr>
          <p:cNvPr id="5" name="TextBox 4"/>
          <p:cNvSpPr txBox="1"/>
          <p:nvPr/>
        </p:nvSpPr>
        <p:spPr>
          <a:xfrm>
            <a:off x="8470726" y="1123292"/>
            <a:ext cx="3559126" cy="584775"/>
          </a:xfrm>
          <a:prstGeom prst="rect">
            <a:avLst/>
          </a:prstGeom>
          <a:noFill/>
        </p:spPr>
        <p:txBody>
          <a:bodyPr wrap="square" rtlCol="0">
            <a:spAutoFit/>
          </a:bodyPr>
          <a:lstStyle/>
          <a:p>
            <a:pPr algn="r"/>
            <a:r>
              <a:rPr lang="lv-LV" sz="1600" b="1" dirty="0" smtClean="0">
                <a:solidFill>
                  <a:srgbClr val="840C56"/>
                </a:solidFill>
                <a:latin typeface="Arial" panose="020B0604020202020204" pitchFamily="34" charset="0"/>
                <a:cs typeface="Arial" panose="020B0604020202020204" pitchFamily="34" charset="0"/>
              </a:rPr>
              <a:t>Respondentu atbildes atkarībā no tā, vai pieder tiesības</a:t>
            </a:r>
            <a:endParaRPr lang="en-US" sz="1600" b="1" dirty="0">
              <a:solidFill>
                <a:srgbClr val="840C56"/>
              </a:solidFill>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lc="http://schemas.openxmlformats.org/drawingml/2006/lockedCanvas" xmlns="" xmlns:a16="http://schemas.microsoft.com/office/drawing/2014/main" xmlns:xdr="http://schemas.openxmlformats.org/drawingml/2006/spreadsheetDrawing" id="{00000000-0008-0000-0100-000035000000}"/>
              </a:ext>
            </a:extLst>
          </p:cNvPr>
          <p:cNvGraphicFramePr>
            <a:graphicFrameLocks/>
          </p:cNvGraphicFramePr>
          <p:nvPr>
            <p:extLst>
              <p:ext uri="{D42A27DB-BD31-4B8C-83A1-F6EECF244321}">
                <p14:modId xmlns:p14="http://schemas.microsoft.com/office/powerpoint/2010/main" val="43055162"/>
              </p:ext>
            </p:extLst>
          </p:nvPr>
        </p:nvGraphicFramePr>
        <p:xfrm>
          <a:off x="1509712" y="1972635"/>
          <a:ext cx="9172575" cy="354584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403567" y="5867924"/>
            <a:ext cx="5531886" cy="246221"/>
          </a:xfrm>
          <a:prstGeom prst="rect">
            <a:avLst/>
          </a:prstGeom>
          <a:noFill/>
        </p:spPr>
        <p:txBody>
          <a:bodyPr wrap="square" rtlCol="0">
            <a:spAutoFit/>
          </a:bodyPr>
          <a:lstStyle/>
          <a:p>
            <a:pPr algn="ctr"/>
            <a:r>
              <a:rPr lang="lv-LV" sz="1000" i="1" noProof="1" smtClean="0">
                <a:latin typeface="Arial" panose="020B0604020202020204" pitchFamily="34" charset="0"/>
                <a:cs typeface="Arial" panose="020B0604020202020204" pitchFamily="34" charset="0"/>
              </a:rPr>
              <a:t>Bāze: respondenti attiecīgajās grupās (skat. «n=» grafikā)</a:t>
            </a:r>
          </a:p>
        </p:txBody>
      </p:sp>
      <p:sp>
        <p:nvSpPr>
          <p:cNvPr id="8" name="Slide Number Placeholder 7"/>
          <p:cNvSpPr>
            <a:spLocks noGrp="1"/>
          </p:cNvSpPr>
          <p:nvPr>
            <p:ph type="sldNum" sz="quarter" idx="12"/>
          </p:nvPr>
        </p:nvSpPr>
        <p:spPr/>
        <p:txBody>
          <a:bodyPr/>
          <a:lstStyle/>
          <a:p>
            <a:fld id="{9C167178-EF55-485E-AA9E-00B6FD4E37CC}" type="slidenum">
              <a:rPr lang="en-US" smtClean="0"/>
              <a:t>19</a:t>
            </a:fld>
            <a:endParaRPr lang="en-US"/>
          </a:p>
        </p:txBody>
      </p:sp>
    </p:spTree>
    <p:extLst>
      <p:ext uri="{BB962C8B-B14F-4D97-AF65-F5344CB8AC3E}">
        <p14:creationId xmlns:p14="http://schemas.microsoft.com/office/powerpoint/2010/main" val="850878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5339916" y="180000"/>
            <a:ext cx="151216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a:solidFill>
                  <a:srgbClr val="840C56"/>
                </a:solidFill>
                <a:latin typeface="Arial" panose="020B0604020202020204" pitchFamily="34" charset="0"/>
                <a:cs typeface="Arial" panose="020B0604020202020204" pitchFamily="34" charset="0"/>
              </a:rPr>
              <a:t>Saturs</a:t>
            </a:r>
          </a:p>
        </p:txBody>
      </p:sp>
      <p:sp>
        <p:nvSpPr>
          <p:cNvPr id="3" name="Rectangle 3">
            <a:extLst>
              <a:ext uri="{FF2B5EF4-FFF2-40B4-BE49-F238E27FC236}">
                <a16:creationId xmlns:a16="http://schemas.microsoft.com/office/drawing/2014/main" xmlns="" id="{F565C67D-169E-4F19-8E5A-27971AF2105C}"/>
              </a:ext>
            </a:extLst>
          </p:cNvPr>
          <p:cNvSpPr txBox="1">
            <a:spLocks noRot="1" noChangeArrowheads="1"/>
          </p:cNvSpPr>
          <p:nvPr/>
        </p:nvSpPr>
        <p:spPr bwMode="auto">
          <a:xfrm>
            <a:off x="2464279" y="976925"/>
            <a:ext cx="7263441" cy="489448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1000" indent="-381000">
              <a:spcBef>
                <a:spcPts val="900"/>
              </a:spcBef>
              <a:buNone/>
            </a:pPr>
            <a:r>
              <a:rPr lang="lv-LV" altLang="lv-LV" sz="1200" noProof="1" smtClean="0">
                <a:latin typeface="Arial" panose="020B0604020202020204" pitchFamily="34" charset="0"/>
                <a:cs typeface="Arial" panose="020B0604020202020204" pitchFamily="34" charset="0"/>
              </a:rPr>
              <a:t>Pētījuma apraksts</a:t>
            </a:r>
            <a:r>
              <a:rPr lang="en-GB" altLang="lv-LV" sz="1200" u="sng" noProof="1">
                <a:latin typeface="Arial" panose="020B0604020202020204" pitchFamily="34" charset="0"/>
                <a:cs typeface="Arial" panose="020B0604020202020204" pitchFamily="34" charset="0"/>
              </a:rPr>
              <a:t>						</a:t>
            </a:r>
            <a:r>
              <a:rPr lang="en-GB" altLang="lv-LV" sz="1200" noProof="1">
                <a:latin typeface="Arial" panose="020B0604020202020204" pitchFamily="34" charset="0"/>
                <a:cs typeface="Arial" panose="020B0604020202020204" pitchFamily="34" charset="0"/>
              </a:rPr>
              <a:t>3</a:t>
            </a:r>
          </a:p>
          <a:p>
            <a:pPr marL="381000" indent="-381000">
              <a:spcBef>
                <a:spcPts val="900"/>
              </a:spcBef>
              <a:buNone/>
            </a:pPr>
            <a:r>
              <a:rPr lang="lv-LV" altLang="lv-LV" sz="1200" noProof="1">
                <a:latin typeface="Arial" panose="020B0604020202020204" pitchFamily="34" charset="0"/>
                <a:cs typeface="Arial" panose="020B0604020202020204" pitchFamily="34" charset="0"/>
              </a:rPr>
              <a:t>Izlases raksturojums</a:t>
            </a:r>
            <a:r>
              <a:rPr lang="en-GB" altLang="lv-LV" sz="1200" noProof="1">
                <a:latin typeface="Arial" panose="020B0604020202020204" pitchFamily="34" charset="0"/>
                <a:cs typeface="Arial" panose="020B0604020202020204" pitchFamily="34" charset="0"/>
              </a:rPr>
              <a:t> </a:t>
            </a:r>
            <a:r>
              <a:rPr lang="en-GB" altLang="lv-LV" sz="1200" u="sng" noProof="1">
                <a:latin typeface="Arial" panose="020B0604020202020204" pitchFamily="34" charset="0"/>
                <a:cs typeface="Arial" panose="020B0604020202020204" pitchFamily="34" charset="0"/>
              </a:rPr>
              <a:t>				</a:t>
            </a:r>
            <a:r>
              <a:rPr lang="lv-LV" altLang="lv-LV" sz="1200" u="sng" noProof="1">
                <a:latin typeface="Arial" panose="020B0604020202020204" pitchFamily="34" charset="0"/>
                <a:cs typeface="Arial" panose="020B0604020202020204" pitchFamily="34" charset="0"/>
              </a:rPr>
              <a:t>		</a:t>
            </a:r>
            <a:r>
              <a:rPr lang="en-GB" altLang="lv-LV" sz="1200" noProof="1">
                <a:latin typeface="Arial" panose="020B0604020202020204" pitchFamily="34" charset="0"/>
                <a:cs typeface="Arial" panose="020B0604020202020204" pitchFamily="34" charset="0"/>
              </a:rPr>
              <a:t>4</a:t>
            </a:r>
          </a:p>
          <a:p>
            <a:pPr marL="381000" indent="-381000">
              <a:spcBef>
                <a:spcPts val="900"/>
              </a:spcBef>
              <a:buNone/>
            </a:pPr>
            <a:r>
              <a:rPr lang="lv-LV" altLang="lv-LV" sz="1200" b="1" noProof="1">
                <a:latin typeface="Arial" panose="020B0604020202020204" pitchFamily="34" charset="0"/>
                <a:cs typeface="Arial" panose="020B0604020202020204" pitchFamily="34" charset="0"/>
              </a:rPr>
              <a:t>Galvenie secinājumi</a:t>
            </a:r>
            <a:r>
              <a:rPr lang="en-GB" altLang="lv-LV" sz="1200" noProof="1">
                <a:latin typeface="Arial" panose="020B0604020202020204" pitchFamily="34" charset="0"/>
                <a:cs typeface="Arial" panose="020B0604020202020204" pitchFamily="34" charset="0"/>
              </a:rPr>
              <a:t> </a:t>
            </a:r>
            <a:r>
              <a:rPr lang="en-GB" altLang="lv-LV" sz="1200" u="sng" noProof="1">
                <a:latin typeface="Arial" panose="020B0604020202020204" pitchFamily="34" charset="0"/>
                <a:cs typeface="Arial" panose="020B0604020202020204" pitchFamily="34" charset="0"/>
              </a:rPr>
              <a:t>                                  		                             	</a:t>
            </a:r>
            <a:r>
              <a:rPr lang="lv-LV" altLang="lv-LV" sz="1200" noProof="1">
                <a:latin typeface="Arial" panose="020B0604020202020204" pitchFamily="34" charset="0"/>
                <a:cs typeface="Arial" panose="020B0604020202020204" pitchFamily="34" charset="0"/>
              </a:rPr>
              <a:t>6</a:t>
            </a:r>
            <a:endParaRPr lang="en-GB" altLang="lv-LV" sz="1200" noProof="1">
              <a:latin typeface="Arial" panose="020B0604020202020204" pitchFamily="34" charset="0"/>
              <a:cs typeface="Arial" panose="020B0604020202020204" pitchFamily="34" charset="0"/>
            </a:endParaRPr>
          </a:p>
          <a:p>
            <a:pPr marL="381000" indent="-381000">
              <a:spcBef>
                <a:spcPts val="900"/>
              </a:spcBef>
              <a:buNone/>
            </a:pPr>
            <a:r>
              <a:rPr lang="lv-LV" altLang="lv-LV" sz="1200" b="1" noProof="1">
                <a:latin typeface="Arial" panose="020B0604020202020204" pitchFamily="34" charset="0"/>
                <a:cs typeface="Arial" panose="020B0604020202020204" pitchFamily="34" charset="0"/>
              </a:rPr>
              <a:t>Galvenie rezultāti</a:t>
            </a:r>
            <a:endParaRPr lang="en-GB" altLang="lv-LV" sz="1200" b="1" noProof="1">
              <a:latin typeface="Arial" panose="020B0604020202020204" pitchFamily="34" charset="0"/>
              <a:cs typeface="Arial" panose="020B0604020202020204" pitchFamily="34" charset="0"/>
            </a:endParaRPr>
          </a:p>
          <a:p>
            <a:pPr marL="288000" indent="-288000">
              <a:spcBef>
                <a:spcPts val="900"/>
              </a:spcBef>
              <a:buNone/>
            </a:pPr>
            <a:r>
              <a:rPr lang="en-GB" altLang="lv-LV" sz="1200" noProof="1">
                <a:latin typeface="Arial" panose="020B0604020202020204" pitchFamily="34" charset="0"/>
                <a:cs typeface="Arial" panose="020B0604020202020204" pitchFamily="34" charset="0"/>
              </a:rPr>
              <a:t>	1. </a:t>
            </a:r>
            <a:r>
              <a:rPr lang="lv-LV" altLang="lv-LV" sz="1200" noProof="1">
                <a:latin typeface="Arial" panose="020B0604020202020204" pitchFamily="34" charset="0"/>
                <a:cs typeface="Arial" panose="020B0604020202020204" pitchFamily="34" charset="0"/>
              </a:rPr>
              <a:t>Informētība un uzskati par rūpniecisko īpašumu un tā aizsardzību</a:t>
            </a:r>
            <a:r>
              <a:rPr lang="en-GB" altLang="lv-LV" sz="1200" u="sng" noProof="1">
                <a:latin typeface="Arial" panose="020B0604020202020204" pitchFamily="34" charset="0"/>
                <a:cs typeface="Arial" panose="020B0604020202020204" pitchFamily="34" charset="0"/>
              </a:rPr>
              <a:t>		</a:t>
            </a:r>
            <a:r>
              <a:rPr lang="lv-LV" altLang="lv-LV" sz="1200" noProof="1" smtClean="0">
                <a:latin typeface="Arial" panose="020B0604020202020204" pitchFamily="34" charset="0"/>
                <a:cs typeface="Arial" panose="020B0604020202020204" pitchFamily="34" charset="0"/>
              </a:rPr>
              <a:t>14</a:t>
            </a:r>
            <a:endParaRPr lang="en-GB" altLang="lv-LV" sz="1200" noProof="1">
              <a:latin typeface="Arial" panose="020B0604020202020204" pitchFamily="34" charset="0"/>
              <a:cs typeface="Arial" panose="020B0604020202020204" pitchFamily="34" charset="0"/>
            </a:endParaRPr>
          </a:p>
          <a:p>
            <a:pPr marL="288000" indent="-288000">
              <a:spcBef>
                <a:spcPts val="900"/>
              </a:spcBef>
              <a:buNone/>
            </a:pPr>
            <a:r>
              <a:rPr lang="en-GB" altLang="lv-LV" sz="1200" noProof="1">
                <a:latin typeface="Arial" panose="020B0604020202020204" pitchFamily="34" charset="0"/>
                <a:cs typeface="Arial" panose="020B0604020202020204" pitchFamily="34" charset="0"/>
              </a:rPr>
              <a:t>	2. </a:t>
            </a:r>
            <a:r>
              <a:rPr lang="lv-LV" altLang="lv-LV" sz="1200" noProof="1">
                <a:latin typeface="Arial" panose="020B0604020202020204" pitchFamily="34" charset="0"/>
                <a:cs typeface="Arial" panose="020B0604020202020204" pitchFamily="34" charset="0"/>
              </a:rPr>
              <a:t>Saskarsme ar rūpnieciskā īpašuma reģistrācijas</a:t>
            </a:r>
            <a:br>
              <a:rPr lang="lv-LV" altLang="lv-LV" sz="1200" noProof="1">
                <a:latin typeface="Arial" panose="020B0604020202020204" pitchFamily="34" charset="0"/>
                <a:cs typeface="Arial" panose="020B0604020202020204" pitchFamily="34" charset="0"/>
              </a:rPr>
            </a:br>
            <a:r>
              <a:rPr lang="lv-LV" altLang="lv-LV" sz="1200" noProof="1">
                <a:latin typeface="Arial" panose="020B0604020202020204" pitchFamily="34" charset="0"/>
                <a:cs typeface="Arial" panose="020B0604020202020204" pitchFamily="34" charset="0"/>
              </a:rPr>
              <a:t>procesu un tā vērtējums</a:t>
            </a:r>
            <a:r>
              <a:rPr lang="en-GB" altLang="lv-LV" sz="1200" u="sng" noProof="1">
                <a:latin typeface="Arial" panose="020B0604020202020204" pitchFamily="34" charset="0"/>
                <a:cs typeface="Arial" panose="020B0604020202020204" pitchFamily="34" charset="0"/>
              </a:rPr>
              <a:t>		</a:t>
            </a:r>
            <a:r>
              <a:rPr lang="lv-LV" altLang="lv-LV" sz="1200" u="sng" noProof="1">
                <a:latin typeface="Arial" panose="020B0604020202020204" pitchFamily="34" charset="0"/>
                <a:cs typeface="Arial" panose="020B0604020202020204" pitchFamily="34" charset="0"/>
              </a:rPr>
              <a:t>			</a:t>
            </a:r>
            <a:r>
              <a:rPr lang="lv-LV" altLang="lv-LV" sz="1200" noProof="1">
                <a:latin typeface="Arial" panose="020B0604020202020204" pitchFamily="34" charset="0"/>
                <a:cs typeface="Arial" panose="020B0604020202020204" pitchFamily="34" charset="0"/>
              </a:rPr>
              <a:t>3</a:t>
            </a:r>
            <a:r>
              <a:rPr lang="lv-LV" altLang="lv-LV" sz="1200" noProof="1" smtClean="0">
                <a:latin typeface="Arial" panose="020B0604020202020204" pitchFamily="34" charset="0"/>
                <a:cs typeface="Arial" panose="020B0604020202020204" pitchFamily="34" charset="0"/>
              </a:rPr>
              <a:t>0</a:t>
            </a:r>
            <a:endParaRPr lang="lv-LV" altLang="lv-LV" sz="1200" noProof="1">
              <a:latin typeface="Arial" panose="020B0604020202020204" pitchFamily="34" charset="0"/>
              <a:cs typeface="Arial" panose="020B0604020202020204" pitchFamily="34" charset="0"/>
            </a:endParaRPr>
          </a:p>
          <a:p>
            <a:pPr marL="288000" indent="-288000">
              <a:spcBef>
                <a:spcPts val="900"/>
              </a:spcBef>
              <a:buNone/>
            </a:pPr>
            <a:r>
              <a:rPr lang="en-GB" altLang="lv-LV" sz="1200" noProof="1">
                <a:latin typeface="Arial" panose="020B0604020202020204" pitchFamily="34" charset="0"/>
                <a:cs typeface="Arial" panose="020B0604020202020204" pitchFamily="34" charset="0"/>
              </a:rPr>
              <a:t>	3. </a:t>
            </a:r>
            <a:r>
              <a:rPr lang="lv-LV" altLang="lv-LV" sz="1200" noProof="1">
                <a:latin typeface="Arial" panose="020B0604020202020204" pitchFamily="34" charset="0"/>
                <a:cs typeface="Arial" panose="020B0604020202020204" pitchFamily="34" charset="0"/>
              </a:rPr>
              <a:t>Informētība un uzskati par preču zīmēm un to reģistrāciju</a:t>
            </a:r>
            <a:r>
              <a:rPr lang="en-GB" altLang="lv-LV" sz="1200" u="sng" noProof="1">
                <a:latin typeface="Arial" panose="020B0604020202020204" pitchFamily="34" charset="0"/>
                <a:cs typeface="Arial" panose="020B0604020202020204" pitchFamily="34" charset="0"/>
              </a:rPr>
              <a:t>		</a:t>
            </a:r>
            <a:r>
              <a:rPr lang="lv-LV" altLang="lv-LV" sz="1200" u="sng" noProof="1" smtClean="0">
                <a:latin typeface="Arial" panose="020B0604020202020204" pitchFamily="34" charset="0"/>
                <a:cs typeface="Arial" panose="020B0604020202020204" pitchFamily="34" charset="0"/>
              </a:rPr>
              <a:t>                     </a:t>
            </a:r>
            <a:r>
              <a:rPr lang="lv-LV" altLang="lv-LV" sz="1200" noProof="1" smtClean="0">
                <a:latin typeface="Arial" panose="020B0604020202020204" pitchFamily="34" charset="0"/>
                <a:cs typeface="Arial" panose="020B0604020202020204" pitchFamily="34" charset="0"/>
              </a:rPr>
              <a:t>36</a:t>
            </a:r>
            <a:endParaRPr lang="lv-LV" altLang="lv-LV" sz="1200" noProof="1">
              <a:latin typeface="Arial" panose="020B0604020202020204" pitchFamily="34" charset="0"/>
              <a:cs typeface="Arial" panose="020B0604020202020204" pitchFamily="34" charset="0"/>
            </a:endParaRPr>
          </a:p>
          <a:p>
            <a:pPr marL="288000" indent="-288000">
              <a:spcBef>
                <a:spcPts val="900"/>
              </a:spcBef>
              <a:buNone/>
            </a:pPr>
            <a:r>
              <a:rPr lang="lv-LV" altLang="lv-LV" sz="1200" noProof="1">
                <a:latin typeface="Arial" panose="020B0604020202020204" pitchFamily="34" charset="0"/>
                <a:cs typeface="Arial" panose="020B0604020202020204" pitchFamily="34" charset="0"/>
              </a:rPr>
              <a:t>	4. Informētība un uzskati par patentiem un to reģistrāciju</a:t>
            </a:r>
            <a:r>
              <a:rPr lang="en-GB" altLang="lv-LV" sz="1200" u="sng" noProof="1">
                <a:latin typeface="Arial" panose="020B0604020202020204" pitchFamily="34" charset="0"/>
                <a:cs typeface="Arial" panose="020B0604020202020204" pitchFamily="34" charset="0"/>
              </a:rPr>
              <a:t>		</a:t>
            </a:r>
            <a:r>
              <a:rPr lang="lv-LV" altLang="lv-LV" sz="1200" u="sng" noProof="1">
                <a:latin typeface="Arial" panose="020B0604020202020204" pitchFamily="34" charset="0"/>
                <a:cs typeface="Arial" panose="020B0604020202020204" pitchFamily="34" charset="0"/>
              </a:rPr>
              <a:t>	</a:t>
            </a:r>
            <a:r>
              <a:rPr lang="lv-LV" altLang="lv-LV" sz="1200" noProof="1" smtClean="0">
                <a:latin typeface="Arial" panose="020B0604020202020204" pitchFamily="34" charset="0"/>
                <a:cs typeface="Arial" panose="020B0604020202020204" pitchFamily="34" charset="0"/>
              </a:rPr>
              <a:t>41</a:t>
            </a:r>
            <a:endParaRPr lang="lv-LV" altLang="lv-LV" sz="1200" noProof="1">
              <a:latin typeface="Arial" panose="020B0604020202020204" pitchFamily="34" charset="0"/>
              <a:cs typeface="Arial" panose="020B0604020202020204" pitchFamily="34" charset="0"/>
            </a:endParaRPr>
          </a:p>
          <a:p>
            <a:pPr marL="288000" indent="-288000">
              <a:spcBef>
                <a:spcPts val="900"/>
              </a:spcBef>
              <a:buNone/>
            </a:pPr>
            <a:r>
              <a:rPr lang="lv-LV" altLang="lv-LV" sz="1200" noProof="1">
                <a:latin typeface="Arial" panose="020B0604020202020204" pitchFamily="34" charset="0"/>
                <a:cs typeface="Arial" panose="020B0604020202020204" pitchFamily="34" charset="0"/>
              </a:rPr>
              <a:t>	5. Informētība un uzskati par dizainparaugiem un to reģistrāciju</a:t>
            </a:r>
            <a:r>
              <a:rPr lang="en-GB" altLang="lv-LV" sz="1200" u="sng" noProof="1">
                <a:latin typeface="Arial" panose="020B0604020202020204" pitchFamily="34" charset="0"/>
                <a:cs typeface="Arial" panose="020B0604020202020204" pitchFamily="34" charset="0"/>
              </a:rPr>
              <a:t>		</a:t>
            </a:r>
            <a:r>
              <a:rPr lang="lv-LV" altLang="lv-LV" sz="1200" u="sng" noProof="1" smtClean="0">
                <a:latin typeface="Arial" panose="020B0604020202020204" pitchFamily="34" charset="0"/>
                <a:cs typeface="Arial" panose="020B0604020202020204" pitchFamily="34" charset="0"/>
              </a:rPr>
              <a:t>                     </a:t>
            </a:r>
            <a:r>
              <a:rPr lang="lv-LV" altLang="lv-LV" sz="1200" noProof="1" smtClean="0">
                <a:latin typeface="Arial" panose="020B0604020202020204" pitchFamily="34" charset="0"/>
                <a:cs typeface="Arial" panose="020B0604020202020204" pitchFamily="34" charset="0"/>
              </a:rPr>
              <a:t>46</a:t>
            </a:r>
          </a:p>
          <a:p>
            <a:pPr marL="288000" indent="-288000">
              <a:spcBef>
                <a:spcPts val="900"/>
              </a:spcBef>
              <a:buNone/>
            </a:pPr>
            <a:r>
              <a:rPr lang="lv-LV" altLang="lv-LV" sz="1200" noProof="1" smtClean="0">
                <a:latin typeface="Arial" panose="020B0604020202020204" pitchFamily="34" charset="0"/>
                <a:cs typeface="Arial" panose="020B0604020202020204" pitchFamily="34" charset="0"/>
              </a:rPr>
              <a:t>       6. </a:t>
            </a:r>
            <a:r>
              <a:rPr lang="lv-LV" altLang="lv-LV" sz="1200" noProof="1">
                <a:latin typeface="Arial" panose="020B0604020202020204" pitchFamily="34" charset="0"/>
                <a:cs typeface="Arial" panose="020B0604020202020204" pitchFamily="34" charset="0"/>
              </a:rPr>
              <a:t>Saskarsme ar produkcijas kopēšanu un uzskati par viltotām precēm</a:t>
            </a:r>
            <a:r>
              <a:rPr lang="en-GB" altLang="lv-LV" sz="1200" u="sng" noProof="1">
                <a:latin typeface="Arial" panose="020B0604020202020204" pitchFamily="34" charset="0"/>
                <a:cs typeface="Arial" panose="020B0604020202020204" pitchFamily="34" charset="0"/>
              </a:rPr>
              <a:t>	</a:t>
            </a:r>
            <a:r>
              <a:rPr lang="lv-LV" altLang="lv-LV" sz="1200" u="sng" noProof="1">
                <a:latin typeface="Arial" panose="020B0604020202020204" pitchFamily="34" charset="0"/>
                <a:cs typeface="Arial" panose="020B0604020202020204" pitchFamily="34" charset="0"/>
              </a:rPr>
              <a:t>                    </a:t>
            </a:r>
            <a:r>
              <a:rPr lang="lv-LV" altLang="lv-LV" sz="1200" u="sng" noProof="1" smtClean="0">
                <a:latin typeface="Arial" panose="020B0604020202020204" pitchFamily="34" charset="0"/>
                <a:cs typeface="Arial" panose="020B0604020202020204" pitchFamily="34" charset="0"/>
              </a:rPr>
              <a:t> </a:t>
            </a:r>
            <a:r>
              <a:rPr lang="lv-LV" altLang="lv-LV" sz="1200" noProof="1" smtClean="0">
                <a:latin typeface="Arial" panose="020B0604020202020204" pitchFamily="34" charset="0"/>
                <a:cs typeface="Arial" panose="020B0604020202020204" pitchFamily="34" charset="0"/>
              </a:rPr>
              <a:t>52</a:t>
            </a:r>
            <a:endParaRPr lang="lv-LV" altLang="lv-LV" sz="1200" noProof="1">
              <a:latin typeface="Arial" panose="020B0604020202020204" pitchFamily="34" charset="0"/>
              <a:cs typeface="Arial" panose="020B0604020202020204" pitchFamily="34" charset="0"/>
            </a:endParaRPr>
          </a:p>
          <a:p>
            <a:pPr marL="288000" indent="-288000">
              <a:spcBef>
                <a:spcPts val="900"/>
              </a:spcBef>
              <a:buNone/>
            </a:pPr>
            <a:r>
              <a:rPr lang="lv-LV" altLang="lv-LV" sz="1200" noProof="1">
                <a:latin typeface="Arial" panose="020B0604020202020204" pitchFamily="34" charset="0"/>
                <a:cs typeface="Arial" panose="020B0604020202020204" pitchFamily="34" charset="0"/>
              </a:rPr>
              <a:t>	</a:t>
            </a:r>
            <a:r>
              <a:rPr lang="lv-LV" altLang="lv-LV" sz="1200" noProof="1" smtClean="0">
                <a:latin typeface="Arial" panose="020B0604020202020204" pitchFamily="34" charset="0"/>
                <a:cs typeface="Arial" panose="020B0604020202020204" pitchFamily="34" charset="0"/>
              </a:rPr>
              <a:t>7. Zināšanas par pieejamo atbalstu rūpnieciskā īpašuma aizsardzībai</a:t>
            </a:r>
            <a:r>
              <a:rPr lang="en-GB" altLang="lv-LV" sz="1200" u="sng" noProof="1">
                <a:latin typeface="Arial" panose="020B0604020202020204" pitchFamily="34" charset="0"/>
                <a:cs typeface="Arial" panose="020B0604020202020204" pitchFamily="34" charset="0"/>
              </a:rPr>
              <a:t>		</a:t>
            </a:r>
            <a:r>
              <a:rPr lang="lv-LV" altLang="lv-LV" sz="1200" noProof="1" smtClean="0">
                <a:latin typeface="Arial" panose="020B0604020202020204" pitchFamily="34" charset="0"/>
                <a:cs typeface="Arial" panose="020B0604020202020204" pitchFamily="34" charset="0"/>
              </a:rPr>
              <a:t>57</a:t>
            </a:r>
            <a:endParaRPr lang="lv-LV" altLang="lv-LV" sz="1200" noProof="1">
              <a:latin typeface="Arial" panose="020B0604020202020204" pitchFamily="34" charset="0"/>
              <a:cs typeface="Arial" panose="020B0604020202020204" pitchFamily="34" charset="0"/>
            </a:endParaRPr>
          </a:p>
          <a:p>
            <a:pPr marL="288000" indent="-288000">
              <a:spcBef>
                <a:spcPts val="900"/>
              </a:spcBef>
              <a:buNone/>
            </a:pPr>
            <a:r>
              <a:rPr lang="lv-LV" altLang="lv-LV" sz="1200" noProof="1">
                <a:latin typeface="Arial" panose="020B0604020202020204" pitchFamily="34" charset="0"/>
                <a:cs typeface="Arial" panose="020B0604020202020204" pitchFamily="34" charset="0"/>
              </a:rPr>
              <a:t>	</a:t>
            </a:r>
            <a:endParaRPr lang="en-GB" altLang="lv-LV" sz="1200" noProof="1">
              <a:latin typeface="Arial" panose="020B0604020202020204" pitchFamily="34" charset="0"/>
              <a:cs typeface="Arial" panose="020B0604020202020204" pitchFamily="34" charset="0"/>
            </a:endParaRPr>
          </a:p>
          <a:p>
            <a:pPr marL="381000" indent="-381000">
              <a:spcBef>
                <a:spcPts val="900"/>
              </a:spcBef>
              <a:buNone/>
            </a:pPr>
            <a:r>
              <a:rPr lang="lv-LV" altLang="lv-LV" sz="1200" noProof="1">
                <a:latin typeface="Arial" panose="020B0604020202020204" pitchFamily="34" charset="0"/>
                <a:cs typeface="Arial" panose="020B0604020202020204" pitchFamily="34" charset="0"/>
              </a:rPr>
              <a:t>Pielikums</a:t>
            </a:r>
            <a:endParaRPr lang="en-GB" altLang="lv-LV" sz="1200" noProof="1">
              <a:latin typeface="Arial" panose="020B0604020202020204" pitchFamily="34" charset="0"/>
              <a:cs typeface="Arial" panose="020B0604020202020204" pitchFamily="34" charset="0"/>
            </a:endParaRPr>
          </a:p>
          <a:p>
            <a:pPr marL="381000" indent="-381000">
              <a:spcBef>
                <a:spcPts val="900"/>
              </a:spcBef>
              <a:buNone/>
            </a:pPr>
            <a:r>
              <a:rPr lang="en-GB" altLang="lv-LV" sz="1200" noProof="1">
                <a:latin typeface="Arial" panose="020B0604020202020204" pitchFamily="34" charset="0"/>
                <a:cs typeface="Arial" panose="020B0604020202020204" pitchFamily="34" charset="0"/>
              </a:rPr>
              <a:t>	Aptaujas anketa </a:t>
            </a:r>
            <a:r>
              <a:rPr lang="en-GB" altLang="lv-LV" sz="1200" u="sng" noProof="1">
                <a:latin typeface="Arial" panose="020B0604020202020204" pitchFamily="34" charset="0"/>
                <a:cs typeface="Arial" panose="020B0604020202020204" pitchFamily="34" charset="0"/>
              </a:rPr>
              <a:t>						</a:t>
            </a:r>
            <a:r>
              <a:rPr lang="lv-LV" altLang="lv-LV" sz="1200" noProof="1" smtClean="0">
                <a:latin typeface="Arial" panose="020B0604020202020204" pitchFamily="34" charset="0"/>
                <a:cs typeface="Arial" panose="020B0604020202020204" pitchFamily="34" charset="0"/>
              </a:rPr>
              <a:t>68</a:t>
            </a:r>
            <a:endParaRPr lang="en-GB" altLang="lv-LV" sz="1200" noProof="1">
              <a:latin typeface="Arial" panose="020B0604020202020204" pitchFamily="34" charset="0"/>
              <a:cs typeface="Arial" panose="020B0604020202020204" pitchFamily="34" charset="0"/>
            </a:endParaRPr>
          </a:p>
          <a:p>
            <a:pPr marL="381600" indent="-381600">
              <a:spcBef>
                <a:spcPts val="900"/>
              </a:spcBef>
              <a:buFontTx/>
              <a:buNone/>
            </a:pPr>
            <a:r>
              <a:rPr lang="en-GB" altLang="lv-LV" sz="1200" noProof="1">
                <a:latin typeface="Arial" panose="020B0604020202020204" pitchFamily="34" charset="0"/>
                <a:cs typeface="Arial" panose="020B0604020202020204" pitchFamily="34" charset="0"/>
              </a:rPr>
              <a:t>	Statistiskās kļūdas novērtēšanas tabula </a:t>
            </a:r>
            <a:r>
              <a:rPr lang="en-GB" altLang="lv-LV" sz="1200" u="sng" noProof="1">
                <a:latin typeface="Arial" panose="020B0604020202020204" pitchFamily="34" charset="0"/>
                <a:cs typeface="Arial" panose="020B0604020202020204" pitchFamily="34" charset="0"/>
              </a:rPr>
              <a:t>				</a:t>
            </a:r>
            <a:r>
              <a:rPr lang="lv-LV" altLang="lv-LV" sz="1200" noProof="1" smtClean="0">
                <a:latin typeface="Arial" panose="020B0604020202020204" pitchFamily="34" charset="0"/>
                <a:cs typeface="Arial" panose="020B0604020202020204" pitchFamily="34" charset="0"/>
              </a:rPr>
              <a:t>72</a:t>
            </a:r>
            <a:r>
              <a:rPr lang="en-GB" altLang="lv-LV" sz="1200" u="sng" noProof="1" smtClean="0">
                <a:latin typeface="Arial" panose="020B0604020202020204" pitchFamily="34" charset="0"/>
                <a:cs typeface="Arial" panose="020B0604020202020204" pitchFamily="34" charset="0"/>
              </a:rPr>
              <a:t> </a:t>
            </a:r>
            <a:r>
              <a:rPr lang="en-GB" altLang="lv-LV" sz="1300" u="sng" noProof="1" smtClean="0">
                <a:latin typeface="Arial" panose="020B0604020202020204" pitchFamily="34" charset="0"/>
                <a:cs typeface="Arial" panose="020B0604020202020204" pitchFamily="34" charset="0"/>
              </a:rPr>
              <a:t>                    </a:t>
            </a:r>
            <a:endParaRPr lang="en-GB" altLang="lv-LV" sz="1300" noProof="1">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C167178-EF55-485E-AA9E-00B6FD4E37CC}" type="slidenum">
              <a:rPr lang="en-US" smtClean="0"/>
              <a:t>2</a:t>
            </a:fld>
            <a:endParaRPr lang="en-US"/>
          </a:p>
        </p:txBody>
      </p:sp>
    </p:spTree>
    <p:extLst>
      <p:ext uri="{BB962C8B-B14F-4D97-AF65-F5344CB8AC3E}">
        <p14:creationId xmlns:p14="http://schemas.microsoft.com/office/powerpoint/2010/main" val="305915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1.3. Informācijas avoti par rūpnieciskā īpašuma aizsardzības jautājumiem</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561474" y="738000"/>
            <a:ext cx="11085094" cy="307777"/>
          </a:xfrm>
          <a:prstGeom prst="rect">
            <a:avLst/>
          </a:prstGeom>
          <a:noFill/>
        </p:spPr>
        <p:txBody>
          <a:bodyPr wrap="square" rtlCol="0">
            <a:spAutoFit/>
          </a:bodyPr>
          <a:lstStyle/>
          <a:p>
            <a:pPr algn="ctr"/>
            <a:r>
              <a:rPr lang="lv-LV" sz="1400" b="1" dirty="0">
                <a:latin typeface="Arial" panose="020B0604020202020204" pitchFamily="34" charset="0"/>
                <a:cs typeface="Arial" panose="020B0604020202020204" pitchFamily="34" charset="0"/>
              </a:rPr>
              <a:t>A4. Kur, Jūsuprāt, var saņemt informāciju rūpnieciskā īpašuma aizsardzības jautājumos?</a:t>
            </a:r>
            <a:endParaRPr lang="lv-LV" sz="1400" noProof="1">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lc="http://schemas.openxmlformats.org/drawingml/2006/lockedCanvas" xmlns="" xmlns:a16="http://schemas.microsoft.com/office/drawing/2014/main" xmlns:xdr="http://schemas.openxmlformats.org/drawingml/2006/spreadsheetDrawing" id="{00000000-0008-0000-0100-000036000000}"/>
              </a:ext>
            </a:extLst>
          </p:cNvPr>
          <p:cNvGraphicFramePr>
            <a:graphicFrameLocks/>
          </p:cNvGraphicFramePr>
          <p:nvPr>
            <p:extLst>
              <p:ext uri="{D42A27DB-BD31-4B8C-83A1-F6EECF244321}">
                <p14:modId xmlns:p14="http://schemas.microsoft.com/office/powerpoint/2010/main" val="1626482649"/>
              </p:ext>
            </p:extLst>
          </p:nvPr>
        </p:nvGraphicFramePr>
        <p:xfrm>
          <a:off x="-481263" y="1330286"/>
          <a:ext cx="8486273" cy="445153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23671" y="5789330"/>
            <a:ext cx="5531886" cy="553998"/>
          </a:xfrm>
          <a:prstGeom prst="rect">
            <a:avLst/>
          </a:prstGeom>
          <a:noFill/>
        </p:spPr>
        <p:txBody>
          <a:bodyPr wrap="square" rtlCol="0">
            <a:spAutoFit/>
          </a:bodyPr>
          <a:lstStyle/>
          <a:p>
            <a:pPr algn="ctr"/>
            <a:r>
              <a:rPr lang="lv-LV" sz="1000" i="1" noProof="1" smtClean="0">
                <a:latin typeface="Arial" panose="020B0604020202020204" pitchFamily="34" charset="0"/>
                <a:cs typeface="Arial" panose="020B0604020202020204" pitchFamily="34" charset="0"/>
              </a:rPr>
              <a:t>Bāze: </a:t>
            </a:r>
            <a:r>
              <a:rPr lang="it-IT" sz="1000" i="1" noProof="1">
                <a:latin typeface="Arial" panose="020B0604020202020204" pitchFamily="34" charset="0"/>
                <a:cs typeface="Arial" panose="020B0604020202020204" pitchFamily="34" charset="0"/>
              </a:rPr>
              <a:t>visi respondenti (skat. «n=» grafikā</a:t>
            </a:r>
            <a:r>
              <a:rPr lang="it-IT" sz="1000" i="1" noProof="1" smtClean="0">
                <a:latin typeface="Arial" panose="020B0604020202020204" pitchFamily="34" charset="0"/>
                <a:cs typeface="Arial" panose="020B0604020202020204" pitchFamily="34" charset="0"/>
              </a:rPr>
              <a:t>)</a:t>
            </a:r>
            <a:endParaRPr lang="lv-LV" sz="1000" i="1" noProof="1" smtClean="0">
              <a:latin typeface="Arial" panose="020B0604020202020204" pitchFamily="34" charset="0"/>
              <a:cs typeface="Arial" panose="020B0604020202020204" pitchFamily="34" charset="0"/>
            </a:endParaRPr>
          </a:p>
          <a:p>
            <a:pPr algn="ctr"/>
            <a:r>
              <a:rPr lang="lv-LV" sz="1000" i="1" noProof="1" smtClean="0">
                <a:latin typeface="Arial" panose="020B0604020202020204" pitchFamily="34" charset="0"/>
                <a:cs typeface="Arial" panose="020B0604020202020204" pitchFamily="34" charset="0"/>
              </a:rPr>
              <a:t>Vairākatbilžu </a:t>
            </a:r>
            <a:r>
              <a:rPr lang="lv-LV" sz="1000" i="1" noProof="1">
                <a:latin typeface="Arial" panose="020B0604020202020204" pitchFamily="34" charset="0"/>
                <a:cs typeface="Arial" panose="020B0604020202020204" pitchFamily="34" charset="0"/>
              </a:rPr>
              <a:t>jautājums </a:t>
            </a:r>
            <a:r>
              <a:rPr lang="lv-LV" sz="1000" i="1" noProof="1" smtClean="0">
                <a:latin typeface="Arial" panose="020B0604020202020204" pitchFamily="34" charset="0"/>
                <a:cs typeface="Arial" panose="020B0604020202020204" pitchFamily="34" charset="0"/>
              </a:rPr>
              <a:t> (% </a:t>
            </a:r>
            <a:r>
              <a:rPr lang="lv-LV" sz="1000" i="1" noProof="1">
                <a:latin typeface="Arial" panose="020B0604020202020204" pitchFamily="34" charset="0"/>
                <a:cs typeface="Arial" panose="020B0604020202020204" pitchFamily="34" charset="0"/>
              </a:rPr>
              <a:t>summa &gt; 100</a:t>
            </a:r>
            <a:r>
              <a:rPr lang="lv-LV" sz="1000" i="1" noProof="1" smtClean="0">
                <a:latin typeface="Arial" panose="020B0604020202020204" pitchFamily="34" charset="0"/>
                <a:cs typeface="Arial" panose="020B0604020202020204" pitchFamily="34" charset="0"/>
              </a:rPr>
              <a:t>)</a:t>
            </a:r>
          </a:p>
          <a:p>
            <a:pPr algn="ctr"/>
            <a:r>
              <a:rPr lang="pt-BR" sz="1000" i="1" noProof="1">
                <a:latin typeface="Arial" panose="020B0604020202020204" pitchFamily="34" charset="0"/>
                <a:cs typeface="Arial" panose="020B0604020202020204" pitchFamily="34" charset="0"/>
              </a:rPr>
              <a:t>*Pirmo reizi minēts 2024. gadā</a:t>
            </a:r>
            <a:endParaRPr lang="lv-LV" sz="1000" i="1" noProof="1" smtClean="0">
              <a:latin typeface="Arial" panose="020B0604020202020204" pitchFamily="34" charset="0"/>
              <a:cs typeface="Arial" panose="020B0604020202020204" pitchFamily="34" charset="0"/>
            </a:endParaRPr>
          </a:p>
        </p:txBody>
      </p:sp>
      <p:sp>
        <p:nvSpPr>
          <p:cNvPr id="8" name="TextBox 1"/>
          <p:cNvSpPr txBox="1"/>
          <p:nvPr/>
        </p:nvSpPr>
        <p:spPr>
          <a:xfrm>
            <a:off x="7812505" y="1330286"/>
            <a:ext cx="4140000" cy="5391356"/>
          </a:xfrm>
          <a:prstGeom prst="rect">
            <a:avLst/>
          </a:prstGeom>
          <a:ln>
            <a:solidFill>
              <a:srgbClr val="840C56"/>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lv-LV" sz="1200" b="1" u="sng" noProof="1" smtClean="0">
                <a:latin typeface="Arial" panose="020B0604020202020204" pitchFamily="34" charset="0"/>
                <a:cs typeface="Arial" panose="020B0604020202020204" pitchFamily="34" charset="0"/>
              </a:rPr>
              <a:t>Atbilžu varianta «Cits variants» atšifrējums 2024. gadā</a:t>
            </a:r>
          </a:p>
          <a:p>
            <a:r>
              <a:rPr lang="lv-LV" sz="1200" b="1" noProof="1" smtClean="0">
                <a:latin typeface="Arial" panose="020B0604020202020204" pitchFamily="34" charset="0"/>
                <a:cs typeface="Arial" panose="020B0604020202020204" pitchFamily="34" charset="0"/>
              </a:rPr>
              <a:t>Interneta resursi:</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Internetā (minēts 16 reizes)</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Google (minēts 14 reizes)</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Interneta resursos</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Interneta vietnē</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Meklēt www</a:t>
            </a:r>
          </a:p>
          <a:p>
            <a:r>
              <a:rPr lang="lv-LV" sz="1200" b="1" noProof="1" smtClean="0">
                <a:latin typeface="Arial" panose="020B0604020202020204" pitchFamily="34" charset="0"/>
                <a:cs typeface="Arial" panose="020B0604020202020204" pitchFamily="34" charset="0"/>
              </a:rPr>
              <a:t>Likumdošana:</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Likumdošanā (minēts 2 reizes)</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lasot likumus un citus normatīvos aktus</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likumos un ES tiesību aktos </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starptautiskajos un lokālajos tiesību aktos </a:t>
            </a:r>
          </a:p>
          <a:p>
            <a:r>
              <a:rPr lang="lv-LV" sz="1200" b="1" noProof="1" smtClean="0">
                <a:latin typeface="Arial" panose="020B0604020202020204" pitchFamily="34" charset="0"/>
                <a:cs typeface="Arial" panose="020B0604020202020204" pitchFamily="34" charset="0"/>
              </a:rPr>
              <a:t>Iestādes:</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LTRK (minēts 3 reizes)</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WIPO  (minēts 2 reizes)</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EPO; EUIPO</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EU un ASV institūcijas</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RTU </a:t>
            </a:r>
          </a:p>
          <a:p>
            <a:r>
              <a:rPr lang="lv-LV" sz="1200" noProof="1" smtClean="0">
                <a:latin typeface="Arial" panose="020B0604020202020204" pitchFamily="34" charset="0"/>
                <a:cs typeface="Arial" panose="020B0604020202020204" pitchFamily="34" charset="0"/>
              </a:rPr>
              <a:t>Mākslīgais intelekts:</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ChatGPT  (minēts 2 reizes)</a:t>
            </a:r>
          </a:p>
          <a:p>
            <a:r>
              <a:rPr lang="lv-LV" sz="1200" noProof="1" smtClean="0">
                <a:latin typeface="Arial" panose="020B0604020202020204" pitchFamily="34" charset="0"/>
                <a:cs typeface="Arial" panose="020B0604020202020204" pitchFamily="34" charset="0"/>
              </a:rPr>
              <a:t>Juristu konsultācija (minēts 16 reizes)</a:t>
            </a:r>
          </a:p>
          <a:p>
            <a:r>
              <a:rPr lang="lv-LV" sz="1200" b="1" noProof="1" smtClean="0">
                <a:latin typeface="Arial" panose="020B0604020202020204" pitchFamily="34" charset="0"/>
                <a:cs typeface="Arial" panose="020B0604020202020204" pitchFamily="34" charset="0"/>
              </a:rPr>
              <a:t>Cits:</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Komerckonsultanti</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mediji </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patentpilnvarotajiem </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patentu birojos </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pētot konkrēti interesējošo jautājumu speciāli tam paredzētās datu bāzēs </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Vairākos kanālos</a:t>
            </a:r>
          </a:p>
          <a:p>
            <a:endParaRPr lang="lv-LV" dirty="0" smtClean="0"/>
          </a:p>
        </p:txBody>
      </p:sp>
      <p:cxnSp>
        <p:nvCxnSpPr>
          <p:cNvPr id="10" name="Straight Arrow Connector 9"/>
          <p:cNvCxnSpPr/>
          <p:nvPr/>
        </p:nvCxnSpPr>
        <p:spPr>
          <a:xfrm>
            <a:off x="3577389" y="4700337"/>
            <a:ext cx="4140000" cy="0"/>
          </a:xfrm>
          <a:prstGeom prst="straightConnector1">
            <a:avLst/>
          </a:prstGeom>
          <a:ln w="25400">
            <a:solidFill>
              <a:srgbClr val="840C56"/>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C167178-EF55-485E-AA9E-00B6FD4E37CC}" type="slidenum">
              <a:rPr lang="en-US" smtClean="0"/>
              <a:t>20</a:t>
            </a:fld>
            <a:endParaRPr lang="en-US"/>
          </a:p>
        </p:txBody>
      </p:sp>
    </p:spTree>
    <p:extLst>
      <p:ext uri="{BB962C8B-B14F-4D97-AF65-F5344CB8AC3E}">
        <p14:creationId xmlns:p14="http://schemas.microsoft.com/office/powerpoint/2010/main" val="1423099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1.4. Priekšstats par Patentu valdes funkcijām</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561474" y="738000"/>
            <a:ext cx="11085094" cy="307777"/>
          </a:xfrm>
          <a:prstGeom prst="rect">
            <a:avLst/>
          </a:prstGeom>
          <a:noFill/>
        </p:spPr>
        <p:txBody>
          <a:bodyPr wrap="square" rtlCol="0">
            <a:spAutoFit/>
          </a:bodyPr>
          <a:lstStyle/>
          <a:p>
            <a:pPr algn="ctr"/>
            <a:r>
              <a:rPr lang="lv-LV" sz="1400" b="1" dirty="0">
                <a:latin typeface="Arial" panose="020B0604020202020204" pitchFamily="34" charset="0"/>
                <a:cs typeface="Arial" panose="020B0604020202020204" pitchFamily="34" charset="0"/>
              </a:rPr>
              <a:t>A5. Kuras no šīm, Jūsuprāt, ir Patentu valdes funkcijas?</a:t>
            </a:r>
            <a:endParaRPr lang="lv-LV" sz="1400" noProof="1">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lc="http://schemas.openxmlformats.org/drawingml/2006/lockedCanvas" xmlns="" xmlns:a16="http://schemas.microsoft.com/office/drawing/2014/main" xmlns:xdr="http://schemas.openxmlformats.org/drawingml/2006/spreadsheetDrawing" id="{106BCAD2-D751-4B9A-B7A3-C5A9086CDDDD}"/>
              </a:ext>
            </a:extLst>
          </p:cNvPr>
          <p:cNvGraphicFramePr>
            <a:graphicFrameLocks/>
          </p:cNvGraphicFramePr>
          <p:nvPr>
            <p:extLst>
              <p:ext uri="{D42A27DB-BD31-4B8C-83A1-F6EECF244321}">
                <p14:modId xmlns:p14="http://schemas.microsoft.com/office/powerpoint/2010/main" val="587084238"/>
              </p:ext>
            </p:extLst>
          </p:nvPr>
        </p:nvGraphicFramePr>
        <p:xfrm>
          <a:off x="946485" y="1368237"/>
          <a:ext cx="8967536" cy="440692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664310" y="5775158"/>
            <a:ext cx="5531886" cy="400110"/>
          </a:xfrm>
          <a:prstGeom prst="rect">
            <a:avLst/>
          </a:prstGeom>
          <a:noFill/>
        </p:spPr>
        <p:txBody>
          <a:bodyPr wrap="square" rtlCol="0">
            <a:spAutoFit/>
          </a:bodyPr>
          <a:lstStyle/>
          <a:p>
            <a:pPr algn="ctr"/>
            <a:r>
              <a:rPr lang="lv-LV" sz="1000" i="1" noProof="1" smtClean="0">
                <a:latin typeface="Arial" panose="020B0604020202020204" pitchFamily="34" charset="0"/>
                <a:cs typeface="Arial" panose="020B0604020202020204" pitchFamily="34" charset="0"/>
              </a:rPr>
              <a:t>Bāze: </a:t>
            </a:r>
            <a:r>
              <a:rPr lang="it-IT" sz="1000" i="1" noProof="1">
                <a:latin typeface="Arial" panose="020B0604020202020204" pitchFamily="34" charset="0"/>
                <a:cs typeface="Arial" panose="020B0604020202020204" pitchFamily="34" charset="0"/>
              </a:rPr>
              <a:t>visi respondenti </a:t>
            </a:r>
            <a:r>
              <a:rPr lang="lv-LV" sz="1000" i="1" noProof="1" smtClean="0">
                <a:latin typeface="Arial" panose="020B0604020202020204" pitchFamily="34" charset="0"/>
                <a:cs typeface="Arial" panose="020B0604020202020204" pitchFamily="34" charset="0"/>
              </a:rPr>
              <a:t>, n=2318</a:t>
            </a:r>
          </a:p>
          <a:p>
            <a:pPr algn="ctr"/>
            <a:r>
              <a:rPr lang="lv-LV" sz="1000" i="1" noProof="1" smtClean="0">
                <a:latin typeface="Arial" panose="020B0604020202020204" pitchFamily="34" charset="0"/>
                <a:cs typeface="Arial" panose="020B0604020202020204" pitchFamily="34" charset="0"/>
              </a:rPr>
              <a:t>Vairākatbilžu </a:t>
            </a:r>
            <a:r>
              <a:rPr lang="lv-LV" sz="1000" i="1" noProof="1">
                <a:latin typeface="Arial" panose="020B0604020202020204" pitchFamily="34" charset="0"/>
                <a:cs typeface="Arial" panose="020B0604020202020204" pitchFamily="34" charset="0"/>
              </a:rPr>
              <a:t>jautājums </a:t>
            </a:r>
            <a:r>
              <a:rPr lang="lv-LV" sz="1000" i="1" noProof="1" smtClean="0">
                <a:latin typeface="Arial" panose="020B0604020202020204" pitchFamily="34" charset="0"/>
                <a:cs typeface="Arial" panose="020B0604020202020204" pitchFamily="34" charset="0"/>
              </a:rPr>
              <a:t> (% </a:t>
            </a:r>
            <a:r>
              <a:rPr lang="lv-LV" sz="1000" i="1" noProof="1">
                <a:latin typeface="Arial" panose="020B0604020202020204" pitchFamily="34" charset="0"/>
                <a:cs typeface="Arial" panose="020B0604020202020204" pitchFamily="34" charset="0"/>
              </a:rPr>
              <a:t>summa &gt; 100</a:t>
            </a:r>
            <a:r>
              <a:rPr lang="lv-LV" sz="1000" i="1" noProof="1" smtClean="0">
                <a:latin typeface="Arial" panose="020B0604020202020204" pitchFamily="34" charset="0"/>
                <a:cs typeface="Arial" panose="020B0604020202020204" pitchFamily="34" charset="0"/>
              </a:rPr>
              <a:t>)</a:t>
            </a:r>
          </a:p>
        </p:txBody>
      </p:sp>
      <p:sp>
        <p:nvSpPr>
          <p:cNvPr id="7" name="TextBox 6"/>
          <p:cNvSpPr txBox="1"/>
          <p:nvPr/>
        </p:nvSpPr>
        <p:spPr>
          <a:xfrm>
            <a:off x="7899416" y="3367268"/>
            <a:ext cx="3513221" cy="2700000"/>
          </a:xfrm>
          <a:prstGeom prst="rect">
            <a:avLst/>
          </a:prstGeom>
          <a:noFill/>
          <a:ln>
            <a:solidFill>
              <a:srgbClr val="840C56"/>
            </a:solidFill>
          </a:ln>
        </p:spPr>
        <p:txBody>
          <a:bodyPr wrap="square" rtlCol="0">
            <a:spAutoFit/>
          </a:bodyPr>
          <a:lstStyle/>
          <a:p>
            <a:r>
              <a:rPr lang="lv-LV" sz="1200" b="1" u="sng" dirty="0" smtClean="0">
                <a:latin typeface="Arial" panose="020B0604020202020204" pitchFamily="34" charset="0"/>
                <a:cs typeface="Arial" panose="020B0604020202020204" pitchFamily="34" charset="0"/>
              </a:rPr>
              <a:t>Atbilžu varianta «Citas» atšifrējums:</a:t>
            </a:r>
          </a:p>
          <a:p>
            <a:pPr marL="285750" indent="-285750">
              <a:buFont typeface="Arial" panose="020B0604020202020204" pitchFamily="34" charset="0"/>
              <a:buChar char="•"/>
            </a:pPr>
            <a:r>
              <a:rPr lang="lv-LV" sz="1200" dirty="0" smtClean="0">
                <a:latin typeface="Arial" panose="020B0604020202020204" pitchFamily="34" charset="0"/>
                <a:cs typeface="Arial" panose="020B0604020202020204" pitchFamily="34" charset="0"/>
              </a:rPr>
              <a:t>izpēte </a:t>
            </a:r>
          </a:p>
          <a:p>
            <a:pPr marL="285750" indent="-285750">
              <a:buFont typeface="Arial" panose="020B0604020202020204" pitchFamily="34" charset="0"/>
              <a:buChar char="•"/>
            </a:pPr>
            <a:r>
              <a:rPr lang="lv-LV" sz="1200" dirty="0" smtClean="0">
                <a:latin typeface="Arial" panose="020B0604020202020204" pitchFamily="34" charset="0"/>
                <a:cs typeface="Arial" panose="020B0604020202020204" pitchFamily="34" charset="0"/>
              </a:rPr>
              <a:t>konsultēt juridiskas un fiziskas personas intelektuālā īpašuma jautājumos </a:t>
            </a:r>
          </a:p>
          <a:p>
            <a:pPr marL="285750" indent="-285750">
              <a:buFont typeface="Arial" panose="020B0604020202020204" pitchFamily="34" charset="0"/>
              <a:buChar char="•"/>
            </a:pPr>
            <a:r>
              <a:rPr lang="lv-LV" sz="1200" dirty="0" smtClean="0">
                <a:latin typeface="Arial" panose="020B0604020202020204" pitchFamily="34" charset="0"/>
                <a:cs typeface="Arial" panose="020B0604020202020204" pitchFamily="34" charset="0"/>
              </a:rPr>
              <a:t>konsultēt un palīdzēt iegūt preču zīmes starptautiskā un/vai ES reģionā </a:t>
            </a:r>
          </a:p>
          <a:p>
            <a:pPr marL="285750" indent="-285750">
              <a:buFont typeface="Arial" panose="020B0604020202020204" pitchFamily="34" charset="0"/>
              <a:buChar char="•"/>
            </a:pPr>
            <a:r>
              <a:rPr lang="lv-LV" sz="1200" dirty="0" smtClean="0">
                <a:latin typeface="Arial" panose="020B0604020202020204" pitchFamily="34" charset="0"/>
                <a:cs typeface="Arial" panose="020B0604020202020204" pitchFamily="34" charset="0"/>
              </a:rPr>
              <a:t>piekļuves nodrošināšana patentu datu bāzēm un preču zīmju reģistrācijām. Konsultāciju pakalpojumu sniegšana intelektuālā īpašuma aizsardzības jautājumos. Dalība starptautiskajā sadarbībā intelektuālā īpašuma jomā. Normatīvi tiesisko aktu izstrāde </a:t>
            </a:r>
          </a:p>
          <a:p>
            <a:pPr marL="285750" indent="-285750">
              <a:buFont typeface="Arial" panose="020B0604020202020204" pitchFamily="34" charset="0"/>
              <a:buChar char="•"/>
            </a:pPr>
            <a:r>
              <a:rPr lang="lv-LV" sz="1200" dirty="0" smtClean="0">
                <a:latin typeface="Arial" panose="020B0604020202020204" pitchFamily="34" charset="0"/>
                <a:cs typeface="Arial" panose="020B0604020202020204" pitchFamily="34" charset="0"/>
              </a:rPr>
              <a:t>veic patentu meklēšanu </a:t>
            </a:r>
          </a:p>
          <a:p>
            <a:endParaRPr lang="en-US" dirty="0"/>
          </a:p>
        </p:txBody>
      </p:sp>
      <p:cxnSp>
        <p:nvCxnSpPr>
          <p:cNvPr id="9" name="Straight Arrow Connector 8"/>
          <p:cNvCxnSpPr/>
          <p:nvPr/>
        </p:nvCxnSpPr>
        <p:spPr>
          <a:xfrm>
            <a:off x="5121392" y="4507045"/>
            <a:ext cx="2642987" cy="0"/>
          </a:xfrm>
          <a:prstGeom prst="straightConnector1">
            <a:avLst/>
          </a:prstGeom>
          <a:ln w="25400">
            <a:solidFill>
              <a:srgbClr val="840C56"/>
            </a:solidFill>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9C167178-EF55-485E-AA9E-00B6FD4E37CC}" type="slidenum">
              <a:rPr lang="en-US" smtClean="0"/>
              <a:t>21</a:t>
            </a:fld>
            <a:endParaRPr lang="en-US"/>
          </a:p>
        </p:txBody>
      </p:sp>
    </p:spTree>
    <p:extLst>
      <p:ext uri="{BB962C8B-B14F-4D97-AF65-F5344CB8AC3E}">
        <p14:creationId xmlns:p14="http://schemas.microsoft.com/office/powerpoint/2010/main" val="14912081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1.4. Priekšstats par Patentu valdes funkcijām</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561474" y="738000"/>
            <a:ext cx="11085094" cy="523220"/>
          </a:xfrm>
          <a:prstGeom prst="rect">
            <a:avLst/>
          </a:prstGeom>
          <a:noFill/>
        </p:spPr>
        <p:txBody>
          <a:bodyPr wrap="square" rtlCol="0">
            <a:spAutoFit/>
          </a:bodyPr>
          <a:lstStyle/>
          <a:p>
            <a:pPr algn="ctr"/>
            <a:r>
              <a:rPr lang="lv-LV" sz="1400" b="1" dirty="0">
                <a:latin typeface="Arial" panose="020B0604020202020204" pitchFamily="34" charset="0"/>
                <a:cs typeface="Arial" panose="020B0604020202020204" pitchFamily="34" charset="0"/>
              </a:rPr>
              <a:t>A6. Patentu valde reģistrē preču zīmes, dizainparaugus un izgudrojumu patentus. Vai iestādes nosaukums “PATENTU VALDE”, Jūsuprāt, atspoguļo galvenās iestādes darbības jomas?</a:t>
            </a:r>
            <a:endParaRPr lang="lv-LV" sz="1400" noProof="1">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lc="http://schemas.openxmlformats.org/drawingml/2006/lockedCanvas" xmlns="" xmlns:a16="http://schemas.microsoft.com/office/drawing/2014/main" xmlns:xdr="http://schemas.openxmlformats.org/drawingml/2006/spreadsheetDrawing" id="{81A565A3-A567-4890-B4AE-3A59B70F5BD3}"/>
              </a:ext>
            </a:extLst>
          </p:cNvPr>
          <p:cNvGraphicFramePr>
            <a:graphicFrameLocks/>
          </p:cNvGraphicFramePr>
          <p:nvPr>
            <p:extLst>
              <p:ext uri="{D42A27DB-BD31-4B8C-83A1-F6EECF244321}">
                <p14:modId xmlns:p14="http://schemas.microsoft.com/office/powerpoint/2010/main" val="433198559"/>
              </p:ext>
            </p:extLst>
          </p:nvPr>
        </p:nvGraphicFramePr>
        <p:xfrm>
          <a:off x="2464032" y="1438582"/>
          <a:ext cx="7263936" cy="398083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403567" y="6039715"/>
            <a:ext cx="5531886" cy="246221"/>
          </a:xfrm>
          <a:prstGeom prst="rect">
            <a:avLst/>
          </a:prstGeom>
          <a:noFill/>
        </p:spPr>
        <p:txBody>
          <a:bodyPr wrap="square" rtlCol="0">
            <a:spAutoFit/>
          </a:bodyPr>
          <a:lstStyle/>
          <a:p>
            <a:pPr algn="ctr"/>
            <a:r>
              <a:rPr lang="lv-LV" sz="1000" i="1" dirty="0" smtClean="0">
                <a:latin typeface="Arial" panose="020B0604020202020204" pitchFamily="34" charset="0"/>
                <a:cs typeface="Arial" panose="020B0604020202020204" pitchFamily="34" charset="0"/>
              </a:rPr>
              <a:t>Bāze: visi respondenti, n=2318</a:t>
            </a:r>
            <a:endParaRPr lang="en-US" sz="1000" i="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9C167178-EF55-485E-AA9E-00B6FD4E37CC}" type="slidenum">
              <a:rPr lang="en-US" smtClean="0"/>
              <a:t>22</a:t>
            </a:fld>
            <a:endParaRPr lang="en-US"/>
          </a:p>
        </p:txBody>
      </p:sp>
    </p:spTree>
    <p:extLst>
      <p:ext uri="{BB962C8B-B14F-4D97-AF65-F5344CB8AC3E}">
        <p14:creationId xmlns:p14="http://schemas.microsoft.com/office/powerpoint/2010/main" val="1708879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1.5. Uzskati par rūpnieciskā īpašuma aizsardzību</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561474" y="738000"/>
            <a:ext cx="11085094" cy="307777"/>
          </a:xfrm>
          <a:prstGeom prst="rect">
            <a:avLst/>
          </a:prstGeom>
          <a:noFill/>
        </p:spPr>
        <p:txBody>
          <a:bodyPr wrap="square" rtlCol="0">
            <a:spAutoFit/>
          </a:bodyPr>
          <a:lstStyle/>
          <a:p>
            <a:pPr algn="ctr"/>
            <a:r>
              <a:rPr lang="lv-LV" sz="1400" b="1" dirty="0" smtClean="0">
                <a:latin typeface="Arial" panose="020B0604020202020204" pitchFamily="34" charset="0"/>
                <a:cs typeface="Arial" panose="020B0604020202020204" pitchFamily="34" charset="0"/>
              </a:rPr>
              <a:t>A7</a:t>
            </a:r>
            <a:r>
              <a:rPr lang="lv-LV" sz="1400" b="1" dirty="0">
                <a:latin typeface="Arial" panose="020B0604020202020204" pitchFamily="34" charset="0"/>
                <a:cs typeface="Arial" panose="020B0604020202020204" pitchFamily="34" charset="0"/>
              </a:rPr>
              <a:t>. Cik lielā mērā Jūs piekrītat vai nepiekrītat šādiem apgalvojumiem par rūpnieciskā īpašuma aizsardzību?</a:t>
            </a:r>
            <a:endParaRPr lang="lv-LV" sz="1400" noProof="1">
              <a:latin typeface="Arial" panose="020B0604020202020204" pitchFamily="34" charset="0"/>
              <a:cs typeface="Arial" panose="020B0604020202020204" pitchFamily="34" charset="0"/>
            </a:endParaRPr>
          </a:p>
        </p:txBody>
      </p:sp>
      <p:sp>
        <p:nvSpPr>
          <p:cNvPr id="6" name="TextBox 5"/>
          <p:cNvSpPr txBox="1"/>
          <p:nvPr/>
        </p:nvSpPr>
        <p:spPr>
          <a:xfrm>
            <a:off x="3403567" y="6039715"/>
            <a:ext cx="5531886" cy="400110"/>
          </a:xfrm>
          <a:prstGeom prst="rect">
            <a:avLst/>
          </a:prstGeom>
          <a:noFill/>
        </p:spPr>
        <p:txBody>
          <a:bodyPr wrap="square" rtlCol="0">
            <a:spAutoFit/>
          </a:bodyPr>
          <a:lstStyle/>
          <a:p>
            <a:pPr algn="ctr"/>
            <a:r>
              <a:rPr lang="lv-LV" sz="1000" i="1" dirty="0" smtClean="0">
                <a:latin typeface="Arial" panose="020B0604020202020204" pitchFamily="34" charset="0"/>
                <a:cs typeface="Arial" panose="020B0604020202020204" pitchFamily="34" charset="0"/>
              </a:rPr>
              <a:t>Bāze: visi respondenti, (skatīt «n=» grafikā)</a:t>
            </a:r>
          </a:p>
          <a:p>
            <a:pPr algn="ctr"/>
            <a:r>
              <a:rPr lang="pt-BR" sz="1000" i="1" noProof="1">
                <a:latin typeface="Arial" panose="020B0604020202020204" pitchFamily="34" charset="0"/>
                <a:cs typeface="Arial" panose="020B0604020202020204" pitchFamily="34" charset="0"/>
              </a:rPr>
              <a:t>*Pirmo reizi minēts 2024. </a:t>
            </a:r>
            <a:r>
              <a:rPr lang="pt-BR" sz="1000" i="1" noProof="1" smtClean="0">
                <a:latin typeface="Arial" panose="020B0604020202020204" pitchFamily="34" charset="0"/>
                <a:cs typeface="Arial" panose="020B0604020202020204" pitchFamily="34" charset="0"/>
              </a:rPr>
              <a:t>gadā</a:t>
            </a:r>
            <a:endParaRPr lang="lv-LV" sz="1000" i="1" noProof="1">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lc="http://schemas.openxmlformats.org/drawingml/2006/lockedCanvas" xmlns="" xmlns:a16="http://schemas.microsoft.com/office/drawing/2014/main" xmlns:xdr="http://schemas.openxmlformats.org/drawingml/2006/spreadsheetDrawing" id="{00000000-0008-0000-0100-00002D000000}"/>
              </a:ext>
            </a:extLst>
          </p:cNvPr>
          <p:cNvGraphicFramePr>
            <a:graphicFrameLocks/>
          </p:cNvGraphicFramePr>
          <p:nvPr>
            <p:extLst>
              <p:ext uri="{D42A27DB-BD31-4B8C-83A1-F6EECF244321}">
                <p14:modId xmlns:p14="http://schemas.microsoft.com/office/powerpoint/2010/main" val="3267975269"/>
              </p:ext>
            </p:extLst>
          </p:nvPr>
        </p:nvGraphicFramePr>
        <p:xfrm>
          <a:off x="1251284" y="1171171"/>
          <a:ext cx="9705474" cy="474315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9C167178-EF55-485E-AA9E-00B6FD4E37CC}" type="slidenum">
              <a:rPr lang="en-US" smtClean="0"/>
              <a:t>23</a:t>
            </a:fld>
            <a:endParaRPr lang="en-US"/>
          </a:p>
        </p:txBody>
      </p:sp>
    </p:spTree>
    <p:extLst>
      <p:ext uri="{BB962C8B-B14F-4D97-AF65-F5344CB8AC3E}">
        <p14:creationId xmlns:p14="http://schemas.microsoft.com/office/powerpoint/2010/main" val="543930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a:solidFill>
                  <a:srgbClr val="840C56"/>
                </a:solidFill>
                <a:latin typeface="Arial" panose="020B0604020202020204" pitchFamily="34" charset="0"/>
                <a:cs typeface="Arial" panose="020B0604020202020204" pitchFamily="34" charset="0"/>
              </a:rPr>
              <a:t>1.6. Uzskati par tiesību uz rūpniecisko īpašumu nostiprināšanu</a:t>
            </a: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561474" y="738000"/>
            <a:ext cx="11232000" cy="523220"/>
          </a:xfrm>
          <a:prstGeom prst="rect">
            <a:avLst/>
          </a:prstGeom>
          <a:noFill/>
        </p:spPr>
        <p:txBody>
          <a:bodyPr wrap="square" rtlCol="0">
            <a:spAutoFit/>
          </a:bodyPr>
          <a:lstStyle/>
          <a:p>
            <a:pPr algn="ctr"/>
            <a:r>
              <a:rPr lang="lv-LV" sz="1400" b="1" dirty="0">
                <a:latin typeface="Arial" panose="020B0604020202020204" pitchFamily="34" charset="0"/>
                <a:cs typeface="Arial" panose="020B0604020202020204" pitchFamily="34" charset="0"/>
              </a:rPr>
              <a:t>A24. Ir izskanējuši dažādi apgalvojumi par rūpniecisko īpašumu. Cik lielā mērā Jūs piekrītat vai nepiekrītat šādiem apgalvojumiem?</a:t>
            </a:r>
            <a:endParaRPr lang="lv-LV" sz="1400" noProof="1">
              <a:latin typeface="Arial" panose="020B0604020202020204" pitchFamily="34" charset="0"/>
              <a:cs typeface="Arial" panose="020B0604020202020204" pitchFamily="34" charset="0"/>
            </a:endParaRPr>
          </a:p>
        </p:txBody>
      </p:sp>
      <p:sp>
        <p:nvSpPr>
          <p:cNvPr id="6" name="TextBox 5"/>
          <p:cNvSpPr txBox="1"/>
          <p:nvPr/>
        </p:nvSpPr>
        <p:spPr>
          <a:xfrm>
            <a:off x="3403567" y="6039715"/>
            <a:ext cx="5652000" cy="707886"/>
          </a:xfrm>
          <a:prstGeom prst="rect">
            <a:avLst/>
          </a:prstGeom>
          <a:noFill/>
        </p:spPr>
        <p:txBody>
          <a:bodyPr wrap="square" rtlCol="0">
            <a:spAutoFit/>
          </a:bodyPr>
          <a:lstStyle/>
          <a:p>
            <a:pPr algn="ctr"/>
            <a:r>
              <a:rPr lang="lv-LV" sz="1000" i="1" dirty="0" smtClean="0">
                <a:latin typeface="Arial" panose="020B0604020202020204" pitchFamily="34" charset="0"/>
                <a:cs typeface="Arial" panose="020B0604020202020204" pitchFamily="34" charset="0"/>
              </a:rPr>
              <a:t>Bāze: visi respondenti, (skatīt «n=» grafikā)</a:t>
            </a:r>
          </a:p>
          <a:p>
            <a:pPr algn="ctr"/>
            <a:r>
              <a:rPr lang="lv-LV" sz="1000" i="1" noProof="1">
                <a:latin typeface="Arial" panose="020B0604020202020204" pitchFamily="34" charset="0"/>
                <a:cs typeface="Arial" panose="020B0604020202020204" pitchFamily="34" charset="0"/>
              </a:rPr>
              <a:t>*Atbilžu varianta formulējums līdz 2022. gadam: "Rūpnieciskā īpašuma tiesību reģistrēšana mazina iespēju, ka konkurenti nokopē/nozog ideju, saražo un piedāvā pārdošanai līdzīgas preces"</a:t>
            </a:r>
          </a:p>
        </p:txBody>
      </p:sp>
      <p:graphicFrame>
        <p:nvGraphicFramePr>
          <p:cNvPr id="8" name="Chart 7">
            <a:extLst>
              <a:ext uri="{FF2B5EF4-FFF2-40B4-BE49-F238E27FC236}">
                <a16:creationId xmlns:lc="http://schemas.openxmlformats.org/drawingml/2006/lockedCanvas" xmlns="" xmlns:a16="http://schemas.microsoft.com/office/drawing/2014/main" xmlns:xdr="http://schemas.openxmlformats.org/drawingml/2006/spreadsheetDrawing" id="{00000000-0008-0000-0100-00002A000000}"/>
              </a:ext>
            </a:extLst>
          </p:cNvPr>
          <p:cNvGraphicFramePr>
            <a:graphicFrameLocks/>
          </p:cNvGraphicFramePr>
          <p:nvPr>
            <p:extLst>
              <p:ext uri="{D42A27DB-BD31-4B8C-83A1-F6EECF244321}">
                <p14:modId xmlns:p14="http://schemas.microsoft.com/office/powerpoint/2010/main" val="1210343609"/>
              </p:ext>
            </p:extLst>
          </p:nvPr>
        </p:nvGraphicFramePr>
        <p:xfrm>
          <a:off x="1228725" y="1261220"/>
          <a:ext cx="9734550" cy="44942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9C167178-EF55-485E-AA9E-00B6FD4E37CC}" type="slidenum">
              <a:rPr lang="en-US" smtClean="0"/>
              <a:t>24</a:t>
            </a:fld>
            <a:endParaRPr lang="en-US"/>
          </a:p>
        </p:txBody>
      </p:sp>
    </p:spTree>
    <p:extLst>
      <p:ext uri="{BB962C8B-B14F-4D97-AF65-F5344CB8AC3E}">
        <p14:creationId xmlns:p14="http://schemas.microsoft.com/office/powerpoint/2010/main" val="25659199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a:solidFill>
                  <a:srgbClr val="840C56"/>
                </a:solidFill>
                <a:latin typeface="Arial" panose="020B0604020202020204" pitchFamily="34" charset="0"/>
                <a:cs typeface="Arial" panose="020B0604020202020204" pitchFamily="34" charset="0"/>
              </a:rPr>
              <a:t>1.6. Uzskati par tiesību uz rūpniecisko īpašumu nostiprināšanu</a:t>
            </a: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561474" y="738000"/>
            <a:ext cx="11232000" cy="307777"/>
          </a:xfrm>
          <a:prstGeom prst="rect">
            <a:avLst/>
          </a:prstGeom>
          <a:noFill/>
        </p:spPr>
        <p:txBody>
          <a:bodyPr wrap="square" rtlCol="0">
            <a:spAutoFit/>
          </a:bodyPr>
          <a:lstStyle/>
          <a:p>
            <a:pPr algn="ctr"/>
            <a:r>
              <a:rPr lang="lv-LV" sz="1400" b="1" dirty="0" smtClean="0">
                <a:latin typeface="Arial" panose="020B0604020202020204" pitchFamily="34" charset="0"/>
                <a:cs typeface="Arial" panose="020B0604020202020204" pitchFamily="34" charset="0"/>
              </a:rPr>
              <a:t>A18. </a:t>
            </a:r>
            <a:r>
              <a:rPr lang="lv-LV" sz="1400" b="1" dirty="0">
                <a:latin typeface="Arial" panose="020B0604020202020204" pitchFamily="34" charset="0"/>
                <a:cs typeface="Arial" panose="020B0604020202020204" pitchFamily="34" charset="0"/>
              </a:rPr>
              <a:t>Kas, Jūsuprāt, ir galvenie iemesli, kāpēc uzņēmumam vajadzētu nostiprināt tiesības uz rūpniecisko īpašumu?</a:t>
            </a:r>
            <a:endParaRPr lang="lv-LV" sz="1400" noProof="1">
              <a:latin typeface="Arial" panose="020B0604020202020204" pitchFamily="34" charset="0"/>
              <a:cs typeface="Arial" panose="020B0604020202020204" pitchFamily="34" charset="0"/>
            </a:endParaRPr>
          </a:p>
        </p:txBody>
      </p:sp>
      <p:sp>
        <p:nvSpPr>
          <p:cNvPr id="6" name="TextBox 5"/>
          <p:cNvSpPr txBox="1"/>
          <p:nvPr/>
        </p:nvSpPr>
        <p:spPr>
          <a:xfrm>
            <a:off x="3403567" y="6039715"/>
            <a:ext cx="5652000" cy="400110"/>
          </a:xfrm>
          <a:prstGeom prst="rect">
            <a:avLst/>
          </a:prstGeom>
          <a:noFill/>
        </p:spPr>
        <p:txBody>
          <a:bodyPr wrap="square" rtlCol="0">
            <a:spAutoFit/>
          </a:bodyPr>
          <a:lstStyle/>
          <a:p>
            <a:pPr algn="ctr"/>
            <a:r>
              <a:rPr lang="lv-LV" sz="1000" i="1" dirty="0" smtClean="0">
                <a:latin typeface="Arial" panose="020B0604020202020204" pitchFamily="34" charset="0"/>
                <a:cs typeface="Arial" panose="020B0604020202020204" pitchFamily="34" charset="0"/>
              </a:rPr>
              <a:t>Bāze: visi respondenti, (skatīt «n=» grafikā)</a:t>
            </a:r>
          </a:p>
          <a:p>
            <a:pPr algn="ctr"/>
            <a:r>
              <a:rPr lang="lv-LV" sz="1000" i="1" noProof="1" smtClean="0">
                <a:latin typeface="Arial" panose="020B0604020202020204" pitchFamily="34" charset="0"/>
                <a:cs typeface="Arial" panose="020B0604020202020204" pitchFamily="34" charset="0"/>
              </a:rPr>
              <a:t>Vairākatbilžu jautājums (% summa &gt; 100)</a:t>
            </a:r>
            <a:endParaRPr lang="lv-LV" sz="1000" i="1" noProof="1">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lc="http://schemas.openxmlformats.org/drawingml/2006/lockedCanvas" xmlns="" xmlns:a16="http://schemas.microsoft.com/office/drawing/2014/main" xmlns:xdr="http://schemas.openxmlformats.org/drawingml/2006/spreadsheetDrawing" id="{00000000-0008-0000-0100-000037000000}"/>
              </a:ext>
            </a:extLst>
          </p:cNvPr>
          <p:cNvGraphicFramePr>
            <a:graphicFrameLocks/>
          </p:cNvGraphicFramePr>
          <p:nvPr>
            <p:extLst>
              <p:ext uri="{D42A27DB-BD31-4B8C-83A1-F6EECF244321}">
                <p14:modId xmlns:p14="http://schemas.microsoft.com/office/powerpoint/2010/main" val="2789677231"/>
              </p:ext>
            </p:extLst>
          </p:nvPr>
        </p:nvGraphicFramePr>
        <p:xfrm>
          <a:off x="1588168" y="1251284"/>
          <a:ext cx="8967537" cy="4719579"/>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9C167178-EF55-485E-AA9E-00B6FD4E37CC}" type="slidenum">
              <a:rPr lang="en-US" smtClean="0"/>
              <a:t>25</a:t>
            </a:fld>
            <a:endParaRPr lang="en-US"/>
          </a:p>
        </p:txBody>
      </p:sp>
    </p:spTree>
    <p:extLst>
      <p:ext uri="{BB962C8B-B14F-4D97-AF65-F5344CB8AC3E}">
        <p14:creationId xmlns:p14="http://schemas.microsoft.com/office/powerpoint/2010/main" val="917123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a:solidFill>
                  <a:srgbClr val="840C56"/>
                </a:solidFill>
                <a:latin typeface="Arial" panose="020B0604020202020204" pitchFamily="34" charset="0"/>
                <a:cs typeface="Arial" panose="020B0604020202020204" pitchFamily="34" charset="0"/>
              </a:rPr>
              <a:t>1.6. Uzskati par tiesību uz rūpniecisko īpašumu nostiprināšanu</a:t>
            </a: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561474" y="738000"/>
            <a:ext cx="11232000" cy="307777"/>
          </a:xfrm>
          <a:prstGeom prst="rect">
            <a:avLst/>
          </a:prstGeom>
          <a:noFill/>
        </p:spPr>
        <p:txBody>
          <a:bodyPr wrap="square" rtlCol="0">
            <a:spAutoFit/>
          </a:bodyPr>
          <a:lstStyle/>
          <a:p>
            <a:pPr algn="ctr"/>
            <a:r>
              <a:rPr lang="lv-LV" sz="1400" b="1" dirty="0" smtClean="0">
                <a:latin typeface="Arial" panose="020B0604020202020204" pitchFamily="34" charset="0"/>
                <a:cs typeface="Arial" panose="020B0604020202020204" pitchFamily="34" charset="0"/>
              </a:rPr>
              <a:t>A19. </a:t>
            </a:r>
            <a:r>
              <a:rPr lang="lv-LV" sz="1400" b="1" dirty="0">
                <a:latin typeface="Arial" panose="020B0604020202020204" pitchFamily="34" charset="0"/>
                <a:cs typeface="Arial" panose="020B0604020202020204" pitchFamily="34" charset="0"/>
              </a:rPr>
              <a:t>Vai, Jūsuprāt, būtu noderīgi, ja Patentu valde uzņēmējiem piedāvātu šādas iespējas…</a:t>
            </a:r>
            <a:endParaRPr lang="lv-LV" sz="1400" noProof="1">
              <a:latin typeface="Arial" panose="020B0604020202020204" pitchFamily="34" charset="0"/>
              <a:cs typeface="Arial" panose="020B0604020202020204" pitchFamily="34" charset="0"/>
            </a:endParaRPr>
          </a:p>
        </p:txBody>
      </p:sp>
      <p:sp>
        <p:nvSpPr>
          <p:cNvPr id="6" name="TextBox 5"/>
          <p:cNvSpPr txBox="1"/>
          <p:nvPr/>
        </p:nvSpPr>
        <p:spPr>
          <a:xfrm>
            <a:off x="2569751" y="6013100"/>
            <a:ext cx="7215446" cy="400110"/>
          </a:xfrm>
          <a:prstGeom prst="rect">
            <a:avLst/>
          </a:prstGeom>
          <a:noFill/>
        </p:spPr>
        <p:txBody>
          <a:bodyPr wrap="square" rtlCol="0">
            <a:spAutoFit/>
          </a:bodyPr>
          <a:lstStyle/>
          <a:p>
            <a:pPr algn="ctr"/>
            <a:r>
              <a:rPr lang="lv-LV" sz="1000" i="1" dirty="0" smtClean="0">
                <a:latin typeface="Arial" panose="020B0604020202020204" pitchFamily="34" charset="0"/>
                <a:cs typeface="Arial" panose="020B0604020202020204" pitchFamily="34" charset="0"/>
              </a:rPr>
              <a:t>Bāze: respondenti, kuri neuzskatu, ka uzņēmumam nav nepieciešams nostiprināt tiesības uz rūpniecisko īpašumu, n=2151</a:t>
            </a:r>
          </a:p>
          <a:p>
            <a:pPr algn="ctr"/>
            <a:r>
              <a:rPr lang="lv-LV" sz="1000" i="1" noProof="1" smtClean="0">
                <a:latin typeface="Arial" panose="020B0604020202020204" pitchFamily="34" charset="0"/>
                <a:cs typeface="Arial" panose="020B0604020202020204" pitchFamily="34" charset="0"/>
              </a:rPr>
              <a:t>Vairākatbilžu jautājums (% summa &gt; 100)</a:t>
            </a:r>
            <a:endParaRPr lang="lv-LV" sz="1000" i="1" noProof="1">
              <a:latin typeface="Arial" panose="020B0604020202020204" pitchFamily="34" charset="0"/>
              <a:cs typeface="Arial" panose="020B0604020202020204" pitchFamily="34" charset="0"/>
            </a:endParaRPr>
          </a:p>
        </p:txBody>
      </p:sp>
      <p:graphicFrame>
        <p:nvGraphicFramePr>
          <p:cNvPr id="8" name="Chart 7">
            <a:extLst>
              <a:ext uri="{FF2B5EF4-FFF2-40B4-BE49-F238E27FC236}">
                <a16:creationId xmlns:lc="http://schemas.openxmlformats.org/drawingml/2006/lockedCanvas" xmlns="" xmlns:a16="http://schemas.microsoft.com/office/drawing/2014/main" xmlns:xdr="http://schemas.openxmlformats.org/drawingml/2006/spreadsheetDrawing" id="{3E292300-2160-4998-9B84-DEA187AF2319}"/>
              </a:ext>
            </a:extLst>
          </p:cNvPr>
          <p:cNvGraphicFramePr>
            <a:graphicFrameLocks/>
          </p:cNvGraphicFramePr>
          <p:nvPr>
            <p:extLst>
              <p:ext uri="{D42A27DB-BD31-4B8C-83A1-F6EECF244321}">
                <p14:modId xmlns:p14="http://schemas.microsoft.com/office/powerpoint/2010/main" val="924018257"/>
              </p:ext>
            </p:extLst>
          </p:nvPr>
        </p:nvGraphicFramePr>
        <p:xfrm>
          <a:off x="1883442" y="1600626"/>
          <a:ext cx="8541958" cy="385762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9C167178-EF55-485E-AA9E-00B6FD4E37CC}" type="slidenum">
              <a:rPr lang="en-US" smtClean="0"/>
              <a:t>26</a:t>
            </a:fld>
            <a:endParaRPr lang="en-US"/>
          </a:p>
        </p:txBody>
      </p:sp>
    </p:spTree>
    <p:extLst>
      <p:ext uri="{BB962C8B-B14F-4D97-AF65-F5344CB8AC3E}">
        <p14:creationId xmlns:p14="http://schemas.microsoft.com/office/powerpoint/2010/main" val="36711804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a:solidFill>
                  <a:srgbClr val="840C56"/>
                </a:solidFill>
                <a:latin typeface="Arial" panose="020B0604020202020204" pitchFamily="34" charset="0"/>
                <a:cs typeface="Arial" panose="020B0604020202020204" pitchFamily="34" charset="0"/>
              </a:rPr>
              <a:t>1.6. Uzskati par tiesību uz rūpniecisko īpašumu nostiprināšanu</a:t>
            </a: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561474" y="738000"/>
            <a:ext cx="11232000" cy="307777"/>
          </a:xfrm>
          <a:prstGeom prst="rect">
            <a:avLst/>
          </a:prstGeom>
          <a:noFill/>
        </p:spPr>
        <p:txBody>
          <a:bodyPr wrap="square" rtlCol="0">
            <a:spAutoFit/>
          </a:bodyPr>
          <a:lstStyle/>
          <a:p>
            <a:pPr algn="ctr"/>
            <a:r>
              <a:rPr lang="lv-LV" sz="1400" b="1" dirty="0" smtClean="0">
                <a:latin typeface="Arial" panose="020B0604020202020204" pitchFamily="34" charset="0"/>
                <a:cs typeface="Arial" panose="020B0604020202020204" pitchFamily="34" charset="0"/>
              </a:rPr>
              <a:t>A19. </a:t>
            </a:r>
            <a:r>
              <a:rPr lang="lv-LV" sz="1400" b="1" dirty="0">
                <a:latin typeface="Arial" panose="020B0604020202020204" pitchFamily="34" charset="0"/>
                <a:cs typeface="Arial" panose="020B0604020202020204" pitchFamily="34" charset="0"/>
              </a:rPr>
              <a:t>Vai, Jūsuprāt, būtu noderīgi, ja Patentu valde uzņēmējiem piedāvātu šādas iespējas…</a:t>
            </a:r>
            <a:endParaRPr lang="lv-LV" sz="1400" noProof="1">
              <a:latin typeface="Arial" panose="020B0604020202020204" pitchFamily="34" charset="0"/>
              <a:cs typeface="Arial" panose="020B0604020202020204" pitchFamily="34" charset="0"/>
            </a:endParaRPr>
          </a:p>
        </p:txBody>
      </p:sp>
      <p:sp>
        <p:nvSpPr>
          <p:cNvPr id="5" name="TextBox 4"/>
          <p:cNvSpPr txBox="1"/>
          <p:nvPr/>
        </p:nvSpPr>
        <p:spPr>
          <a:xfrm>
            <a:off x="780682" y="1123292"/>
            <a:ext cx="5245769" cy="5816977"/>
          </a:xfrm>
          <a:prstGeom prst="rect">
            <a:avLst/>
          </a:prstGeom>
          <a:noFill/>
        </p:spPr>
        <p:txBody>
          <a:bodyPr wrap="square" rtlCol="0">
            <a:spAutoFit/>
          </a:bodyPr>
          <a:lstStyle/>
          <a:p>
            <a:endParaRPr lang="lv-LV" sz="1200" b="1" u="sng" dirty="0" smtClean="0">
              <a:latin typeface="Arial" panose="020B0604020202020204" pitchFamily="34" charset="0"/>
              <a:cs typeface="Arial" panose="020B0604020202020204" pitchFamily="34" charset="0"/>
            </a:endParaRPr>
          </a:p>
          <a:p>
            <a:pPr algn="just"/>
            <a:r>
              <a:rPr lang="lv-LV" sz="1200" b="1" u="sng" noProof="1" smtClean="0">
                <a:latin typeface="Arial" panose="020B0604020202020204" pitchFamily="34" charset="0"/>
                <a:cs typeface="Arial" panose="020B0604020202020204" pitchFamily="34" charset="0"/>
              </a:rPr>
              <a:t>Papildus rīki, apmācības, konsultācijas</a:t>
            </a:r>
          </a:p>
          <a:p>
            <a:pPr algn="just"/>
            <a:r>
              <a:rPr lang="lv-LV" sz="1200" b="1" noProof="1" smtClean="0">
                <a:latin typeface="Arial" panose="020B0604020202020204" pitchFamily="34" charset="0"/>
                <a:cs typeface="Arial" panose="020B0604020202020204" pitchFamily="34" charset="0"/>
              </a:rPr>
              <a:t>Minēts 3 reizes:</a:t>
            </a:r>
          </a:p>
          <a:p>
            <a:pPr marL="171450" indent="-1714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Viegli uztverami, informatīvi materiāli</a:t>
            </a:r>
          </a:p>
          <a:p>
            <a:pPr algn="just"/>
            <a:r>
              <a:rPr lang="lv-LV" sz="1200" b="1" noProof="1" smtClean="0">
                <a:latin typeface="Arial" panose="020B0604020202020204" pitchFamily="34" charset="0"/>
                <a:cs typeface="Arial" panose="020B0604020202020204" pitchFamily="34" charset="0"/>
              </a:rPr>
              <a:t>Minēts 2 reizes:</a:t>
            </a:r>
          </a:p>
          <a:p>
            <a:pPr marL="171450" indent="-1714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izstrādāt izziņas materiālu soli pa solim katrā no dizaina, patenta, prečuzīmes reģistrēšanas soļiem un izmaksām</a:t>
            </a:r>
          </a:p>
          <a:p>
            <a:pPr marL="171450" indent="-1714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konsultācijas pa telefonu</a:t>
            </a:r>
          </a:p>
          <a:p>
            <a:pPr algn="just"/>
            <a:r>
              <a:rPr lang="lv-LV" sz="1200" b="1" noProof="1" smtClean="0">
                <a:latin typeface="Arial" panose="020B0604020202020204" pitchFamily="34" charset="0"/>
                <a:cs typeface="Arial" panose="020B0604020202020204" pitchFamily="34" charset="0"/>
              </a:rPr>
              <a:t>Minēts 1 reizi:</a:t>
            </a:r>
          </a:p>
          <a:p>
            <a:pPr marL="171450" indent="-1714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datubāžu izmantošana, informācijas meklēšana un pārbaude</a:t>
            </a:r>
          </a:p>
          <a:p>
            <a:pPr marL="171450" indent="-1714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izmaksu aprēķina rīks </a:t>
            </a:r>
          </a:p>
          <a:p>
            <a:pPr marL="171450" indent="-1714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īsas un informatīvas infografikas</a:t>
            </a:r>
          </a:p>
          <a:p>
            <a:pPr marL="171450" indent="-1714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īsus video, kā reģistrēt preču zīmi vai veikt citus procesus no A-Z</a:t>
            </a:r>
          </a:p>
          <a:p>
            <a:pPr marL="171450" indent="-1714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patentmeklējuma rīks</a:t>
            </a:r>
          </a:p>
          <a:p>
            <a:pPr marL="171450" indent="-1714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vēlētos tomēr advancētas apmācības</a:t>
            </a:r>
          </a:p>
          <a:p>
            <a:pPr algn="just"/>
            <a:endParaRPr lang="lv-LV" sz="1200" noProof="1" smtClean="0">
              <a:latin typeface="Arial" panose="020B0604020202020204" pitchFamily="34" charset="0"/>
              <a:cs typeface="Arial" panose="020B0604020202020204" pitchFamily="34" charset="0"/>
            </a:endParaRPr>
          </a:p>
          <a:p>
            <a:pPr algn="just"/>
            <a:r>
              <a:rPr lang="lv-LV" sz="1200" b="1" u="sng" noProof="1" smtClean="0">
                <a:latin typeface="Arial" panose="020B0604020202020204" pitchFamily="34" charset="0"/>
                <a:cs typeface="Arial" panose="020B0604020202020204" pitchFamily="34" charset="0"/>
              </a:rPr>
              <a:t>Mājaslapas un citu komunikācijas kanālu pilnveidošana</a:t>
            </a:r>
          </a:p>
          <a:p>
            <a:pPr algn="just"/>
            <a:r>
              <a:rPr lang="lv-LV" sz="1200" b="1" noProof="1" smtClean="0">
                <a:latin typeface="Arial" panose="020B0604020202020204" pitchFamily="34" charset="0"/>
                <a:cs typeface="Arial" panose="020B0604020202020204" pitchFamily="34" charset="0"/>
              </a:rPr>
              <a:t>Minēts 1 reizi:</a:t>
            </a:r>
          </a:p>
          <a:p>
            <a:pPr marL="171450" indent="-1714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atvērts un pieejams komunikācijas kanāls īsām uzziņām</a:t>
            </a:r>
          </a:p>
          <a:p>
            <a:pPr marL="171450" indent="-1714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ērta informācija internetā</a:t>
            </a:r>
          </a:p>
          <a:p>
            <a:pPr marL="171450" indent="-1714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ērti pieejama informācija PV mājas lapā</a:t>
            </a:r>
          </a:p>
          <a:p>
            <a:pPr marL="171450" indent="-1714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informatīvas kampaņas</a:t>
            </a:r>
          </a:p>
          <a:p>
            <a:pPr marL="171450" indent="-1714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informēšana caur e-mail</a:t>
            </a:r>
          </a:p>
          <a:p>
            <a:pPr marL="171450" indent="-1714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nodrošināt informācijas ērtu pieejamību publiskajā vidē, sociālajos tīklos, medijos</a:t>
            </a:r>
          </a:p>
          <a:p>
            <a:pPr marL="171450" indent="-1714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saīsinājumi neuzlabos komunikāciju</a:t>
            </a:r>
          </a:p>
          <a:p>
            <a:pPr marL="171450" indent="-1714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saprotama un vienkāršota komunikācija</a:t>
            </a:r>
          </a:p>
          <a:p>
            <a:pPr marL="171450" indent="-1714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vienkārši mājas lapa,  kur viss skaidri un saprotami aprakstīts par procesu, ieguvumiem un izmaksām, bet pats galvenais, ja organizācija palīdz aizsargāt savas tiesības, pārkāpumu gadījumos</a:t>
            </a:r>
          </a:p>
          <a:p>
            <a:endParaRPr lang="en-US" sz="1200" b="1" u="sng" dirty="0">
              <a:latin typeface="Arial" panose="020B0604020202020204" pitchFamily="34" charset="0"/>
              <a:cs typeface="Arial" panose="020B0604020202020204" pitchFamily="34" charset="0"/>
            </a:endParaRPr>
          </a:p>
        </p:txBody>
      </p:sp>
      <p:sp>
        <p:nvSpPr>
          <p:cNvPr id="9" name="TextBox 8"/>
          <p:cNvSpPr txBox="1"/>
          <p:nvPr/>
        </p:nvSpPr>
        <p:spPr>
          <a:xfrm>
            <a:off x="6177474" y="1785582"/>
            <a:ext cx="5245769" cy="4893647"/>
          </a:xfrm>
          <a:prstGeom prst="rect">
            <a:avLst/>
          </a:prstGeom>
          <a:noFill/>
        </p:spPr>
        <p:txBody>
          <a:bodyPr wrap="square" rtlCol="0">
            <a:spAutoFit/>
          </a:bodyPr>
          <a:lstStyle/>
          <a:p>
            <a:pPr algn="just"/>
            <a:r>
              <a:rPr lang="lv-LV" sz="1200" b="1" u="sng" noProof="1" smtClean="0">
                <a:latin typeface="Arial" panose="020B0604020202020204" pitchFamily="34" charset="0"/>
                <a:cs typeface="Arial" panose="020B0604020202020204" pitchFamily="34" charset="0"/>
              </a:rPr>
              <a:t>Finansiāla rakstura atbalsts</a:t>
            </a:r>
          </a:p>
          <a:p>
            <a:pPr algn="just"/>
            <a:r>
              <a:rPr lang="lv-LV" sz="1200" b="1" noProof="1" smtClean="0">
                <a:latin typeface="Arial" panose="020B0604020202020204" pitchFamily="34" charset="0"/>
                <a:cs typeface="Arial" panose="020B0604020202020204" pitchFamily="34" charset="0"/>
              </a:rPr>
              <a:t>Minēts 2 reizes:</a:t>
            </a:r>
          </a:p>
          <a:p>
            <a:pPr marL="171450" indent="-1714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bezmaksas iespēja reģistrēt zīmi</a:t>
            </a:r>
          </a:p>
          <a:p>
            <a:pPr algn="just"/>
            <a:r>
              <a:rPr lang="lv-LV" sz="1200" b="1" noProof="1" smtClean="0">
                <a:latin typeface="Arial" panose="020B0604020202020204" pitchFamily="34" charset="0"/>
                <a:cs typeface="Arial" panose="020B0604020202020204" pitchFamily="34" charset="0"/>
              </a:rPr>
              <a:t>Minēts 1 reizi:</a:t>
            </a:r>
          </a:p>
          <a:p>
            <a:pPr marL="171450" indent="-1714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finansiālā atbalsta pieejamību</a:t>
            </a:r>
          </a:p>
          <a:p>
            <a:pPr marL="171450" indent="-1714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Lidzfinansēšana</a:t>
            </a:r>
          </a:p>
          <a:p>
            <a:pPr marL="171450" indent="-1714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Nauda</a:t>
            </a:r>
          </a:p>
          <a:p>
            <a:pPr marL="171450" indent="-1714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piedāvātu labāku nodokļu atvieglojumus jaunajiem uzņēmējiem līdz 3 gadi vai peļņa 500000</a:t>
            </a:r>
          </a:p>
          <a:p>
            <a:pPr marL="171450" indent="-1714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plašāks Valsts atbalsts (atbalstīto patentu vienības)</a:t>
            </a:r>
          </a:p>
          <a:p>
            <a:pPr marL="171450" indent="-171450" algn="just">
              <a:buFont typeface="Arial" panose="020B0604020202020204" pitchFamily="34" charset="0"/>
              <a:buChar char="•"/>
            </a:pPr>
            <a:endParaRPr lang="lv-LV" sz="1200" noProof="1" smtClean="0">
              <a:latin typeface="Arial" panose="020B0604020202020204" pitchFamily="34" charset="0"/>
              <a:cs typeface="Arial" panose="020B0604020202020204" pitchFamily="34" charset="0"/>
            </a:endParaRPr>
          </a:p>
          <a:p>
            <a:pPr algn="just"/>
            <a:r>
              <a:rPr lang="lv-LV" sz="1200" b="1" u="sng" noProof="1" smtClean="0">
                <a:latin typeface="Arial" panose="020B0604020202020204" pitchFamily="34" charset="0"/>
                <a:cs typeface="Arial" panose="020B0604020202020204" pitchFamily="34" charset="0"/>
              </a:rPr>
              <a:t>Cits</a:t>
            </a:r>
          </a:p>
          <a:p>
            <a:pPr algn="just"/>
            <a:r>
              <a:rPr lang="lv-LV" sz="1200" b="1" noProof="1" smtClean="0">
                <a:latin typeface="Arial" panose="020B0604020202020204" pitchFamily="34" charset="0"/>
                <a:cs typeface="Arial" panose="020B0604020202020204" pitchFamily="34" charset="0"/>
              </a:rPr>
              <a:t>Minēts 1 reizi:</a:t>
            </a:r>
          </a:p>
          <a:p>
            <a:pPr marL="171450" indent="-1714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aizsargātu mūsu valsts uzņēmējus juridiski</a:t>
            </a:r>
          </a:p>
          <a:p>
            <a:pPr marL="171450" indent="-1714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grūti pateikt, jo man nav bijusi nekāda pieredze ar šo, bet pieļauju, ka vietās, kur apgrozās ražojoši uzņēmēji, ir pieejams viss nepieciešamais (patiešām ceru, ka tā ir)</a:t>
            </a:r>
          </a:p>
          <a:p>
            <a:pPr marL="171450" indent="-1714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Patentu valdē reģistrētais uzņēmuma nosaukums netiktu reģistrēts Uzņēmumu reģistrā ar līdzīgu nosaukumu</a:t>
            </a:r>
          </a:p>
          <a:p>
            <a:pPr marL="171450" indent="-1714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sadarboties ar Policiju, jo uzņēmējam ir dārgi cīnīties ar pakaļdarinājumiem</a:t>
            </a:r>
          </a:p>
          <a:p>
            <a:pPr marL="171450" indent="-1714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ļoti labi video par preču zīmēm jau ir! Paldies</a:t>
            </a:r>
          </a:p>
          <a:p>
            <a:pPr marL="171450" indent="-1714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pēc manas pieredzes Patentu valdē strādā ļoti atsaucīgi darbinieki, kuri ir gatavi palīdzēt veikt nepieciešamos procesus, lai sasniegtu vēlamo rezultātu. </a:t>
            </a:r>
          </a:p>
          <a:p>
            <a:pPr marL="171450" indent="-171450" algn="just">
              <a:buFont typeface="Arial" panose="020B0604020202020204" pitchFamily="34" charset="0"/>
              <a:buChar char="•"/>
            </a:pPr>
            <a:endParaRPr lang="en-US" sz="1200" b="1" u="sng" dirty="0">
              <a:latin typeface="Arial" panose="020B0604020202020204" pitchFamily="34" charset="0"/>
              <a:cs typeface="Arial" panose="020B0604020202020204" pitchFamily="34" charset="0"/>
            </a:endParaRPr>
          </a:p>
        </p:txBody>
      </p:sp>
      <p:sp>
        <p:nvSpPr>
          <p:cNvPr id="7" name="TextBox 6"/>
          <p:cNvSpPr txBox="1"/>
          <p:nvPr/>
        </p:nvSpPr>
        <p:spPr>
          <a:xfrm>
            <a:off x="6329105" y="6517166"/>
            <a:ext cx="4283242" cy="252000"/>
          </a:xfrm>
          <a:prstGeom prst="rect">
            <a:avLst/>
          </a:prstGeom>
          <a:noFill/>
        </p:spPr>
        <p:txBody>
          <a:bodyPr wrap="square" rtlCol="0">
            <a:spAutoFit/>
          </a:bodyPr>
          <a:lstStyle/>
          <a:p>
            <a:r>
              <a:rPr lang="lv-LV" altLang="lv-LV" sz="1000" i="1" dirty="0" smtClean="0">
                <a:latin typeface="Arial" panose="020B0604020202020204" pitchFamily="34" charset="0"/>
                <a:cs typeface="Arial" panose="020B0604020202020204" pitchFamily="34" charset="0"/>
              </a:rPr>
              <a:t>Saglabāta </a:t>
            </a:r>
            <a:r>
              <a:rPr lang="lv-LV" altLang="lv-LV" sz="1000" i="1" dirty="0">
                <a:latin typeface="Arial" panose="020B0604020202020204" pitchFamily="34" charset="0"/>
                <a:cs typeface="Arial" panose="020B0604020202020204" pitchFamily="34" charset="0"/>
              </a:rPr>
              <a:t>respondentu orģinālā rakstība un stils</a:t>
            </a:r>
          </a:p>
          <a:p>
            <a:endParaRPr lang="en-US" sz="1000" dirty="0">
              <a:latin typeface="Arial" panose="020B0604020202020204" pitchFamily="34" charset="0"/>
              <a:cs typeface="Arial" panose="020B0604020202020204" pitchFamily="34" charset="0"/>
            </a:endParaRPr>
          </a:p>
        </p:txBody>
      </p:sp>
      <p:sp>
        <p:nvSpPr>
          <p:cNvPr id="10" name="TextBox 9"/>
          <p:cNvSpPr txBox="1"/>
          <p:nvPr/>
        </p:nvSpPr>
        <p:spPr>
          <a:xfrm>
            <a:off x="8470726" y="1123292"/>
            <a:ext cx="3559126" cy="584775"/>
          </a:xfrm>
          <a:prstGeom prst="rect">
            <a:avLst/>
          </a:prstGeom>
          <a:noFill/>
        </p:spPr>
        <p:txBody>
          <a:bodyPr wrap="square" rtlCol="0">
            <a:spAutoFit/>
          </a:bodyPr>
          <a:lstStyle/>
          <a:p>
            <a:pPr algn="r"/>
            <a:r>
              <a:rPr lang="lv-LV" sz="1600" b="1" dirty="0" smtClean="0">
                <a:solidFill>
                  <a:srgbClr val="840C56"/>
                </a:solidFill>
                <a:latin typeface="Arial" panose="020B0604020202020204" pitchFamily="34" charset="0"/>
                <a:cs typeface="Arial" panose="020B0604020202020204" pitchFamily="34" charset="0"/>
              </a:rPr>
              <a:t>Atbilžu varianta «Cits ieteikums» atšifrējums</a:t>
            </a:r>
            <a:endParaRPr lang="en-US" sz="1600" b="1" dirty="0">
              <a:solidFill>
                <a:srgbClr val="840C56"/>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9C167178-EF55-485E-AA9E-00B6FD4E37CC}" type="slidenum">
              <a:rPr lang="en-US" smtClean="0"/>
              <a:t>27</a:t>
            </a:fld>
            <a:endParaRPr lang="en-US"/>
          </a:p>
        </p:txBody>
      </p:sp>
    </p:spTree>
    <p:extLst>
      <p:ext uri="{BB962C8B-B14F-4D97-AF65-F5344CB8AC3E}">
        <p14:creationId xmlns:p14="http://schemas.microsoft.com/office/powerpoint/2010/main" val="2805040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a:solidFill>
                  <a:srgbClr val="840C56"/>
                </a:solidFill>
                <a:latin typeface="Arial" panose="020B0604020202020204" pitchFamily="34" charset="0"/>
                <a:cs typeface="Arial" panose="020B0604020202020204" pitchFamily="34" charset="0"/>
              </a:rPr>
              <a:t>1.6. Uzskati par tiesību uz rūpniecisko īpašumu nostiprināšanu</a:t>
            </a: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561474" y="738000"/>
            <a:ext cx="11232000" cy="523220"/>
          </a:xfrm>
          <a:prstGeom prst="rect">
            <a:avLst/>
          </a:prstGeom>
          <a:noFill/>
        </p:spPr>
        <p:txBody>
          <a:bodyPr wrap="square" rtlCol="0">
            <a:spAutoFit/>
          </a:bodyPr>
          <a:lstStyle/>
          <a:p>
            <a:pPr algn="ctr"/>
            <a:r>
              <a:rPr lang="lv-LV" sz="1400" b="1" dirty="0" smtClean="0">
                <a:latin typeface="Arial" panose="020B0604020202020204" pitchFamily="34" charset="0"/>
                <a:cs typeface="Arial" panose="020B0604020202020204" pitchFamily="34" charset="0"/>
              </a:rPr>
              <a:t>A20. </a:t>
            </a:r>
            <a:r>
              <a:rPr lang="lv-LV" sz="1400" b="1" dirty="0">
                <a:latin typeface="Arial" panose="020B0604020202020204" pitchFamily="34" charset="0"/>
                <a:cs typeface="Arial" panose="020B0604020202020204" pitchFamily="34" charset="0"/>
              </a:rPr>
              <a:t>Vai, Jūsuprāt, tas būtu noderīgi, ja uzņēmumi jau to reģistrācijas brīdī saņemtu informāciju par intelektuālā īpašuma aizsardzību (t.i</a:t>
            </a:r>
            <a:r>
              <a:rPr lang="lv-LV" sz="1400" b="1" dirty="0" smtClean="0">
                <a:latin typeface="Arial" panose="020B0604020202020204" pitchFamily="34" charset="0"/>
                <a:cs typeface="Arial" panose="020B0604020202020204" pitchFamily="34" charset="0"/>
              </a:rPr>
              <a:t>., </a:t>
            </a:r>
            <a:r>
              <a:rPr lang="lv-LV" sz="1400" b="1" dirty="0">
                <a:latin typeface="Arial" panose="020B0604020202020204" pitchFamily="34" charset="0"/>
                <a:cs typeface="Arial" panose="020B0604020202020204" pitchFamily="34" charset="0"/>
              </a:rPr>
              <a:t>kur, ko un kā Latvijā šajā jomā ir iespējams un ieteicams darīt)?</a:t>
            </a:r>
            <a:endParaRPr lang="lv-LV" sz="1400" noProof="1">
              <a:latin typeface="Arial" panose="020B0604020202020204" pitchFamily="34" charset="0"/>
              <a:cs typeface="Arial" panose="020B0604020202020204" pitchFamily="34" charset="0"/>
            </a:endParaRPr>
          </a:p>
        </p:txBody>
      </p:sp>
      <p:sp>
        <p:nvSpPr>
          <p:cNvPr id="6" name="TextBox 5"/>
          <p:cNvSpPr txBox="1"/>
          <p:nvPr/>
        </p:nvSpPr>
        <p:spPr>
          <a:xfrm>
            <a:off x="2569751" y="6013100"/>
            <a:ext cx="7215446" cy="246221"/>
          </a:xfrm>
          <a:prstGeom prst="rect">
            <a:avLst/>
          </a:prstGeom>
          <a:noFill/>
        </p:spPr>
        <p:txBody>
          <a:bodyPr wrap="square" rtlCol="0">
            <a:spAutoFit/>
          </a:bodyPr>
          <a:lstStyle/>
          <a:p>
            <a:pPr algn="ctr"/>
            <a:r>
              <a:rPr lang="lv-LV" sz="1000" i="1" dirty="0" smtClean="0">
                <a:latin typeface="Arial" panose="020B0604020202020204" pitchFamily="34" charset="0"/>
                <a:cs typeface="Arial" panose="020B0604020202020204" pitchFamily="34" charset="0"/>
              </a:rPr>
              <a:t>Bāze: visi respondenti, n=2318</a:t>
            </a:r>
          </a:p>
        </p:txBody>
      </p:sp>
      <p:graphicFrame>
        <p:nvGraphicFramePr>
          <p:cNvPr id="7" name="Chart 6">
            <a:extLst>
              <a:ext uri="{FF2B5EF4-FFF2-40B4-BE49-F238E27FC236}">
                <a16:creationId xmlns:lc="http://schemas.openxmlformats.org/drawingml/2006/lockedCanvas" xmlns:a16="http://schemas.microsoft.com/office/drawing/2014/main" xmlns="" xmlns:xdr="http://schemas.openxmlformats.org/drawingml/2006/spreadsheetDrawing" id="{035136CD-E992-47E3-9880-10554BE2C9CA}"/>
              </a:ext>
            </a:extLst>
          </p:cNvPr>
          <p:cNvGraphicFramePr>
            <a:graphicFrameLocks/>
          </p:cNvGraphicFramePr>
          <p:nvPr>
            <p:extLst>
              <p:ext uri="{D42A27DB-BD31-4B8C-83A1-F6EECF244321}">
                <p14:modId xmlns:p14="http://schemas.microsoft.com/office/powerpoint/2010/main" val="787287233"/>
              </p:ext>
            </p:extLst>
          </p:nvPr>
        </p:nvGraphicFramePr>
        <p:xfrm>
          <a:off x="2437138" y="1819220"/>
          <a:ext cx="7317724" cy="3750306"/>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9C167178-EF55-485E-AA9E-00B6FD4E37CC}" type="slidenum">
              <a:rPr lang="en-US" smtClean="0"/>
              <a:t>28</a:t>
            </a:fld>
            <a:endParaRPr lang="en-US"/>
          </a:p>
        </p:txBody>
      </p:sp>
    </p:spTree>
    <p:extLst>
      <p:ext uri="{BB962C8B-B14F-4D97-AF65-F5344CB8AC3E}">
        <p14:creationId xmlns:p14="http://schemas.microsoft.com/office/powerpoint/2010/main" val="15900272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a:solidFill>
                  <a:srgbClr val="840C56"/>
                </a:solidFill>
                <a:latin typeface="Arial" panose="020B0604020202020204" pitchFamily="34" charset="0"/>
                <a:cs typeface="Arial" panose="020B0604020202020204" pitchFamily="34" charset="0"/>
              </a:rPr>
              <a:t>1.6. Uzskati par tiesību uz rūpniecisko īpašumu nostiprināšanu</a:t>
            </a: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561474" y="738000"/>
            <a:ext cx="11232000" cy="307777"/>
          </a:xfrm>
          <a:prstGeom prst="rect">
            <a:avLst/>
          </a:prstGeom>
          <a:noFill/>
        </p:spPr>
        <p:txBody>
          <a:bodyPr wrap="square" rtlCol="0">
            <a:spAutoFit/>
          </a:bodyPr>
          <a:lstStyle/>
          <a:p>
            <a:pPr algn="ctr"/>
            <a:r>
              <a:rPr lang="lv-LV" sz="1400" b="1" dirty="0" smtClean="0">
                <a:latin typeface="Arial" panose="020B0604020202020204" pitchFamily="34" charset="0"/>
                <a:cs typeface="Arial" panose="020B0604020202020204" pitchFamily="34" charset="0"/>
              </a:rPr>
              <a:t>A21. Jūsuprāt</a:t>
            </a:r>
            <a:r>
              <a:rPr lang="lv-LV" sz="1400" b="1" dirty="0">
                <a:latin typeface="Arial" panose="020B0604020202020204" pitchFamily="34" charset="0"/>
                <a:cs typeface="Arial" panose="020B0604020202020204" pitchFamily="34" charset="0"/>
              </a:rPr>
              <a:t>, </a:t>
            </a:r>
            <a:r>
              <a:rPr lang="lv-LV" sz="1400" b="1" dirty="0" smtClean="0">
                <a:latin typeface="Arial" panose="020B0604020202020204" pitchFamily="34" charset="0"/>
                <a:cs typeface="Arial" panose="020B0604020202020204" pitchFamily="34" charset="0"/>
              </a:rPr>
              <a:t>ar kādām problēmām var saskarties, ja netiek aizsargāts īpašums?</a:t>
            </a:r>
            <a:endParaRPr lang="lv-LV" sz="1400" noProof="1">
              <a:latin typeface="Arial" panose="020B0604020202020204" pitchFamily="34" charset="0"/>
              <a:cs typeface="Arial" panose="020B0604020202020204" pitchFamily="34" charset="0"/>
            </a:endParaRPr>
          </a:p>
        </p:txBody>
      </p:sp>
      <p:sp>
        <p:nvSpPr>
          <p:cNvPr id="6" name="TextBox 5"/>
          <p:cNvSpPr txBox="1"/>
          <p:nvPr/>
        </p:nvSpPr>
        <p:spPr>
          <a:xfrm>
            <a:off x="561474" y="5944248"/>
            <a:ext cx="7215446" cy="707886"/>
          </a:xfrm>
          <a:prstGeom prst="rect">
            <a:avLst/>
          </a:prstGeom>
          <a:noFill/>
        </p:spPr>
        <p:txBody>
          <a:bodyPr wrap="square" rtlCol="0">
            <a:spAutoFit/>
          </a:bodyPr>
          <a:lstStyle/>
          <a:p>
            <a:pPr algn="ctr"/>
            <a:r>
              <a:rPr lang="lv-LV" sz="1000" i="1" dirty="0" smtClean="0">
                <a:latin typeface="Arial" panose="020B0604020202020204" pitchFamily="34" charset="0"/>
                <a:cs typeface="Arial" panose="020B0604020202020204" pitchFamily="34" charset="0"/>
              </a:rPr>
              <a:t>Bāze: visi respondenti, n=2318</a:t>
            </a:r>
          </a:p>
          <a:p>
            <a:pPr algn="ctr"/>
            <a:r>
              <a:rPr lang="lv-LV" sz="1000" i="1" noProof="1">
                <a:latin typeface="Arial" panose="020B0604020202020204" pitchFamily="34" charset="0"/>
                <a:cs typeface="Arial" panose="020B0604020202020204" pitchFamily="34" charset="0"/>
              </a:rPr>
              <a:t>Vairākatbilžu jautājums (% summa &gt; 100</a:t>
            </a:r>
            <a:r>
              <a:rPr lang="lv-LV" sz="1000" i="1" noProof="1" smtClean="0">
                <a:latin typeface="Arial" panose="020B0604020202020204" pitchFamily="34" charset="0"/>
                <a:cs typeface="Arial" panose="020B0604020202020204" pitchFamily="34" charset="0"/>
              </a:rPr>
              <a:t>)</a:t>
            </a:r>
          </a:p>
          <a:p>
            <a:pPr algn="ctr"/>
            <a:endParaRPr lang="lv-LV" sz="1000" i="1" noProof="1">
              <a:latin typeface="Arial" panose="020B0604020202020204" pitchFamily="34" charset="0"/>
              <a:cs typeface="Arial" panose="020B0604020202020204" pitchFamily="34" charset="0"/>
            </a:endParaRPr>
          </a:p>
          <a:p>
            <a:pPr algn="ctr"/>
            <a:endParaRPr lang="lv-LV" sz="1000" i="1" dirty="0" smtClean="0">
              <a:latin typeface="Arial" panose="020B0604020202020204" pitchFamily="34" charset="0"/>
              <a:cs typeface="Arial" panose="020B0604020202020204" pitchFamily="34" charset="0"/>
            </a:endParaRPr>
          </a:p>
        </p:txBody>
      </p:sp>
      <p:graphicFrame>
        <p:nvGraphicFramePr>
          <p:cNvPr id="8" name="Chart 7">
            <a:extLst>
              <a:ext uri="{FF2B5EF4-FFF2-40B4-BE49-F238E27FC236}">
                <a16:creationId xmlns:lc="http://schemas.openxmlformats.org/drawingml/2006/lockedCanvas" xmlns:a16="http://schemas.microsoft.com/office/drawing/2014/main" xmlns="" xmlns:xdr="http://schemas.openxmlformats.org/drawingml/2006/spreadsheetDrawing" id="{00000000-0008-0000-0100-000038000000}"/>
              </a:ext>
            </a:extLst>
          </p:cNvPr>
          <p:cNvGraphicFramePr>
            <a:graphicFrameLocks/>
          </p:cNvGraphicFramePr>
          <p:nvPr>
            <p:extLst>
              <p:ext uri="{D42A27DB-BD31-4B8C-83A1-F6EECF244321}">
                <p14:modId xmlns:p14="http://schemas.microsoft.com/office/powerpoint/2010/main" val="475447289"/>
              </p:ext>
            </p:extLst>
          </p:nvPr>
        </p:nvGraphicFramePr>
        <p:xfrm>
          <a:off x="1045418" y="1301749"/>
          <a:ext cx="5870772" cy="464249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148946" y="2897260"/>
            <a:ext cx="4522123" cy="3416320"/>
          </a:xfrm>
          <a:prstGeom prst="rect">
            <a:avLst/>
          </a:prstGeom>
          <a:noFill/>
          <a:ln>
            <a:solidFill>
              <a:srgbClr val="840C56"/>
            </a:solidFill>
          </a:ln>
        </p:spPr>
        <p:txBody>
          <a:bodyPr wrap="square" rtlCol="0">
            <a:spAutoFit/>
          </a:bodyPr>
          <a:lstStyle/>
          <a:p>
            <a:pPr algn="just"/>
            <a:r>
              <a:rPr lang="lv-LV" sz="1200" b="1" u="sng" noProof="1" smtClean="0">
                <a:latin typeface="Arial" panose="020B0604020202020204" pitchFamily="34" charset="0"/>
                <a:cs typeface="Arial" panose="020B0604020202020204" pitchFamily="34" charset="0"/>
              </a:rPr>
              <a:t>Atbilžu varianta «Citas problēmas» atšifrējums*</a:t>
            </a:r>
          </a:p>
          <a:p>
            <a:pPr algn="just"/>
            <a:r>
              <a:rPr lang="lv-LV" sz="1200" b="1" noProof="1" smtClean="0">
                <a:latin typeface="Arial" panose="020B0604020202020204" pitchFamily="34" charset="0"/>
                <a:cs typeface="Arial" panose="020B0604020202020204" pitchFamily="34" charset="0"/>
              </a:rPr>
              <a:t>Minēts 1 reizi:</a:t>
            </a:r>
          </a:p>
          <a:p>
            <a:pPr marL="285750" indent="-2857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grūtāk piesaistīt investīcijas, grūtāk izmantot inovatīvu ideju, un grūtāk veicināt uzņēmuma izaugsmi</a:t>
            </a:r>
          </a:p>
          <a:p>
            <a:pPr marL="285750" indent="-2857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visas pārējās izrietošās sekas - klientu, peļņas zaudēšana, lēnāka izaugsme u.tml.</a:t>
            </a:r>
          </a:p>
          <a:p>
            <a:pPr marL="285750" indent="-2857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zūd interese daudz strādāt, lai ieviestu, ko patiešām jaunu un skaistu, ja to uzreiz var nokopēt</a:t>
            </a:r>
          </a:p>
          <a:p>
            <a:pPr marL="285750" indent="-2857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cita persona veiks ātrāku reģistrāciju</a:t>
            </a:r>
          </a:p>
          <a:p>
            <a:pPr marL="285750" indent="-2857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grūtības tiesvedībā</a:t>
            </a:r>
          </a:p>
          <a:p>
            <a:pPr marL="285750" indent="-2857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produkts var tikt nozagts un tikt reģistrēts ne uz idejas autora vārds, kā rezultātā produkts tiks vispār zaudēts</a:t>
            </a:r>
          </a:p>
          <a:p>
            <a:pPr marL="285750" indent="-2857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reizēm vienu produktu ar dažādiem nosaukumiem reģistrē dažādās pasaules daļās, vajadzētu liegt</a:t>
            </a:r>
          </a:p>
          <a:p>
            <a:pPr marL="285750" indent="-2857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viss atkarīgs no darbības sfēras</a:t>
            </a:r>
          </a:p>
          <a:p>
            <a:pPr marL="285750" indent="-2857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nav problēmu. Un, ja būs, Patentu valde tās neatrisinās</a:t>
            </a:r>
          </a:p>
          <a:p>
            <a:pPr marL="285750" indent="-285750" algn="just">
              <a:buFont typeface="Arial" panose="020B0604020202020204" pitchFamily="34" charset="0"/>
              <a:buChar char="•"/>
            </a:pPr>
            <a:endParaRPr lang="lv-LV" sz="1200" noProof="1">
              <a:latin typeface="Arial" panose="020B0604020202020204" pitchFamily="34" charset="0"/>
              <a:cs typeface="Arial" panose="020B0604020202020204" pitchFamily="34" charset="0"/>
            </a:endParaRPr>
          </a:p>
          <a:p>
            <a:pPr algn="r"/>
            <a:r>
              <a:rPr lang="lv-LV" sz="1100" i="1" noProof="1" smtClean="0">
                <a:latin typeface="Arial" panose="020B0604020202020204" pitchFamily="34" charset="0"/>
                <a:cs typeface="Arial" panose="020B0604020202020204" pitchFamily="34" charset="0"/>
              </a:rPr>
              <a:t>*Saglabāta respondentu oriģinālā rakstība un stils</a:t>
            </a:r>
            <a:endParaRPr lang="lv-LV" sz="1100" i="1" noProof="1">
              <a:latin typeface="Arial" panose="020B0604020202020204" pitchFamily="34" charset="0"/>
              <a:cs typeface="Arial" panose="020B0604020202020204" pitchFamily="34" charset="0"/>
            </a:endParaRPr>
          </a:p>
        </p:txBody>
      </p:sp>
      <p:cxnSp>
        <p:nvCxnSpPr>
          <p:cNvPr id="10" name="Straight Arrow Connector 9"/>
          <p:cNvCxnSpPr/>
          <p:nvPr/>
        </p:nvCxnSpPr>
        <p:spPr>
          <a:xfrm>
            <a:off x="3790604" y="4420754"/>
            <a:ext cx="3125586" cy="0"/>
          </a:xfrm>
          <a:prstGeom prst="straightConnector1">
            <a:avLst/>
          </a:prstGeom>
          <a:ln w="25400">
            <a:solidFill>
              <a:srgbClr val="840C56"/>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9C167178-EF55-485E-AA9E-00B6FD4E37CC}" type="slidenum">
              <a:rPr lang="en-US" smtClean="0"/>
              <a:t>29</a:t>
            </a:fld>
            <a:endParaRPr lang="en-US"/>
          </a:p>
        </p:txBody>
      </p:sp>
    </p:spTree>
    <p:extLst>
      <p:ext uri="{BB962C8B-B14F-4D97-AF65-F5344CB8AC3E}">
        <p14:creationId xmlns:p14="http://schemas.microsoft.com/office/powerpoint/2010/main" val="2285097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4580517" y="180000"/>
            <a:ext cx="280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Pētījuma apraksts</a:t>
            </a:r>
            <a:endParaRPr lang="lv-LV" altLang="lv-LV" sz="2400" b="1" noProof="1">
              <a:solidFill>
                <a:srgbClr val="840C56"/>
              </a:solidFill>
              <a:latin typeface="Arial" panose="020B0604020202020204" pitchFamily="34" charset="0"/>
              <a:cs typeface="Arial" panose="020B0604020202020204" pitchFamily="34" charset="0"/>
            </a:endParaRPr>
          </a:p>
        </p:txBody>
      </p:sp>
      <p:sp>
        <p:nvSpPr>
          <p:cNvPr id="3" name="Oval 7">
            <a:extLst>
              <a:ext uri="{FF2B5EF4-FFF2-40B4-BE49-F238E27FC236}">
                <a16:creationId xmlns="" xmlns:a16="http://schemas.microsoft.com/office/drawing/2014/main" id="{D44CFCA1-E97C-4AFF-81F0-5A01F6E47CED}"/>
              </a:ext>
            </a:extLst>
          </p:cNvPr>
          <p:cNvSpPr/>
          <p:nvPr/>
        </p:nvSpPr>
        <p:spPr>
          <a:xfrm>
            <a:off x="1627458" y="976925"/>
            <a:ext cx="2791592" cy="2556284"/>
          </a:xfrm>
          <a:prstGeom prst="ellipse">
            <a:avLst/>
          </a:prstGeom>
          <a:solidFill>
            <a:srgbClr val="840C56"/>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1400" b="1" noProof="1">
                <a:solidFill>
                  <a:schemeClr val="bg1"/>
                </a:solidFill>
                <a:latin typeface="Arial" panose="020B0604020202020204" pitchFamily="34" charset="0"/>
                <a:cs typeface="Arial" panose="020B0604020202020204" pitchFamily="34" charset="0"/>
              </a:rPr>
              <a:t>PĒTĪJUMA </a:t>
            </a:r>
            <a:r>
              <a:rPr lang="en-GB" sz="1400" b="1" noProof="1" smtClean="0">
                <a:solidFill>
                  <a:schemeClr val="bg1"/>
                </a:solidFill>
                <a:latin typeface="Arial" panose="020B0604020202020204" pitchFamily="34" charset="0"/>
                <a:cs typeface="Arial" panose="020B0604020202020204" pitchFamily="34" charset="0"/>
              </a:rPr>
              <a:t>VEICĒ</a:t>
            </a:r>
            <a:r>
              <a:rPr lang="lv-LV" sz="1400" b="1" noProof="1" smtClean="0">
                <a:solidFill>
                  <a:schemeClr val="bg1"/>
                </a:solidFill>
                <a:latin typeface="Arial" panose="020B0604020202020204" pitchFamily="34" charset="0"/>
                <a:cs typeface="Arial" panose="020B0604020202020204" pitchFamily="34" charset="0"/>
              </a:rPr>
              <a:t>JS:</a:t>
            </a:r>
            <a:endParaRPr lang="en-GB" sz="1400" b="1" noProof="1">
              <a:solidFill>
                <a:schemeClr val="bg1"/>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43358" y="2441848"/>
            <a:ext cx="1359792" cy="600858"/>
          </a:xfrm>
          <a:prstGeom prst="rect">
            <a:avLst/>
          </a:prstGeom>
        </p:spPr>
      </p:pic>
      <p:sp>
        <p:nvSpPr>
          <p:cNvPr id="5" name="Rectangle 3"/>
          <p:cNvSpPr txBox="1">
            <a:spLocks noRot="1" noChangeArrowheads="1"/>
          </p:cNvSpPr>
          <p:nvPr/>
        </p:nvSpPr>
        <p:spPr>
          <a:xfrm>
            <a:off x="4419050" y="2193371"/>
            <a:ext cx="5938933" cy="32386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533400" algn="just" defTabSz="628650">
              <a:lnSpc>
                <a:spcPct val="100000"/>
              </a:lnSpc>
              <a:spcBef>
                <a:spcPts val="0"/>
              </a:spcBef>
              <a:buClr>
                <a:srgbClr val="008000"/>
              </a:buClr>
              <a:buFont typeface="Arial" panose="020B0604020202020204" pitchFamily="34" charset="0"/>
              <a:buNone/>
            </a:pPr>
            <a:r>
              <a:rPr lang="lv-LV" altLang="lv-LV" sz="1400" b="1" noProof="1" smtClean="0">
                <a:latin typeface="Arial" panose="020B0604020202020204" pitchFamily="34" charset="0"/>
                <a:cs typeface="Arial" panose="020B0604020202020204" pitchFamily="34" charset="0"/>
              </a:rPr>
              <a:t>Mērķa grupa: </a:t>
            </a:r>
            <a:r>
              <a:rPr lang="lv-LV" altLang="lv-LV" sz="1400" noProof="1" smtClean="0">
                <a:latin typeface="Arial" panose="020B0604020202020204" pitchFamily="34" charset="0"/>
                <a:cs typeface="Arial" panose="020B0604020202020204" pitchFamily="34" charset="0"/>
              </a:rPr>
              <a:t>Latvijas uzņēmēji</a:t>
            </a:r>
          </a:p>
          <a:p>
            <a:pPr marL="0" indent="-533400" algn="just" defTabSz="628650">
              <a:lnSpc>
                <a:spcPct val="100000"/>
              </a:lnSpc>
              <a:spcBef>
                <a:spcPts val="0"/>
              </a:spcBef>
              <a:buClr>
                <a:srgbClr val="008000"/>
              </a:buClr>
              <a:buFont typeface="Arial" panose="020B0604020202020204" pitchFamily="34" charset="0"/>
              <a:buNone/>
            </a:pPr>
            <a:endParaRPr lang="lv-LV" altLang="lv-LV" sz="1400" noProof="1" smtClean="0">
              <a:latin typeface="Arial" panose="020B0604020202020204" pitchFamily="34" charset="0"/>
              <a:cs typeface="Arial" panose="020B0604020202020204" pitchFamily="34" charset="0"/>
            </a:endParaRPr>
          </a:p>
          <a:p>
            <a:pPr marL="0" indent="-533400" algn="just" defTabSz="628650">
              <a:lnSpc>
                <a:spcPct val="100000"/>
              </a:lnSpc>
              <a:spcBef>
                <a:spcPts val="0"/>
              </a:spcBef>
              <a:buClr>
                <a:srgbClr val="008000"/>
              </a:buClr>
              <a:buFont typeface="Arial" panose="020B0604020202020204" pitchFamily="34" charset="0"/>
              <a:buNone/>
            </a:pPr>
            <a:r>
              <a:rPr lang="lv-LV" altLang="lv-LV" sz="1400" b="1" noProof="1" smtClean="0">
                <a:latin typeface="Arial" panose="020B0604020202020204" pitchFamily="34" charset="0"/>
                <a:cs typeface="Arial" panose="020B0604020202020204" pitchFamily="34" charset="0"/>
              </a:rPr>
              <a:t>Izlases apjoms: </a:t>
            </a:r>
            <a:r>
              <a:rPr lang="lv-LV" altLang="lv-LV" sz="1400" noProof="1" smtClean="0">
                <a:latin typeface="Arial" panose="020B0604020202020204" pitchFamily="34" charset="0"/>
                <a:cs typeface="Arial" panose="020B0604020202020204" pitchFamily="34" charset="0"/>
              </a:rPr>
              <a:t>2318 uzņēmumi</a:t>
            </a:r>
            <a:endParaRPr lang="lv-LV" altLang="lv-LV" sz="1400" b="1" noProof="1" smtClean="0">
              <a:latin typeface="Arial" panose="020B0604020202020204" pitchFamily="34" charset="0"/>
              <a:cs typeface="Arial" panose="020B0604020202020204" pitchFamily="34" charset="0"/>
            </a:endParaRPr>
          </a:p>
          <a:p>
            <a:pPr marL="0" indent="-533400" algn="just" defTabSz="628650">
              <a:lnSpc>
                <a:spcPct val="100000"/>
              </a:lnSpc>
              <a:spcBef>
                <a:spcPts val="0"/>
              </a:spcBef>
              <a:buClr>
                <a:srgbClr val="008000"/>
              </a:buClr>
              <a:buFont typeface="Arial" panose="020B0604020202020204" pitchFamily="34" charset="0"/>
              <a:buNone/>
            </a:pPr>
            <a:endParaRPr lang="lv-LV" altLang="lv-LV" sz="1400" b="1" noProof="1" smtClean="0">
              <a:latin typeface="Arial" panose="020B0604020202020204" pitchFamily="34" charset="0"/>
              <a:cs typeface="Arial" panose="020B0604020202020204" pitchFamily="34" charset="0"/>
            </a:endParaRPr>
          </a:p>
          <a:p>
            <a:pPr marL="0" indent="-533400" algn="just" defTabSz="628650">
              <a:lnSpc>
                <a:spcPct val="100000"/>
              </a:lnSpc>
              <a:spcBef>
                <a:spcPts val="0"/>
              </a:spcBef>
              <a:buClr>
                <a:srgbClr val="008000"/>
              </a:buClr>
              <a:buFont typeface="Arial" panose="020B0604020202020204" pitchFamily="34" charset="0"/>
              <a:buNone/>
            </a:pPr>
            <a:r>
              <a:rPr lang="lv-LV" altLang="lv-LV" sz="1400" b="1" noProof="1" smtClean="0">
                <a:latin typeface="Arial" panose="020B0604020202020204" pitchFamily="34" charset="0"/>
                <a:cs typeface="Arial" panose="020B0604020202020204" pitchFamily="34" charset="0"/>
              </a:rPr>
              <a:t>Aptaujas metode</a:t>
            </a:r>
            <a:r>
              <a:rPr lang="lv-LV" altLang="lv-LV" sz="1400" noProof="1" smtClean="0">
                <a:latin typeface="Arial" panose="020B0604020202020204" pitchFamily="34" charset="0"/>
                <a:cs typeface="Arial" panose="020B0604020202020204" pitchFamily="34" charset="0"/>
              </a:rPr>
              <a:t>: interneta aptauja (CAWI – Computer Aided Web Interviewing)</a:t>
            </a:r>
          </a:p>
          <a:p>
            <a:pPr marL="0" indent="-533400" algn="just" defTabSz="628650">
              <a:lnSpc>
                <a:spcPct val="100000"/>
              </a:lnSpc>
              <a:spcBef>
                <a:spcPts val="0"/>
              </a:spcBef>
              <a:buClr>
                <a:srgbClr val="008000"/>
              </a:buClr>
              <a:buFont typeface="Arial" panose="020B0604020202020204" pitchFamily="34" charset="0"/>
              <a:buNone/>
            </a:pPr>
            <a:endParaRPr lang="lv-LV" altLang="lv-LV" sz="1400" b="1" noProof="1">
              <a:latin typeface="Arial" panose="020B0604020202020204" pitchFamily="34" charset="0"/>
              <a:cs typeface="Arial" panose="020B0604020202020204" pitchFamily="34" charset="0"/>
            </a:endParaRPr>
          </a:p>
          <a:p>
            <a:pPr marL="0" indent="-533400" algn="just" defTabSz="628650">
              <a:lnSpc>
                <a:spcPct val="100000"/>
              </a:lnSpc>
              <a:spcBef>
                <a:spcPts val="0"/>
              </a:spcBef>
              <a:buClr>
                <a:srgbClr val="008000"/>
              </a:buClr>
              <a:buFont typeface="Arial" panose="020B0604020202020204" pitchFamily="34" charset="0"/>
              <a:buNone/>
            </a:pPr>
            <a:r>
              <a:rPr lang="lv-LV" altLang="lv-LV" sz="1400" b="1" noProof="1" smtClean="0">
                <a:latin typeface="Arial" panose="020B0604020202020204" pitchFamily="34" charset="0"/>
                <a:cs typeface="Arial" panose="020B0604020202020204" pitchFamily="34" charset="0"/>
              </a:rPr>
              <a:t>Ģeogrāfiskais pārklājums</a:t>
            </a:r>
            <a:r>
              <a:rPr lang="lv-LV" altLang="lv-LV" sz="1400" noProof="1" smtClean="0">
                <a:latin typeface="Arial" panose="020B0604020202020204" pitchFamily="34" charset="0"/>
                <a:cs typeface="Arial" panose="020B0604020202020204" pitchFamily="34" charset="0"/>
              </a:rPr>
              <a:t>: visa Latvijas teritorija</a:t>
            </a:r>
          </a:p>
          <a:p>
            <a:pPr marL="0" indent="-533400" algn="just" defTabSz="628650">
              <a:lnSpc>
                <a:spcPct val="100000"/>
              </a:lnSpc>
              <a:spcBef>
                <a:spcPts val="0"/>
              </a:spcBef>
              <a:buClr>
                <a:srgbClr val="008000"/>
              </a:buClr>
              <a:buFont typeface="Arial" panose="020B0604020202020204" pitchFamily="34" charset="0"/>
              <a:buNone/>
            </a:pPr>
            <a:endParaRPr lang="lv-LV" altLang="lv-LV" sz="1400" noProof="1" smtClean="0">
              <a:latin typeface="Arial" panose="020B0604020202020204" pitchFamily="34" charset="0"/>
              <a:cs typeface="Arial" panose="020B0604020202020204" pitchFamily="34" charset="0"/>
            </a:endParaRPr>
          </a:p>
          <a:p>
            <a:pPr marL="0" indent="-533400" algn="just" defTabSz="628650">
              <a:lnSpc>
                <a:spcPct val="100000"/>
              </a:lnSpc>
              <a:spcBef>
                <a:spcPts val="0"/>
              </a:spcBef>
              <a:buClr>
                <a:srgbClr val="008000"/>
              </a:buClr>
              <a:buFont typeface="Arial" panose="020B0604020202020204" pitchFamily="34" charset="0"/>
              <a:buNone/>
            </a:pPr>
            <a:r>
              <a:rPr lang="lv-LV" altLang="lv-LV" sz="1400" b="1" noProof="1" smtClean="0">
                <a:latin typeface="Arial" panose="020B0604020202020204" pitchFamily="34" charset="0"/>
                <a:cs typeface="Arial" panose="020B0604020202020204" pitchFamily="34" charset="0"/>
              </a:rPr>
              <a:t>Aptaujas veikšanas laiks</a:t>
            </a:r>
            <a:r>
              <a:rPr lang="lv-LV" altLang="lv-LV" sz="1400" noProof="1" smtClean="0">
                <a:latin typeface="Arial" panose="020B0604020202020204" pitchFamily="34" charset="0"/>
                <a:cs typeface="Arial" panose="020B0604020202020204" pitchFamily="34" charset="0"/>
              </a:rPr>
              <a:t>: 01.07.2024. – 26.07.2024.</a:t>
            </a:r>
          </a:p>
          <a:p>
            <a:pPr marL="0" indent="-533400" algn="just" defTabSz="628650">
              <a:lnSpc>
                <a:spcPct val="100000"/>
              </a:lnSpc>
              <a:spcBef>
                <a:spcPts val="0"/>
              </a:spcBef>
              <a:buClr>
                <a:srgbClr val="008000"/>
              </a:buClr>
              <a:buFont typeface="Arial" panose="020B0604020202020204" pitchFamily="34" charset="0"/>
              <a:buNone/>
            </a:pPr>
            <a:endParaRPr lang="lv-LV" altLang="lv-LV" sz="1400" noProof="1" smtClean="0">
              <a:latin typeface="Arial" panose="020B0604020202020204" pitchFamily="34" charset="0"/>
              <a:cs typeface="Arial" panose="020B0604020202020204" pitchFamily="34" charset="0"/>
            </a:endParaRPr>
          </a:p>
          <a:p>
            <a:pPr marL="0" indent="0">
              <a:lnSpc>
                <a:spcPct val="100000"/>
              </a:lnSpc>
              <a:spcBef>
                <a:spcPts val="0"/>
              </a:spcBef>
              <a:spcAft>
                <a:spcPts val="600"/>
              </a:spcAft>
              <a:buNone/>
              <a:defRPr/>
            </a:pPr>
            <a:r>
              <a:rPr lang="lv-LV" altLang="lv-LV" sz="1400" b="1" dirty="0" smtClean="0">
                <a:latin typeface="Arial" panose="020B0604020202020204" pitchFamily="34" charset="0"/>
                <a:cs typeface="Arial" panose="020B0604020202020204" pitchFamily="34" charset="0"/>
              </a:rPr>
              <a:t>Datu </a:t>
            </a:r>
            <a:r>
              <a:rPr lang="lv-LV" altLang="lv-LV" sz="1400" b="1" dirty="0">
                <a:latin typeface="Arial" panose="020B0604020202020204" pitchFamily="34" charset="0"/>
                <a:cs typeface="Arial" panose="020B0604020202020204" pitchFamily="34" charset="0"/>
              </a:rPr>
              <a:t>svēršana: </a:t>
            </a:r>
            <a:r>
              <a:rPr lang="lv-LV" altLang="lv-LV" sz="1400" dirty="0">
                <a:latin typeface="Arial" panose="020B0604020202020204" pitchFamily="34" charset="0"/>
                <a:cs typeface="Arial" panose="020B0604020202020204" pitchFamily="34" charset="0"/>
              </a:rPr>
              <a:t>dati tika pakļauti svēršanas procedūrai (svēršanas parametri – darbinieku skaits, reģions) </a:t>
            </a:r>
            <a:r>
              <a:rPr lang="lv-LV" altLang="lv-LV" sz="1400" dirty="0" smtClean="0">
                <a:latin typeface="Arial" panose="020B0604020202020204" pitchFamily="34" charset="0"/>
                <a:cs typeface="Arial" panose="020B0604020202020204" pitchFamily="34" charset="0"/>
              </a:rPr>
              <a:t>Šajā </a:t>
            </a:r>
            <a:r>
              <a:rPr lang="lv-LV" altLang="lv-LV" sz="1400" dirty="0">
                <a:latin typeface="Arial" panose="020B0604020202020204" pitchFamily="34" charset="0"/>
                <a:cs typeface="Arial" panose="020B0604020202020204" pitchFamily="34" charset="0"/>
              </a:rPr>
              <a:t>materiālā norādīti svērti procenti un nesvērts respondentu skaits. </a:t>
            </a:r>
          </a:p>
        </p:txBody>
      </p:sp>
      <p:sp>
        <p:nvSpPr>
          <p:cNvPr id="6" name="Slide Number Placeholder 5"/>
          <p:cNvSpPr>
            <a:spLocks noGrp="1"/>
          </p:cNvSpPr>
          <p:nvPr>
            <p:ph type="sldNum" sz="quarter" idx="12"/>
          </p:nvPr>
        </p:nvSpPr>
        <p:spPr/>
        <p:txBody>
          <a:bodyPr/>
          <a:lstStyle/>
          <a:p>
            <a:fld id="{9C167178-EF55-485E-AA9E-00B6FD4E37CC}" type="slidenum">
              <a:rPr lang="en-US" smtClean="0"/>
              <a:t>3</a:t>
            </a:fld>
            <a:endParaRPr lang="en-US"/>
          </a:p>
        </p:txBody>
      </p:sp>
    </p:spTree>
    <p:extLst>
      <p:ext uri="{BB962C8B-B14F-4D97-AF65-F5344CB8AC3E}">
        <p14:creationId xmlns:p14="http://schemas.microsoft.com/office/powerpoint/2010/main" val="910427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910364" y="2305661"/>
            <a:ext cx="6346178" cy="2553891"/>
          </a:xfrm>
          <a:prstGeom prst="roundRect">
            <a:avLst/>
          </a:prstGeom>
          <a:noFill/>
          <a:ln w="19050">
            <a:solidFill>
              <a:srgbClr val="840C5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lv-LV" altLang="en-US" sz="3600" b="1" noProof="1" smtClean="0">
                <a:solidFill>
                  <a:srgbClr val="840C56"/>
                </a:solidFill>
                <a:latin typeface="Arial" panose="020B0604020202020204" pitchFamily="34" charset="0"/>
                <a:cs typeface="Arial" panose="020B0604020202020204" pitchFamily="34" charset="0"/>
              </a:rPr>
              <a:t>2. Saskarsme ar rūpnieciskā īpašuma reģistrācijas procesu un tā vērtējums</a:t>
            </a:r>
            <a:endParaRPr lang="lv-LV" altLang="en-US" sz="2400" b="1" noProof="1">
              <a:solidFill>
                <a:srgbClr val="840C56"/>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A322A9DF-08DC-4EC6-A808-D3901E9DB9F5}" type="slidenum">
              <a:rPr lang="en-US" smtClean="0"/>
              <a:t>30</a:t>
            </a:fld>
            <a:endParaRPr lang="en-US"/>
          </a:p>
        </p:txBody>
      </p:sp>
    </p:spTree>
    <p:extLst>
      <p:ext uri="{BB962C8B-B14F-4D97-AF65-F5344CB8AC3E}">
        <p14:creationId xmlns:p14="http://schemas.microsoft.com/office/powerpoint/2010/main" val="40860204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lc="http://schemas.openxmlformats.org/drawingml/2006/lockedCanvas" xmlns:a16="http://schemas.microsoft.com/office/drawing/2014/main" xmlns="" xmlns:xdr="http://schemas.openxmlformats.org/drawingml/2006/spreadsheetDrawing" id="{00000000-0008-0000-0100-000039000000}"/>
              </a:ext>
            </a:extLst>
          </p:cNvPr>
          <p:cNvGraphicFramePr>
            <a:graphicFrameLocks/>
          </p:cNvGraphicFramePr>
          <p:nvPr>
            <p:extLst>
              <p:ext uri="{D42A27DB-BD31-4B8C-83A1-F6EECF244321}">
                <p14:modId xmlns:p14="http://schemas.microsoft.com/office/powerpoint/2010/main" val="3243400703"/>
              </p:ext>
            </p:extLst>
          </p:nvPr>
        </p:nvGraphicFramePr>
        <p:xfrm>
          <a:off x="700803" y="1346662"/>
          <a:ext cx="6448143" cy="4528733"/>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2.1. Saskarsme ar rūpnieciskā īpašuma reģistrācijas procesu</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561474" y="738000"/>
            <a:ext cx="11232000" cy="307777"/>
          </a:xfrm>
          <a:prstGeom prst="rect">
            <a:avLst/>
          </a:prstGeom>
          <a:noFill/>
        </p:spPr>
        <p:txBody>
          <a:bodyPr wrap="square" rtlCol="0">
            <a:spAutoFit/>
          </a:bodyPr>
          <a:lstStyle/>
          <a:p>
            <a:pPr algn="ctr"/>
            <a:r>
              <a:rPr lang="lv-LV" sz="1400" b="1" dirty="0">
                <a:latin typeface="Arial" panose="020B0604020202020204" pitchFamily="34" charset="0"/>
                <a:cs typeface="Arial" panose="020B0604020202020204" pitchFamily="34" charset="0"/>
              </a:rPr>
              <a:t>A8. Vai Jums pieder reģistrētas tiesības uz</a:t>
            </a:r>
            <a:r>
              <a:rPr lang="lv-LV" sz="1400" b="1" dirty="0" smtClean="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p:txBody>
      </p:sp>
      <p:sp>
        <p:nvSpPr>
          <p:cNvPr id="6" name="TextBox 5"/>
          <p:cNvSpPr txBox="1"/>
          <p:nvPr/>
        </p:nvSpPr>
        <p:spPr>
          <a:xfrm>
            <a:off x="561474" y="5749194"/>
            <a:ext cx="7215446" cy="1169551"/>
          </a:xfrm>
          <a:prstGeom prst="rect">
            <a:avLst/>
          </a:prstGeom>
          <a:noFill/>
        </p:spPr>
        <p:txBody>
          <a:bodyPr wrap="square" rtlCol="0">
            <a:spAutoFit/>
          </a:bodyPr>
          <a:lstStyle/>
          <a:p>
            <a:pPr algn="ctr"/>
            <a:r>
              <a:rPr lang="it-IT" sz="1000" i="1" dirty="0">
                <a:latin typeface="Arial" panose="020B0604020202020204" pitchFamily="34" charset="0"/>
                <a:cs typeface="Arial" panose="020B0604020202020204" pitchFamily="34" charset="0"/>
              </a:rPr>
              <a:t>Bāze: visi respondenti (skat. «n=» grafikā</a:t>
            </a:r>
            <a:r>
              <a:rPr lang="it-IT" sz="1000" i="1" dirty="0" smtClean="0">
                <a:latin typeface="Arial" panose="020B0604020202020204" pitchFamily="34" charset="0"/>
                <a:cs typeface="Arial" panose="020B0604020202020204" pitchFamily="34" charset="0"/>
              </a:rPr>
              <a:t>)</a:t>
            </a:r>
            <a:endParaRPr lang="lv-LV" sz="1000" i="1" dirty="0" smtClean="0">
              <a:latin typeface="Arial" panose="020B0604020202020204" pitchFamily="34" charset="0"/>
              <a:cs typeface="Arial" panose="020B0604020202020204" pitchFamily="34" charset="0"/>
            </a:endParaRPr>
          </a:p>
          <a:p>
            <a:pPr algn="ctr"/>
            <a:r>
              <a:rPr lang="lv-LV" sz="1000" i="1" noProof="1" smtClean="0">
                <a:latin typeface="Arial" panose="020B0604020202020204" pitchFamily="34" charset="0"/>
                <a:cs typeface="Arial" panose="020B0604020202020204" pitchFamily="34" charset="0"/>
              </a:rPr>
              <a:t>Vairākatbilžu </a:t>
            </a:r>
            <a:r>
              <a:rPr lang="lv-LV" sz="1000" i="1" noProof="1">
                <a:latin typeface="Arial" panose="020B0604020202020204" pitchFamily="34" charset="0"/>
                <a:cs typeface="Arial" panose="020B0604020202020204" pitchFamily="34" charset="0"/>
              </a:rPr>
              <a:t>jautājums (% summa &gt; 100</a:t>
            </a:r>
            <a:r>
              <a:rPr lang="lv-LV" sz="1000" i="1" noProof="1" smtClean="0">
                <a:latin typeface="Arial" panose="020B0604020202020204" pitchFamily="34" charset="0"/>
                <a:cs typeface="Arial" panose="020B0604020202020204" pitchFamily="34" charset="0"/>
              </a:rPr>
              <a:t>)</a:t>
            </a:r>
          </a:p>
          <a:p>
            <a:pPr algn="ctr"/>
            <a:r>
              <a:rPr lang="lv-LV" sz="1000" i="1" noProof="1">
                <a:latin typeface="Arial" panose="020B0604020202020204" pitchFamily="34" charset="0"/>
                <a:cs typeface="Arial" panose="020B0604020202020204" pitchFamily="34" charset="0"/>
              </a:rPr>
              <a:t>*Jautājuma formulējums </a:t>
            </a:r>
            <a:r>
              <a:rPr lang="lv-LV" sz="1000" i="1" noProof="1" smtClean="0">
                <a:latin typeface="Arial" panose="020B0604020202020204" pitchFamily="34" charset="0"/>
                <a:cs typeface="Arial" panose="020B0604020202020204" pitchFamily="34" charset="0"/>
              </a:rPr>
              <a:t>līdz 2022. gadam: «Vai </a:t>
            </a:r>
            <a:r>
              <a:rPr lang="lv-LV" sz="1000" i="1" noProof="1">
                <a:latin typeface="Arial" panose="020B0604020202020204" pitchFamily="34" charset="0"/>
                <a:cs typeface="Arial" panose="020B0604020202020204" pitchFamily="34" charset="0"/>
              </a:rPr>
              <a:t>Jums pieder tiesības uz</a:t>
            </a:r>
            <a:r>
              <a:rPr lang="lv-LV" sz="1000" i="1" noProof="1" smtClean="0">
                <a:latin typeface="Arial" panose="020B0604020202020204" pitchFamily="34" charset="0"/>
                <a:cs typeface="Arial" panose="020B0604020202020204" pitchFamily="34" charset="0"/>
              </a:rPr>
              <a:t>:»</a:t>
            </a:r>
          </a:p>
          <a:p>
            <a:pPr algn="ctr"/>
            <a:r>
              <a:rPr lang="lv-LV" sz="1000" i="1" noProof="1" smtClean="0">
                <a:latin typeface="Arial" panose="020B0604020202020204" pitchFamily="34" charset="0"/>
                <a:cs typeface="Arial" panose="020B0604020202020204" pitchFamily="34" charset="0"/>
              </a:rPr>
              <a:t>**Formulējums </a:t>
            </a:r>
            <a:r>
              <a:rPr lang="lv-LV" sz="1000" i="1" noProof="1">
                <a:latin typeface="Arial" panose="020B0604020202020204" pitchFamily="34" charset="0"/>
                <a:cs typeface="Arial" panose="020B0604020202020204" pitchFamily="34" charset="0"/>
              </a:rPr>
              <a:t>līdz 2022. gadam: "Preču zīmi (t.i., tiesības uz apzīmējumu, kas palīdz atšķirt viena uzņēmuma preci/pakalpojumu no citiem</a:t>
            </a:r>
            <a:r>
              <a:rPr lang="lv-LV" sz="1000" i="1" noProof="1" smtClean="0">
                <a:latin typeface="Arial" panose="020B0604020202020204" pitchFamily="34" charset="0"/>
                <a:cs typeface="Arial" panose="020B0604020202020204" pitchFamily="34" charset="0"/>
              </a:rPr>
              <a:t>)«</a:t>
            </a:r>
          </a:p>
          <a:p>
            <a:pPr algn="ctr"/>
            <a:r>
              <a:rPr lang="lv-LV" sz="1000" i="1" noProof="1">
                <a:latin typeface="Arial" panose="020B0604020202020204" pitchFamily="34" charset="0"/>
                <a:cs typeface="Arial" panose="020B0604020202020204" pitchFamily="34" charset="0"/>
              </a:rPr>
              <a:t>***Formulējums līdz 2022. gadam: "Dizainparaugu (t.i., tiesības uz rūpniecisku vai amatniecisku priekšmetu ārējo izskatu)"</a:t>
            </a:r>
          </a:p>
          <a:p>
            <a:pPr algn="ctr"/>
            <a:endParaRPr lang="lv-LV" sz="1000" i="1" dirty="0" smtClean="0">
              <a:latin typeface="Arial" panose="020B0604020202020204" pitchFamily="34" charset="0"/>
              <a:cs typeface="Arial" panose="020B0604020202020204" pitchFamily="34" charset="0"/>
            </a:endParaRPr>
          </a:p>
        </p:txBody>
      </p:sp>
      <p:sp>
        <p:nvSpPr>
          <p:cNvPr id="5" name="TextBox 4"/>
          <p:cNvSpPr txBox="1"/>
          <p:nvPr/>
        </p:nvSpPr>
        <p:spPr>
          <a:xfrm>
            <a:off x="7388548" y="2094155"/>
            <a:ext cx="4522123" cy="3954929"/>
          </a:xfrm>
          <a:prstGeom prst="rect">
            <a:avLst/>
          </a:prstGeom>
          <a:noFill/>
          <a:ln>
            <a:solidFill>
              <a:srgbClr val="840C56"/>
            </a:solidFill>
          </a:ln>
        </p:spPr>
        <p:txBody>
          <a:bodyPr wrap="square" rtlCol="0">
            <a:spAutoFit/>
          </a:bodyPr>
          <a:lstStyle/>
          <a:p>
            <a:pPr algn="just"/>
            <a:r>
              <a:rPr lang="lv-LV" sz="1200" b="1" u="sng" noProof="1" smtClean="0">
                <a:latin typeface="Arial" panose="020B0604020202020204" pitchFamily="34" charset="0"/>
                <a:cs typeface="Arial" panose="020B0604020202020204" pitchFamily="34" charset="0"/>
              </a:rPr>
              <a:t>Atbilžu varianta «Citas problēmas» atšifrējums*</a:t>
            </a:r>
          </a:p>
          <a:p>
            <a:pPr algn="just"/>
            <a:r>
              <a:rPr lang="lv-LV" sz="1200" b="1" noProof="1" smtClean="0">
                <a:latin typeface="Arial" panose="020B0604020202020204" pitchFamily="34" charset="0"/>
                <a:cs typeface="Arial" panose="020B0604020202020204" pitchFamily="34" charset="0"/>
              </a:rPr>
              <a:t>Minēts </a:t>
            </a:r>
            <a:r>
              <a:rPr lang="lv-LV" sz="1200" b="1" noProof="1">
                <a:latin typeface="Arial" panose="020B0604020202020204" pitchFamily="34" charset="0"/>
                <a:cs typeface="Arial" panose="020B0604020202020204" pitchFamily="34" charset="0"/>
              </a:rPr>
              <a:t>3</a:t>
            </a:r>
            <a:r>
              <a:rPr lang="lv-LV" sz="1200" b="1" noProof="1" smtClean="0">
                <a:latin typeface="Arial" panose="020B0604020202020204" pitchFamily="34" charset="0"/>
                <a:cs typeface="Arial" panose="020B0604020202020204" pitchFamily="34" charset="0"/>
              </a:rPr>
              <a:t> reizes:</a:t>
            </a:r>
          </a:p>
          <a:p>
            <a:pPr marL="285750" indent="-2857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Domēns</a:t>
            </a:r>
          </a:p>
          <a:p>
            <a:pPr algn="just"/>
            <a:r>
              <a:rPr lang="lv-LV" sz="1200" b="1" noProof="1" smtClean="0">
                <a:latin typeface="Arial" panose="020B0604020202020204" pitchFamily="34" charset="0"/>
                <a:cs typeface="Arial" panose="020B0604020202020204" pitchFamily="34" charset="0"/>
              </a:rPr>
              <a:t>Minēts 1 reizi:</a:t>
            </a:r>
          </a:p>
          <a:p>
            <a:pPr marL="285750" indent="-2857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Mājaslapa</a:t>
            </a:r>
          </a:p>
          <a:p>
            <a:pPr marL="285750" indent="-285750" algn="just">
              <a:buFont typeface="Arial" panose="020B0604020202020204" pitchFamily="34" charset="0"/>
              <a:buChar char="•"/>
            </a:pPr>
            <a:r>
              <a:rPr lang="lv-LV" sz="1200" noProof="1">
                <a:latin typeface="Arial" panose="020B0604020202020204" pitchFamily="34" charset="0"/>
                <a:cs typeface="Arial" panose="020B0604020202020204" pitchFamily="34" charset="0"/>
              </a:rPr>
              <a:t>Programmatūras</a:t>
            </a:r>
            <a:endParaRPr lang="lv-LV" sz="1200" noProof="1"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lv-LV" sz="1200" noProof="1">
                <a:latin typeface="Arial" panose="020B0604020202020204" pitchFamily="34" charset="0"/>
                <a:cs typeface="Arial" panose="020B0604020202020204" pitchFamily="34" charset="0"/>
              </a:rPr>
              <a:t>Tehnoloģiju </a:t>
            </a:r>
            <a:r>
              <a:rPr lang="lv-LV" sz="1200" noProof="1" smtClean="0">
                <a:latin typeface="Arial" panose="020B0604020202020204" pitchFamily="34" charset="0"/>
                <a:cs typeface="Arial" panose="020B0604020202020204" pitchFamily="34" charset="0"/>
              </a:rPr>
              <a:t>apraksts</a:t>
            </a:r>
          </a:p>
          <a:p>
            <a:pPr marL="285750" indent="-285750" algn="just">
              <a:buFont typeface="Arial" panose="020B0604020202020204" pitchFamily="34" charset="0"/>
              <a:buChar char="•"/>
            </a:pPr>
            <a:r>
              <a:rPr lang="lv-LV" sz="1200" noProof="1">
                <a:latin typeface="Arial" panose="020B0604020202020204" pitchFamily="34" charset="0"/>
                <a:cs typeface="Arial" panose="020B0604020202020204" pitchFamily="34" charset="0"/>
              </a:rPr>
              <a:t>atsevišku ķīmisko izejvielu veidu </a:t>
            </a:r>
            <a:r>
              <a:rPr lang="lv-LV" sz="1200" noProof="1" smtClean="0">
                <a:latin typeface="Arial" panose="020B0604020202020204" pitchFamily="34" charset="0"/>
                <a:cs typeface="Arial" panose="020B0604020202020204" pitchFamily="34" charset="0"/>
              </a:rPr>
              <a:t>piemērošanas</a:t>
            </a:r>
          </a:p>
          <a:p>
            <a:pPr marL="285750" indent="-285750" algn="just">
              <a:buFont typeface="Arial" panose="020B0604020202020204" pitchFamily="34" charset="0"/>
              <a:buChar char="•"/>
            </a:pPr>
            <a:r>
              <a:rPr lang="lv-LV" sz="1200" noProof="1">
                <a:latin typeface="Arial" panose="020B0604020202020204" pitchFamily="34" charset="0"/>
                <a:cs typeface="Arial" panose="020B0604020202020204" pitchFamily="34" charset="0"/>
              </a:rPr>
              <a:t>selekcionāra tiesības uz augu </a:t>
            </a:r>
            <a:r>
              <a:rPr lang="lv-LV" sz="1200" noProof="1" smtClean="0">
                <a:latin typeface="Arial" panose="020B0604020202020204" pitchFamily="34" charset="0"/>
                <a:cs typeface="Arial" panose="020B0604020202020204" pitchFamily="34" charset="0"/>
              </a:rPr>
              <a:t>šķirnēm</a:t>
            </a:r>
          </a:p>
          <a:p>
            <a:pPr marL="285750" indent="-285750" algn="just">
              <a:buFont typeface="Arial" panose="020B0604020202020204" pitchFamily="34" charset="0"/>
              <a:buChar char="•"/>
            </a:pPr>
            <a:r>
              <a:rPr lang="lv-LV" sz="1200" noProof="1">
                <a:latin typeface="Arial" panose="020B0604020202020204" pitchFamily="34" charset="0"/>
                <a:cs typeface="Arial" panose="020B0604020202020204" pitchFamily="34" charset="0"/>
              </a:rPr>
              <a:t>būvprojektu </a:t>
            </a:r>
            <a:r>
              <a:rPr lang="lv-LV" sz="1200" noProof="1" smtClean="0">
                <a:latin typeface="Arial" panose="020B0604020202020204" pitchFamily="34" charset="0"/>
                <a:cs typeface="Arial" panose="020B0604020202020204" pitchFamily="34" charset="0"/>
              </a:rPr>
              <a:t>izstrāde</a:t>
            </a:r>
          </a:p>
          <a:p>
            <a:pPr marL="285750" indent="-285750" algn="just">
              <a:buFont typeface="Arial" panose="020B0604020202020204" pitchFamily="34" charset="0"/>
              <a:buChar char="•"/>
            </a:pPr>
            <a:r>
              <a:rPr lang="lv-LV" sz="1200" noProof="1">
                <a:latin typeface="Arial" panose="020B0604020202020204" pitchFamily="34" charset="0"/>
                <a:cs typeface="Arial" panose="020B0604020202020204" pitchFamily="34" charset="0"/>
              </a:rPr>
              <a:t>autortiesības</a:t>
            </a:r>
          </a:p>
          <a:p>
            <a:pPr marL="285750" indent="-285750" algn="just">
              <a:buFont typeface="Arial" panose="020B0604020202020204" pitchFamily="34" charset="0"/>
              <a:buChar char="•"/>
            </a:pPr>
            <a:r>
              <a:rPr lang="lv-LV" sz="1200" noProof="1">
                <a:latin typeface="Arial" panose="020B0604020202020204" pitchFamily="34" charset="0"/>
                <a:cs typeface="Arial" panose="020B0604020202020204" pitchFamily="34" charset="0"/>
              </a:rPr>
              <a:t>autortiesības </a:t>
            </a:r>
            <a:r>
              <a:rPr lang="lv-LV" sz="1200" noProof="1" smtClean="0">
                <a:latin typeface="Arial" panose="020B0604020202020204" pitchFamily="34" charset="0"/>
                <a:cs typeface="Arial" panose="020B0604020202020204" pitchFamily="34" charset="0"/>
              </a:rPr>
              <a:t>izdevējdarbībā</a:t>
            </a:r>
          </a:p>
          <a:p>
            <a:pPr marL="285750" indent="-285750" algn="just">
              <a:buFont typeface="Arial" panose="020B0604020202020204" pitchFamily="34" charset="0"/>
              <a:buChar char="•"/>
            </a:pPr>
            <a:r>
              <a:rPr lang="lv-LV" sz="1200" noProof="1">
                <a:latin typeface="Arial" panose="020B0604020202020204" pitchFamily="34" charset="0"/>
                <a:cs typeface="Arial" panose="020B0604020202020204" pitchFamily="34" charset="0"/>
              </a:rPr>
              <a:t>tiesības uz veidotajām </a:t>
            </a:r>
            <a:r>
              <a:rPr lang="lv-LV" sz="1200" noProof="1" smtClean="0">
                <a:latin typeface="Arial" panose="020B0604020202020204" pitchFamily="34" charset="0"/>
                <a:cs typeface="Arial" panose="020B0604020202020204" pitchFamily="34" charset="0"/>
              </a:rPr>
              <a:t>filmām</a:t>
            </a:r>
          </a:p>
          <a:p>
            <a:pPr marL="285750" indent="-285750" algn="just">
              <a:buFont typeface="Arial" panose="020B0604020202020204" pitchFamily="34" charset="0"/>
              <a:buChar char="•"/>
            </a:pPr>
            <a:r>
              <a:rPr lang="lv-LV" sz="1200" noProof="1">
                <a:latin typeface="Arial" panose="020B0604020202020204" pitchFamily="34" charset="0"/>
                <a:cs typeface="Arial" panose="020B0604020202020204" pitchFamily="34" charset="0"/>
              </a:rPr>
              <a:t>medija </a:t>
            </a:r>
            <a:r>
              <a:rPr lang="lv-LV" sz="1200" noProof="1" smtClean="0">
                <a:latin typeface="Arial" panose="020B0604020202020204" pitchFamily="34" charset="0"/>
                <a:cs typeface="Arial" panose="020B0604020202020204" pitchFamily="34" charset="0"/>
              </a:rPr>
              <a:t>reģistrs</a:t>
            </a:r>
          </a:p>
          <a:p>
            <a:pPr marL="285750" indent="-285750" algn="just">
              <a:buFont typeface="Arial" panose="020B0604020202020204" pitchFamily="34" charset="0"/>
              <a:buChar char="•"/>
            </a:pPr>
            <a:r>
              <a:rPr lang="lv-LV" sz="1200" noProof="1">
                <a:latin typeface="Arial" panose="020B0604020202020204" pitchFamily="34" charset="0"/>
                <a:cs typeface="Arial" panose="020B0604020202020204" pitchFamily="34" charset="0"/>
              </a:rPr>
              <a:t>komercnoslēpumi</a:t>
            </a:r>
          </a:p>
          <a:p>
            <a:pPr marL="285750" indent="-2857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SIA</a:t>
            </a:r>
          </a:p>
          <a:p>
            <a:pPr marL="285750" indent="-285750" algn="just">
              <a:buFont typeface="Arial" panose="020B0604020202020204" pitchFamily="34" charset="0"/>
              <a:buChar char="•"/>
            </a:pPr>
            <a:r>
              <a:rPr lang="lv-LV" sz="1200" noProof="1">
                <a:latin typeface="Arial" panose="020B0604020202020204" pitchFamily="34" charset="0"/>
                <a:cs typeface="Arial" panose="020B0604020202020204" pitchFamily="34" charset="0"/>
              </a:rPr>
              <a:t>visas tiesības pārvalda Uzņēmuma mātes-grupa </a:t>
            </a:r>
            <a:r>
              <a:rPr lang="lv-LV" sz="1200" noProof="1" smtClean="0">
                <a:latin typeface="Arial" panose="020B0604020202020204" pitchFamily="34" charset="0"/>
                <a:cs typeface="Arial" panose="020B0604020202020204" pitchFamily="34" charset="0"/>
              </a:rPr>
              <a:t>ārzemēs</a:t>
            </a:r>
          </a:p>
          <a:p>
            <a:pPr marL="285750" indent="-285750" algn="just">
              <a:buFont typeface="Arial" panose="020B0604020202020204" pitchFamily="34" charset="0"/>
              <a:buChar char="•"/>
            </a:pPr>
            <a:r>
              <a:rPr lang="lv-LV" sz="1200" noProof="1">
                <a:latin typeface="Arial" panose="020B0604020202020204" pitchFamily="34" charset="0"/>
                <a:cs typeface="Arial" panose="020B0604020202020204" pitchFamily="34" charset="0"/>
              </a:rPr>
              <a:t>dizainparaugi reģistrēti katalogā pos - Gada balva </a:t>
            </a:r>
            <a:r>
              <a:rPr lang="lv-LV" sz="1200" noProof="1" smtClean="0">
                <a:latin typeface="Arial" panose="020B0604020202020204" pitchFamily="34" charset="0"/>
                <a:cs typeface="Arial" panose="020B0604020202020204" pitchFamily="34" charset="0"/>
              </a:rPr>
              <a:t>dizainā</a:t>
            </a:r>
          </a:p>
          <a:p>
            <a:pPr marL="285750" indent="-285750" algn="just">
              <a:buFont typeface="Arial" panose="020B0604020202020204" pitchFamily="34" charset="0"/>
              <a:buChar char="•"/>
            </a:pPr>
            <a:r>
              <a:rPr lang="lv-LV" sz="1200" noProof="1">
                <a:latin typeface="Arial" panose="020B0604020202020204" pitchFamily="34" charset="0"/>
                <a:cs typeface="Arial" panose="020B0604020202020204" pitchFamily="34" charset="0"/>
              </a:rPr>
              <a:t>ir daudz ideju, kuras gribētu aizsargāt, tikai nezinu </a:t>
            </a:r>
            <a:r>
              <a:rPr lang="lv-LV" sz="1200" noProof="1" smtClean="0">
                <a:latin typeface="Arial" panose="020B0604020202020204" pitchFamily="34" charset="0"/>
                <a:cs typeface="Arial" panose="020B0604020202020204" pitchFamily="34" charset="0"/>
              </a:rPr>
              <a:t>kā</a:t>
            </a:r>
            <a:endParaRPr lang="lv-LV" sz="1200" noProof="1">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lv-LV" sz="1200" noProof="1">
              <a:latin typeface="Arial" panose="020B0604020202020204" pitchFamily="34" charset="0"/>
              <a:cs typeface="Arial" panose="020B0604020202020204" pitchFamily="34" charset="0"/>
            </a:endParaRPr>
          </a:p>
          <a:p>
            <a:pPr algn="r"/>
            <a:r>
              <a:rPr lang="lv-LV" sz="1100" i="1" noProof="1" smtClean="0">
                <a:latin typeface="Arial" panose="020B0604020202020204" pitchFamily="34" charset="0"/>
                <a:cs typeface="Arial" panose="020B0604020202020204" pitchFamily="34" charset="0"/>
              </a:rPr>
              <a:t>*Saglabāta respondentu oriģinālā rakstība un stils</a:t>
            </a:r>
            <a:endParaRPr lang="lv-LV" sz="1100" i="1" noProof="1">
              <a:latin typeface="Arial" panose="020B0604020202020204" pitchFamily="34" charset="0"/>
              <a:cs typeface="Arial" panose="020B0604020202020204" pitchFamily="34" charset="0"/>
            </a:endParaRPr>
          </a:p>
        </p:txBody>
      </p:sp>
      <p:cxnSp>
        <p:nvCxnSpPr>
          <p:cNvPr id="10" name="Straight Arrow Connector 9"/>
          <p:cNvCxnSpPr/>
          <p:nvPr/>
        </p:nvCxnSpPr>
        <p:spPr>
          <a:xfrm>
            <a:off x="4338454" y="4071620"/>
            <a:ext cx="2700000" cy="0"/>
          </a:xfrm>
          <a:prstGeom prst="straightConnector1">
            <a:avLst/>
          </a:prstGeom>
          <a:ln w="25400">
            <a:solidFill>
              <a:srgbClr val="840C56"/>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9C167178-EF55-485E-AA9E-00B6FD4E37CC}" type="slidenum">
              <a:rPr lang="en-US" smtClean="0"/>
              <a:t>31</a:t>
            </a:fld>
            <a:endParaRPr lang="en-US"/>
          </a:p>
        </p:txBody>
      </p:sp>
    </p:spTree>
    <p:extLst>
      <p:ext uri="{BB962C8B-B14F-4D97-AF65-F5344CB8AC3E}">
        <p14:creationId xmlns:p14="http://schemas.microsoft.com/office/powerpoint/2010/main" val="9921067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2.1. Saskarsme ar rūpnieciskā īpašuma reģistrācijas procesu</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561474" y="738000"/>
            <a:ext cx="11232000" cy="307777"/>
          </a:xfrm>
          <a:prstGeom prst="rect">
            <a:avLst/>
          </a:prstGeom>
          <a:noFill/>
        </p:spPr>
        <p:txBody>
          <a:bodyPr wrap="square" rtlCol="0">
            <a:spAutoFit/>
          </a:bodyPr>
          <a:lstStyle/>
          <a:p>
            <a:pPr algn="ctr"/>
            <a:r>
              <a:rPr lang="lv-LV" sz="1400" b="1" dirty="0">
                <a:latin typeface="Arial" panose="020B0604020202020204" pitchFamily="34" charset="0"/>
                <a:cs typeface="Arial" panose="020B0604020202020204" pitchFamily="34" charset="0"/>
              </a:rPr>
              <a:t>A8. Vai Jums pieder reģistrētas tiesības uz</a:t>
            </a:r>
            <a:r>
              <a:rPr lang="lv-LV" sz="1400" b="1" dirty="0" smtClean="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lc="http://schemas.openxmlformats.org/drawingml/2006/lockedCanvas" xmlns:a16="http://schemas.microsoft.com/office/drawing/2014/main" xmlns="" xmlns:xdr="http://schemas.openxmlformats.org/drawingml/2006/spreadsheetDrawing" id="{00000000-0008-0000-0100-00002E000000}"/>
              </a:ext>
            </a:extLst>
          </p:cNvPr>
          <p:cNvGraphicFramePr>
            <a:graphicFrameLocks/>
          </p:cNvGraphicFramePr>
          <p:nvPr>
            <p:extLst>
              <p:ext uri="{D42A27DB-BD31-4B8C-83A1-F6EECF244321}">
                <p14:modId xmlns:p14="http://schemas.microsoft.com/office/powerpoint/2010/main" val="2648733204"/>
              </p:ext>
            </p:extLst>
          </p:nvPr>
        </p:nvGraphicFramePr>
        <p:xfrm>
          <a:off x="976919" y="976925"/>
          <a:ext cx="9772650" cy="588107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0315074" y="5374105"/>
            <a:ext cx="1604211" cy="707886"/>
          </a:xfrm>
          <a:prstGeom prst="rect">
            <a:avLst/>
          </a:prstGeom>
          <a:noFill/>
        </p:spPr>
        <p:txBody>
          <a:bodyPr wrap="square" rtlCol="0">
            <a:spAutoFit/>
          </a:bodyPr>
          <a:lstStyle/>
          <a:p>
            <a:r>
              <a:rPr lang="lv-LV" sz="1000" i="1" noProof="1" smtClean="0">
                <a:latin typeface="Arial" panose="020B0604020202020204" pitchFamily="34" charset="0"/>
                <a:cs typeface="Arial" panose="020B0604020202020204" pitchFamily="34" charset="0"/>
              </a:rPr>
              <a:t>Bāze: respondenti attiecīgajās grupās (skatīt «n=» grafikā)</a:t>
            </a:r>
          </a:p>
          <a:p>
            <a:r>
              <a:rPr lang="lv-LV" sz="1000" i="1" noProof="1" smtClean="0">
                <a:latin typeface="Arial" panose="020B0604020202020204" pitchFamily="34" charset="0"/>
                <a:cs typeface="Arial" panose="020B0604020202020204" pitchFamily="34" charset="0"/>
              </a:rPr>
              <a:t>*Vairākatbilžu jautājums</a:t>
            </a:r>
          </a:p>
        </p:txBody>
      </p:sp>
      <p:sp>
        <p:nvSpPr>
          <p:cNvPr id="5" name="Slide Number Placeholder 4"/>
          <p:cNvSpPr>
            <a:spLocks noGrp="1"/>
          </p:cNvSpPr>
          <p:nvPr>
            <p:ph type="sldNum" sz="quarter" idx="12"/>
          </p:nvPr>
        </p:nvSpPr>
        <p:spPr/>
        <p:txBody>
          <a:bodyPr/>
          <a:lstStyle/>
          <a:p>
            <a:fld id="{9C167178-EF55-485E-AA9E-00B6FD4E37CC}" type="slidenum">
              <a:rPr lang="en-US" smtClean="0"/>
              <a:t>32</a:t>
            </a:fld>
            <a:endParaRPr lang="en-US"/>
          </a:p>
        </p:txBody>
      </p:sp>
    </p:spTree>
    <p:extLst>
      <p:ext uri="{BB962C8B-B14F-4D97-AF65-F5344CB8AC3E}">
        <p14:creationId xmlns:p14="http://schemas.microsoft.com/office/powerpoint/2010/main" val="9289441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2.1. Saskarsme ar rūpnieciskā īpašuma reģistrācijas procesu</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561474" y="738000"/>
            <a:ext cx="11232000" cy="307777"/>
          </a:xfrm>
          <a:prstGeom prst="rect">
            <a:avLst/>
          </a:prstGeom>
          <a:noFill/>
        </p:spPr>
        <p:txBody>
          <a:bodyPr wrap="square" rtlCol="0">
            <a:spAutoFit/>
          </a:bodyPr>
          <a:lstStyle/>
          <a:p>
            <a:pPr algn="ctr"/>
            <a:r>
              <a:rPr lang="lv-LV" sz="1400" b="1" dirty="0">
                <a:latin typeface="Arial" panose="020B0604020202020204" pitchFamily="34" charset="0"/>
                <a:cs typeface="Arial" panose="020B0604020202020204" pitchFamily="34" charset="0"/>
              </a:rPr>
              <a:t>A9. Vai Jūs, Jūsu uzņēmums pēdējo 3 gadu laikā ir pieteicies kāda rūpnieciskā īpašuma reģistrācijas procesam Patentu valdē?</a:t>
            </a:r>
            <a:endParaRPr lang="en-US" sz="1400" b="1" dirty="0">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lc="http://schemas.openxmlformats.org/drawingml/2006/lockedCanvas" xmlns:a16="http://schemas.microsoft.com/office/drawing/2014/main" xmlns="" xmlns:xdr="http://schemas.openxmlformats.org/drawingml/2006/spreadsheetDrawing" id="{00000000-0008-0000-0100-00003A000000}"/>
              </a:ext>
            </a:extLst>
          </p:cNvPr>
          <p:cNvGraphicFramePr>
            <a:graphicFrameLocks/>
          </p:cNvGraphicFramePr>
          <p:nvPr/>
        </p:nvGraphicFramePr>
        <p:xfrm>
          <a:off x="1223963" y="1603777"/>
          <a:ext cx="9744074" cy="388262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569751" y="6013100"/>
            <a:ext cx="7215446" cy="246221"/>
          </a:xfrm>
          <a:prstGeom prst="rect">
            <a:avLst/>
          </a:prstGeom>
          <a:noFill/>
        </p:spPr>
        <p:txBody>
          <a:bodyPr wrap="square" rtlCol="0">
            <a:spAutoFit/>
          </a:bodyPr>
          <a:lstStyle/>
          <a:p>
            <a:pPr algn="ctr"/>
            <a:r>
              <a:rPr lang="lv-LV" sz="1000" i="1" dirty="0" smtClean="0">
                <a:latin typeface="Arial" panose="020B0604020202020204" pitchFamily="34" charset="0"/>
                <a:cs typeface="Arial" panose="020B0604020202020204" pitchFamily="34" charset="0"/>
              </a:rPr>
              <a:t>Bāze: visi respondenti, skatīt «n=» grafikā</a:t>
            </a:r>
          </a:p>
        </p:txBody>
      </p:sp>
      <p:sp>
        <p:nvSpPr>
          <p:cNvPr id="5" name="Slide Number Placeholder 4"/>
          <p:cNvSpPr>
            <a:spLocks noGrp="1"/>
          </p:cNvSpPr>
          <p:nvPr>
            <p:ph type="sldNum" sz="quarter" idx="12"/>
          </p:nvPr>
        </p:nvSpPr>
        <p:spPr/>
        <p:txBody>
          <a:bodyPr/>
          <a:lstStyle/>
          <a:p>
            <a:fld id="{9C167178-EF55-485E-AA9E-00B6FD4E37CC}" type="slidenum">
              <a:rPr lang="en-US" smtClean="0"/>
              <a:t>33</a:t>
            </a:fld>
            <a:endParaRPr lang="en-US"/>
          </a:p>
        </p:txBody>
      </p:sp>
    </p:spTree>
    <p:extLst>
      <p:ext uri="{BB962C8B-B14F-4D97-AF65-F5344CB8AC3E}">
        <p14:creationId xmlns:p14="http://schemas.microsoft.com/office/powerpoint/2010/main" val="9881254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2.2. Rūpnieciskā īpašuma reģistrācijas procesa vērtējums</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611350" y="724756"/>
            <a:ext cx="11392228" cy="307777"/>
          </a:xfrm>
          <a:prstGeom prst="rect">
            <a:avLst/>
          </a:prstGeom>
          <a:noFill/>
        </p:spPr>
        <p:txBody>
          <a:bodyPr wrap="square" rtlCol="0">
            <a:spAutoFit/>
          </a:bodyPr>
          <a:lstStyle/>
          <a:p>
            <a:pPr algn="ctr"/>
            <a:r>
              <a:rPr lang="lv-LV" sz="1400" b="1" dirty="0">
                <a:latin typeface="Arial" panose="020B0604020202020204" pitchFamily="34" charset="0"/>
                <a:cs typeface="Arial" panose="020B0604020202020204" pitchFamily="34" charset="0"/>
              </a:rPr>
              <a:t>A10. Cik lielā mērā Jūs esat vai neesat apmierināts/-a ar šādiem rūpnieciskā īpašuma reģistrācijas procesa aspektiem Patentu valdē?</a:t>
            </a:r>
            <a:endParaRPr lang="en-US" sz="1400" b="1" dirty="0">
              <a:latin typeface="Arial" panose="020B0604020202020204" pitchFamily="34" charset="0"/>
              <a:cs typeface="Arial" panose="020B0604020202020204" pitchFamily="34" charset="0"/>
            </a:endParaRPr>
          </a:p>
        </p:txBody>
      </p:sp>
      <p:sp>
        <p:nvSpPr>
          <p:cNvPr id="8" name="TextBox 7"/>
          <p:cNvSpPr txBox="1"/>
          <p:nvPr/>
        </p:nvSpPr>
        <p:spPr>
          <a:xfrm>
            <a:off x="2546697" y="6025975"/>
            <a:ext cx="7215446" cy="400110"/>
          </a:xfrm>
          <a:prstGeom prst="rect">
            <a:avLst/>
          </a:prstGeom>
          <a:noFill/>
        </p:spPr>
        <p:txBody>
          <a:bodyPr wrap="square" rtlCol="0">
            <a:spAutoFit/>
          </a:bodyPr>
          <a:lstStyle/>
          <a:p>
            <a:pPr algn="ctr"/>
            <a:r>
              <a:rPr lang="lv-LV" sz="1000" i="1" dirty="0">
                <a:latin typeface="Arial" panose="020B0604020202020204" pitchFamily="34" charset="0"/>
                <a:cs typeface="Arial" panose="020B0604020202020204" pitchFamily="34" charset="0"/>
              </a:rPr>
              <a:t>Bāze: respondenti, kuru uzņēmums pēdējo 3 gadu laikā ir pieteicies kāda rūpnieciskā īpašuma reģistrācijas procesam Patentu valdē (skat. «n=» grafikā)</a:t>
            </a:r>
            <a:endParaRPr lang="lv-LV" sz="1000" i="1" dirty="0" smtClean="0">
              <a:latin typeface="Arial" panose="020B0604020202020204" pitchFamily="34" charset="0"/>
              <a:cs typeface="Arial" panose="020B0604020202020204" pitchFamily="34" charset="0"/>
            </a:endParaRPr>
          </a:p>
        </p:txBody>
      </p:sp>
      <p:graphicFrame>
        <p:nvGraphicFramePr>
          <p:cNvPr id="10" name="Chart 9">
            <a:extLst>
              <a:ext uri="{FF2B5EF4-FFF2-40B4-BE49-F238E27FC236}">
                <a16:creationId xmlns:lc="http://schemas.openxmlformats.org/drawingml/2006/lockedCanvas" xmlns:a16="http://schemas.microsoft.com/office/drawing/2014/main" xmlns="" xmlns:xdr="http://schemas.openxmlformats.org/drawingml/2006/spreadsheetDrawing" id="{00000000-0008-0000-0100-000030000000}"/>
              </a:ext>
            </a:extLst>
          </p:cNvPr>
          <p:cNvGraphicFramePr>
            <a:graphicFrameLocks/>
          </p:cNvGraphicFramePr>
          <p:nvPr>
            <p:extLst>
              <p:ext uri="{D42A27DB-BD31-4B8C-83A1-F6EECF244321}">
                <p14:modId xmlns:p14="http://schemas.microsoft.com/office/powerpoint/2010/main" val="612466137"/>
              </p:ext>
            </p:extLst>
          </p:nvPr>
        </p:nvGraphicFramePr>
        <p:xfrm>
          <a:off x="1565795" y="1577289"/>
          <a:ext cx="9177251" cy="4025489"/>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9C167178-EF55-485E-AA9E-00B6FD4E37CC}" type="slidenum">
              <a:rPr lang="en-US" smtClean="0"/>
              <a:t>34</a:t>
            </a:fld>
            <a:endParaRPr lang="en-US"/>
          </a:p>
        </p:txBody>
      </p:sp>
    </p:spTree>
    <p:extLst>
      <p:ext uri="{BB962C8B-B14F-4D97-AF65-F5344CB8AC3E}">
        <p14:creationId xmlns:p14="http://schemas.microsoft.com/office/powerpoint/2010/main" val="30797004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2.2. Rūpnieciskā īpašuma reģistrācijas procesa vērtējums</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611350" y="724756"/>
            <a:ext cx="11392228" cy="307777"/>
          </a:xfrm>
          <a:prstGeom prst="rect">
            <a:avLst/>
          </a:prstGeom>
          <a:noFill/>
        </p:spPr>
        <p:txBody>
          <a:bodyPr wrap="square" rtlCol="0">
            <a:spAutoFit/>
          </a:bodyPr>
          <a:lstStyle/>
          <a:p>
            <a:pPr algn="ctr"/>
            <a:r>
              <a:rPr lang="lv-LV" sz="1400" b="1" dirty="0" smtClean="0">
                <a:latin typeface="Arial" panose="020B0604020202020204" pitchFamily="34" charset="0"/>
                <a:cs typeface="Arial" panose="020B0604020202020204" pitchFamily="34" charset="0"/>
              </a:rPr>
              <a:t>A11. </a:t>
            </a:r>
            <a:r>
              <a:rPr lang="lv-LV" sz="1400" b="1" dirty="0">
                <a:latin typeface="Arial" panose="020B0604020202020204" pitchFamily="34" charset="0"/>
                <a:cs typeface="Arial" panose="020B0604020202020204" pitchFamily="34" charset="0"/>
              </a:rPr>
              <a:t>Vai rūpnieciskā īpašuma tiesību reģistrācija sekmēja Jūsu uzņēmējdarbības (komercdarbības) attīstību?</a:t>
            </a:r>
            <a:endParaRPr lang="en-US" sz="1400" b="1" dirty="0">
              <a:latin typeface="Arial" panose="020B0604020202020204" pitchFamily="34" charset="0"/>
              <a:cs typeface="Arial" panose="020B0604020202020204" pitchFamily="34" charset="0"/>
            </a:endParaRPr>
          </a:p>
        </p:txBody>
      </p:sp>
      <p:sp>
        <p:nvSpPr>
          <p:cNvPr id="8" name="TextBox 7"/>
          <p:cNvSpPr txBox="1"/>
          <p:nvPr/>
        </p:nvSpPr>
        <p:spPr>
          <a:xfrm>
            <a:off x="2546697" y="6025975"/>
            <a:ext cx="7215446" cy="400110"/>
          </a:xfrm>
          <a:prstGeom prst="rect">
            <a:avLst/>
          </a:prstGeom>
          <a:noFill/>
        </p:spPr>
        <p:txBody>
          <a:bodyPr wrap="square" rtlCol="0">
            <a:spAutoFit/>
          </a:bodyPr>
          <a:lstStyle/>
          <a:p>
            <a:pPr algn="ctr"/>
            <a:r>
              <a:rPr lang="lv-LV" sz="1000" i="1" dirty="0">
                <a:latin typeface="Arial" panose="020B0604020202020204" pitchFamily="34" charset="0"/>
                <a:cs typeface="Arial" panose="020B0604020202020204" pitchFamily="34" charset="0"/>
              </a:rPr>
              <a:t>Bāze: respondenti, kuru uzņēmums pēdējo 3 gadu laikā ir pieteicies kāda rūpnieciskā īpašuma reģistrācijas procesam Patentu valdē (skat. «n=» grafikā)</a:t>
            </a:r>
            <a:endParaRPr lang="lv-LV" sz="1000" i="1" dirty="0" smtClean="0">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lc="http://schemas.openxmlformats.org/drawingml/2006/lockedCanvas" xmlns:a16="http://schemas.microsoft.com/office/drawing/2014/main" xmlns="" xmlns:xdr="http://schemas.openxmlformats.org/drawingml/2006/spreadsheetDrawing" id="{00000000-0008-0000-0100-000031000000}"/>
              </a:ext>
            </a:extLst>
          </p:cNvPr>
          <p:cNvGraphicFramePr>
            <a:graphicFrameLocks/>
          </p:cNvGraphicFramePr>
          <p:nvPr>
            <p:extLst>
              <p:ext uri="{D42A27DB-BD31-4B8C-83A1-F6EECF244321}">
                <p14:modId xmlns:p14="http://schemas.microsoft.com/office/powerpoint/2010/main" val="2627899396"/>
              </p:ext>
            </p:extLst>
          </p:nvPr>
        </p:nvGraphicFramePr>
        <p:xfrm>
          <a:off x="2173272" y="1560654"/>
          <a:ext cx="7962295" cy="3825984"/>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9C167178-EF55-485E-AA9E-00B6FD4E37CC}" type="slidenum">
              <a:rPr lang="en-US" smtClean="0"/>
              <a:t>35</a:t>
            </a:fld>
            <a:endParaRPr lang="en-US"/>
          </a:p>
        </p:txBody>
      </p:sp>
    </p:spTree>
    <p:extLst>
      <p:ext uri="{BB962C8B-B14F-4D97-AF65-F5344CB8AC3E}">
        <p14:creationId xmlns:p14="http://schemas.microsoft.com/office/powerpoint/2010/main" val="31476850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910364" y="2305661"/>
            <a:ext cx="6346178" cy="1940957"/>
          </a:xfrm>
          <a:prstGeom prst="roundRect">
            <a:avLst/>
          </a:prstGeom>
          <a:noFill/>
          <a:ln w="19050">
            <a:solidFill>
              <a:srgbClr val="840C5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lv-LV" altLang="en-US" sz="3600" b="1" noProof="1">
                <a:solidFill>
                  <a:srgbClr val="840C56"/>
                </a:solidFill>
                <a:latin typeface="Arial" panose="020B0604020202020204" pitchFamily="34" charset="0"/>
                <a:cs typeface="Arial" panose="020B0604020202020204" pitchFamily="34" charset="0"/>
              </a:rPr>
              <a:t>3</a:t>
            </a:r>
            <a:r>
              <a:rPr lang="lv-LV" altLang="en-US" sz="3600" b="1" noProof="1" smtClean="0">
                <a:solidFill>
                  <a:srgbClr val="840C56"/>
                </a:solidFill>
                <a:latin typeface="Arial" panose="020B0604020202020204" pitchFamily="34" charset="0"/>
                <a:cs typeface="Arial" panose="020B0604020202020204" pitchFamily="34" charset="0"/>
              </a:rPr>
              <a:t>. Informētība un uzskati par preču zīmēm un to reģistrāciju</a:t>
            </a:r>
            <a:endParaRPr lang="lv-LV" altLang="en-US" sz="2400" b="1" noProof="1">
              <a:solidFill>
                <a:srgbClr val="840C56"/>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A322A9DF-08DC-4EC6-A808-D3901E9DB9F5}" type="slidenum">
              <a:rPr lang="en-US" smtClean="0"/>
              <a:t>36</a:t>
            </a:fld>
            <a:endParaRPr lang="en-US"/>
          </a:p>
        </p:txBody>
      </p:sp>
    </p:spTree>
    <p:extLst>
      <p:ext uri="{BB962C8B-B14F-4D97-AF65-F5344CB8AC3E}">
        <p14:creationId xmlns:p14="http://schemas.microsoft.com/office/powerpoint/2010/main" val="37591129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3.1. Informētība par preču zīmēm un to reģistrāciju</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611350" y="724756"/>
            <a:ext cx="11392228" cy="307777"/>
          </a:xfrm>
          <a:prstGeom prst="rect">
            <a:avLst/>
          </a:prstGeom>
          <a:noFill/>
        </p:spPr>
        <p:txBody>
          <a:bodyPr wrap="square" rtlCol="0">
            <a:spAutoFit/>
          </a:bodyPr>
          <a:lstStyle/>
          <a:p>
            <a:pPr algn="ctr"/>
            <a:r>
              <a:rPr lang="lv-LV" sz="1400" b="1" dirty="0">
                <a:latin typeface="Arial" panose="020B0604020202020204" pitchFamily="34" charset="0"/>
                <a:cs typeface="Arial" panose="020B0604020202020204" pitchFamily="34" charset="0"/>
              </a:rPr>
              <a:t>A12. Kā Jūs vērtējat savas zināšanas saistībā ar preču zīmēm, to reģistrēšanu, ar tām saistībām tiesībām? Jūsuprāt,  tās ir....</a:t>
            </a:r>
            <a:endParaRPr lang="en-US" sz="1400" dirty="0">
              <a:latin typeface="Arial" panose="020B0604020202020204" pitchFamily="34" charset="0"/>
              <a:cs typeface="Arial" panose="020B0604020202020204" pitchFamily="34" charset="0"/>
            </a:endParaRPr>
          </a:p>
        </p:txBody>
      </p:sp>
      <p:sp>
        <p:nvSpPr>
          <p:cNvPr id="8" name="TextBox 7"/>
          <p:cNvSpPr txBox="1"/>
          <p:nvPr/>
        </p:nvSpPr>
        <p:spPr>
          <a:xfrm>
            <a:off x="2546697" y="6025975"/>
            <a:ext cx="7215446" cy="246221"/>
          </a:xfrm>
          <a:prstGeom prst="rect">
            <a:avLst/>
          </a:prstGeom>
          <a:noFill/>
        </p:spPr>
        <p:txBody>
          <a:bodyPr wrap="square" rtlCol="0">
            <a:spAutoFit/>
          </a:bodyPr>
          <a:lstStyle/>
          <a:p>
            <a:pPr algn="ctr"/>
            <a:r>
              <a:rPr lang="lv-LV" sz="1000" i="1" dirty="0">
                <a:latin typeface="Arial" panose="020B0604020202020204" pitchFamily="34" charset="0"/>
                <a:cs typeface="Arial" panose="020B0604020202020204" pitchFamily="34" charset="0"/>
              </a:rPr>
              <a:t>Bāze</a:t>
            </a:r>
            <a:r>
              <a:rPr lang="lv-LV" sz="1000" i="1" dirty="0" smtClean="0">
                <a:latin typeface="Arial" panose="020B0604020202020204" pitchFamily="34" charset="0"/>
                <a:cs typeface="Arial" panose="020B0604020202020204" pitchFamily="34" charset="0"/>
              </a:rPr>
              <a:t>: visi respondenti (skatīt «n=» grafikā)</a:t>
            </a:r>
          </a:p>
        </p:txBody>
      </p:sp>
      <p:graphicFrame>
        <p:nvGraphicFramePr>
          <p:cNvPr id="9" name="Chart 8">
            <a:extLst>
              <a:ext uri="{FF2B5EF4-FFF2-40B4-BE49-F238E27FC236}">
                <a16:creationId xmlns:lc="http://schemas.openxmlformats.org/drawingml/2006/lockedCanvas" xmlns:a16="http://schemas.microsoft.com/office/drawing/2014/main" xmlns="" xmlns:xdr="http://schemas.openxmlformats.org/drawingml/2006/spreadsheetDrawing" id="{00000000-0008-0000-0100-00003B000000}"/>
              </a:ext>
            </a:extLst>
          </p:cNvPr>
          <p:cNvGraphicFramePr>
            <a:graphicFrameLocks/>
          </p:cNvGraphicFramePr>
          <p:nvPr>
            <p:extLst>
              <p:ext uri="{D42A27DB-BD31-4B8C-83A1-F6EECF244321}">
                <p14:modId xmlns:p14="http://schemas.microsoft.com/office/powerpoint/2010/main" val="894520019"/>
              </p:ext>
            </p:extLst>
          </p:nvPr>
        </p:nvGraphicFramePr>
        <p:xfrm>
          <a:off x="1831482" y="1577288"/>
          <a:ext cx="8529035" cy="4025489"/>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9C167178-EF55-485E-AA9E-00B6FD4E37CC}" type="slidenum">
              <a:rPr lang="en-US" smtClean="0"/>
              <a:t>37</a:t>
            </a:fld>
            <a:endParaRPr lang="en-US"/>
          </a:p>
        </p:txBody>
      </p:sp>
    </p:spTree>
    <p:extLst>
      <p:ext uri="{BB962C8B-B14F-4D97-AF65-F5344CB8AC3E}">
        <p14:creationId xmlns:p14="http://schemas.microsoft.com/office/powerpoint/2010/main" val="35967267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3.1. Informētība par preču zīmēm un to reģistrāciju</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611350" y="724756"/>
            <a:ext cx="11392228" cy="307777"/>
          </a:xfrm>
          <a:prstGeom prst="rect">
            <a:avLst/>
          </a:prstGeom>
          <a:noFill/>
        </p:spPr>
        <p:txBody>
          <a:bodyPr wrap="square" rtlCol="0">
            <a:spAutoFit/>
          </a:bodyPr>
          <a:lstStyle/>
          <a:p>
            <a:pPr algn="ctr"/>
            <a:r>
              <a:rPr lang="lv-LV" sz="1400" b="1" dirty="0">
                <a:latin typeface="Arial" panose="020B0604020202020204" pitchFamily="34" charset="0"/>
                <a:cs typeface="Arial" panose="020B0604020202020204" pitchFamily="34" charset="0"/>
              </a:rPr>
              <a:t>A12. Kā Jūs vērtējat savas zināšanas saistībā ar preču zīmēm, to reģistrēšanu, ar tām saistībām tiesībām? Jūsuprāt,  tās ir....</a:t>
            </a:r>
            <a:endParaRPr lang="en-US" sz="1400" dirty="0">
              <a:latin typeface="Arial" panose="020B0604020202020204" pitchFamily="34" charset="0"/>
              <a:cs typeface="Arial" panose="020B0604020202020204" pitchFamily="34" charset="0"/>
            </a:endParaRPr>
          </a:p>
        </p:txBody>
      </p:sp>
      <p:sp>
        <p:nvSpPr>
          <p:cNvPr id="8" name="TextBox 7"/>
          <p:cNvSpPr txBox="1"/>
          <p:nvPr/>
        </p:nvSpPr>
        <p:spPr>
          <a:xfrm>
            <a:off x="2546697" y="6025975"/>
            <a:ext cx="7215446" cy="246221"/>
          </a:xfrm>
          <a:prstGeom prst="rect">
            <a:avLst/>
          </a:prstGeom>
          <a:noFill/>
        </p:spPr>
        <p:txBody>
          <a:bodyPr wrap="square" rtlCol="0">
            <a:spAutoFit/>
          </a:bodyPr>
          <a:lstStyle/>
          <a:p>
            <a:pPr algn="ctr"/>
            <a:r>
              <a:rPr lang="lv-LV" sz="1000" i="1" dirty="0" smtClean="0">
                <a:latin typeface="Arial" panose="020B0604020202020204" pitchFamily="34" charset="0"/>
                <a:cs typeface="Arial" panose="020B0604020202020204" pitchFamily="34" charset="0"/>
              </a:rPr>
              <a:t>Bāze: respondenti attiecīgajās grupās (skat. «n=» grafikā)</a:t>
            </a:r>
            <a:r>
              <a:rPr lang="lv-LV" sz="1000" dirty="0" smtClean="0">
                <a:latin typeface="Arial" panose="020B0604020202020204" pitchFamily="34" charset="0"/>
                <a:cs typeface="Arial" panose="020B0604020202020204" pitchFamily="34" charset="0"/>
              </a:rPr>
              <a:t> </a:t>
            </a:r>
            <a:r>
              <a:rPr lang="lv-LV" sz="1000" i="1" dirty="0" smtClean="0">
                <a:latin typeface="Arial" panose="020B0604020202020204" pitchFamily="34" charset="0"/>
                <a:cs typeface="Arial" panose="020B0604020202020204" pitchFamily="34" charset="0"/>
              </a:rPr>
              <a:t>)</a:t>
            </a:r>
          </a:p>
        </p:txBody>
      </p:sp>
      <p:sp>
        <p:nvSpPr>
          <p:cNvPr id="7" name="TextBox 6"/>
          <p:cNvSpPr txBox="1"/>
          <p:nvPr/>
        </p:nvSpPr>
        <p:spPr>
          <a:xfrm>
            <a:off x="8395855" y="1123292"/>
            <a:ext cx="3633997" cy="584775"/>
          </a:xfrm>
          <a:prstGeom prst="rect">
            <a:avLst/>
          </a:prstGeom>
          <a:noFill/>
        </p:spPr>
        <p:txBody>
          <a:bodyPr wrap="square" rtlCol="0">
            <a:spAutoFit/>
          </a:bodyPr>
          <a:lstStyle/>
          <a:p>
            <a:pPr algn="r"/>
            <a:r>
              <a:rPr lang="lv-LV" sz="1600" b="1" dirty="0" smtClean="0">
                <a:solidFill>
                  <a:srgbClr val="840C56"/>
                </a:solidFill>
                <a:latin typeface="Arial" panose="020B0604020202020204" pitchFamily="34" charset="0"/>
                <a:cs typeface="Arial" panose="020B0604020202020204" pitchFamily="34" charset="0"/>
              </a:rPr>
              <a:t>Respondentu atbildes atkarībā no tā, vai pieder tiesības uz preču zīmi</a:t>
            </a:r>
            <a:endParaRPr lang="en-US" sz="1600" b="1" dirty="0">
              <a:solidFill>
                <a:srgbClr val="840C56"/>
              </a:solidFill>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lc="http://schemas.openxmlformats.org/drawingml/2006/lockedCanvas" xmlns="" xmlns:a16="http://schemas.microsoft.com/office/drawing/2014/main" xmlns:xdr="http://schemas.openxmlformats.org/drawingml/2006/spreadsheetDrawing" id="{00000000-0008-0000-0100-00003C000000}"/>
              </a:ext>
            </a:extLst>
          </p:cNvPr>
          <p:cNvGraphicFramePr>
            <a:graphicFrameLocks/>
          </p:cNvGraphicFramePr>
          <p:nvPr>
            <p:extLst>
              <p:ext uri="{D42A27DB-BD31-4B8C-83A1-F6EECF244321}">
                <p14:modId xmlns:p14="http://schemas.microsoft.com/office/powerpoint/2010/main" val="112789380"/>
              </p:ext>
            </p:extLst>
          </p:nvPr>
        </p:nvGraphicFramePr>
        <p:xfrm>
          <a:off x="1654458" y="1798826"/>
          <a:ext cx="8883083" cy="4039266"/>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9C167178-EF55-485E-AA9E-00B6FD4E37CC}" type="slidenum">
              <a:rPr lang="en-US" smtClean="0"/>
              <a:t>38</a:t>
            </a:fld>
            <a:endParaRPr lang="en-US"/>
          </a:p>
        </p:txBody>
      </p:sp>
    </p:spTree>
    <p:extLst>
      <p:ext uri="{BB962C8B-B14F-4D97-AF65-F5344CB8AC3E}">
        <p14:creationId xmlns:p14="http://schemas.microsoft.com/office/powerpoint/2010/main" val="26617813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3.2. Uzskati par preču zīmēm un to reģistrāciju</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611350" y="724756"/>
            <a:ext cx="11392228" cy="307777"/>
          </a:xfrm>
          <a:prstGeom prst="rect">
            <a:avLst/>
          </a:prstGeom>
          <a:noFill/>
        </p:spPr>
        <p:txBody>
          <a:bodyPr wrap="square" rtlCol="0">
            <a:spAutoFit/>
          </a:bodyPr>
          <a:lstStyle/>
          <a:p>
            <a:pPr algn="ctr"/>
            <a:r>
              <a:rPr lang="lv-LV" sz="1400" b="1" dirty="0">
                <a:latin typeface="Arial" panose="020B0604020202020204" pitchFamily="34" charset="0"/>
                <a:cs typeface="Arial" panose="020B0604020202020204" pitchFamily="34" charset="0"/>
              </a:rPr>
              <a:t>A13. Cik lielā mērā Jūs piekrītat vai nepiekrītat šiem apgalvojumiem par preču zīmēm?</a:t>
            </a:r>
            <a:endParaRPr lang="en-US" sz="1400" dirty="0">
              <a:latin typeface="Arial" panose="020B0604020202020204" pitchFamily="34" charset="0"/>
              <a:cs typeface="Arial" panose="020B0604020202020204" pitchFamily="34" charset="0"/>
            </a:endParaRPr>
          </a:p>
        </p:txBody>
      </p:sp>
      <p:sp>
        <p:nvSpPr>
          <p:cNvPr id="8" name="TextBox 7"/>
          <p:cNvSpPr txBox="1"/>
          <p:nvPr/>
        </p:nvSpPr>
        <p:spPr>
          <a:xfrm>
            <a:off x="2546697" y="6025975"/>
            <a:ext cx="7215446" cy="400110"/>
          </a:xfrm>
          <a:prstGeom prst="rect">
            <a:avLst/>
          </a:prstGeom>
          <a:noFill/>
        </p:spPr>
        <p:txBody>
          <a:bodyPr wrap="square" rtlCol="0">
            <a:spAutoFit/>
          </a:bodyPr>
          <a:lstStyle/>
          <a:p>
            <a:pPr algn="ctr"/>
            <a:r>
              <a:rPr lang="lv-LV" sz="1000" i="1" dirty="0" smtClean="0">
                <a:latin typeface="Arial" panose="020B0604020202020204" pitchFamily="34" charset="0"/>
                <a:cs typeface="Arial" panose="020B0604020202020204" pitchFamily="34" charset="0"/>
              </a:rPr>
              <a:t>Bāze: visi respondenti (skat. «n=» grafikā)</a:t>
            </a:r>
            <a:endParaRPr lang="lv-LV" sz="1000" dirty="0">
              <a:latin typeface="Arial" panose="020B0604020202020204" pitchFamily="34" charset="0"/>
              <a:cs typeface="Arial" panose="020B0604020202020204" pitchFamily="34" charset="0"/>
            </a:endParaRPr>
          </a:p>
          <a:p>
            <a:pPr algn="ctr"/>
            <a:r>
              <a:rPr lang="lv-LV" sz="1000" i="1" dirty="0">
                <a:latin typeface="Arial" panose="020B0604020202020204" pitchFamily="34" charset="0"/>
                <a:cs typeface="Arial" panose="020B0604020202020204" pitchFamily="34" charset="0"/>
              </a:rPr>
              <a:t>*Pirmo reizi minēts 2024. gada pētījumā</a:t>
            </a:r>
            <a:endParaRPr lang="lv-LV" sz="1000" i="1" dirty="0" smtClean="0">
              <a:latin typeface="Arial" panose="020B0604020202020204" pitchFamily="34" charset="0"/>
              <a:cs typeface="Arial" panose="020B0604020202020204" pitchFamily="34" charset="0"/>
            </a:endParaRPr>
          </a:p>
        </p:txBody>
      </p:sp>
      <p:graphicFrame>
        <p:nvGraphicFramePr>
          <p:cNvPr id="9" name="Chart 8">
            <a:extLst>
              <a:ext uri="{FF2B5EF4-FFF2-40B4-BE49-F238E27FC236}">
                <a16:creationId xmlns:lc="http://schemas.openxmlformats.org/drawingml/2006/lockedCanvas" xmlns="" xmlns:a16="http://schemas.microsoft.com/office/drawing/2014/main" xmlns:xdr="http://schemas.openxmlformats.org/drawingml/2006/spreadsheetDrawing" id="{00000000-0008-0000-0100-000023000000}"/>
              </a:ext>
            </a:extLst>
          </p:cNvPr>
          <p:cNvGraphicFramePr>
            <a:graphicFrameLocks/>
          </p:cNvGraphicFramePr>
          <p:nvPr>
            <p:extLst>
              <p:ext uri="{D42A27DB-BD31-4B8C-83A1-F6EECF244321}">
                <p14:modId xmlns:p14="http://schemas.microsoft.com/office/powerpoint/2010/main" val="1895628895"/>
              </p:ext>
            </p:extLst>
          </p:nvPr>
        </p:nvGraphicFramePr>
        <p:xfrm>
          <a:off x="611350" y="1521681"/>
          <a:ext cx="10810337" cy="401459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9C167178-EF55-485E-AA9E-00B6FD4E37CC}" type="slidenum">
              <a:rPr lang="en-US" smtClean="0"/>
              <a:t>39</a:t>
            </a:fld>
            <a:endParaRPr lang="en-US"/>
          </a:p>
        </p:txBody>
      </p:sp>
    </p:spTree>
    <p:extLst>
      <p:ext uri="{BB962C8B-B14F-4D97-AF65-F5344CB8AC3E}">
        <p14:creationId xmlns:p14="http://schemas.microsoft.com/office/powerpoint/2010/main" val="1663839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3533112" y="180000"/>
            <a:ext cx="5292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Izlases raksturojums, 1. daļa</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574519571"/>
              </p:ext>
            </p:extLst>
          </p:nvPr>
        </p:nvGraphicFramePr>
        <p:xfrm>
          <a:off x="983412" y="823076"/>
          <a:ext cx="5469898" cy="5916930"/>
        </p:xfrm>
        <a:graphic>
          <a:graphicData uri="http://schemas.openxmlformats.org/drawingml/2006/table">
            <a:tbl>
              <a:tblPr/>
              <a:tblGrid>
                <a:gridCol w="1823298">
                  <a:extLst>
                    <a:ext uri="{9D8B030D-6E8A-4147-A177-3AD203B41FA5}">
                      <a16:colId xmlns:a16="http://schemas.microsoft.com/office/drawing/2014/main" xmlns="" val="20000"/>
                    </a:ext>
                  </a:extLst>
                </a:gridCol>
                <a:gridCol w="2144660">
                  <a:extLst>
                    <a:ext uri="{9D8B030D-6E8A-4147-A177-3AD203B41FA5}">
                      <a16:colId xmlns:a16="http://schemas.microsoft.com/office/drawing/2014/main" xmlns="" val="20001"/>
                    </a:ext>
                  </a:extLst>
                </a:gridCol>
                <a:gridCol w="721539">
                  <a:extLst>
                    <a:ext uri="{9D8B030D-6E8A-4147-A177-3AD203B41FA5}">
                      <a16:colId xmlns:a16="http://schemas.microsoft.com/office/drawing/2014/main" xmlns="" val="20002"/>
                    </a:ext>
                  </a:extLst>
                </a:gridCol>
                <a:gridCol w="780401">
                  <a:extLst>
                    <a:ext uri="{9D8B030D-6E8A-4147-A177-3AD203B41FA5}">
                      <a16:colId xmlns:a16="http://schemas.microsoft.com/office/drawing/2014/main" xmlns="" val="20003"/>
                    </a:ext>
                  </a:extLst>
                </a:gridCol>
              </a:tblGrid>
              <a:tr h="180000">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GB" altLang="lv-LV" sz="1200" b="0" i="0" u="none" strike="noStrike" cap="none" normalizeH="0" baseline="0" noProof="1">
                        <a:ln>
                          <a:noFill/>
                        </a:ln>
                        <a:solidFill>
                          <a:srgbClr val="000000"/>
                        </a:solidFill>
                        <a:effectLst/>
                        <a:latin typeface="Arial" panose="020B0604020202020204" pitchFamily="34" charset="0"/>
                      </a:endParaRPr>
                    </a:p>
                  </a:txBody>
                  <a:tcPr marL="9524" marR="9524"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40C56"/>
                    </a:solidFill>
                  </a:tcPr>
                </a:tc>
                <a:tc hMerge="1">
                  <a:txBody>
                    <a:bodyPr/>
                    <a:lstStyle/>
                    <a:p>
                      <a:endParaRPr lang="lv-LV"/>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lv-LV" sz="1200" b="1" i="0" u="none" strike="noStrike" cap="none" normalizeH="0" baseline="0" noProof="1">
                          <a:ln>
                            <a:noFill/>
                          </a:ln>
                          <a:solidFill>
                            <a:schemeClr val="bg1"/>
                          </a:solidFill>
                          <a:effectLst/>
                          <a:latin typeface="Arial" panose="020B0604020202020204" pitchFamily="34" charset="0"/>
                        </a:rPr>
                        <a:t>Skaits</a:t>
                      </a:r>
                    </a:p>
                  </a:txBody>
                  <a:tcPr marL="9524" marR="952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40C56"/>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lv-LV" sz="1200" b="1" i="0" u="none" strike="noStrike" cap="none" normalizeH="0" baseline="0" noProof="1">
                          <a:ln>
                            <a:noFill/>
                          </a:ln>
                          <a:solidFill>
                            <a:schemeClr val="bg1"/>
                          </a:solidFill>
                          <a:effectLst/>
                          <a:latin typeface="Arial" panose="020B0604020202020204" pitchFamily="34" charset="0"/>
                        </a:rPr>
                        <a:t>Kol %</a:t>
                      </a:r>
                    </a:p>
                  </a:txBody>
                  <a:tcPr marL="9524" marR="952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40C56"/>
                    </a:solidFill>
                  </a:tcPr>
                </a:tc>
                <a:extLst>
                  <a:ext uri="{0D108BD9-81ED-4DB2-BD59-A6C34878D82A}">
                    <a16:rowId xmlns:a16="http://schemas.microsoft.com/office/drawing/2014/main" xmlns="" val="10000"/>
                  </a:ext>
                </a:extLst>
              </a:tr>
              <a:tr h="180000">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lv-LV" altLang="lv-LV" sz="1200" b="1" i="0" u="none" strike="noStrike" cap="none" normalizeH="0" baseline="0" noProof="1" smtClean="0">
                          <a:ln>
                            <a:noFill/>
                          </a:ln>
                          <a:solidFill>
                            <a:schemeClr val="tx1"/>
                          </a:solidFill>
                          <a:effectLst/>
                          <a:latin typeface="Arial" panose="020B0604020202020204" pitchFamily="34" charset="0"/>
                        </a:rPr>
                        <a:t> KOPĀ</a:t>
                      </a:r>
                      <a:endParaRPr kumimoji="0" lang="lv-LV" altLang="lv-LV" sz="1200" b="1" i="0" u="none" strike="noStrike" cap="none" normalizeH="0" baseline="0" noProof="1">
                        <a:ln>
                          <a:noFill/>
                        </a:ln>
                        <a:solidFill>
                          <a:schemeClr val="tx1"/>
                        </a:solidFill>
                        <a:effectLst/>
                        <a:latin typeface="Arial" panose="020B0604020202020204" pitchFamily="34" charset="0"/>
                      </a:endParaRPr>
                    </a:p>
                  </a:txBody>
                  <a:tcPr marL="9524" marR="952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lv-LV"/>
                    </a:p>
                  </a:txBody>
                  <a:tcPr/>
                </a:tc>
                <a:tc>
                  <a:txBody>
                    <a:bodyPr/>
                    <a:lstStyle/>
                    <a:p>
                      <a:pPr algn="ctr" fontAlgn="t"/>
                      <a:r>
                        <a:rPr lang="lv-LV" sz="1200" b="0" i="0" u="none" strike="noStrike" noProof="1" smtClean="0">
                          <a:solidFill>
                            <a:srgbClr val="000000"/>
                          </a:solidFill>
                          <a:effectLst/>
                          <a:latin typeface="Arial" panose="020B0604020202020204" pitchFamily="34" charset="0"/>
                        </a:rPr>
                        <a:t>2318</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100,0</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1"/>
                  </a:ext>
                </a:extLst>
              </a:tr>
              <a:tr h="180000">
                <a:tc row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t" latinLnBrk="0" hangingPunct="0">
                        <a:lnSpc>
                          <a:spcPct val="100000"/>
                        </a:lnSpc>
                        <a:spcBef>
                          <a:spcPct val="0"/>
                        </a:spcBef>
                        <a:spcAft>
                          <a:spcPct val="0"/>
                        </a:spcAft>
                        <a:buClrTx/>
                        <a:buSzTx/>
                        <a:buFontTx/>
                        <a:buNone/>
                        <a:tabLst/>
                      </a:pPr>
                      <a:r>
                        <a:rPr kumimoji="0" lang="lv-LV" altLang="lv-LV" sz="1200" b="1" i="0" u="none" strike="noStrike" cap="none" normalizeH="0" baseline="0" noProof="1" smtClean="0">
                          <a:ln>
                            <a:noFill/>
                          </a:ln>
                          <a:solidFill>
                            <a:schemeClr val="tx1"/>
                          </a:solidFill>
                          <a:effectLst/>
                          <a:latin typeface="Arial" panose="020B0604020202020204" pitchFamily="34" charset="0"/>
                        </a:rPr>
                        <a:t> UZŅĒMUMA  ATRAŠANĀS VIETA</a:t>
                      </a:r>
                      <a:endParaRPr kumimoji="0" lang="lv-LV" altLang="lv-LV" sz="1200" b="1" i="0" u="none" strike="noStrike" cap="none" normalizeH="0" baseline="0" noProof="1">
                        <a:ln>
                          <a:noFill/>
                        </a:ln>
                        <a:solidFill>
                          <a:schemeClr val="tx1"/>
                        </a:solidFill>
                        <a:effectLst/>
                        <a:latin typeface="Arial" panose="020B0604020202020204" pitchFamily="34" charset="0"/>
                      </a:endParaRPr>
                    </a:p>
                  </a:txBody>
                  <a:tcPr marL="9524" marR="952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l" fontAlgn="t"/>
                      <a:r>
                        <a:rPr lang="lv-LV" sz="1200" b="0" i="0" u="none" strike="noStrike" noProof="1" smtClean="0">
                          <a:solidFill>
                            <a:srgbClr val="000000"/>
                          </a:solidFill>
                          <a:effectLst/>
                          <a:latin typeface="Arial" panose="020B0604020202020204" pitchFamily="34" charset="0"/>
                        </a:rPr>
                        <a:t>Rīga</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1256</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54,7</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2"/>
                  </a:ext>
                </a:extLst>
              </a:tr>
              <a:tr h="180000">
                <a:tc vMerge="1">
                  <a:txBody>
                    <a:bodyPr/>
                    <a:lstStyle/>
                    <a:p>
                      <a:endParaRPr lang="en-US"/>
                    </a:p>
                  </a:txBody>
                  <a:tcPr/>
                </a:tc>
                <a:tc>
                  <a:txBody>
                    <a:bodyPr/>
                    <a:lstStyle/>
                    <a:p>
                      <a:pPr algn="l" fontAlgn="t"/>
                      <a:r>
                        <a:rPr lang="lv-LV" sz="1200" b="0" i="0" u="none" strike="noStrike" noProof="1" smtClean="0">
                          <a:solidFill>
                            <a:srgbClr val="000000"/>
                          </a:solidFill>
                          <a:effectLst/>
                          <a:latin typeface="Arial" panose="020B0604020202020204" pitchFamily="34" charset="0"/>
                        </a:rPr>
                        <a:t>Cita valstspilsēta</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300</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12,5</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180000">
                <a:tc vMerge="1">
                  <a:txBody>
                    <a:bodyPr/>
                    <a:lstStyle/>
                    <a:p>
                      <a:endParaRPr lang="lv-LV"/>
                    </a:p>
                  </a:txBody>
                  <a:tcPr/>
                </a:tc>
                <a:tc>
                  <a:txBody>
                    <a:bodyPr/>
                    <a:lstStyle/>
                    <a:p>
                      <a:pPr algn="l" fontAlgn="t"/>
                      <a:r>
                        <a:rPr lang="lv-LV" sz="1200" b="0" i="0" u="none" strike="noStrike" noProof="1" smtClean="0">
                          <a:solidFill>
                            <a:srgbClr val="000000"/>
                          </a:solidFill>
                          <a:effectLst/>
                          <a:latin typeface="Arial" panose="020B0604020202020204" pitchFamily="34" charset="0"/>
                        </a:rPr>
                        <a:t>Cita pilsēta vai lauki</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762</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32,9</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3"/>
                  </a:ext>
                </a:extLst>
              </a:tr>
              <a:tr h="180000">
                <a:tc row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t" latinLnBrk="0" hangingPunct="0">
                        <a:lnSpc>
                          <a:spcPct val="100000"/>
                        </a:lnSpc>
                        <a:spcBef>
                          <a:spcPct val="0"/>
                        </a:spcBef>
                        <a:spcAft>
                          <a:spcPct val="0"/>
                        </a:spcAft>
                        <a:buClrTx/>
                        <a:buSzTx/>
                        <a:buFontTx/>
                        <a:buNone/>
                        <a:tabLst/>
                      </a:pPr>
                      <a:r>
                        <a:rPr kumimoji="0" lang="lv-LV" altLang="lv-LV" sz="1200" b="1" i="0" u="none" strike="noStrike" cap="none" normalizeH="0" baseline="0" noProof="1" smtClean="0">
                          <a:ln>
                            <a:noFill/>
                          </a:ln>
                          <a:solidFill>
                            <a:schemeClr val="tx1"/>
                          </a:solidFill>
                          <a:effectLst/>
                          <a:latin typeface="Arial" panose="020B0604020202020204" pitchFamily="34" charset="0"/>
                        </a:rPr>
                        <a:t>REĢIONS</a:t>
                      </a:r>
                      <a:endParaRPr kumimoji="0" lang="lv-LV" altLang="lv-LV" sz="1200" b="1" i="0" u="none" strike="noStrike" cap="none" normalizeH="0" baseline="0" noProof="1">
                        <a:ln>
                          <a:noFill/>
                        </a:ln>
                        <a:solidFill>
                          <a:schemeClr val="tx1"/>
                        </a:solidFill>
                        <a:effectLst/>
                        <a:latin typeface="Arial" panose="020B0604020202020204" pitchFamily="34" charset="0"/>
                      </a:endParaRPr>
                    </a:p>
                  </a:txBody>
                  <a:tcPr marL="9524" marR="952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l" fontAlgn="t"/>
                      <a:r>
                        <a:rPr lang="lv-LV" sz="1200" b="0" i="0" u="none" strike="noStrike" noProof="1" smtClean="0">
                          <a:solidFill>
                            <a:srgbClr val="000000"/>
                          </a:solidFill>
                          <a:effectLst/>
                          <a:latin typeface="Arial" panose="020B0604020202020204" pitchFamily="34" charset="0"/>
                        </a:rPr>
                        <a:t>Rīgas reģions</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1571</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68,9</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4"/>
                  </a:ext>
                </a:extLst>
              </a:tr>
              <a:tr h="180000">
                <a:tc vMerge="1">
                  <a:txBody>
                    <a:bodyPr/>
                    <a:lstStyle/>
                    <a:p>
                      <a:endParaRPr lang="lv-LV"/>
                    </a:p>
                  </a:txBody>
                  <a:tcPr/>
                </a:tc>
                <a:tc>
                  <a:txBody>
                    <a:bodyPr/>
                    <a:lstStyle/>
                    <a:p>
                      <a:pPr algn="l" fontAlgn="t"/>
                      <a:r>
                        <a:rPr lang="lv-LV" sz="1200" b="0" i="0" u="none" strike="noStrike" noProof="1" smtClean="0">
                          <a:solidFill>
                            <a:srgbClr val="000000"/>
                          </a:solidFill>
                          <a:effectLst/>
                          <a:latin typeface="Arial" panose="020B0604020202020204" pitchFamily="34" charset="0"/>
                        </a:rPr>
                        <a:t>Vidzemes reģions</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277</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12,0</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5"/>
                  </a:ext>
                </a:extLst>
              </a:tr>
              <a:tr h="180000">
                <a:tc vMerge="1">
                  <a:txBody>
                    <a:bodyPr/>
                    <a:lstStyle/>
                    <a:p>
                      <a:endParaRPr lang="lv-LV"/>
                    </a:p>
                  </a:txBody>
                  <a:tcPr/>
                </a:tc>
                <a:tc>
                  <a:txBody>
                    <a:bodyPr/>
                    <a:lstStyle/>
                    <a:p>
                      <a:pPr algn="l" fontAlgn="t"/>
                      <a:r>
                        <a:rPr lang="lv-LV" sz="1200" b="0" i="0" u="none" strike="noStrike" noProof="1" smtClean="0">
                          <a:solidFill>
                            <a:srgbClr val="000000"/>
                          </a:solidFill>
                          <a:effectLst/>
                          <a:latin typeface="Arial" panose="020B0604020202020204" pitchFamily="34" charset="0"/>
                        </a:rPr>
                        <a:t>Kurzemes reģions</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213</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8,5</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6"/>
                  </a:ext>
                </a:extLst>
              </a:tr>
              <a:tr h="180000">
                <a:tc vMerge="1">
                  <a:txBody>
                    <a:bodyPr/>
                    <a:lstStyle/>
                    <a:p>
                      <a:endParaRPr lang="lv-LV"/>
                    </a:p>
                  </a:txBody>
                  <a:tcPr/>
                </a:tc>
                <a:tc>
                  <a:txBody>
                    <a:bodyPr/>
                    <a:lstStyle/>
                    <a:p>
                      <a:pPr algn="l" fontAlgn="t"/>
                      <a:r>
                        <a:rPr lang="lv-LV" sz="1200" b="0" i="0" u="none" strike="noStrike" noProof="1" smtClean="0">
                          <a:solidFill>
                            <a:srgbClr val="000000"/>
                          </a:solidFill>
                          <a:effectLst/>
                          <a:latin typeface="Arial" panose="020B0604020202020204" pitchFamily="34" charset="0"/>
                        </a:rPr>
                        <a:t>Zemgales reģions</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156</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6,6</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7"/>
                  </a:ext>
                </a:extLst>
              </a:tr>
              <a:tr h="180000">
                <a:tc vMerge="1">
                  <a:txBody>
                    <a:bodyPr/>
                    <a:lstStyle/>
                    <a:p>
                      <a:endParaRPr lang="lv-LV"/>
                    </a:p>
                  </a:txBody>
                  <a:tcPr/>
                </a:tc>
                <a:tc>
                  <a:txBody>
                    <a:bodyPr/>
                    <a:lstStyle/>
                    <a:p>
                      <a:pPr algn="l" fontAlgn="t"/>
                      <a:r>
                        <a:rPr lang="lv-LV" sz="1200" b="0" i="0" u="none" strike="noStrike" noProof="1" smtClean="0">
                          <a:solidFill>
                            <a:srgbClr val="000000"/>
                          </a:solidFill>
                          <a:effectLst/>
                          <a:latin typeface="Arial" panose="020B0604020202020204" pitchFamily="34" charset="0"/>
                        </a:rPr>
                        <a:t>Latgales reģions</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101</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3,9</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8"/>
                  </a:ext>
                </a:extLst>
              </a:tr>
              <a:tr h="180000">
                <a:tc rowSpan="3">
                  <a:txBody>
                    <a:bodyPr/>
                    <a:lstStyle/>
                    <a:p>
                      <a:pPr algn="ctr" fontAlgn="ctr"/>
                      <a:r>
                        <a:rPr lang="lv-LV" sz="1200" b="1" i="0" u="none" strike="noStrike" noProof="1" smtClean="0">
                          <a:solidFill>
                            <a:srgbClr val="000000"/>
                          </a:solidFill>
                          <a:effectLst/>
                          <a:latin typeface="Arial" panose="020B0604020202020204" pitchFamily="34" charset="0"/>
                        </a:rPr>
                        <a:t>PĀRSTĀVĒTAIS KAPITĀLS</a:t>
                      </a:r>
                      <a:endParaRPr lang="lv-LV" sz="1200" b="1" i="0" u="none" strike="noStrike" noProof="1">
                        <a:solidFill>
                          <a:srgbClr val="000000"/>
                        </a:solidFill>
                        <a:effectLst/>
                        <a:latin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l" fontAlgn="t"/>
                      <a:r>
                        <a:rPr lang="lv-LV" sz="1200" b="0" i="0" u="none" strike="noStrike" noProof="1" smtClean="0">
                          <a:solidFill>
                            <a:srgbClr val="000000"/>
                          </a:solidFill>
                          <a:effectLst/>
                          <a:latin typeface="Arial" panose="020B0604020202020204" pitchFamily="34" charset="0"/>
                        </a:rPr>
                        <a:t>Uzņēmumā ir pārstāvēts tikai vietējais kapitāls</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2132</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93,7</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10"/>
                  </a:ext>
                </a:extLst>
              </a:tr>
              <a:tr h="180000">
                <a:tc vMerge="1">
                  <a:txBody>
                    <a:bodyPr/>
                    <a:lstStyle/>
                    <a:p>
                      <a:endParaRPr lang="en-US"/>
                    </a:p>
                  </a:txBody>
                  <a:tcPr/>
                </a:tc>
                <a:tc>
                  <a:txBody>
                    <a:bodyPr/>
                    <a:lstStyle/>
                    <a:p>
                      <a:pPr algn="l" fontAlgn="t"/>
                      <a:r>
                        <a:rPr lang="lv-LV" sz="1200" b="0" i="0" u="none" strike="noStrike" noProof="1" smtClean="0">
                          <a:solidFill>
                            <a:srgbClr val="000000"/>
                          </a:solidFill>
                          <a:effectLst/>
                          <a:latin typeface="Arial" panose="020B0604020202020204" pitchFamily="34" charset="0"/>
                        </a:rPr>
                        <a:t>Uzņēmumā ir pārstāvēts gan vietējais kapitāls, gan ārvalstu kapitāls</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96</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3,4</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11"/>
                  </a:ext>
                </a:extLst>
              </a:tr>
              <a:tr h="180000">
                <a:tc vMerge="1">
                  <a:txBody>
                    <a:bodyPr/>
                    <a:lstStyle/>
                    <a:p>
                      <a:endParaRPr lang="en-US"/>
                    </a:p>
                  </a:txBody>
                  <a:tcPr/>
                </a:tc>
                <a:tc>
                  <a:txBody>
                    <a:bodyPr/>
                    <a:lstStyle/>
                    <a:p>
                      <a:pPr algn="l" fontAlgn="t"/>
                      <a:r>
                        <a:rPr lang="lv-LV" sz="1200" b="0" i="0" u="none" strike="noStrike" noProof="1" smtClean="0">
                          <a:solidFill>
                            <a:srgbClr val="000000"/>
                          </a:solidFill>
                          <a:effectLst/>
                          <a:latin typeface="Arial" panose="020B0604020202020204" pitchFamily="34" charset="0"/>
                        </a:rPr>
                        <a:t>Uzņēmumā ir pārstāvēts tikai ārvalstu kapitāls</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90</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2,9</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12"/>
                  </a:ext>
                </a:extLst>
              </a:tr>
              <a:tr h="180000">
                <a:tc rowSpan="4">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t" latinLnBrk="0" hangingPunct="0">
                        <a:lnSpc>
                          <a:spcPct val="100000"/>
                        </a:lnSpc>
                        <a:spcBef>
                          <a:spcPct val="0"/>
                        </a:spcBef>
                        <a:spcAft>
                          <a:spcPct val="0"/>
                        </a:spcAft>
                        <a:buClrTx/>
                        <a:buSzTx/>
                        <a:buFontTx/>
                        <a:buNone/>
                        <a:tabLst/>
                      </a:pPr>
                      <a:r>
                        <a:rPr kumimoji="0" lang="lv-LV" altLang="lv-LV" sz="1200" b="1" i="0" u="none" strike="noStrike" cap="none" normalizeH="0" baseline="0" noProof="1" smtClean="0">
                          <a:ln>
                            <a:noFill/>
                          </a:ln>
                          <a:solidFill>
                            <a:schemeClr val="tx1"/>
                          </a:solidFill>
                          <a:effectLst/>
                          <a:latin typeface="Arial" panose="020B0604020202020204" pitchFamily="34" charset="0"/>
                        </a:rPr>
                        <a:t>DIBINĀŠANAS GADS</a:t>
                      </a:r>
                      <a:endParaRPr kumimoji="0" lang="lv-LV" altLang="lv-LV" sz="1200" b="1" i="0" u="none" strike="noStrike" cap="none" normalizeH="0" baseline="0" noProof="1">
                        <a:ln>
                          <a:noFill/>
                        </a:ln>
                        <a:solidFill>
                          <a:schemeClr val="tx1"/>
                        </a:solidFill>
                        <a:effectLst/>
                        <a:latin typeface="Arial" panose="020B0604020202020204" pitchFamily="34" charset="0"/>
                      </a:endParaRPr>
                    </a:p>
                  </a:txBody>
                  <a:tcPr marL="9524" marR="952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l" fontAlgn="t"/>
                      <a:r>
                        <a:rPr lang="lv-LV" sz="1200" b="0" i="0" u="none" strike="noStrike" noProof="1" smtClean="0">
                          <a:solidFill>
                            <a:srgbClr val="000000"/>
                          </a:solidFill>
                          <a:effectLst/>
                          <a:latin typeface="Arial" panose="020B0604020202020204" pitchFamily="34" charset="0"/>
                        </a:rPr>
                        <a:t>2023. vai 2024. gadā</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17</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0,8</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14"/>
                  </a:ext>
                </a:extLst>
              </a:tr>
              <a:tr h="180000">
                <a:tc vMerge="1">
                  <a:txBody>
                    <a:bodyPr/>
                    <a:lstStyle/>
                    <a:p>
                      <a:endParaRPr lang="en-US"/>
                    </a:p>
                  </a:txBody>
                  <a:tcPr/>
                </a:tc>
                <a:tc>
                  <a:txBody>
                    <a:bodyPr/>
                    <a:lstStyle/>
                    <a:p>
                      <a:pPr algn="l" fontAlgn="t"/>
                      <a:r>
                        <a:rPr lang="lv-LV" sz="1200" b="0" i="0" u="none" strike="noStrike" noProof="1" smtClean="0">
                          <a:solidFill>
                            <a:srgbClr val="000000"/>
                          </a:solidFill>
                          <a:effectLst/>
                          <a:latin typeface="Arial" panose="020B0604020202020204" pitchFamily="34" charset="0"/>
                        </a:rPr>
                        <a:t>2012. - 2022. gados</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816</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38,4</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180000">
                <a:tc vMerge="1">
                  <a:txBody>
                    <a:bodyPr/>
                    <a:lstStyle/>
                    <a:p>
                      <a:endParaRPr lang="lv-LV"/>
                    </a:p>
                  </a:txBody>
                  <a:tcPr/>
                </a:tc>
                <a:tc>
                  <a:txBody>
                    <a:bodyPr/>
                    <a:lstStyle/>
                    <a:p>
                      <a:pPr algn="l" fontAlgn="t"/>
                      <a:r>
                        <a:rPr lang="lv-LV" sz="1200" b="0" i="0" u="none" strike="noStrike" noProof="1" smtClean="0">
                          <a:solidFill>
                            <a:srgbClr val="000000"/>
                          </a:solidFill>
                          <a:effectLst/>
                          <a:latin typeface="Arial" panose="020B0604020202020204" pitchFamily="34" charset="0"/>
                        </a:rPr>
                        <a:t>2002. - 2011. gados</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783</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34,9</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15"/>
                  </a:ext>
                </a:extLst>
              </a:tr>
              <a:tr h="180000">
                <a:tc vMerge="1">
                  <a:txBody>
                    <a:bodyPr/>
                    <a:lstStyle/>
                    <a:p>
                      <a:endParaRPr lang="lv-LV"/>
                    </a:p>
                  </a:txBody>
                  <a:tcPr/>
                </a:tc>
                <a:tc>
                  <a:txBody>
                    <a:bodyPr/>
                    <a:lstStyle/>
                    <a:p>
                      <a:pPr algn="l" fontAlgn="t"/>
                      <a:r>
                        <a:rPr lang="lv-LV" sz="1200" b="0" i="0" u="none" strike="noStrike" noProof="1" smtClean="0">
                          <a:solidFill>
                            <a:srgbClr val="000000"/>
                          </a:solidFill>
                          <a:effectLst/>
                          <a:latin typeface="Arial" panose="020B0604020202020204" pitchFamily="34" charset="0"/>
                        </a:rPr>
                        <a:t>Līdz 2001. gadam (ieskaitot)</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702</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25,8</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16"/>
                  </a:ext>
                </a:extLst>
              </a:tr>
              <a:tr h="180000">
                <a:tc row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t" latinLnBrk="0" hangingPunct="0">
                        <a:lnSpc>
                          <a:spcPct val="100000"/>
                        </a:lnSpc>
                        <a:spcBef>
                          <a:spcPct val="0"/>
                        </a:spcBef>
                        <a:spcAft>
                          <a:spcPct val="0"/>
                        </a:spcAft>
                        <a:buClrTx/>
                        <a:buSzTx/>
                        <a:buFontTx/>
                        <a:buNone/>
                        <a:tabLst/>
                      </a:pPr>
                      <a:r>
                        <a:rPr kumimoji="0" lang="lv-LV" altLang="lv-LV" sz="1200" b="1" i="0" u="none" strike="noStrike" cap="none" normalizeH="0" baseline="0" noProof="1" smtClean="0">
                          <a:ln>
                            <a:noFill/>
                          </a:ln>
                          <a:solidFill>
                            <a:schemeClr val="tx1"/>
                          </a:solidFill>
                          <a:effectLst/>
                          <a:latin typeface="Arial" panose="020B0604020202020204" pitchFamily="34" charset="0"/>
                        </a:rPr>
                        <a:t>JURIDISKĀ FORMA</a:t>
                      </a:r>
                      <a:endParaRPr kumimoji="0" lang="lv-LV" altLang="lv-LV" sz="1200" b="1" i="0" u="none" strike="noStrike" cap="none" normalizeH="0" baseline="0" noProof="1">
                        <a:ln>
                          <a:noFill/>
                        </a:ln>
                        <a:solidFill>
                          <a:schemeClr val="tx1"/>
                        </a:solidFill>
                        <a:effectLst/>
                        <a:latin typeface="Arial" panose="020B0604020202020204" pitchFamily="34" charset="0"/>
                      </a:endParaRPr>
                    </a:p>
                  </a:txBody>
                  <a:tcPr marL="9524" marR="952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l" fontAlgn="t"/>
                      <a:r>
                        <a:rPr lang="lv-LV" sz="1200" b="0" i="0" u="none" strike="noStrike" noProof="1" smtClean="0">
                          <a:solidFill>
                            <a:srgbClr val="000000"/>
                          </a:solidFill>
                          <a:effectLst/>
                          <a:latin typeface="Arial" panose="020B0604020202020204" pitchFamily="34" charset="0"/>
                        </a:rPr>
                        <a:t>Individuālais komersants</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24</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1,2</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17"/>
                  </a:ext>
                </a:extLst>
              </a:tr>
              <a:tr h="180000">
                <a:tc vMerge="1">
                  <a:txBody>
                    <a:bodyPr/>
                    <a:lstStyle/>
                    <a:p>
                      <a:endParaRPr lang="en-US"/>
                    </a:p>
                  </a:txBody>
                  <a:tcPr/>
                </a:tc>
                <a:tc>
                  <a:txBody>
                    <a:bodyPr/>
                    <a:lstStyle/>
                    <a:p>
                      <a:pPr algn="l" fontAlgn="t"/>
                      <a:r>
                        <a:rPr lang="lv-LV" sz="1200" b="0" i="0" u="none" strike="noStrike" noProof="1" smtClean="0">
                          <a:solidFill>
                            <a:srgbClr val="000000"/>
                          </a:solidFill>
                          <a:effectLst/>
                          <a:latin typeface="Arial" panose="020B0604020202020204" pitchFamily="34" charset="0"/>
                        </a:rPr>
                        <a:t>Sabiedrība ar ierobežotu atbildību</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2236</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97,4</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180000">
                <a:tc vMerge="1">
                  <a:txBody>
                    <a:bodyPr/>
                    <a:lstStyle/>
                    <a:p>
                      <a:endParaRPr lang="en-US"/>
                    </a:p>
                  </a:txBody>
                  <a:tcPr/>
                </a:tc>
                <a:tc>
                  <a:txBody>
                    <a:bodyPr/>
                    <a:lstStyle/>
                    <a:p>
                      <a:pPr algn="l" fontAlgn="t"/>
                      <a:r>
                        <a:rPr lang="lv-LV" sz="1200" b="0" i="0" u="none" strike="noStrike" noProof="1" smtClean="0">
                          <a:solidFill>
                            <a:srgbClr val="000000"/>
                          </a:solidFill>
                          <a:effectLst/>
                          <a:latin typeface="Arial" panose="020B0604020202020204" pitchFamily="34" charset="0"/>
                        </a:rPr>
                        <a:t>Akciju sabiedrība</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37</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0,7</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180000">
                <a:tc vMerge="1">
                  <a:txBody>
                    <a:bodyPr/>
                    <a:lstStyle/>
                    <a:p>
                      <a:endParaRPr lang="lv-LV"/>
                    </a:p>
                  </a:txBody>
                  <a:tcPr/>
                </a:tc>
                <a:tc>
                  <a:txBody>
                    <a:bodyPr/>
                    <a:lstStyle/>
                    <a:p>
                      <a:pPr algn="l" fontAlgn="t"/>
                      <a:r>
                        <a:rPr lang="lv-LV" sz="1200" b="0" i="0" u="none" strike="noStrike" noProof="1" smtClean="0">
                          <a:solidFill>
                            <a:srgbClr val="000000"/>
                          </a:solidFill>
                          <a:effectLst/>
                          <a:latin typeface="Arial" panose="020B0604020202020204" pitchFamily="34" charset="0"/>
                        </a:rPr>
                        <a:t>Filiāle</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3</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0,1</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18"/>
                  </a:ext>
                </a:extLst>
              </a:tr>
              <a:tr h="180000">
                <a:tc vMerge="1">
                  <a:txBody>
                    <a:bodyPr/>
                    <a:lstStyle/>
                    <a:p>
                      <a:endParaRPr lang="lv-LV"/>
                    </a:p>
                  </a:txBody>
                  <a:tcPr/>
                </a:tc>
                <a:tc>
                  <a:txBody>
                    <a:bodyPr/>
                    <a:lstStyle/>
                    <a:p>
                      <a:pPr algn="l" fontAlgn="t"/>
                      <a:r>
                        <a:rPr lang="lv-LV" sz="1200" b="0" i="0" u="sng" strike="noStrike" noProof="1" smtClean="0">
                          <a:solidFill>
                            <a:srgbClr val="000000"/>
                          </a:solidFill>
                          <a:effectLst/>
                          <a:latin typeface="Arial" panose="020B0604020202020204" pitchFamily="34" charset="0"/>
                        </a:rPr>
                        <a:t>Cita</a:t>
                      </a:r>
                      <a:endParaRPr lang="lv-LV" sz="1200" b="0" i="0" u="sng"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18</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0,6</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19"/>
                  </a:ext>
                </a:extLst>
              </a:tr>
              <a:tr h="180000">
                <a:tc rowSpan="4">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lv-LV" altLang="lv-LV" sz="1200" b="1" i="0" u="none" strike="noStrike" cap="none" normalizeH="0" baseline="0" noProof="1" smtClean="0">
                          <a:ln>
                            <a:noFill/>
                          </a:ln>
                          <a:solidFill>
                            <a:schemeClr val="tx1"/>
                          </a:solidFill>
                          <a:effectLst/>
                          <a:latin typeface="Arial" panose="020B0604020202020204" pitchFamily="34" charset="0"/>
                        </a:rPr>
                        <a:t>DARBINIEKU SKAITS</a:t>
                      </a:r>
                      <a:endParaRPr kumimoji="0" lang="lv-LV" altLang="lv-LV" sz="1200" b="1" i="0" u="none" strike="noStrike" cap="none" normalizeH="0" baseline="0" noProof="1">
                        <a:ln>
                          <a:noFill/>
                        </a:ln>
                        <a:solidFill>
                          <a:schemeClr val="tx1"/>
                        </a:solidFill>
                        <a:effectLst/>
                        <a:latin typeface="Arial" panose="020B0604020202020204" pitchFamily="34" charset="0"/>
                      </a:endParaRPr>
                    </a:p>
                  </a:txBody>
                  <a:tcPr marL="9524" marR="952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l" fontAlgn="t"/>
                      <a:r>
                        <a:rPr lang="lv-LV" sz="1200" b="0" i="0" u="none" strike="noStrike" noProof="1" smtClean="0">
                          <a:solidFill>
                            <a:srgbClr val="000000"/>
                          </a:solidFill>
                          <a:effectLst/>
                          <a:latin typeface="Arial" panose="020B0604020202020204" pitchFamily="34" charset="0"/>
                        </a:rPr>
                        <a:t>1 - 9</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1749</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88,4</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180000">
                <a:tc vMerge="1">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GB" altLang="lv-LV" sz="1000" b="1" i="0" u="none" strike="noStrike" cap="none" normalizeH="0" baseline="0" noProof="1">
                        <a:ln>
                          <a:noFill/>
                        </a:ln>
                        <a:solidFill>
                          <a:schemeClr val="tx1"/>
                        </a:solidFill>
                        <a:effectLst/>
                        <a:latin typeface="Arial" panose="020B0604020202020204" pitchFamily="34" charset="0"/>
                      </a:endParaRPr>
                    </a:p>
                  </a:txBody>
                  <a:tcPr marL="9524" marR="952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algn="l" fontAlgn="t"/>
                      <a:r>
                        <a:rPr lang="lv-LV" sz="1200" b="0" i="0" u="none" strike="noStrike" noProof="1" smtClean="0">
                          <a:solidFill>
                            <a:srgbClr val="000000"/>
                          </a:solidFill>
                          <a:effectLst/>
                          <a:latin typeface="Arial" panose="020B0604020202020204" pitchFamily="34" charset="0"/>
                        </a:rPr>
                        <a:t>10 - 49</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408</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9,7</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180000">
                <a:tc vMerge="1">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GB" altLang="lv-LV" sz="1000" b="1" i="0" u="none" strike="noStrike" cap="none" normalizeH="0" baseline="0" noProof="1">
                        <a:ln>
                          <a:noFill/>
                        </a:ln>
                        <a:solidFill>
                          <a:schemeClr val="tx1"/>
                        </a:solidFill>
                        <a:effectLst/>
                        <a:latin typeface="Arial" panose="020B0604020202020204" pitchFamily="34" charset="0"/>
                      </a:endParaRPr>
                    </a:p>
                  </a:txBody>
                  <a:tcPr marL="9524" marR="952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algn="l" fontAlgn="t"/>
                      <a:r>
                        <a:rPr lang="lv-LV" sz="1200" b="0" i="0" u="none" strike="noStrike" noProof="1" smtClean="0">
                          <a:solidFill>
                            <a:srgbClr val="000000"/>
                          </a:solidFill>
                          <a:effectLst/>
                          <a:latin typeface="Arial" panose="020B0604020202020204" pitchFamily="34" charset="0"/>
                        </a:rPr>
                        <a:t>50 – 249</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127</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1,6</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180000">
                <a:tc vMerge="1">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GB" altLang="lv-LV" sz="1000" b="1" i="0" u="none" strike="noStrike" cap="none" normalizeH="0" baseline="0" noProof="1">
                        <a:ln>
                          <a:noFill/>
                        </a:ln>
                        <a:solidFill>
                          <a:schemeClr val="tx1"/>
                        </a:solidFill>
                        <a:effectLst/>
                        <a:latin typeface="Arial" panose="020B0604020202020204" pitchFamily="34" charset="0"/>
                      </a:endParaRPr>
                    </a:p>
                  </a:txBody>
                  <a:tcPr marL="9524" marR="952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algn="l" fontAlgn="t"/>
                      <a:r>
                        <a:rPr lang="lv-LV" sz="1200" b="0" i="0" u="none" strike="noStrike" noProof="1" smtClean="0">
                          <a:solidFill>
                            <a:srgbClr val="000000"/>
                          </a:solidFill>
                          <a:effectLst/>
                          <a:latin typeface="Arial" panose="020B0604020202020204" pitchFamily="34" charset="0"/>
                        </a:rPr>
                        <a:t>250+</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34</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rPr>
                        <a:t>0,2</a:t>
                      </a:r>
                      <a:endParaRPr lang="lv-LV" sz="1200" b="0" i="0" u="none" strike="noStrike" noProof="1">
                        <a:solidFill>
                          <a:srgbClr val="000000"/>
                        </a:solidFill>
                        <a:effectLst/>
                        <a:latin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
        <p:nvSpPr>
          <p:cNvPr id="3" name="TextBox 2"/>
          <p:cNvSpPr txBox="1"/>
          <p:nvPr/>
        </p:nvSpPr>
        <p:spPr>
          <a:xfrm>
            <a:off x="7332312" y="6493785"/>
            <a:ext cx="4743603" cy="246221"/>
          </a:xfrm>
          <a:prstGeom prst="rect">
            <a:avLst/>
          </a:prstGeom>
          <a:noFill/>
        </p:spPr>
        <p:txBody>
          <a:bodyPr wrap="square" rtlCol="0">
            <a:spAutoFit/>
          </a:bodyPr>
          <a:lstStyle/>
          <a:p>
            <a:r>
              <a:rPr lang="lv-LV" sz="1000" i="1" dirty="0" smtClean="0">
                <a:latin typeface="Arial" panose="020B0604020202020204" pitchFamily="34" charset="0"/>
                <a:cs typeface="Arial" panose="020B0604020202020204" pitchFamily="34" charset="0"/>
              </a:rPr>
              <a:t>Tabulas turpinājums nākamajā lapā</a:t>
            </a:r>
            <a:endParaRPr lang="lv-LV" sz="1000" i="1" dirty="0">
              <a:latin typeface="Arial" panose="020B0604020202020204" pitchFamily="34" charset="0"/>
              <a:cs typeface="Arial" panose="020B0604020202020204" pitchFamily="34" charset="0"/>
            </a:endParaRPr>
          </a:p>
        </p:txBody>
      </p:sp>
      <p:sp>
        <p:nvSpPr>
          <p:cNvPr id="7" name="TextBox 6"/>
          <p:cNvSpPr txBox="1"/>
          <p:nvPr/>
        </p:nvSpPr>
        <p:spPr>
          <a:xfrm>
            <a:off x="7450328" y="2616815"/>
            <a:ext cx="3960000" cy="3420000"/>
          </a:xfrm>
          <a:prstGeom prst="rect">
            <a:avLst/>
          </a:prstGeom>
          <a:noFill/>
          <a:ln>
            <a:solidFill>
              <a:srgbClr val="840C56"/>
            </a:solidFill>
          </a:ln>
        </p:spPr>
        <p:txBody>
          <a:bodyPr wrap="square" rtlCol="0">
            <a:spAutoFit/>
          </a:bodyPr>
          <a:lstStyle/>
          <a:p>
            <a:r>
              <a:rPr lang="lv-LV" sz="1200" b="1" u="sng" noProof="1" smtClean="0">
                <a:latin typeface="Arial" panose="020B0604020202020204" pitchFamily="34" charset="0"/>
                <a:cs typeface="Arial" panose="020B0604020202020204" pitchFamily="34" charset="0"/>
              </a:rPr>
              <a:t>Uzņēmuma juridiskās formas atbilžu varianta «Cita» atšifrējums</a:t>
            </a:r>
          </a:p>
          <a:p>
            <a:r>
              <a:rPr lang="lv-LV" sz="1200" b="1" noProof="1" smtClean="0">
                <a:latin typeface="Arial" panose="020B0604020202020204" pitchFamily="34" charset="0"/>
                <a:cs typeface="Arial" panose="020B0604020202020204" pitchFamily="34" charset="0"/>
              </a:rPr>
              <a:t>Minēts 5 reizes:</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Pilnsabiedrība</a:t>
            </a:r>
          </a:p>
          <a:p>
            <a:r>
              <a:rPr lang="lv-LV" sz="1200" b="1" noProof="1" smtClean="0">
                <a:latin typeface="Arial" panose="020B0604020202020204" pitchFamily="34" charset="0"/>
                <a:cs typeface="Arial" panose="020B0604020202020204" pitchFamily="34" charset="0"/>
              </a:rPr>
              <a:t>Minēts 3 reizes:</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Biedrība</a:t>
            </a:r>
          </a:p>
          <a:p>
            <a:r>
              <a:rPr lang="lv-LV" sz="1200" b="1" noProof="1" smtClean="0">
                <a:latin typeface="Arial" panose="020B0604020202020204" pitchFamily="34" charset="0"/>
                <a:cs typeface="Arial" panose="020B0604020202020204" pitchFamily="34" charset="0"/>
              </a:rPr>
              <a:t>Minēts 2 reizes:</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Kooperatīvā sabiedrība</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Individuālais uzņēmums</a:t>
            </a:r>
          </a:p>
          <a:p>
            <a:r>
              <a:rPr lang="lv-LV" sz="1200" b="1" noProof="1" smtClean="0">
                <a:latin typeface="Arial" panose="020B0604020202020204" pitchFamily="34" charset="0"/>
                <a:cs typeface="Arial" panose="020B0604020202020204" pitchFamily="34" charset="0"/>
              </a:rPr>
              <a:t>Minēts 1 reizi:</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Valsts iestādes</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Pašnodarbinātais</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Zemnieku saimniecība</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Valsts kapitālsabiedrība</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Pašvaldības kapitālsabiedrība</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Mežsaimniecības pakalpojumu kooperatīvā sabiedrība</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Pašvaldības iestāde</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cxnSp>
        <p:nvCxnSpPr>
          <p:cNvPr id="9" name="Straight Arrow Connector 8"/>
          <p:cNvCxnSpPr/>
          <p:nvPr/>
        </p:nvCxnSpPr>
        <p:spPr>
          <a:xfrm>
            <a:off x="6540312" y="5871411"/>
            <a:ext cx="792000" cy="0"/>
          </a:xfrm>
          <a:prstGeom prst="straightConnector1">
            <a:avLst/>
          </a:prstGeom>
          <a:ln>
            <a:solidFill>
              <a:srgbClr val="840C56"/>
            </a:solidFill>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9C167178-EF55-485E-AA9E-00B6FD4E37CC}" type="slidenum">
              <a:rPr lang="en-US" smtClean="0"/>
              <a:t>4</a:t>
            </a:fld>
            <a:endParaRPr lang="en-US"/>
          </a:p>
        </p:txBody>
      </p:sp>
    </p:spTree>
    <p:extLst>
      <p:ext uri="{BB962C8B-B14F-4D97-AF65-F5344CB8AC3E}">
        <p14:creationId xmlns:p14="http://schemas.microsoft.com/office/powerpoint/2010/main" val="9909044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3.2. Uzskati par preču zīmēm un to reģistrāciju</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611350" y="724756"/>
            <a:ext cx="11392228" cy="307777"/>
          </a:xfrm>
          <a:prstGeom prst="rect">
            <a:avLst/>
          </a:prstGeom>
          <a:noFill/>
        </p:spPr>
        <p:txBody>
          <a:bodyPr wrap="square" rtlCol="0">
            <a:spAutoFit/>
          </a:bodyPr>
          <a:lstStyle/>
          <a:p>
            <a:pPr algn="ctr"/>
            <a:r>
              <a:rPr lang="lv-LV" sz="1400" b="1" dirty="0">
                <a:latin typeface="Arial" panose="020B0604020202020204" pitchFamily="34" charset="0"/>
                <a:cs typeface="Arial" panose="020B0604020202020204" pitchFamily="34" charset="0"/>
              </a:rPr>
              <a:t>A13. Cik lielā mērā Jūs piekrītat vai nepiekrītat šiem apgalvojumiem par preču zīmēm?</a:t>
            </a:r>
            <a:endParaRPr lang="en-US" sz="1400" dirty="0">
              <a:latin typeface="Arial" panose="020B0604020202020204" pitchFamily="34" charset="0"/>
              <a:cs typeface="Arial" panose="020B0604020202020204" pitchFamily="34" charset="0"/>
            </a:endParaRPr>
          </a:p>
        </p:txBody>
      </p:sp>
      <p:sp>
        <p:nvSpPr>
          <p:cNvPr id="8" name="TextBox 7"/>
          <p:cNvSpPr txBox="1"/>
          <p:nvPr/>
        </p:nvSpPr>
        <p:spPr>
          <a:xfrm>
            <a:off x="2530655" y="6347931"/>
            <a:ext cx="7215446" cy="400110"/>
          </a:xfrm>
          <a:prstGeom prst="rect">
            <a:avLst/>
          </a:prstGeom>
          <a:noFill/>
        </p:spPr>
        <p:txBody>
          <a:bodyPr wrap="square" rtlCol="0">
            <a:spAutoFit/>
          </a:bodyPr>
          <a:lstStyle/>
          <a:p>
            <a:pPr algn="ctr"/>
            <a:r>
              <a:rPr lang="lv-LV" sz="1000" i="1" dirty="0" smtClean="0">
                <a:latin typeface="Arial" panose="020B0604020202020204" pitchFamily="34" charset="0"/>
                <a:cs typeface="Arial" panose="020B0604020202020204" pitchFamily="34" charset="0"/>
              </a:rPr>
              <a:t>Bāze: visi respondenti (skat. «n=» grafikā)</a:t>
            </a:r>
            <a:endParaRPr lang="lv-LV" sz="1000" dirty="0">
              <a:latin typeface="Arial" panose="020B0604020202020204" pitchFamily="34" charset="0"/>
              <a:cs typeface="Arial" panose="020B0604020202020204" pitchFamily="34" charset="0"/>
            </a:endParaRPr>
          </a:p>
          <a:p>
            <a:pPr algn="ctr"/>
            <a:r>
              <a:rPr lang="lv-LV" sz="1000" i="1" dirty="0">
                <a:latin typeface="Arial" panose="020B0604020202020204" pitchFamily="34" charset="0"/>
                <a:cs typeface="Arial" panose="020B0604020202020204" pitchFamily="34" charset="0"/>
              </a:rPr>
              <a:t>*Pirmo reizi minēts 2024. gada pētījumā</a:t>
            </a:r>
            <a:endParaRPr lang="lv-LV" sz="1000" i="1" dirty="0" smtClean="0">
              <a:latin typeface="Arial" panose="020B0604020202020204" pitchFamily="34" charset="0"/>
              <a:cs typeface="Arial" panose="020B0604020202020204" pitchFamily="34" charset="0"/>
            </a:endParaRPr>
          </a:p>
        </p:txBody>
      </p:sp>
      <p:sp>
        <p:nvSpPr>
          <p:cNvPr id="7" name="TextBox 6"/>
          <p:cNvSpPr txBox="1"/>
          <p:nvPr/>
        </p:nvSpPr>
        <p:spPr>
          <a:xfrm>
            <a:off x="8395855" y="1123292"/>
            <a:ext cx="3633997" cy="584775"/>
          </a:xfrm>
          <a:prstGeom prst="rect">
            <a:avLst/>
          </a:prstGeom>
          <a:noFill/>
        </p:spPr>
        <p:txBody>
          <a:bodyPr wrap="square" rtlCol="0">
            <a:spAutoFit/>
          </a:bodyPr>
          <a:lstStyle/>
          <a:p>
            <a:pPr algn="r"/>
            <a:r>
              <a:rPr lang="lv-LV" sz="1600" b="1" dirty="0" smtClean="0">
                <a:solidFill>
                  <a:srgbClr val="840C56"/>
                </a:solidFill>
                <a:latin typeface="Arial" panose="020B0604020202020204" pitchFamily="34" charset="0"/>
                <a:cs typeface="Arial" panose="020B0604020202020204" pitchFamily="34" charset="0"/>
              </a:rPr>
              <a:t>Respondentu atbildes atkarībā no tā, vai pieder tiesības uz preču zīmi</a:t>
            </a:r>
            <a:endParaRPr lang="en-US" sz="1600" b="1" dirty="0">
              <a:solidFill>
                <a:srgbClr val="840C56"/>
              </a:solidFill>
              <a:latin typeface="Arial" panose="020B0604020202020204" pitchFamily="34" charset="0"/>
              <a:cs typeface="Arial" panose="020B0604020202020204" pitchFamily="34" charset="0"/>
            </a:endParaRPr>
          </a:p>
        </p:txBody>
      </p:sp>
      <p:graphicFrame>
        <p:nvGraphicFramePr>
          <p:cNvPr id="10" name="Chart 9">
            <a:extLst>
              <a:ext uri="{FF2B5EF4-FFF2-40B4-BE49-F238E27FC236}">
                <a16:creationId xmlns:lc="http://schemas.openxmlformats.org/drawingml/2006/lockedCanvas" xmlns="" xmlns:a16="http://schemas.microsoft.com/office/drawing/2014/main" xmlns:xdr="http://schemas.openxmlformats.org/drawingml/2006/spreadsheetDrawing" id="{00000000-0008-0000-0100-00002B000000}"/>
              </a:ext>
            </a:extLst>
          </p:cNvPr>
          <p:cNvGraphicFramePr>
            <a:graphicFrameLocks/>
          </p:cNvGraphicFramePr>
          <p:nvPr>
            <p:extLst>
              <p:ext uri="{D42A27DB-BD31-4B8C-83A1-F6EECF244321}">
                <p14:modId xmlns:p14="http://schemas.microsoft.com/office/powerpoint/2010/main" val="3414054370"/>
              </p:ext>
            </p:extLst>
          </p:nvPr>
        </p:nvGraphicFramePr>
        <p:xfrm>
          <a:off x="756252" y="1700911"/>
          <a:ext cx="10796336" cy="4591412"/>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9C167178-EF55-485E-AA9E-00B6FD4E37CC}" type="slidenum">
              <a:rPr lang="en-US" smtClean="0"/>
              <a:t>40</a:t>
            </a:fld>
            <a:endParaRPr lang="en-US"/>
          </a:p>
        </p:txBody>
      </p:sp>
    </p:spTree>
    <p:extLst>
      <p:ext uri="{BB962C8B-B14F-4D97-AF65-F5344CB8AC3E}">
        <p14:creationId xmlns:p14="http://schemas.microsoft.com/office/powerpoint/2010/main" val="42386242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910364" y="2305661"/>
            <a:ext cx="6346178" cy="1940957"/>
          </a:xfrm>
          <a:prstGeom prst="roundRect">
            <a:avLst/>
          </a:prstGeom>
          <a:noFill/>
          <a:ln w="19050">
            <a:solidFill>
              <a:srgbClr val="840C5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lv-LV" altLang="en-US" sz="3600" b="1" noProof="1" smtClean="0">
                <a:solidFill>
                  <a:srgbClr val="840C56"/>
                </a:solidFill>
                <a:latin typeface="Arial" panose="020B0604020202020204" pitchFamily="34" charset="0"/>
                <a:cs typeface="Arial" panose="020B0604020202020204" pitchFamily="34" charset="0"/>
              </a:rPr>
              <a:t>4. Informētība un uzskati par patentiem un to reģistrāciju</a:t>
            </a:r>
            <a:endParaRPr lang="lv-LV" altLang="en-US" sz="2400" b="1" noProof="1">
              <a:solidFill>
                <a:srgbClr val="840C56"/>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A322A9DF-08DC-4EC6-A808-D3901E9DB9F5}" type="slidenum">
              <a:rPr lang="en-US" smtClean="0"/>
              <a:t>41</a:t>
            </a:fld>
            <a:endParaRPr lang="en-US"/>
          </a:p>
        </p:txBody>
      </p:sp>
    </p:spTree>
    <p:extLst>
      <p:ext uri="{BB962C8B-B14F-4D97-AF65-F5344CB8AC3E}">
        <p14:creationId xmlns:p14="http://schemas.microsoft.com/office/powerpoint/2010/main" val="30107847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4.1. Informētība par patentiem un to reģistrāciju</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611350" y="724756"/>
            <a:ext cx="11392228" cy="307777"/>
          </a:xfrm>
          <a:prstGeom prst="rect">
            <a:avLst/>
          </a:prstGeom>
          <a:noFill/>
        </p:spPr>
        <p:txBody>
          <a:bodyPr wrap="square" rtlCol="0">
            <a:spAutoFit/>
          </a:bodyPr>
          <a:lstStyle/>
          <a:p>
            <a:pPr algn="ctr"/>
            <a:r>
              <a:rPr lang="lv-LV" sz="1400" b="1" dirty="0">
                <a:latin typeface="Arial" panose="020B0604020202020204" pitchFamily="34" charset="0"/>
                <a:cs typeface="Arial" panose="020B0604020202020204" pitchFamily="34" charset="0"/>
              </a:rPr>
              <a:t>A14. Kā Jūs vērtējat savas zināšanas patentu jomā? Jūsuprāt, tās ir</a:t>
            </a:r>
            <a:r>
              <a:rPr lang="lv-LV" sz="1400" b="1"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9" name="TextBox 8"/>
          <p:cNvSpPr txBox="1"/>
          <p:nvPr/>
        </p:nvSpPr>
        <p:spPr>
          <a:xfrm>
            <a:off x="2546697" y="6025975"/>
            <a:ext cx="7215446" cy="246221"/>
          </a:xfrm>
          <a:prstGeom prst="rect">
            <a:avLst/>
          </a:prstGeom>
          <a:noFill/>
        </p:spPr>
        <p:txBody>
          <a:bodyPr wrap="square" rtlCol="0">
            <a:spAutoFit/>
          </a:bodyPr>
          <a:lstStyle/>
          <a:p>
            <a:pPr algn="ctr"/>
            <a:r>
              <a:rPr lang="lv-LV" sz="1000" i="1" dirty="0" smtClean="0">
                <a:latin typeface="Arial" panose="020B0604020202020204" pitchFamily="34" charset="0"/>
                <a:cs typeface="Arial" panose="020B0604020202020204" pitchFamily="34" charset="0"/>
              </a:rPr>
              <a:t>Bāze: visi respondenti (skat. «n=» grafikā)</a:t>
            </a:r>
            <a:endParaRPr lang="lv-LV" sz="1000" dirty="0">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lc="http://schemas.openxmlformats.org/drawingml/2006/lockedCanvas" xmlns="" xmlns:a16="http://schemas.microsoft.com/office/drawing/2014/main" xmlns:xdr="http://schemas.openxmlformats.org/drawingml/2006/spreadsheetDrawing" id="{EE39A287-9BF2-4D9B-92B0-0E94ABC6FF89}"/>
              </a:ext>
            </a:extLst>
          </p:cNvPr>
          <p:cNvGraphicFramePr>
            <a:graphicFrameLocks/>
          </p:cNvGraphicFramePr>
          <p:nvPr>
            <p:extLst>
              <p:ext uri="{D42A27DB-BD31-4B8C-83A1-F6EECF244321}">
                <p14:modId xmlns:p14="http://schemas.microsoft.com/office/powerpoint/2010/main" val="404132317"/>
              </p:ext>
            </p:extLst>
          </p:nvPr>
        </p:nvGraphicFramePr>
        <p:xfrm>
          <a:off x="1849172" y="1817688"/>
          <a:ext cx="8493656" cy="3222624"/>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9C167178-EF55-485E-AA9E-00B6FD4E37CC}" type="slidenum">
              <a:rPr lang="en-US" smtClean="0"/>
              <a:t>42</a:t>
            </a:fld>
            <a:endParaRPr lang="en-US"/>
          </a:p>
        </p:txBody>
      </p:sp>
    </p:spTree>
    <p:extLst>
      <p:ext uri="{BB962C8B-B14F-4D97-AF65-F5344CB8AC3E}">
        <p14:creationId xmlns:p14="http://schemas.microsoft.com/office/powerpoint/2010/main" val="2940914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4.1. Informētība par patentiem un to reģistrāciju</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611350" y="724756"/>
            <a:ext cx="11392228" cy="307777"/>
          </a:xfrm>
          <a:prstGeom prst="rect">
            <a:avLst/>
          </a:prstGeom>
          <a:noFill/>
        </p:spPr>
        <p:txBody>
          <a:bodyPr wrap="square" rtlCol="0">
            <a:spAutoFit/>
          </a:bodyPr>
          <a:lstStyle/>
          <a:p>
            <a:pPr algn="ctr"/>
            <a:r>
              <a:rPr lang="lv-LV" sz="1400" b="1" dirty="0">
                <a:latin typeface="Arial" panose="020B0604020202020204" pitchFamily="34" charset="0"/>
                <a:cs typeface="Arial" panose="020B0604020202020204" pitchFamily="34" charset="0"/>
              </a:rPr>
              <a:t>A14. Kā Jūs vērtējat savas zināšanas patentu jomā? Jūsuprāt, tās ir</a:t>
            </a:r>
            <a:r>
              <a:rPr lang="lv-LV" sz="1400" b="1"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9" name="TextBox 8"/>
          <p:cNvSpPr txBox="1"/>
          <p:nvPr/>
        </p:nvSpPr>
        <p:spPr>
          <a:xfrm>
            <a:off x="2546697" y="6025975"/>
            <a:ext cx="7215446" cy="246221"/>
          </a:xfrm>
          <a:prstGeom prst="rect">
            <a:avLst/>
          </a:prstGeom>
          <a:noFill/>
        </p:spPr>
        <p:txBody>
          <a:bodyPr wrap="square" rtlCol="0">
            <a:spAutoFit/>
          </a:bodyPr>
          <a:lstStyle/>
          <a:p>
            <a:pPr algn="ctr"/>
            <a:r>
              <a:rPr lang="lv-LV" sz="1000" i="1" dirty="0">
                <a:latin typeface="Arial" panose="020B0604020202020204" pitchFamily="34" charset="0"/>
                <a:cs typeface="Arial" panose="020B0604020202020204" pitchFamily="34" charset="0"/>
              </a:rPr>
              <a:t>Bāze: respondenti attiecīgajās grupās (skat. «n=» grafikā</a:t>
            </a:r>
            <a:r>
              <a:rPr lang="lv-LV" sz="1000" i="1" dirty="0" smtClean="0">
                <a:latin typeface="Arial" panose="020B0604020202020204" pitchFamily="34" charset="0"/>
                <a:cs typeface="Arial" panose="020B0604020202020204" pitchFamily="34" charset="0"/>
              </a:rPr>
              <a:t>)</a:t>
            </a:r>
            <a:endParaRPr lang="lv-LV" sz="1000" dirty="0">
              <a:latin typeface="Arial" panose="020B0604020202020204" pitchFamily="34" charset="0"/>
              <a:cs typeface="Arial" panose="020B0604020202020204" pitchFamily="34" charset="0"/>
            </a:endParaRPr>
          </a:p>
        </p:txBody>
      </p:sp>
      <p:sp>
        <p:nvSpPr>
          <p:cNvPr id="7" name="TextBox 6"/>
          <p:cNvSpPr txBox="1"/>
          <p:nvPr/>
        </p:nvSpPr>
        <p:spPr>
          <a:xfrm>
            <a:off x="8395855" y="1123292"/>
            <a:ext cx="3633997" cy="584775"/>
          </a:xfrm>
          <a:prstGeom prst="rect">
            <a:avLst/>
          </a:prstGeom>
          <a:noFill/>
        </p:spPr>
        <p:txBody>
          <a:bodyPr wrap="square" rtlCol="0">
            <a:spAutoFit/>
          </a:bodyPr>
          <a:lstStyle/>
          <a:p>
            <a:pPr algn="r"/>
            <a:r>
              <a:rPr lang="lv-LV" sz="1600" b="1" dirty="0" smtClean="0">
                <a:solidFill>
                  <a:srgbClr val="840C56"/>
                </a:solidFill>
                <a:latin typeface="Arial" panose="020B0604020202020204" pitchFamily="34" charset="0"/>
                <a:cs typeface="Arial" panose="020B0604020202020204" pitchFamily="34" charset="0"/>
              </a:rPr>
              <a:t>Respondentu atbildes atkarībā no tā, vai pieder tiesības uz patentu</a:t>
            </a:r>
            <a:endParaRPr lang="en-US" sz="1600" b="1" dirty="0">
              <a:solidFill>
                <a:srgbClr val="840C56"/>
              </a:solidFill>
              <a:latin typeface="Arial" panose="020B0604020202020204" pitchFamily="34" charset="0"/>
              <a:cs typeface="Arial" panose="020B0604020202020204" pitchFamily="34" charset="0"/>
            </a:endParaRPr>
          </a:p>
        </p:txBody>
      </p:sp>
      <p:graphicFrame>
        <p:nvGraphicFramePr>
          <p:cNvPr id="8" name="Chart 7">
            <a:extLst>
              <a:ext uri="{FF2B5EF4-FFF2-40B4-BE49-F238E27FC236}">
                <a16:creationId xmlns:lc="http://schemas.openxmlformats.org/drawingml/2006/lockedCanvas" xmlns="" xmlns:a16="http://schemas.microsoft.com/office/drawing/2014/main" xmlns:xdr="http://schemas.openxmlformats.org/drawingml/2006/spreadsheetDrawing" id="{00000000-0008-0000-0100-000025000000}"/>
              </a:ext>
            </a:extLst>
          </p:cNvPr>
          <p:cNvGraphicFramePr>
            <a:graphicFrameLocks/>
          </p:cNvGraphicFramePr>
          <p:nvPr>
            <p:extLst>
              <p:ext uri="{D42A27DB-BD31-4B8C-83A1-F6EECF244321}">
                <p14:modId xmlns:p14="http://schemas.microsoft.com/office/powerpoint/2010/main" val="2282986166"/>
              </p:ext>
            </p:extLst>
          </p:nvPr>
        </p:nvGraphicFramePr>
        <p:xfrm>
          <a:off x="1804987" y="1798826"/>
          <a:ext cx="8582026" cy="4011131"/>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9C167178-EF55-485E-AA9E-00B6FD4E37CC}" type="slidenum">
              <a:rPr lang="en-US" smtClean="0"/>
              <a:t>43</a:t>
            </a:fld>
            <a:endParaRPr lang="en-US"/>
          </a:p>
        </p:txBody>
      </p:sp>
    </p:spTree>
    <p:extLst>
      <p:ext uri="{BB962C8B-B14F-4D97-AF65-F5344CB8AC3E}">
        <p14:creationId xmlns:p14="http://schemas.microsoft.com/office/powerpoint/2010/main" val="16979247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4.2. Uzskati par patentiem un to reģistrāciju</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611350" y="724756"/>
            <a:ext cx="11392228" cy="307777"/>
          </a:xfrm>
          <a:prstGeom prst="rect">
            <a:avLst/>
          </a:prstGeom>
          <a:noFill/>
        </p:spPr>
        <p:txBody>
          <a:bodyPr wrap="square" rtlCol="0">
            <a:spAutoFit/>
          </a:bodyPr>
          <a:lstStyle/>
          <a:p>
            <a:pPr algn="ctr"/>
            <a:r>
              <a:rPr lang="lv-LV" sz="1400" b="1" dirty="0" smtClean="0">
                <a:latin typeface="Arial" panose="020B0604020202020204" pitchFamily="34" charset="0"/>
                <a:cs typeface="Arial" panose="020B0604020202020204" pitchFamily="34" charset="0"/>
              </a:rPr>
              <a:t>A15. </a:t>
            </a:r>
            <a:r>
              <a:rPr lang="lv-LV" sz="1400" b="1" dirty="0">
                <a:latin typeface="Arial" panose="020B0604020202020204" pitchFamily="34" charset="0"/>
                <a:cs typeface="Arial" panose="020B0604020202020204" pitchFamily="34" charset="0"/>
              </a:rPr>
              <a:t>Cik lielā mērā Jūs piekrītat vai nepiekrītat šādiem apgalvojumiem par patentu?</a:t>
            </a:r>
            <a:endParaRPr lang="en-US" sz="1400" dirty="0">
              <a:latin typeface="Arial" panose="020B0604020202020204" pitchFamily="34" charset="0"/>
              <a:cs typeface="Arial" panose="020B0604020202020204" pitchFamily="34" charset="0"/>
            </a:endParaRPr>
          </a:p>
        </p:txBody>
      </p:sp>
      <p:sp>
        <p:nvSpPr>
          <p:cNvPr id="9" name="TextBox 8"/>
          <p:cNvSpPr txBox="1"/>
          <p:nvPr/>
        </p:nvSpPr>
        <p:spPr>
          <a:xfrm>
            <a:off x="2546697" y="6025975"/>
            <a:ext cx="7215446" cy="246221"/>
          </a:xfrm>
          <a:prstGeom prst="rect">
            <a:avLst/>
          </a:prstGeom>
          <a:noFill/>
        </p:spPr>
        <p:txBody>
          <a:bodyPr wrap="square" rtlCol="0">
            <a:spAutoFit/>
          </a:bodyPr>
          <a:lstStyle/>
          <a:p>
            <a:pPr algn="ctr"/>
            <a:r>
              <a:rPr lang="lv-LV" sz="1000" i="1" dirty="0">
                <a:latin typeface="Arial" panose="020B0604020202020204" pitchFamily="34" charset="0"/>
                <a:cs typeface="Arial" panose="020B0604020202020204" pitchFamily="34" charset="0"/>
              </a:rPr>
              <a:t>Bāze: </a:t>
            </a:r>
            <a:r>
              <a:rPr lang="lv-LV" sz="1000" i="1" dirty="0" smtClean="0">
                <a:latin typeface="Arial" panose="020B0604020202020204" pitchFamily="34" charset="0"/>
                <a:cs typeface="Arial" panose="020B0604020202020204" pitchFamily="34" charset="0"/>
              </a:rPr>
              <a:t>visi respondenti (skat</a:t>
            </a:r>
            <a:r>
              <a:rPr lang="lv-LV" sz="1000" i="1" dirty="0">
                <a:latin typeface="Arial" panose="020B0604020202020204" pitchFamily="34" charset="0"/>
                <a:cs typeface="Arial" panose="020B0604020202020204" pitchFamily="34" charset="0"/>
              </a:rPr>
              <a:t>. «n=» grafikā</a:t>
            </a:r>
            <a:r>
              <a:rPr lang="lv-LV" sz="1000" i="1" dirty="0" smtClean="0">
                <a:latin typeface="Arial" panose="020B0604020202020204" pitchFamily="34" charset="0"/>
                <a:cs typeface="Arial" panose="020B0604020202020204" pitchFamily="34" charset="0"/>
              </a:rPr>
              <a:t>)</a:t>
            </a:r>
            <a:endParaRPr lang="lv-LV" sz="1000" dirty="0">
              <a:latin typeface="Arial" panose="020B0604020202020204" pitchFamily="34" charset="0"/>
              <a:cs typeface="Arial" panose="020B0604020202020204" pitchFamily="34" charset="0"/>
            </a:endParaRPr>
          </a:p>
        </p:txBody>
      </p:sp>
      <p:graphicFrame>
        <p:nvGraphicFramePr>
          <p:cNvPr id="10" name="Chart 9">
            <a:extLst>
              <a:ext uri="{FF2B5EF4-FFF2-40B4-BE49-F238E27FC236}">
                <a16:creationId xmlns:lc="http://schemas.openxmlformats.org/drawingml/2006/lockedCanvas" xmlns="" xmlns:a16="http://schemas.microsoft.com/office/drawing/2014/main" xmlns:xdr="http://schemas.openxmlformats.org/drawingml/2006/spreadsheetDrawing" id="{00000000-0008-0000-0100-000040000000}"/>
              </a:ext>
            </a:extLst>
          </p:cNvPr>
          <p:cNvGraphicFramePr>
            <a:graphicFrameLocks/>
          </p:cNvGraphicFramePr>
          <p:nvPr>
            <p:extLst>
              <p:ext uri="{D42A27DB-BD31-4B8C-83A1-F6EECF244321}">
                <p14:modId xmlns:p14="http://schemas.microsoft.com/office/powerpoint/2010/main" val="578551252"/>
              </p:ext>
            </p:extLst>
          </p:nvPr>
        </p:nvGraphicFramePr>
        <p:xfrm>
          <a:off x="1228725" y="1577289"/>
          <a:ext cx="9734550" cy="3909111"/>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9C167178-EF55-485E-AA9E-00B6FD4E37CC}" type="slidenum">
              <a:rPr lang="en-US" smtClean="0"/>
              <a:t>44</a:t>
            </a:fld>
            <a:endParaRPr lang="en-US"/>
          </a:p>
        </p:txBody>
      </p:sp>
    </p:spTree>
    <p:extLst>
      <p:ext uri="{BB962C8B-B14F-4D97-AF65-F5344CB8AC3E}">
        <p14:creationId xmlns:p14="http://schemas.microsoft.com/office/powerpoint/2010/main" val="4965315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4.2. Uzskati par patentiem un to reģistrāciju</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611350" y="724756"/>
            <a:ext cx="11392228" cy="307777"/>
          </a:xfrm>
          <a:prstGeom prst="rect">
            <a:avLst/>
          </a:prstGeom>
          <a:noFill/>
        </p:spPr>
        <p:txBody>
          <a:bodyPr wrap="square" rtlCol="0">
            <a:spAutoFit/>
          </a:bodyPr>
          <a:lstStyle/>
          <a:p>
            <a:pPr algn="ctr"/>
            <a:r>
              <a:rPr lang="lv-LV" sz="1400" b="1" dirty="0" smtClean="0">
                <a:latin typeface="Arial" panose="020B0604020202020204" pitchFamily="34" charset="0"/>
                <a:cs typeface="Arial" panose="020B0604020202020204" pitchFamily="34" charset="0"/>
              </a:rPr>
              <a:t>A15. </a:t>
            </a:r>
            <a:r>
              <a:rPr lang="lv-LV" sz="1400" b="1" dirty="0">
                <a:latin typeface="Arial" panose="020B0604020202020204" pitchFamily="34" charset="0"/>
                <a:cs typeface="Arial" panose="020B0604020202020204" pitchFamily="34" charset="0"/>
              </a:rPr>
              <a:t>Cik lielā mērā Jūs piekrītat vai nepiekrītat šādiem apgalvojumiem par patentu?</a:t>
            </a:r>
            <a:endParaRPr lang="en-US" sz="1400" dirty="0">
              <a:latin typeface="Arial" panose="020B0604020202020204" pitchFamily="34" charset="0"/>
              <a:cs typeface="Arial" panose="020B0604020202020204" pitchFamily="34" charset="0"/>
            </a:endParaRPr>
          </a:p>
        </p:txBody>
      </p:sp>
      <p:sp>
        <p:nvSpPr>
          <p:cNvPr id="9" name="TextBox 8"/>
          <p:cNvSpPr txBox="1"/>
          <p:nvPr/>
        </p:nvSpPr>
        <p:spPr>
          <a:xfrm>
            <a:off x="2546698" y="6464458"/>
            <a:ext cx="7215446" cy="246221"/>
          </a:xfrm>
          <a:prstGeom prst="rect">
            <a:avLst/>
          </a:prstGeom>
          <a:noFill/>
        </p:spPr>
        <p:txBody>
          <a:bodyPr wrap="square" rtlCol="0">
            <a:spAutoFit/>
          </a:bodyPr>
          <a:lstStyle/>
          <a:p>
            <a:pPr algn="ctr"/>
            <a:r>
              <a:rPr lang="lv-LV" sz="1000" i="1" dirty="0">
                <a:latin typeface="Arial" panose="020B0604020202020204" pitchFamily="34" charset="0"/>
                <a:cs typeface="Arial" panose="020B0604020202020204" pitchFamily="34" charset="0"/>
              </a:rPr>
              <a:t>Bāze: </a:t>
            </a:r>
            <a:r>
              <a:rPr lang="lv-LV" sz="1000" i="1" dirty="0" smtClean="0">
                <a:latin typeface="Arial" panose="020B0604020202020204" pitchFamily="34" charset="0"/>
                <a:cs typeface="Arial" panose="020B0604020202020204" pitchFamily="34" charset="0"/>
              </a:rPr>
              <a:t>respondenti attiecīgajās grupās (skat</a:t>
            </a:r>
            <a:r>
              <a:rPr lang="lv-LV" sz="1000" i="1" dirty="0">
                <a:latin typeface="Arial" panose="020B0604020202020204" pitchFamily="34" charset="0"/>
                <a:cs typeface="Arial" panose="020B0604020202020204" pitchFamily="34" charset="0"/>
              </a:rPr>
              <a:t>. «n=» grafikā</a:t>
            </a:r>
            <a:r>
              <a:rPr lang="lv-LV" sz="1000" i="1" dirty="0" smtClean="0">
                <a:latin typeface="Arial" panose="020B0604020202020204" pitchFamily="34" charset="0"/>
                <a:cs typeface="Arial" panose="020B0604020202020204" pitchFamily="34" charset="0"/>
              </a:rPr>
              <a:t>)</a:t>
            </a:r>
            <a:endParaRPr lang="lv-LV" sz="1000" dirty="0">
              <a:latin typeface="Arial" panose="020B0604020202020204" pitchFamily="34" charset="0"/>
              <a:cs typeface="Arial" panose="020B0604020202020204" pitchFamily="34" charset="0"/>
            </a:endParaRPr>
          </a:p>
        </p:txBody>
      </p:sp>
      <p:sp>
        <p:nvSpPr>
          <p:cNvPr id="7" name="TextBox 6"/>
          <p:cNvSpPr txBox="1"/>
          <p:nvPr/>
        </p:nvSpPr>
        <p:spPr>
          <a:xfrm>
            <a:off x="8395855" y="1123292"/>
            <a:ext cx="3633997" cy="584775"/>
          </a:xfrm>
          <a:prstGeom prst="rect">
            <a:avLst/>
          </a:prstGeom>
          <a:noFill/>
        </p:spPr>
        <p:txBody>
          <a:bodyPr wrap="square" rtlCol="0">
            <a:spAutoFit/>
          </a:bodyPr>
          <a:lstStyle/>
          <a:p>
            <a:pPr algn="r"/>
            <a:r>
              <a:rPr lang="lv-LV" sz="1600" b="1" dirty="0" smtClean="0">
                <a:solidFill>
                  <a:srgbClr val="840C56"/>
                </a:solidFill>
                <a:latin typeface="Arial" panose="020B0604020202020204" pitchFamily="34" charset="0"/>
                <a:cs typeface="Arial" panose="020B0604020202020204" pitchFamily="34" charset="0"/>
              </a:rPr>
              <a:t>Respondentu atbildes atkarībā no tā, vai pieder tiesības uz patentu</a:t>
            </a:r>
            <a:endParaRPr lang="en-US" sz="1600" b="1" dirty="0">
              <a:solidFill>
                <a:srgbClr val="840C56"/>
              </a:solidFill>
              <a:latin typeface="Arial" panose="020B0604020202020204" pitchFamily="34" charset="0"/>
              <a:cs typeface="Arial" panose="020B0604020202020204" pitchFamily="34" charset="0"/>
            </a:endParaRPr>
          </a:p>
        </p:txBody>
      </p:sp>
      <p:graphicFrame>
        <p:nvGraphicFramePr>
          <p:cNvPr id="8" name="Chart 7">
            <a:extLst>
              <a:ext uri="{FF2B5EF4-FFF2-40B4-BE49-F238E27FC236}">
                <a16:creationId xmlns:lc="http://schemas.openxmlformats.org/drawingml/2006/lockedCanvas" xmlns="" xmlns:a16="http://schemas.microsoft.com/office/drawing/2014/main" xmlns:xdr="http://schemas.openxmlformats.org/drawingml/2006/spreadsheetDrawing" id="{00000000-0008-0000-0100-000041000000}"/>
              </a:ext>
            </a:extLst>
          </p:cNvPr>
          <p:cNvGraphicFramePr>
            <a:graphicFrameLocks/>
          </p:cNvGraphicFramePr>
          <p:nvPr>
            <p:extLst>
              <p:ext uri="{D42A27DB-BD31-4B8C-83A1-F6EECF244321}">
                <p14:modId xmlns:p14="http://schemas.microsoft.com/office/powerpoint/2010/main" val="908670399"/>
              </p:ext>
            </p:extLst>
          </p:nvPr>
        </p:nvGraphicFramePr>
        <p:xfrm>
          <a:off x="1130032" y="1577288"/>
          <a:ext cx="9763124" cy="4831561"/>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9C167178-EF55-485E-AA9E-00B6FD4E37CC}" type="slidenum">
              <a:rPr lang="en-US" smtClean="0"/>
              <a:t>45</a:t>
            </a:fld>
            <a:endParaRPr lang="en-US"/>
          </a:p>
        </p:txBody>
      </p:sp>
    </p:spTree>
    <p:extLst>
      <p:ext uri="{BB962C8B-B14F-4D97-AF65-F5344CB8AC3E}">
        <p14:creationId xmlns:p14="http://schemas.microsoft.com/office/powerpoint/2010/main" val="5016212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910364" y="2305661"/>
            <a:ext cx="6346178" cy="1940957"/>
          </a:xfrm>
          <a:prstGeom prst="roundRect">
            <a:avLst/>
          </a:prstGeom>
          <a:noFill/>
          <a:ln w="19050">
            <a:solidFill>
              <a:srgbClr val="840C5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lv-LV" altLang="en-US" sz="3600" b="1" noProof="1">
                <a:solidFill>
                  <a:srgbClr val="840C56"/>
                </a:solidFill>
                <a:latin typeface="Arial" panose="020B0604020202020204" pitchFamily="34" charset="0"/>
                <a:cs typeface="Arial" panose="020B0604020202020204" pitchFamily="34" charset="0"/>
              </a:rPr>
              <a:t>5</a:t>
            </a:r>
            <a:r>
              <a:rPr lang="lv-LV" altLang="en-US" sz="3600" b="1" noProof="1" smtClean="0">
                <a:solidFill>
                  <a:srgbClr val="840C56"/>
                </a:solidFill>
                <a:latin typeface="Arial" panose="020B0604020202020204" pitchFamily="34" charset="0"/>
                <a:cs typeface="Arial" panose="020B0604020202020204" pitchFamily="34" charset="0"/>
              </a:rPr>
              <a:t>. Informētība un uzskati par dizainparaugiem un to reģistrāciju</a:t>
            </a:r>
            <a:endParaRPr lang="lv-LV" altLang="en-US" sz="2400" b="1" noProof="1">
              <a:solidFill>
                <a:srgbClr val="840C56"/>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A322A9DF-08DC-4EC6-A808-D3901E9DB9F5}" type="slidenum">
              <a:rPr lang="en-US" smtClean="0"/>
              <a:t>46</a:t>
            </a:fld>
            <a:endParaRPr lang="en-US"/>
          </a:p>
        </p:txBody>
      </p:sp>
    </p:spTree>
    <p:extLst>
      <p:ext uri="{BB962C8B-B14F-4D97-AF65-F5344CB8AC3E}">
        <p14:creationId xmlns:p14="http://schemas.microsoft.com/office/powerpoint/2010/main" val="7659681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5.1. Informētība par dizainparaugiem un to reģistrāciju</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611350" y="724756"/>
            <a:ext cx="11418502" cy="300082"/>
          </a:xfrm>
          <a:prstGeom prst="rect">
            <a:avLst/>
          </a:prstGeom>
          <a:noFill/>
        </p:spPr>
        <p:txBody>
          <a:bodyPr wrap="square" rtlCol="0">
            <a:spAutoFit/>
          </a:bodyPr>
          <a:lstStyle/>
          <a:p>
            <a:r>
              <a:rPr lang="lv-LV" sz="1350" b="1" dirty="0">
                <a:latin typeface="Arial" panose="020B0604020202020204" pitchFamily="34" charset="0"/>
                <a:cs typeface="Arial" panose="020B0604020202020204" pitchFamily="34" charset="0"/>
              </a:rPr>
              <a:t>A16. Kā Jūs vērtējat savas zināšanas saistībā ar produkcijas un izstrādājumu ārējam veidolam - dizainparaugiem, to aizsardzību? Tās ir....</a:t>
            </a:r>
            <a:endParaRPr lang="en-US" sz="1350" dirty="0">
              <a:latin typeface="Arial" panose="020B0604020202020204" pitchFamily="34" charset="0"/>
              <a:cs typeface="Arial" panose="020B0604020202020204" pitchFamily="34" charset="0"/>
            </a:endParaRPr>
          </a:p>
        </p:txBody>
      </p:sp>
      <p:sp>
        <p:nvSpPr>
          <p:cNvPr id="10" name="TextBox 9"/>
          <p:cNvSpPr txBox="1"/>
          <p:nvPr/>
        </p:nvSpPr>
        <p:spPr>
          <a:xfrm>
            <a:off x="2546697" y="6025975"/>
            <a:ext cx="7215446" cy="246221"/>
          </a:xfrm>
          <a:prstGeom prst="rect">
            <a:avLst/>
          </a:prstGeom>
          <a:noFill/>
        </p:spPr>
        <p:txBody>
          <a:bodyPr wrap="square" rtlCol="0">
            <a:spAutoFit/>
          </a:bodyPr>
          <a:lstStyle/>
          <a:p>
            <a:pPr algn="ctr"/>
            <a:r>
              <a:rPr lang="lv-LV" sz="1000" i="1" dirty="0">
                <a:latin typeface="Arial" panose="020B0604020202020204" pitchFamily="34" charset="0"/>
                <a:cs typeface="Arial" panose="020B0604020202020204" pitchFamily="34" charset="0"/>
              </a:rPr>
              <a:t>Bāze: </a:t>
            </a:r>
            <a:r>
              <a:rPr lang="lv-LV" sz="1000" i="1" dirty="0" smtClean="0">
                <a:latin typeface="Arial" panose="020B0604020202020204" pitchFamily="34" charset="0"/>
                <a:cs typeface="Arial" panose="020B0604020202020204" pitchFamily="34" charset="0"/>
              </a:rPr>
              <a:t>visi respondenti (skat</a:t>
            </a:r>
            <a:r>
              <a:rPr lang="lv-LV" sz="1000" i="1" dirty="0">
                <a:latin typeface="Arial" panose="020B0604020202020204" pitchFamily="34" charset="0"/>
                <a:cs typeface="Arial" panose="020B0604020202020204" pitchFamily="34" charset="0"/>
              </a:rPr>
              <a:t>. «n=» grafikā</a:t>
            </a:r>
            <a:r>
              <a:rPr lang="lv-LV" sz="1000" i="1" dirty="0" smtClean="0">
                <a:latin typeface="Arial" panose="020B0604020202020204" pitchFamily="34" charset="0"/>
                <a:cs typeface="Arial" panose="020B0604020202020204" pitchFamily="34" charset="0"/>
              </a:rPr>
              <a:t>)</a:t>
            </a:r>
            <a:endParaRPr lang="lv-LV" sz="1000" dirty="0">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lc="http://schemas.openxmlformats.org/drawingml/2006/lockedCanvas" xmlns="" xmlns:a16="http://schemas.microsoft.com/office/drawing/2014/main" xmlns:xdr="http://schemas.openxmlformats.org/drawingml/2006/spreadsheetDrawing" id="{00000000-0008-0000-0100-000042000000}"/>
              </a:ext>
            </a:extLst>
          </p:cNvPr>
          <p:cNvGraphicFramePr>
            <a:graphicFrameLocks/>
          </p:cNvGraphicFramePr>
          <p:nvPr>
            <p:extLst>
              <p:ext uri="{D42A27DB-BD31-4B8C-83A1-F6EECF244321}">
                <p14:modId xmlns:p14="http://schemas.microsoft.com/office/powerpoint/2010/main" val="1634850184"/>
              </p:ext>
            </p:extLst>
          </p:nvPr>
        </p:nvGraphicFramePr>
        <p:xfrm>
          <a:off x="1219200" y="1836567"/>
          <a:ext cx="9753600" cy="318486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9C167178-EF55-485E-AA9E-00B6FD4E37CC}" type="slidenum">
              <a:rPr lang="en-US" smtClean="0"/>
              <a:t>47</a:t>
            </a:fld>
            <a:endParaRPr lang="en-US"/>
          </a:p>
        </p:txBody>
      </p:sp>
    </p:spTree>
    <p:extLst>
      <p:ext uri="{BB962C8B-B14F-4D97-AF65-F5344CB8AC3E}">
        <p14:creationId xmlns:p14="http://schemas.microsoft.com/office/powerpoint/2010/main" val="4609936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5.1. Informētība par dizainparaugiem un to reģistrāciju</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611350" y="724756"/>
            <a:ext cx="11418502" cy="300082"/>
          </a:xfrm>
          <a:prstGeom prst="rect">
            <a:avLst/>
          </a:prstGeom>
          <a:noFill/>
        </p:spPr>
        <p:txBody>
          <a:bodyPr wrap="square" rtlCol="0">
            <a:spAutoFit/>
          </a:bodyPr>
          <a:lstStyle/>
          <a:p>
            <a:r>
              <a:rPr lang="lv-LV" sz="1350" b="1" dirty="0" smtClean="0">
                <a:latin typeface="Arial" panose="020B0604020202020204" pitchFamily="34" charset="0"/>
                <a:cs typeface="Arial" panose="020B0604020202020204" pitchFamily="34" charset="0"/>
              </a:rPr>
              <a:t>A16. Kā Jūs vērtējat savas zināšanas saistībā ar produkcijas un izstrādājumu ārējam veidolam - dizainparaugiem, to aizsardzību? Tās ir....</a:t>
            </a:r>
            <a:endParaRPr lang="en-US" sz="1350" dirty="0">
              <a:latin typeface="Arial" panose="020B0604020202020204" pitchFamily="34" charset="0"/>
              <a:cs typeface="Arial" panose="020B0604020202020204" pitchFamily="34" charset="0"/>
            </a:endParaRPr>
          </a:p>
        </p:txBody>
      </p:sp>
      <p:sp>
        <p:nvSpPr>
          <p:cNvPr id="10" name="TextBox 9"/>
          <p:cNvSpPr txBox="1"/>
          <p:nvPr/>
        </p:nvSpPr>
        <p:spPr>
          <a:xfrm>
            <a:off x="2546697" y="6025975"/>
            <a:ext cx="7215446" cy="246221"/>
          </a:xfrm>
          <a:prstGeom prst="rect">
            <a:avLst/>
          </a:prstGeom>
          <a:noFill/>
        </p:spPr>
        <p:txBody>
          <a:bodyPr wrap="square" rtlCol="0">
            <a:spAutoFit/>
          </a:bodyPr>
          <a:lstStyle/>
          <a:p>
            <a:pPr algn="ctr"/>
            <a:r>
              <a:rPr lang="lv-LV" sz="1000" i="1" dirty="0">
                <a:latin typeface="Arial" panose="020B0604020202020204" pitchFamily="34" charset="0"/>
                <a:cs typeface="Arial" panose="020B0604020202020204" pitchFamily="34" charset="0"/>
              </a:rPr>
              <a:t>Bāze: </a:t>
            </a:r>
            <a:r>
              <a:rPr lang="lv-LV" sz="1000" i="1" dirty="0" smtClean="0">
                <a:latin typeface="Arial" panose="020B0604020202020204" pitchFamily="34" charset="0"/>
                <a:cs typeface="Arial" panose="020B0604020202020204" pitchFamily="34" charset="0"/>
              </a:rPr>
              <a:t>respondenti attiecīgajās grupās (skat</a:t>
            </a:r>
            <a:r>
              <a:rPr lang="lv-LV" sz="1000" i="1" dirty="0">
                <a:latin typeface="Arial" panose="020B0604020202020204" pitchFamily="34" charset="0"/>
                <a:cs typeface="Arial" panose="020B0604020202020204" pitchFamily="34" charset="0"/>
              </a:rPr>
              <a:t>. «n=» grafikā</a:t>
            </a:r>
            <a:r>
              <a:rPr lang="lv-LV" sz="1000" i="1" dirty="0" smtClean="0">
                <a:latin typeface="Arial" panose="020B0604020202020204" pitchFamily="34" charset="0"/>
                <a:cs typeface="Arial" panose="020B0604020202020204" pitchFamily="34" charset="0"/>
              </a:rPr>
              <a:t>)</a:t>
            </a:r>
            <a:endParaRPr lang="lv-LV" sz="1000" dirty="0">
              <a:latin typeface="Arial" panose="020B0604020202020204" pitchFamily="34" charset="0"/>
              <a:cs typeface="Arial" panose="020B0604020202020204" pitchFamily="34" charset="0"/>
            </a:endParaRPr>
          </a:p>
        </p:txBody>
      </p:sp>
      <p:sp>
        <p:nvSpPr>
          <p:cNvPr id="7" name="TextBox 6"/>
          <p:cNvSpPr txBox="1"/>
          <p:nvPr/>
        </p:nvSpPr>
        <p:spPr>
          <a:xfrm>
            <a:off x="8117059" y="1123292"/>
            <a:ext cx="3912794" cy="584775"/>
          </a:xfrm>
          <a:prstGeom prst="rect">
            <a:avLst/>
          </a:prstGeom>
          <a:noFill/>
        </p:spPr>
        <p:txBody>
          <a:bodyPr wrap="square" rtlCol="0">
            <a:spAutoFit/>
          </a:bodyPr>
          <a:lstStyle/>
          <a:p>
            <a:pPr algn="r"/>
            <a:r>
              <a:rPr lang="lv-LV" sz="1600" b="1" dirty="0" smtClean="0">
                <a:solidFill>
                  <a:srgbClr val="840C56"/>
                </a:solidFill>
                <a:latin typeface="Arial" panose="020B0604020202020204" pitchFamily="34" charset="0"/>
                <a:cs typeface="Arial" panose="020B0604020202020204" pitchFamily="34" charset="0"/>
              </a:rPr>
              <a:t>Respondentu atbildes atkarībā no tā, vai pieder tiesības uz dizainparaugu</a:t>
            </a:r>
            <a:endParaRPr lang="en-US" sz="1600" b="1" dirty="0">
              <a:solidFill>
                <a:srgbClr val="840C56"/>
              </a:solidFill>
              <a:latin typeface="Arial" panose="020B0604020202020204" pitchFamily="34" charset="0"/>
              <a:cs typeface="Arial" panose="020B0604020202020204" pitchFamily="34" charset="0"/>
            </a:endParaRPr>
          </a:p>
        </p:txBody>
      </p:sp>
      <p:graphicFrame>
        <p:nvGraphicFramePr>
          <p:cNvPr id="8" name="Chart 7">
            <a:extLst>
              <a:ext uri="{FF2B5EF4-FFF2-40B4-BE49-F238E27FC236}">
                <a16:creationId xmlns:lc="http://schemas.openxmlformats.org/drawingml/2006/lockedCanvas" xmlns="" xmlns:a16="http://schemas.microsoft.com/office/drawing/2014/main" xmlns:xdr="http://schemas.openxmlformats.org/drawingml/2006/spreadsheetDrawing" id="{00000000-0008-0000-0100-000026000000}"/>
              </a:ext>
            </a:extLst>
          </p:cNvPr>
          <p:cNvGraphicFramePr>
            <a:graphicFrameLocks/>
          </p:cNvGraphicFramePr>
          <p:nvPr>
            <p:extLst>
              <p:ext uri="{D42A27DB-BD31-4B8C-83A1-F6EECF244321}">
                <p14:modId xmlns:p14="http://schemas.microsoft.com/office/powerpoint/2010/main" val="818736466"/>
              </p:ext>
            </p:extLst>
          </p:nvPr>
        </p:nvGraphicFramePr>
        <p:xfrm>
          <a:off x="1219200" y="1806522"/>
          <a:ext cx="9753600" cy="367987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9C167178-EF55-485E-AA9E-00B6FD4E37CC}" type="slidenum">
              <a:rPr lang="en-US" smtClean="0"/>
              <a:t>48</a:t>
            </a:fld>
            <a:endParaRPr lang="en-US"/>
          </a:p>
        </p:txBody>
      </p:sp>
    </p:spTree>
    <p:extLst>
      <p:ext uri="{BB962C8B-B14F-4D97-AF65-F5344CB8AC3E}">
        <p14:creationId xmlns:p14="http://schemas.microsoft.com/office/powerpoint/2010/main" val="3556038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5.2. Uzskati par dizainparaugiem un to reģistrāciju</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611350" y="724756"/>
            <a:ext cx="11418502" cy="307777"/>
          </a:xfrm>
          <a:prstGeom prst="rect">
            <a:avLst/>
          </a:prstGeom>
          <a:noFill/>
        </p:spPr>
        <p:txBody>
          <a:bodyPr wrap="square" rtlCol="0">
            <a:spAutoFit/>
          </a:bodyPr>
          <a:lstStyle/>
          <a:p>
            <a:pPr algn="ctr"/>
            <a:r>
              <a:rPr lang="lv-LV" sz="1400" b="1" dirty="0">
                <a:latin typeface="Arial" panose="020B0604020202020204" pitchFamily="34" charset="0"/>
                <a:cs typeface="Arial" panose="020B0604020202020204" pitchFamily="34" charset="0"/>
              </a:rPr>
              <a:t>A17. Cik lielā mērā Jūs piekrītat vai nepiekrītat šādiem apgalvojumiem par dizainparaugu?</a:t>
            </a:r>
            <a:endParaRPr lang="en-US" sz="1400" dirty="0">
              <a:latin typeface="Arial" panose="020B0604020202020204" pitchFamily="34" charset="0"/>
              <a:cs typeface="Arial" panose="020B0604020202020204" pitchFamily="34" charset="0"/>
            </a:endParaRPr>
          </a:p>
        </p:txBody>
      </p:sp>
      <p:sp>
        <p:nvSpPr>
          <p:cNvPr id="10" name="TextBox 9"/>
          <p:cNvSpPr txBox="1"/>
          <p:nvPr/>
        </p:nvSpPr>
        <p:spPr>
          <a:xfrm>
            <a:off x="2546697" y="6025975"/>
            <a:ext cx="7215446" cy="707886"/>
          </a:xfrm>
          <a:prstGeom prst="rect">
            <a:avLst/>
          </a:prstGeom>
          <a:noFill/>
        </p:spPr>
        <p:txBody>
          <a:bodyPr wrap="square" rtlCol="0">
            <a:spAutoFit/>
          </a:bodyPr>
          <a:lstStyle/>
          <a:p>
            <a:pPr algn="ctr"/>
            <a:r>
              <a:rPr lang="lv-LV" sz="1000" i="1" dirty="0">
                <a:latin typeface="Arial" panose="020B0604020202020204" pitchFamily="34" charset="0"/>
                <a:cs typeface="Arial" panose="020B0604020202020204" pitchFamily="34" charset="0"/>
              </a:rPr>
              <a:t>Bāze: </a:t>
            </a:r>
            <a:r>
              <a:rPr lang="lv-LV" sz="1000" i="1" dirty="0" smtClean="0">
                <a:latin typeface="Arial" panose="020B0604020202020204" pitchFamily="34" charset="0"/>
                <a:cs typeface="Arial" panose="020B0604020202020204" pitchFamily="34" charset="0"/>
              </a:rPr>
              <a:t>visi respondenti (skat</a:t>
            </a:r>
            <a:r>
              <a:rPr lang="lv-LV" sz="1000" i="1" dirty="0">
                <a:latin typeface="Arial" panose="020B0604020202020204" pitchFamily="34" charset="0"/>
                <a:cs typeface="Arial" panose="020B0604020202020204" pitchFamily="34" charset="0"/>
              </a:rPr>
              <a:t>. «n=» grafikā</a:t>
            </a:r>
            <a:r>
              <a:rPr lang="lv-LV" sz="1000" i="1" dirty="0" smtClean="0">
                <a:latin typeface="Arial" panose="020B0604020202020204" pitchFamily="34" charset="0"/>
                <a:cs typeface="Arial" panose="020B0604020202020204" pitchFamily="34" charset="0"/>
              </a:rPr>
              <a:t>)</a:t>
            </a:r>
          </a:p>
          <a:p>
            <a:pPr algn="ctr"/>
            <a:r>
              <a:rPr lang="lv-LV" sz="1000" i="1" dirty="0">
                <a:latin typeface="Arial" panose="020B0604020202020204" pitchFamily="34" charset="0"/>
                <a:cs typeface="Arial" panose="020B0604020202020204" pitchFamily="34" charset="0"/>
              </a:rPr>
              <a:t>*Formulējums </a:t>
            </a:r>
            <a:r>
              <a:rPr lang="lv-LV" sz="1000" i="1" dirty="0" smtClean="0">
                <a:latin typeface="Arial" panose="020B0604020202020204" pitchFamily="34" charset="0"/>
                <a:cs typeface="Arial" panose="020B0604020202020204" pitchFamily="34" charset="0"/>
              </a:rPr>
              <a:t>līdz 2022. gadam: «Reģistrēta </a:t>
            </a:r>
            <a:r>
              <a:rPr lang="lv-LV" sz="1000" i="1" dirty="0">
                <a:latin typeface="Arial" panose="020B0604020202020204" pitchFamily="34" charset="0"/>
                <a:cs typeface="Arial" panose="020B0604020202020204" pitchFamily="34" charset="0"/>
              </a:rPr>
              <a:t>dizainparauga īpašnieks var aizliegt citiem izmantot izstrādājumus, kuru kopiespaids būtiski neatšķiras no reģistrētā dizainparauga"</a:t>
            </a:r>
            <a:endParaRPr lang="lv-LV" sz="1000" i="1" dirty="0" smtClean="0">
              <a:latin typeface="Arial" panose="020B0604020202020204" pitchFamily="34" charset="0"/>
              <a:cs typeface="Arial" panose="020B0604020202020204" pitchFamily="34" charset="0"/>
            </a:endParaRPr>
          </a:p>
          <a:p>
            <a:pPr algn="ctr"/>
            <a:endParaRPr lang="lv-LV" sz="1000" dirty="0">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lc="http://schemas.openxmlformats.org/drawingml/2006/lockedCanvas" xmlns="" xmlns:a16="http://schemas.microsoft.com/office/drawing/2014/main" xmlns:xdr="http://schemas.openxmlformats.org/drawingml/2006/spreadsheetDrawing" id="{00000000-0008-0000-0100-000043000000}"/>
              </a:ext>
            </a:extLst>
          </p:cNvPr>
          <p:cNvGraphicFramePr>
            <a:graphicFrameLocks/>
          </p:cNvGraphicFramePr>
          <p:nvPr>
            <p:extLst>
              <p:ext uri="{D42A27DB-BD31-4B8C-83A1-F6EECF244321}">
                <p14:modId xmlns:p14="http://schemas.microsoft.com/office/powerpoint/2010/main" val="2800596948"/>
              </p:ext>
            </p:extLst>
          </p:nvPr>
        </p:nvGraphicFramePr>
        <p:xfrm>
          <a:off x="1214948" y="1577290"/>
          <a:ext cx="9762104" cy="427487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9C167178-EF55-485E-AA9E-00B6FD4E37CC}" type="slidenum">
              <a:rPr lang="en-US" smtClean="0"/>
              <a:t>49</a:t>
            </a:fld>
            <a:endParaRPr lang="en-US"/>
          </a:p>
        </p:txBody>
      </p:sp>
    </p:spTree>
    <p:extLst>
      <p:ext uri="{BB962C8B-B14F-4D97-AF65-F5344CB8AC3E}">
        <p14:creationId xmlns:p14="http://schemas.microsoft.com/office/powerpoint/2010/main" val="3200634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3533112" y="180000"/>
            <a:ext cx="5292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Izlases raksturojums, 2. daļa</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7381085" y="6045980"/>
            <a:ext cx="4743603" cy="400110"/>
          </a:xfrm>
          <a:prstGeom prst="rect">
            <a:avLst/>
          </a:prstGeom>
          <a:noFill/>
        </p:spPr>
        <p:txBody>
          <a:bodyPr wrap="square" rtlCol="0">
            <a:spAutoFit/>
          </a:bodyPr>
          <a:lstStyle/>
          <a:p>
            <a:r>
              <a:rPr lang="lv-LV" sz="1000" i="1" dirty="0" smtClean="0">
                <a:latin typeface="Arial" panose="020B0604020202020204" pitchFamily="34" charset="0"/>
                <a:cs typeface="Arial" panose="020B0604020202020204" pitchFamily="34" charset="0"/>
              </a:rPr>
              <a:t>Bāze: visi respondenti</a:t>
            </a:r>
          </a:p>
          <a:p>
            <a:r>
              <a:rPr lang="lv-LV" sz="1000" i="1" dirty="0" smtClean="0">
                <a:latin typeface="Arial" panose="020B0604020202020204" pitchFamily="34" charset="0"/>
                <a:cs typeface="Arial" panose="020B0604020202020204" pitchFamily="34" charset="0"/>
              </a:rPr>
              <a:t>Šeit un turpmāk atskaitē — procenti svērti, skaits nesvērts</a:t>
            </a:r>
            <a:endParaRPr lang="lv-LV" sz="1000" i="1" dirty="0">
              <a:latin typeface="Arial" panose="020B0604020202020204" pitchFamily="34" charset="0"/>
              <a:cs typeface="Arial" panose="020B0604020202020204" pitchFamily="34" charset="0"/>
            </a:endParaRPr>
          </a:p>
        </p:txBody>
      </p:sp>
      <p:sp>
        <p:nvSpPr>
          <p:cNvPr id="7" name="TextBox 6"/>
          <p:cNvSpPr txBox="1"/>
          <p:nvPr/>
        </p:nvSpPr>
        <p:spPr>
          <a:xfrm>
            <a:off x="7477435" y="1806477"/>
            <a:ext cx="3960000" cy="3924000"/>
          </a:xfrm>
          <a:prstGeom prst="rect">
            <a:avLst/>
          </a:prstGeom>
          <a:noFill/>
          <a:ln>
            <a:solidFill>
              <a:srgbClr val="840C56"/>
            </a:solidFill>
          </a:ln>
        </p:spPr>
        <p:txBody>
          <a:bodyPr wrap="square" rtlCol="0">
            <a:spAutoFit/>
          </a:bodyPr>
          <a:lstStyle/>
          <a:p>
            <a:r>
              <a:rPr lang="lv-LV" sz="1200" b="1" u="sng" noProof="1" smtClean="0">
                <a:latin typeface="Arial" panose="020B0604020202020204" pitchFamily="34" charset="0"/>
                <a:cs typeface="Arial" panose="020B0604020202020204" pitchFamily="34" charset="0"/>
              </a:rPr>
              <a:t>Uzņēmuma statusa atbilžu varianta «Cits» atšifrējums</a:t>
            </a:r>
          </a:p>
          <a:p>
            <a:r>
              <a:rPr lang="lv-LV" sz="1200" b="1" noProof="1" smtClean="0">
                <a:latin typeface="Arial" panose="020B0604020202020204" pitchFamily="34" charset="0"/>
                <a:cs typeface="Arial" panose="020B0604020202020204" pitchFamily="34" charset="0"/>
              </a:rPr>
              <a:t>Minēts 1 reizi:</a:t>
            </a:r>
            <a:endParaRPr lang="lv-LV" sz="1200" b="1" noProof="1">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Holdinga kompānija</a:t>
            </a:r>
          </a:p>
          <a:p>
            <a:pPr marL="171450" indent="-171450">
              <a:buFont typeface="Arial" panose="020B0604020202020204" pitchFamily="34" charset="0"/>
              <a:buChar char="•"/>
            </a:pPr>
            <a:r>
              <a:rPr lang="lv-LV" sz="1200" noProof="1">
                <a:latin typeface="Arial" panose="020B0604020202020204" pitchFamily="34" charset="0"/>
                <a:cs typeface="Arial" panose="020B0604020202020204" pitchFamily="34" charset="0"/>
              </a:rPr>
              <a:t>liela Zviedrijas lauksaimniecības kooperatīva meitas </a:t>
            </a:r>
            <a:r>
              <a:rPr lang="lv-LV" sz="1200" noProof="1" smtClean="0">
                <a:latin typeface="Arial" panose="020B0604020202020204" pitchFamily="34" charset="0"/>
                <a:cs typeface="Arial" panose="020B0604020202020204" pitchFamily="34" charset="0"/>
              </a:rPr>
              <a:t>uzņēmums</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Mazumtirdzniecība</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Medicīna</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Nekāds</a:t>
            </a:r>
          </a:p>
          <a:p>
            <a:pPr marL="171450" indent="-171450">
              <a:buFont typeface="Arial" panose="020B0604020202020204" pitchFamily="34" charset="0"/>
              <a:buChar char="•"/>
            </a:pPr>
            <a:r>
              <a:rPr lang="lv-LV" sz="1200" noProof="1">
                <a:latin typeface="Arial" panose="020B0604020202020204" pitchFamily="34" charset="0"/>
                <a:cs typeface="Arial" panose="020B0604020202020204" pitchFamily="34" charset="0"/>
              </a:rPr>
              <a:t>nozares </a:t>
            </a:r>
            <a:r>
              <a:rPr lang="lv-LV" sz="1200" noProof="1" smtClean="0">
                <a:latin typeface="Arial" panose="020B0604020202020204" pitchFamily="34" charset="0"/>
                <a:cs typeface="Arial" panose="020B0604020202020204" pitchFamily="34" charset="0"/>
              </a:rPr>
              <a:t>pārstāvis</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Parādnieks</a:t>
            </a:r>
          </a:p>
          <a:p>
            <a:pPr marL="171450" indent="-171450">
              <a:buFont typeface="Arial" panose="020B0604020202020204" pitchFamily="34" charset="0"/>
              <a:buChar char="•"/>
            </a:pPr>
            <a:r>
              <a:rPr lang="lv-LV" sz="1200" noProof="1">
                <a:latin typeface="Arial" panose="020B0604020202020204" pitchFamily="34" charset="0"/>
                <a:cs typeface="Arial" panose="020B0604020202020204" pitchFamily="34" charset="0"/>
              </a:rPr>
              <a:t>PVN </a:t>
            </a:r>
            <a:r>
              <a:rPr lang="lv-LV" sz="1200" noProof="1" smtClean="0">
                <a:latin typeface="Arial" panose="020B0604020202020204" pitchFamily="34" charset="0"/>
                <a:cs typeface="Arial" panose="020B0604020202020204" pitchFamily="34" charset="0"/>
              </a:rPr>
              <a:t>nemaksātājs</a:t>
            </a:r>
          </a:p>
          <a:p>
            <a:pPr marL="171450" indent="-171450">
              <a:buFont typeface="Arial" panose="020B0604020202020204" pitchFamily="34" charset="0"/>
              <a:buChar char="•"/>
            </a:pPr>
            <a:r>
              <a:rPr lang="lv-LV" sz="1200" noProof="1">
                <a:latin typeface="Arial" panose="020B0604020202020204" pitchFamily="34" charset="0"/>
                <a:cs typeface="Arial" panose="020B0604020202020204" pitchFamily="34" charset="0"/>
              </a:rPr>
              <a:t>sabiedriskā labuma </a:t>
            </a:r>
            <a:r>
              <a:rPr lang="lv-LV" sz="1200" noProof="1" smtClean="0">
                <a:latin typeface="Arial" panose="020B0604020202020204" pitchFamily="34" charset="0"/>
                <a:cs typeface="Arial" panose="020B0604020202020204" pitchFamily="34" charset="0"/>
              </a:rPr>
              <a:t>guvēji</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SIA</a:t>
            </a:r>
          </a:p>
          <a:p>
            <a:pPr marL="171450" indent="-171450">
              <a:buFont typeface="Arial" panose="020B0604020202020204" pitchFamily="34" charset="0"/>
              <a:buChar char="•"/>
            </a:pPr>
            <a:r>
              <a:rPr lang="lv-LV" sz="1200" noProof="1">
                <a:latin typeface="Arial" panose="020B0604020202020204" pitchFamily="34" charset="0"/>
                <a:cs typeface="Arial" panose="020B0604020202020204" pitchFamily="34" charset="0"/>
              </a:rPr>
              <a:t>sociāls </a:t>
            </a:r>
            <a:r>
              <a:rPr lang="lv-LV" sz="1200" noProof="1" smtClean="0">
                <a:latin typeface="Arial" panose="020B0604020202020204" pitchFamily="34" charset="0"/>
                <a:cs typeface="Arial" panose="020B0604020202020204" pitchFamily="34" charset="0"/>
              </a:rPr>
              <a:t>uzņēmums</a:t>
            </a:r>
          </a:p>
          <a:p>
            <a:pPr marL="171450" indent="-171450">
              <a:buFont typeface="Arial" panose="020B0604020202020204" pitchFamily="34" charset="0"/>
              <a:buChar char="•"/>
            </a:pPr>
            <a:r>
              <a:rPr lang="lv-LV" sz="1200" noProof="1">
                <a:latin typeface="Arial" panose="020B0604020202020204" pitchFamily="34" charset="0"/>
                <a:cs typeface="Arial" panose="020B0604020202020204" pitchFamily="34" charset="0"/>
              </a:rPr>
              <a:t>uzņēmums attīstības </a:t>
            </a:r>
            <a:r>
              <a:rPr lang="lv-LV" sz="1200" noProof="1" smtClean="0">
                <a:latin typeface="Arial" panose="020B0604020202020204" pitchFamily="34" charset="0"/>
                <a:cs typeface="Arial" panose="020B0604020202020204" pitchFamily="34" charset="0"/>
              </a:rPr>
              <a:t>stadijā</a:t>
            </a:r>
          </a:p>
          <a:p>
            <a:pPr marL="171450" indent="-171450">
              <a:buFont typeface="Arial" panose="020B0604020202020204" pitchFamily="34" charset="0"/>
              <a:buChar char="•"/>
            </a:pPr>
            <a:r>
              <a:rPr lang="lv-LV" sz="1200" noProof="1">
                <a:latin typeface="Arial" panose="020B0604020202020204" pitchFamily="34" charset="0"/>
                <a:cs typeface="Arial" panose="020B0604020202020204" pitchFamily="34" charset="0"/>
              </a:rPr>
              <a:t>valsts </a:t>
            </a:r>
            <a:r>
              <a:rPr lang="lv-LV" sz="1200" noProof="1" smtClean="0">
                <a:latin typeface="Arial" panose="020B0604020202020204" pitchFamily="34" charset="0"/>
                <a:cs typeface="Arial" panose="020B0604020202020204" pitchFamily="34" charset="0"/>
              </a:rPr>
              <a:t>iestāde</a:t>
            </a:r>
          </a:p>
          <a:p>
            <a:pPr marL="171450" indent="-171450">
              <a:buFont typeface="Arial" panose="020B0604020202020204" pitchFamily="34" charset="0"/>
              <a:buChar char="•"/>
            </a:pPr>
            <a:r>
              <a:rPr lang="lv-LV" sz="1200" noProof="1">
                <a:latin typeface="Arial" panose="020B0604020202020204" pitchFamily="34" charset="0"/>
                <a:cs typeface="Arial" panose="020B0604020202020204" pitchFamily="34" charset="0"/>
              </a:rPr>
              <a:t>veselības </a:t>
            </a:r>
            <a:r>
              <a:rPr lang="lv-LV" sz="1200" noProof="1" smtClean="0">
                <a:latin typeface="Arial" panose="020B0604020202020204" pitchFamily="34" charset="0"/>
                <a:cs typeface="Arial" panose="020B0604020202020204" pitchFamily="34" charset="0"/>
              </a:rPr>
              <a:t>aprūpes</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Zobārstniecība</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ZTF</a:t>
            </a:r>
          </a:p>
          <a:p>
            <a:pPr marL="171450" indent="-171450">
              <a:buFont typeface="Arial" panose="020B0604020202020204" pitchFamily="34" charset="0"/>
              <a:buChar char="•"/>
            </a:pPr>
            <a:r>
              <a:rPr lang="lv-LV" sz="1200" noProof="1">
                <a:latin typeface="Arial" panose="020B0604020202020204" pitchFamily="34" charset="0"/>
                <a:cs typeface="Arial" panose="020B0604020202020204" pitchFamily="34" charset="0"/>
              </a:rPr>
              <a:t>zvejniecība</a:t>
            </a:r>
          </a:p>
        </p:txBody>
      </p:sp>
      <p:graphicFrame>
        <p:nvGraphicFramePr>
          <p:cNvPr id="8" name="Table 7"/>
          <p:cNvGraphicFramePr>
            <a:graphicFrameLocks noGrp="1"/>
          </p:cNvGraphicFramePr>
          <p:nvPr>
            <p:extLst>
              <p:ext uri="{D42A27DB-BD31-4B8C-83A1-F6EECF244321}">
                <p14:modId xmlns:p14="http://schemas.microsoft.com/office/powerpoint/2010/main" val="25841114"/>
              </p:ext>
            </p:extLst>
          </p:nvPr>
        </p:nvGraphicFramePr>
        <p:xfrm>
          <a:off x="982800" y="1090864"/>
          <a:ext cx="5468145" cy="5355226"/>
        </p:xfrm>
        <a:graphic>
          <a:graphicData uri="http://schemas.openxmlformats.org/drawingml/2006/table">
            <a:tbl>
              <a:tblPr/>
              <a:tblGrid>
                <a:gridCol w="1143890">
                  <a:extLst>
                    <a:ext uri="{9D8B030D-6E8A-4147-A177-3AD203B41FA5}">
                      <a16:colId xmlns:a16="http://schemas.microsoft.com/office/drawing/2014/main" xmlns="" val="20000"/>
                    </a:ext>
                  </a:extLst>
                </a:gridCol>
                <a:gridCol w="2822797">
                  <a:extLst>
                    <a:ext uri="{9D8B030D-6E8A-4147-A177-3AD203B41FA5}">
                      <a16:colId xmlns:a16="http://schemas.microsoft.com/office/drawing/2014/main" xmlns="" val="20001"/>
                    </a:ext>
                  </a:extLst>
                </a:gridCol>
                <a:gridCol w="721307">
                  <a:extLst>
                    <a:ext uri="{9D8B030D-6E8A-4147-A177-3AD203B41FA5}">
                      <a16:colId xmlns:a16="http://schemas.microsoft.com/office/drawing/2014/main" xmlns="" val="20002"/>
                    </a:ext>
                  </a:extLst>
                </a:gridCol>
                <a:gridCol w="780151">
                  <a:extLst>
                    <a:ext uri="{9D8B030D-6E8A-4147-A177-3AD203B41FA5}">
                      <a16:colId xmlns:a16="http://schemas.microsoft.com/office/drawing/2014/main" xmlns="" val="20003"/>
                    </a:ext>
                  </a:extLst>
                </a:gridCol>
              </a:tblGrid>
              <a:tr h="194438">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GB" altLang="lv-LV" sz="1100" b="0" i="0" u="none" strike="noStrike" cap="none" normalizeH="0" baseline="0" noProof="1">
                        <a:ln>
                          <a:noFill/>
                        </a:ln>
                        <a:solidFill>
                          <a:srgbClr val="000000"/>
                        </a:solidFill>
                        <a:effectLst/>
                        <a:latin typeface="Arial" panose="020B0604020202020204" pitchFamily="34" charset="0"/>
                        <a:cs typeface="Arial" panose="020B0604020202020204" pitchFamily="34" charset="0"/>
                      </a:endParaRPr>
                    </a:p>
                  </a:txBody>
                  <a:tcPr marL="9524" marR="9524"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40C56"/>
                    </a:solidFill>
                  </a:tcPr>
                </a:tc>
                <a:tc hMerge="1">
                  <a:txBody>
                    <a:bodyPr/>
                    <a:lstStyle/>
                    <a:p>
                      <a:endParaRPr lang="lv-LV"/>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lv-LV" sz="1100" b="1" i="0" u="none" strike="noStrike" cap="none" normalizeH="0" baseline="0" noProof="1">
                          <a:ln>
                            <a:noFill/>
                          </a:ln>
                          <a:solidFill>
                            <a:schemeClr val="bg1"/>
                          </a:solidFill>
                          <a:effectLst/>
                          <a:latin typeface="Arial" panose="020B0604020202020204" pitchFamily="34" charset="0"/>
                          <a:cs typeface="Arial" panose="020B0604020202020204" pitchFamily="34" charset="0"/>
                        </a:rPr>
                        <a:t>Skaits</a:t>
                      </a:r>
                    </a:p>
                  </a:txBody>
                  <a:tcPr marL="9524" marR="952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40C56"/>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lv-LV" sz="1100" b="1" i="0" u="none" strike="noStrike" cap="none" normalizeH="0" baseline="0" noProof="1">
                          <a:ln>
                            <a:noFill/>
                          </a:ln>
                          <a:solidFill>
                            <a:schemeClr val="bg1"/>
                          </a:solidFill>
                          <a:effectLst/>
                          <a:latin typeface="Arial" panose="020B0604020202020204" pitchFamily="34" charset="0"/>
                          <a:cs typeface="Arial" panose="020B0604020202020204" pitchFamily="34" charset="0"/>
                        </a:rPr>
                        <a:t>Kol %</a:t>
                      </a:r>
                    </a:p>
                  </a:txBody>
                  <a:tcPr marL="9524" marR="952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40C56"/>
                    </a:solidFill>
                  </a:tcPr>
                </a:tc>
                <a:extLst>
                  <a:ext uri="{0D108BD9-81ED-4DB2-BD59-A6C34878D82A}">
                    <a16:rowId xmlns:a16="http://schemas.microsoft.com/office/drawing/2014/main" xmlns="" val="10000"/>
                  </a:ext>
                </a:extLst>
              </a:tr>
              <a:tr h="194438">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lv-LV" altLang="lv-LV" sz="1200" b="1" i="0" u="none" strike="noStrike" cap="none" normalizeH="0" baseline="0" noProof="1" smtClean="0">
                          <a:ln>
                            <a:noFill/>
                          </a:ln>
                          <a:solidFill>
                            <a:schemeClr val="tx1"/>
                          </a:solidFill>
                          <a:effectLst/>
                          <a:latin typeface="Arial" panose="020B0604020202020204" pitchFamily="34" charset="0"/>
                          <a:cs typeface="Arial" panose="020B0604020202020204" pitchFamily="34" charset="0"/>
                        </a:rPr>
                        <a:t> KOPĀ</a:t>
                      </a:r>
                      <a:endParaRPr kumimoji="0" lang="lv-LV" altLang="lv-LV" sz="12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9524" marR="952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lv-LV"/>
                    </a:p>
                  </a:txBody>
                  <a:tcPr/>
                </a:tc>
                <a:tc>
                  <a:txBody>
                    <a:bodyPr/>
                    <a:lstStyle/>
                    <a:p>
                      <a:pPr algn="ctr" fontAlgn="t"/>
                      <a:r>
                        <a:rPr lang="lv-LV" sz="1200" b="0" i="0" u="none" strike="noStrike" noProof="1" smtClean="0">
                          <a:solidFill>
                            <a:srgbClr val="000000"/>
                          </a:solidFill>
                          <a:effectLst/>
                          <a:latin typeface="Arial" panose="020B0604020202020204" pitchFamily="34" charset="0"/>
                          <a:cs typeface="Arial" panose="020B0604020202020204" pitchFamily="34" charset="0"/>
                        </a:rPr>
                        <a:t>2318</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cs typeface="Arial" panose="020B0604020202020204" pitchFamily="34" charset="0"/>
                        </a:rPr>
                        <a:t>100,0</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1"/>
                  </a:ext>
                </a:extLst>
              </a:tr>
              <a:tr h="194438">
                <a:tc rowSpan="8">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t" latinLnBrk="0" hangingPunct="0">
                        <a:lnSpc>
                          <a:spcPct val="100000"/>
                        </a:lnSpc>
                        <a:spcBef>
                          <a:spcPct val="0"/>
                        </a:spcBef>
                        <a:spcAft>
                          <a:spcPct val="0"/>
                        </a:spcAft>
                        <a:buClrTx/>
                        <a:buSzTx/>
                        <a:buFontTx/>
                        <a:buNone/>
                        <a:tabLst/>
                      </a:pPr>
                      <a:r>
                        <a:rPr kumimoji="0" lang="lv-LV" altLang="lv-LV" sz="1200" b="1" i="0" u="none" strike="noStrike" cap="none" normalizeH="0" baseline="0" noProof="1" smtClean="0">
                          <a:ln>
                            <a:noFill/>
                          </a:ln>
                          <a:solidFill>
                            <a:schemeClr val="tx1"/>
                          </a:solidFill>
                          <a:effectLst/>
                          <a:latin typeface="Arial" panose="020B0604020202020204" pitchFamily="34" charset="0"/>
                          <a:cs typeface="Arial" panose="020B0604020202020204" pitchFamily="34" charset="0"/>
                        </a:rPr>
                        <a:t>UZŅĒMUMA STATUSS</a:t>
                      </a:r>
                      <a:endParaRPr kumimoji="0" lang="lv-LV" altLang="lv-LV" sz="12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9524" marR="952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l" fontAlgn="t"/>
                      <a:r>
                        <a:rPr lang="lv-LV" sz="1200" b="0" i="0" u="none" strike="noStrike" noProof="1" smtClean="0">
                          <a:solidFill>
                            <a:srgbClr val="000000"/>
                          </a:solidFill>
                          <a:effectLst/>
                          <a:latin typeface="Arial" panose="020B0604020202020204" pitchFamily="34" charset="0"/>
                          <a:cs typeface="Arial" panose="020B0604020202020204" pitchFamily="34" charset="0"/>
                        </a:rPr>
                        <a:t>saimnieciskās darbības veicējs\-a</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cs typeface="Arial" panose="020B0604020202020204" pitchFamily="34" charset="0"/>
                        </a:rPr>
                        <a:t>209</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cs typeface="Arial" panose="020B0604020202020204" pitchFamily="34" charset="0"/>
                        </a:rPr>
                        <a:t>9,8</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2"/>
                  </a:ext>
                </a:extLst>
              </a:tr>
              <a:tr h="194438">
                <a:tc vMerge="1">
                  <a:txBody>
                    <a:bodyPr/>
                    <a:lstStyle/>
                    <a:p>
                      <a:endParaRPr lang="en-US"/>
                    </a:p>
                  </a:txBody>
                  <a:tcPr/>
                </a:tc>
                <a:tc>
                  <a:txBody>
                    <a:bodyPr/>
                    <a:lstStyle/>
                    <a:p>
                      <a:pPr algn="l" fontAlgn="t"/>
                      <a:r>
                        <a:rPr lang="lv-LV" sz="1200" b="0" i="0" u="none" strike="noStrike" noProof="1" smtClean="0">
                          <a:solidFill>
                            <a:srgbClr val="000000"/>
                          </a:solidFill>
                          <a:effectLst/>
                          <a:latin typeface="Arial" panose="020B0604020202020204" pitchFamily="34" charset="0"/>
                          <a:cs typeface="Arial" panose="020B0604020202020204" pitchFamily="34" charset="0"/>
                        </a:rPr>
                        <a:t>individuālais\-ā komersants\-e</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cs typeface="Arial" panose="020B0604020202020204" pitchFamily="34" charset="0"/>
                        </a:rPr>
                        <a:t>25</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cs typeface="Arial" panose="020B0604020202020204" pitchFamily="34" charset="0"/>
                        </a:rPr>
                        <a:t>1,2</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194438">
                <a:tc vMerge="1">
                  <a:txBody>
                    <a:bodyPr/>
                    <a:lstStyle/>
                    <a:p>
                      <a:endParaRPr lang="en-US"/>
                    </a:p>
                  </a:txBody>
                  <a:tcPr/>
                </a:tc>
                <a:tc>
                  <a:txBody>
                    <a:bodyPr/>
                    <a:lstStyle/>
                    <a:p>
                      <a:pPr algn="l" fontAlgn="t"/>
                      <a:r>
                        <a:rPr lang="lv-LV" sz="1200" b="0" i="0" u="none" strike="noStrike" noProof="1" smtClean="0">
                          <a:solidFill>
                            <a:srgbClr val="000000"/>
                          </a:solidFill>
                          <a:effectLst/>
                          <a:latin typeface="Arial" panose="020B0604020202020204" pitchFamily="34" charset="0"/>
                          <a:cs typeface="Arial" panose="020B0604020202020204" pitchFamily="34" charset="0"/>
                        </a:rPr>
                        <a:t>zemnieku saimniecības īpašnieks\-ce</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cs typeface="Arial" panose="020B0604020202020204" pitchFamily="34" charset="0"/>
                        </a:rPr>
                        <a:t>11</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cs typeface="Arial" panose="020B0604020202020204" pitchFamily="34" charset="0"/>
                        </a:rPr>
                        <a:t>0,5</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194438">
                <a:tc vMerge="1">
                  <a:txBody>
                    <a:bodyPr/>
                    <a:lstStyle/>
                    <a:p>
                      <a:endParaRPr lang="en-US"/>
                    </a:p>
                  </a:txBody>
                  <a:tcPr/>
                </a:tc>
                <a:tc>
                  <a:txBody>
                    <a:bodyPr/>
                    <a:lstStyle/>
                    <a:p>
                      <a:pPr algn="l" fontAlgn="t"/>
                      <a:r>
                        <a:rPr lang="lv-LV" sz="1200" b="0" i="0" u="none" strike="noStrike" noProof="1" smtClean="0">
                          <a:solidFill>
                            <a:srgbClr val="000000"/>
                          </a:solidFill>
                          <a:effectLst/>
                          <a:latin typeface="Arial" panose="020B0604020202020204" pitchFamily="34" charset="0"/>
                          <a:cs typeface="Arial" panose="020B0604020202020204" pitchFamily="34" charset="0"/>
                        </a:rPr>
                        <a:t>mikrouzņēmuma īpašnieks\-ce</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cs typeface="Arial" panose="020B0604020202020204" pitchFamily="34" charset="0"/>
                        </a:rPr>
                        <a:t>133</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cs typeface="Arial" panose="020B0604020202020204" pitchFamily="34" charset="0"/>
                        </a:rPr>
                        <a:t>6,7</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372461">
                <a:tc vMerge="1">
                  <a:txBody>
                    <a:bodyPr/>
                    <a:lstStyle/>
                    <a:p>
                      <a:endParaRPr lang="en-US"/>
                    </a:p>
                  </a:txBody>
                  <a:tcPr/>
                </a:tc>
                <a:tc>
                  <a:txBody>
                    <a:bodyPr/>
                    <a:lstStyle/>
                    <a:p>
                      <a:pPr algn="l" fontAlgn="t"/>
                      <a:r>
                        <a:rPr lang="lv-LV" sz="1200" b="0" i="0" u="none" strike="noStrike" noProof="1" smtClean="0">
                          <a:solidFill>
                            <a:srgbClr val="000000"/>
                          </a:solidFill>
                          <a:effectLst/>
                          <a:latin typeface="Arial" panose="020B0604020202020204" pitchFamily="34" charset="0"/>
                          <a:cs typeface="Arial" panose="020B0604020202020204" pitchFamily="34" charset="0"/>
                        </a:rPr>
                        <a:t>maza uzņēmuma, kura apgrozījums gadā ir līdz 142 000 EUR, pārstāvis\-e</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cs typeface="Arial" panose="020B0604020202020204" pitchFamily="34" charset="0"/>
                        </a:rPr>
                        <a:t>1008</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cs typeface="Arial" panose="020B0604020202020204" pitchFamily="34" charset="0"/>
                        </a:rPr>
                        <a:t>49,7</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553548">
                <a:tc vMerge="1">
                  <a:txBody>
                    <a:bodyPr/>
                    <a:lstStyle/>
                    <a:p>
                      <a:endParaRPr lang="en-US"/>
                    </a:p>
                  </a:txBody>
                  <a:tcPr/>
                </a:tc>
                <a:tc>
                  <a:txBody>
                    <a:bodyPr/>
                    <a:lstStyle/>
                    <a:p>
                      <a:pPr algn="l" fontAlgn="t"/>
                      <a:r>
                        <a:rPr lang="lv-LV" sz="1200" b="0" i="0" u="none" strike="noStrike" noProof="1" smtClean="0">
                          <a:solidFill>
                            <a:srgbClr val="000000"/>
                          </a:solidFill>
                          <a:effectLst/>
                          <a:latin typeface="Arial" panose="020B0604020202020204" pitchFamily="34" charset="0"/>
                          <a:cs typeface="Arial" panose="020B0604020202020204" pitchFamily="34" charset="0"/>
                        </a:rPr>
                        <a:t>Vidēja lieluma nodokļu maksātāja pārstāvis\-e  (uzņēmums, kura apgrozījums gadā ir no 142 000 EUR līdz 4 000 000 EUR)</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cs typeface="Arial" panose="020B0604020202020204" pitchFamily="34" charset="0"/>
                        </a:rPr>
                        <a:t>768</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cs typeface="Arial" panose="020B0604020202020204" pitchFamily="34" charset="0"/>
                        </a:rPr>
                        <a:t>28,8</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553548">
                <a:tc vMerge="1">
                  <a:txBody>
                    <a:bodyPr/>
                    <a:lstStyle/>
                    <a:p>
                      <a:endParaRPr lang="en-US"/>
                    </a:p>
                  </a:txBody>
                  <a:tcPr/>
                </a:tc>
                <a:tc>
                  <a:txBody>
                    <a:bodyPr/>
                    <a:lstStyle/>
                    <a:p>
                      <a:pPr algn="l" fontAlgn="t"/>
                      <a:r>
                        <a:rPr lang="lv-LV" sz="1200" b="0" i="0" u="none" strike="noStrike" noProof="1" smtClean="0">
                          <a:solidFill>
                            <a:srgbClr val="000000"/>
                          </a:solidFill>
                          <a:effectLst/>
                          <a:latin typeface="Arial" panose="020B0604020202020204" pitchFamily="34" charset="0"/>
                          <a:cs typeface="Arial" panose="020B0604020202020204" pitchFamily="34" charset="0"/>
                        </a:rPr>
                        <a:t>Liela nodokļu maksātāja pārstāvis\-e  (uzņēmums, kura apgrozījums gadā ir virs 4 000 000 EUR)</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cs typeface="Arial" panose="020B0604020202020204" pitchFamily="34" charset="0"/>
                        </a:rPr>
                        <a:t>147</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cs typeface="Arial" panose="020B0604020202020204" pitchFamily="34" charset="0"/>
                        </a:rPr>
                        <a:t>2,6</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194438">
                <a:tc vMerge="1">
                  <a:txBody>
                    <a:bodyPr/>
                    <a:lstStyle/>
                    <a:p>
                      <a:endParaRPr lang="lv-LV"/>
                    </a:p>
                  </a:txBody>
                  <a:tcPr/>
                </a:tc>
                <a:tc>
                  <a:txBody>
                    <a:bodyPr/>
                    <a:lstStyle/>
                    <a:p>
                      <a:pPr algn="l" fontAlgn="t"/>
                      <a:r>
                        <a:rPr lang="lv-LV" sz="1200" b="0" i="0" u="sng" strike="noStrike" noProof="1" smtClean="0">
                          <a:solidFill>
                            <a:srgbClr val="000000"/>
                          </a:solidFill>
                          <a:effectLst/>
                          <a:latin typeface="Arial" panose="020B0604020202020204" pitchFamily="34" charset="0"/>
                          <a:cs typeface="Arial" panose="020B0604020202020204" pitchFamily="34" charset="0"/>
                        </a:rPr>
                        <a:t>Cits</a:t>
                      </a:r>
                      <a:endParaRPr lang="lv-LV" sz="1200" b="0" i="0" u="sng"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cs typeface="Arial" panose="020B0604020202020204" pitchFamily="34" charset="0"/>
                        </a:rPr>
                        <a:t>17</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cs typeface="Arial" panose="020B0604020202020204" pitchFamily="34" charset="0"/>
                        </a:rPr>
                        <a:t>0,7</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r h="194438">
                <a:tc rowSpan="11">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t" latinLnBrk="0" hangingPunct="0">
                        <a:lnSpc>
                          <a:spcPct val="100000"/>
                        </a:lnSpc>
                        <a:spcBef>
                          <a:spcPct val="0"/>
                        </a:spcBef>
                        <a:spcAft>
                          <a:spcPct val="0"/>
                        </a:spcAft>
                        <a:buClrTx/>
                        <a:buSzTx/>
                        <a:buFontTx/>
                        <a:buNone/>
                        <a:tabLst/>
                      </a:pPr>
                      <a:r>
                        <a:rPr kumimoji="0" lang="lv-LV" altLang="lv-LV" sz="1200" b="1" i="0" u="none" strike="noStrike" cap="none" normalizeH="0" baseline="0" noProof="1" smtClean="0">
                          <a:ln>
                            <a:noFill/>
                          </a:ln>
                          <a:solidFill>
                            <a:schemeClr val="tx1"/>
                          </a:solidFill>
                          <a:effectLst/>
                          <a:latin typeface="Arial" panose="020B0604020202020204" pitchFamily="34" charset="0"/>
                          <a:cs typeface="Arial" panose="020B0604020202020204" pitchFamily="34" charset="0"/>
                        </a:rPr>
                        <a:t>NOZARE*</a:t>
                      </a:r>
                      <a:endParaRPr kumimoji="0" lang="lv-LV" altLang="lv-LV" sz="12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9524" marR="9524"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l" fontAlgn="t"/>
                      <a:r>
                        <a:rPr lang="lv-LV" sz="1200" b="0" i="0" u="none" strike="noStrike" noProof="1" smtClean="0">
                          <a:solidFill>
                            <a:srgbClr val="000000"/>
                          </a:solidFill>
                          <a:effectLst/>
                          <a:latin typeface="Arial" panose="020B0604020202020204" pitchFamily="34" charset="0"/>
                          <a:cs typeface="Arial" panose="020B0604020202020204" pitchFamily="34" charset="0"/>
                        </a:rPr>
                        <a:t>Pārtikas produktu, dzērienu ražošana</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en-US" sz="1200" b="0" i="0" u="none" strike="noStrike">
                          <a:solidFill>
                            <a:srgbClr val="000000"/>
                          </a:solidFill>
                          <a:effectLst/>
                          <a:latin typeface="Arial" panose="020B0604020202020204" pitchFamily="34" charset="0"/>
                        </a:rPr>
                        <a:t>62</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cs typeface="Arial" panose="020B0604020202020204" pitchFamily="34" charset="0"/>
                        </a:rPr>
                        <a:t>2,7</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4"/>
                  </a:ext>
                </a:extLst>
              </a:tr>
              <a:tr h="194438">
                <a:tc vMerge="1">
                  <a:txBody>
                    <a:bodyPr/>
                    <a:lstStyle/>
                    <a:p>
                      <a:endParaRPr lang="en-US"/>
                    </a:p>
                  </a:txBody>
                  <a:tcPr/>
                </a:tc>
                <a:tc>
                  <a:txBody>
                    <a:bodyPr/>
                    <a:lstStyle/>
                    <a:p>
                      <a:pPr algn="l" fontAlgn="t"/>
                      <a:r>
                        <a:rPr lang="lv-LV" sz="1200" b="0" i="0" u="none" strike="noStrike" noProof="1" smtClean="0">
                          <a:solidFill>
                            <a:srgbClr val="000000"/>
                          </a:solidFill>
                          <a:effectLst/>
                          <a:latin typeface="Arial" panose="020B0604020202020204" pitchFamily="34" charset="0"/>
                          <a:cs typeface="Arial" panose="020B0604020202020204" pitchFamily="34" charset="0"/>
                        </a:rPr>
                        <a:t>Koksnes, mēbeļu ražošana</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en-US" sz="1200" b="0" i="0" u="none" strike="noStrike" dirty="0">
                          <a:solidFill>
                            <a:srgbClr val="000000"/>
                          </a:solidFill>
                          <a:effectLst/>
                          <a:latin typeface="Arial" panose="020B0604020202020204" pitchFamily="34" charset="0"/>
                        </a:rPr>
                        <a:t>62</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cs typeface="Arial" panose="020B0604020202020204" pitchFamily="34" charset="0"/>
                        </a:rPr>
                        <a:t>2,7</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194438">
                <a:tc vMerge="1">
                  <a:txBody>
                    <a:bodyPr/>
                    <a:lstStyle/>
                    <a:p>
                      <a:endParaRPr lang="en-US"/>
                    </a:p>
                  </a:txBody>
                  <a:tcPr/>
                </a:tc>
                <a:tc>
                  <a:txBody>
                    <a:bodyPr/>
                    <a:lstStyle/>
                    <a:p>
                      <a:pPr algn="l" fontAlgn="t"/>
                      <a:r>
                        <a:rPr lang="lv-LV" sz="1200" b="0" i="0" u="none" strike="noStrike" noProof="1" smtClean="0">
                          <a:solidFill>
                            <a:srgbClr val="000000"/>
                          </a:solidFill>
                          <a:effectLst/>
                          <a:latin typeface="Arial" panose="020B0604020202020204" pitchFamily="34" charset="0"/>
                          <a:cs typeface="Arial" panose="020B0604020202020204" pitchFamily="34" charset="0"/>
                        </a:rPr>
                        <a:t>Metāla ražošana un apstrāde</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en-US" sz="1200" b="0" i="0" u="none" strike="noStrike" dirty="0">
                          <a:solidFill>
                            <a:srgbClr val="000000"/>
                          </a:solidFill>
                          <a:effectLst/>
                          <a:latin typeface="Arial" panose="020B0604020202020204" pitchFamily="34" charset="0"/>
                        </a:rPr>
                        <a:t>46</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cs typeface="Arial" panose="020B0604020202020204" pitchFamily="34" charset="0"/>
                        </a:rPr>
                        <a:t>2,0</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194438">
                <a:tc vMerge="1">
                  <a:txBody>
                    <a:bodyPr/>
                    <a:lstStyle/>
                    <a:p>
                      <a:endParaRPr lang="en-US"/>
                    </a:p>
                  </a:txBody>
                  <a:tcPr/>
                </a:tc>
                <a:tc>
                  <a:txBody>
                    <a:bodyPr/>
                    <a:lstStyle/>
                    <a:p>
                      <a:pPr algn="l" fontAlgn="t"/>
                      <a:r>
                        <a:rPr lang="lv-LV" sz="1200" b="0" i="0" u="none" strike="noStrike" noProof="1" smtClean="0">
                          <a:solidFill>
                            <a:srgbClr val="000000"/>
                          </a:solidFill>
                          <a:effectLst/>
                          <a:latin typeface="Arial" panose="020B0604020202020204" pitchFamily="34" charset="0"/>
                          <a:cs typeface="Arial" panose="020B0604020202020204" pitchFamily="34" charset="0"/>
                        </a:rPr>
                        <a:t>Farmaceitisko preparātu ražošana</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en-US" sz="1200" b="0" i="0" u="none" strike="noStrike" dirty="0">
                          <a:solidFill>
                            <a:srgbClr val="000000"/>
                          </a:solidFill>
                          <a:effectLst/>
                          <a:latin typeface="Arial" panose="020B0604020202020204" pitchFamily="34" charset="0"/>
                        </a:rPr>
                        <a:t>4</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cs typeface="Arial" panose="020B0604020202020204" pitchFamily="34" charset="0"/>
                        </a:rPr>
                        <a:t>0,2</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194438">
                <a:tc vMerge="1">
                  <a:txBody>
                    <a:bodyPr/>
                    <a:lstStyle/>
                    <a:p>
                      <a:endParaRPr lang="en-US"/>
                    </a:p>
                  </a:txBody>
                  <a:tcPr/>
                </a:tc>
                <a:tc>
                  <a:txBody>
                    <a:bodyPr/>
                    <a:lstStyle/>
                    <a:p>
                      <a:pPr algn="l" fontAlgn="t"/>
                      <a:r>
                        <a:rPr lang="lv-LV" sz="1200" b="0" i="0" u="none" strike="noStrike" noProof="1" smtClean="0">
                          <a:solidFill>
                            <a:srgbClr val="000000"/>
                          </a:solidFill>
                          <a:effectLst/>
                          <a:latin typeface="Arial" panose="020B0604020202020204" pitchFamily="34" charset="0"/>
                          <a:cs typeface="Arial" panose="020B0604020202020204" pitchFamily="34" charset="0"/>
                        </a:rPr>
                        <a:t>Cita veida ražošana</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en-US" sz="1200" b="0" i="0" u="none" strike="noStrike">
                          <a:solidFill>
                            <a:srgbClr val="000000"/>
                          </a:solidFill>
                          <a:effectLst/>
                          <a:latin typeface="Arial" panose="020B0604020202020204" pitchFamily="34" charset="0"/>
                        </a:rPr>
                        <a:t>142</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cs typeface="Arial" panose="020B0604020202020204" pitchFamily="34" charset="0"/>
                        </a:rPr>
                        <a:t>6,1</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194438">
                <a:tc vMerge="1">
                  <a:txBody>
                    <a:bodyPr/>
                    <a:lstStyle/>
                    <a:p>
                      <a:endParaRPr lang="en-US"/>
                    </a:p>
                  </a:txBody>
                  <a:tcPr/>
                </a:tc>
                <a:tc>
                  <a:txBody>
                    <a:bodyPr/>
                    <a:lstStyle/>
                    <a:p>
                      <a:pPr algn="l" fontAlgn="t"/>
                      <a:r>
                        <a:rPr lang="lv-LV" sz="1200" b="0" i="0" u="none" strike="noStrike" noProof="1" smtClean="0">
                          <a:solidFill>
                            <a:srgbClr val="000000"/>
                          </a:solidFill>
                          <a:effectLst/>
                          <a:latin typeface="Arial" panose="020B0604020202020204" pitchFamily="34" charset="0"/>
                          <a:cs typeface="Arial" panose="020B0604020202020204" pitchFamily="34" charset="0"/>
                        </a:rPr>
                        <a:t>Tirdzniecība</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en-US" sz="1200" b="0" i="0" u="none" strike="noStrike" dirty="0">
                          <a:solidFill>
                            <a:srgbClr val="000000"/>
                          </a:solidFill>
                          <a:effectLst/>
                          <a:latin typeface="Arial" panose="020B0604020202020204" pitchFamily="34" charset="0"/>
                        </a:rPr>
                        <a:t>430</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cs typeface="Arial" panose="020B0604020202020204" pitchFamily="34" charset="0"/>
                        </a:rPr>
                        <a:t>18,5</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194438">
                <a:tc vMerge="1">
                  <a:txBody>
                    <a:bodyPr/>
                    <a:lstStyle/>
                    <a:p>
                      <a:endParaRPr lang="en-US"/>
                    </a:p>
                  </a:txBody>
                  <a:tcPr/>
                </a:tc>
                <a:tc>
                  <a:txBody>
                    <a:bodyPr/>
                    <a:lstStyle/>
                    <a:p>
                      <a:pPr algn="l" fontAlgn="t"/>
                      <a:r>
                        <a:rPr lang="lv-LV" sz="1200" b="0" i="0" u="none" strike="noStrike" noProof="1" smtClean="0">
                          <a:solidFill>
                            <a:srgbClr val="000000"/>
                          </a:solidFill>
                          <a:effectLst/>
                          <a:latin typeface="Arial" panose="020B0604020202020204" pitchFamily="34" charset="0"/>
                          <a:cs typeface="Arial" panose="020B0604020202020204" pitchFamily="34" charset="0"/>
                        </a:rPr>
                        <a:t>Informācijas un komunikācijas pakalpojumi</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en-US" sz="1200" b="0" i="0" u="none" strike="noStrike">
                          <a:solidFill>
                            <a:srgbClr val="000000"/>
                          </a:solidFill>
                          <a:effectLst/>
                          <a:latin typeface="Arial" panose="020B0604020202020204" pitchFamily="34" charset="0"/>
                        </a:rPr>
                        <a:t>241</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cs typeface="Arial" panose="020B0604020202020204" pitchFamily="34" charset="0"/>
                        </a:rPr>
                        <a:t>10,4</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194438">
                <a:tc vMerge="1">
                  <a:txBody>
                    <a:bodyPr/>
                    <a:lstStyle/>
                    <a:p>
                      <a:endParaRPr lang="en-US"/>
                    </a:p>
                  </a:txBody>
                  <a:tcPr/>
                </a:tc>
                <a:tc>
                  <a:txBody>
                    <a:bodyPr/>
                    <a:lstStyle/>
                    <a:p>
                      <a:pPr algn="l" fontAlgn="t"/>
                      <a:r>
                        <a:rPr lang="lv-LV" sz="1200" b="0" i="0" u="none" strike="noStrike" noProof="1" smtClean="0">
                          <a:solidFill>
                            <a:srgbClr val="000000"/>
                          </a:solidFill>
                          <a:effectLst/>
                          <a:latin typeface="Arial" panose="020B0604020202020204" pitchFamily="34" charset="0"/>
                          <a:cs typeface="Arial" panose="020B0604020202020204" pitchFamily="34" charset="0"/>
                        </a:rPr>
                        <a:t>Citi pakalpojumi</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en-US" sz="1200" b="0" i="0" u="none" strike="noStrike" dirty="0">
                          <a:solidFill>
                            <a:srgbClr val="000000"/>
                          </a:solidFill>
                          <a:effectLst/>
                          <a:latin typeface="Arial" panose="020B0604020202020204" pitchFamily="34" charset="0"/>
                        </a:rPr>
                        <a:t>766</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cs typeface="Arial" panose="020B0604020202020204" pitchFamily="34" charset="0"/>
                        </a:rPr>
                        <a:t>33,1</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194438">
                <a:tc vMerge="1">
                  <a:txBody>
                    <a:bodyPr/>
                    <a:lstStyle/>
                    <a:p>
                      <a:endParaRPr lang="en-US"/>
                    </a:p>
                  </a:txBody>
                  <a:tcPr/>
                </a:tc>
                <a:tc>
                  <a:txBody>
                    <a:bodyPr/>
                    <a:lstStyle/>
                    <a:p>
                      <a:pPr algn="l" fontAlgn="t"/>
                      <a:r>
                        <a:rPr lang="lv-LV" sz="1200" b="0" i="0" u="none" strike="noStrike" noProof="1" smtClean="0">
                          <a:solidFill>
                            <a:srgbClr val="000000"/>
                          </a:solidFill>
                          <a:effectLst/>
                          <a:latin typeface="Arial" panose="020B0604020202020204" pitchFamily="34" charset="0"/>
                          <a:cs typeface="Arial" panose="020B0604020202020204" pitchFamily="34" charset="0"/>
                        </a:rPr>
                        <a:t>Māksla, izklaide un atpūta</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en-US" sz="1200" b="0" i="0" u="none" strike="noStrike">
                          <a:solidFill>
                            <a:srgbClr val="000000"/>
                          </a:solidFill>
                          <a:effectLst/>
                          <a:latin typeface="Arial" panose="020B0604020202020204" pitchFamily="34" charset="0"/>
                        </a:rPr>
                        <a:t>116</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cs typeface="Arial" panose="020B0604020202020204" pitchFamily="34" charset="0"/>
                        </a:rPr>
                        <a:t>5,0</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194438">
                <a:tc vMerge="1">
                  <a:txBody>
                    <a:bodyPr/>
                    <a:lstStyle/>
                    <a:p>
                      <a:endParaRPr lang="lv-LV"/>
                    </a:p>
                  </a:txBody>
                  <a:tcPr/>
                </a:tc>
                <a:tc>
                  <a:txBody>
                    <a:bodyPr/>
                    <a:lstStyle/>
                    <a:p>
                      <a:pPr algn="l" fontAlgn="t"/>
                      <a:r>
                        <a:rPr lang="lv-LV" sz="1200" b="0" i="0" u="none" strike="noStrike" noProof="1" smtClean="0">
                          <a:solidFill>
                            <a:srgbClr val="000000"/>
                          </a:solidFill>
                          <a:effectLst/>
                          <a:latin typeface="Arial" panose="020B0604020202020204" pitchFamily="34" charset="0"/>
                          <a:cs typeface="Arial" panose="020B0604020202020204" pitchFamily="34" charset="0"/>
                        </a:rPr>
                        <a:t>Būvniecība</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en-US" sz="1200" b="0" i="0" u="none" strike="noStrike" dirty="0">
                          <a:solidFill>
                            <a:srgbClr val="000000"/>
                          </a:solidFill>
                          <a:effectLst/>
                          <a:latin typeface="Arial" panose="020B0604020202020204" pitchFamily="34" charset="0"/>
                        </a:rPr>
                        <a:t>275</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cs typeface="Arial" panose="020B0604020202020204" pitchFamily="34" charset="0"/>
                        </a:rPr>
                        <a:t>11,9</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5"/>
                  </a:ext>
                </a:extLst>
              </a:tr>
              <a:tr h="194438">
                <a:tc vMerge="1">
                  <a:txBody>
                    <a:bodyPr/>
                    <a:lstStyle/>
                    <a:p>
                      <a:endParaRPr lang="lv-LV"/>
                    </a:p>
                  </a:txBody>
                  <a:tcPr/>
                </a:tc>
                <a:tc>
                  <a:txBody>
                    <a:bodyPr/>
                    <a:lstStyle/>
                    <a:p>
                      <a:pPr algn="l" fontAlgn="t"/>
                      <a:r>
                        <a:rPr lang="lv-LV" sz="1200" b="0" i="0" u="none" strike="noStrike" noProof="1" smtClean="0">
                          <a:solidFill>
                            <a:srgbClr val="000000"/>
                          </a:solidFill>
                          <a:effectLst/>
                          <a:latin typeface="Arial" panose="020B0604020202020204" pitchFamily="34" charset="0"/>
                          <a:cs typeface="Arial" panose="020B0604020202020204" pitchFamily="34" charset="0"/>
                        </a:rPr>
                        <a:t>Cita nozare\ joma</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en-US" sz="1200" b="0" i="0" u="none" strike="noStrike" dirty="0">
                          <a:solidFill>
                            <a:srgbClr val="000000"/>
                          </a:solidFill>
                          <a:effectLst/>
                          <a:latin typeface="Arial" panose="020B0604020202020204" pitchFamily="34" charset="0"/>
                        </a:rPr>
                        <a:t>498</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t"/>
                      <a:r>
                        <a:rPr lang="lv-LV" sz="1200" b="0" i="0" u="none" strike="noStrike" noProof="1" smtClean="0">
                          <a:solidFill>
                            <a:srgbClr val="000000"/>
                          </a:solidFill>
                          <a:effectLst/>
                          <a:latin typeface="Arial" panose="020B0604020202020204" pitchFamily="34" charset="0"/>
                          <a:cs typeface="Arial" panose="020B0604020202020204" pitchFamily="34" charset="0"/>
                        </a:rPr>
                        <a:t>21,5</a:t>
                      </a:r>
                      <a:endParaRPr lang="lv-LV" sz="12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6"/>
                  </a:ext>
                </a:extLst>
              </a:tr>
            </a:tbl>
          </a:graphicData>
        </a:graphic>
      </p:graphicFrame>
      <p:cxnSp>
        <p:nvCxnSpPr>
          <p:cNvPr id="14" name="Straight Arrow Connector 13"/>
          <p:cNvCxnSpPr/>
          <p:nvPr/>
        </p:nvCxnSpPr>
        <p:spPr>
          <a:xfrm rot="60000" flipV="1">
            <a:off x="6481013" y="4042611"/>
            <a:ext cx="900000" cy="16042"/>
          </a:xfrm>
          <a:prstGeom prst="straightConnector1">
            <a:avLst/>
          </a:prstGeom>
          <a:ln>
            <a:solidFill>
              <a:srgbClr val="840C56"/>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C167178-EF55-485E-AA9E-00B6FD4E37CC}" type="slidenum">
              <a:rPr lang="en-US" smtClean="0"/>
              <a:t>5</a:t>
            </a:fld>
            <a:endParaRPr lang="en-US"/>
          </a:p>
        </p:txBody>
      </p:sp>
    </p:spTree>
    <p:extLst>
      <p:ext uri="{BB962C8B-B14F-4D97-AF65-F5344CB8AC3E}">
        <p14:creationId xmlns:p14="http://schemas.microsoft.com/office/powerpoint/2010/main" val="25422353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5.2. Uzskati par dizainparaugiem un to reģistrāciju</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611350" y="724756"/>
            <a:ext cx="11418502" cy="307777"/>
          </a:xfrm>
          <a:prstGeom prst="rect">
            <a:avLst/>
          </a:prstGeom>
          <a:noFill/>
        </p:spPr>
        <p:txBody>
          <a:bodyPr wrap="square" rtlCol="0">
            <a:spAutoFit/>
          </a:bodyPr>
          <a:lstStyle/>
          <a:p>
            <a:pPr algn="ctr"/>
            <a:r>
              <a:rPr lang="lv-LV" sz="1400" b="1" dirty="0">
                <a:latin typeface="Arial" panose="020B0604020202020204" pitchFamily="34" charset="0"/>
                <a:cs typeface="Arial" panose="020B0604020202020204" pitchFamily="34" charset="0"/>
              </a:rPr>
              <a:t>A17. Cik lielā mērā Jūs piekrītat vai nepiekrītat šādiem apgalvojumiem par dizainparaugu?</a:t>
            </a:r>
            <a:endParaRPr lang="en-US" sz="1400" dirty="0">
              <a:latin typeface="Arial" panose="020B0604020202020204" pitchFamily="34" charset="0"/>
              <a:cs typeface="Arial" panose="020B0604020202020204" pitchFamily="34" charset="0"/>
            </a:endParaRPr>
          </a:p>
        </p:txBody>
      </p:sp>
      <p:sp>
        <p:nvSpPr>
          <p:cNvPr id="10" name="TextBox 9"/>
          <p:cNvSpPr txBox="1"/>
          <p:nvPr/>
        </p:nvSpPr>
        <p:spPr>
          <a:xfrm>
            <a:off x="2546698" y="6162285"/>
            <a:ext cx="7215446" cy="576000"/>
          </a:xfrm>
          <a:prstGeom prst="rect">
            <a:avLst/>
          </a:prstGeom>
          <a:noFill/>
        </p:spPr>
        <p:txBody>
          <a:bodyPr wrap="square" rtlCol="0">
            <a:spAutoFit/>
          </a:bodyPr>
          <a:lstStyle/>
          <a:p>
            <a:pPr algn="ctr"/>
            <a:r>
              <a:rPr lang="lv-LV" sz="1000" i="1" dirty="0">
                <a:latin typeface="Arial" panose="020B0604020202020204" pitchFamily="34" charset="0"/>
                <a:cs typeface="Arial" panose="020B0604020202020204" pitchFamily="34" charset="0"/>
              </a:rPr>
              <a:t>Bāze: </a:t>
            </a:r>
            <a:r>
              <a:rPr lang="lv-LV" sz="1000" i="1" dirty="0" smtClean="0">
                <a:latin typeface="Arial" panose="020B0604020202020204" pitchFamily="34" charset="0"/>
                <a:cs typeface="Arial" panose="020B0604020202020204" pitchFamily="34" charset="0"/>
              </a:rPr>
              <a:t>visi respondenti (skat</a:t>
            </a:r>
            <a:r>
              <a:rPr lang="lv-LV" sz="1000" i="1" dirty="0">
                <a:latin typeface="Arial" panose="020B0604020202020204" pitchFamily="34" charset="0"/>
                <a:cs typeface="Arial" panose="020B0604020202020204" pitchFamily="34" charset="0"/>
              </a:rPr>
              <a:t>. «n=» grafikā</a:t>
            </a:r>
            <a:r>
              <a:rPr lang="lv-LV" sz="1000" i="1" dirty="0" smtClean="0">
                <a:latin typeface="Arial" panose="020B0604020202020204" pitchFamily="34" charset="0"/>
                <a:cs typeface="Arial" panose="020B0604020202020204" pitchFamily="34" charset="0"/>
              </a:rPr>
              <a:t>)</a:t>
            </a:r>
          </a:p>
          <a:p>
            <a:pPr algn="ctr"/>
            <a:r>
              <a:rPr lang="lv-LV" sz="1000" i="1" dirty="0">
                <a:latin typeface="Arial" panose="020B0604020202020204" pitchFamily="34" charset="0"/>
                <a:cs typeface="Arial" panose="020B0604020202020204" pitchFamily="34" charset="0"/>
              </a:rPr>
              <a:t>*Formulējums </a:t>
            </a:r>
            <a:r>
              <a:rPr lang="lv-LV" sz="1000" i="1" dirty="0" smtClean="0">
                <a:latin typeface="Arial" panose="020B0604020202020204" pitchFamily="34" charset="0"/>
                <a:cs typeface="Arial" panose="020B0604020202020204" pitchFamily="34" charset="0"/>
              </a:rPr>
              <a:t>līdz 2022. gadam: «Reģistrēta </a:t>
            </a:r>
            <a:r>
              <a:rPr lang="lv-LV" sz="1000" i="1" dirty="0">
                <a:latin typeface="Arial" panose="020B0604020202020204" pitchFamily="34" charset="0"/>
                <a:cs typeface="Arial" panose="020B0604020202020204" pitchFamily="34" charset="0"/>
              </a:rPr>
              <a:t>dizainparauga īpašnieks var aizliegt citiem izmantot izstrādājumus, kuru kopiespaids būtiski neatšķiras no reģistrētā dizainparauga"</a:t>
            </a:r>
            <a:endParaRPr lang="lv-LV" sz="1000" i="1" dirty="0" smtClean="0">
              <a:latin typeface="Arial" panose="020B0604020202020204" pitchFamily="34" charset="0"/>
              <a:cs typeface="Arial" panose="020B0604020202020204" pitchFamily="34" charset="0"/>
            </a:endParaRPr>
          </a:p>
          <a:p>
            <a:pPr algn="ctr"/>
            <a:endParaRPr lang="lv-LV" sz="1000" dirty="0">
              <a:latin typeface="Arial" panose="020B0604020202020204" pitchFamily="34" charset="0"/>
              <a:cs typeface="Arial" panose="020B0604020202020204" pitchFamily="34" charset="0"/>
            </a:endParaRPr>
          </a:p>
        </p:txBody>
      </p:sp>
      <p:sp>
        <p:nvSpPr>
          <p:cNvPr id="7" name="TextBox 6"/>
          <p:cNvSpPr txBox="1"/>
          <p:nvPr/>
        </p:nvSpPr>
        <p:spPr>
          <a:xfrm>
            <a:off x="8117058" y="1028146"/>
            <a:ext cx="3912794" cy="584775"/>
          </a:xfrm>
          <a:prstGeom prst="rect">
            <a:avLst/>
          </a:prstGeom>
          <a:noFill/>
        </p:spPr>
        <p:txBody>
          <a:bodyPr wrap="square" rtlCol="0">
            <a:spAutoFit/>
          </a:bodyPr>
          <a:lstStyle/>
          <a:p>
            <a:pPr algn="r"/>
            <a:r>
              <a:rPr lang="lv-LV" sz="1600" b="1" dirty="0" smtClean="0">
                <a:solidFill>
                  <a:srgbClr val="840C56"/>
                </a:solidFill>
                <a:latin typeface="Arial" panose="020B0604020202020204" pitchFamily="34" charset="0"/>
                <a:cs typeface="Arial" panose="020B0604020202020204" pitchFamily="34" charset="0"/>
              </a:rPr>
              <a:t>Respondentu atbildes atkarībā no tā, vai pieder tiesības uz dizainparaugu</a:t>
            </a:r>
            <a:endParaRPr lang="en-US" sz="1600" b="1" dirty="0">
              <a:solidFill>
                <a:srgbClr val="840C56"/>
              </a:solidFill>
              <a:latin typeface="Arial" panose="020B0604020202020204" pitchFamily="34" charset="0"/>
              <a:cs typeface="Arial" panose="020B0604020202020204" pitchFamily="34" charset="0"/>
            </a:endParaRPr>
          </a:p>
        </p:txBody>
      </p:sp>
      <p:graphicFrame>
        <p:nvGraphicFramePr>
          <p:cNvPr id="8" name="Chart 7">
            <a:extLst>
              <a:ext uri="{FF2B5EF4-FFF2-40B4-BE49-F238E27FC236}">
                <a16:creationId xmlns:lc="http://schemas.openxmlformats.org/drawingml/2006/lockedCanvas" xmlns="" xmlns:a16="http://schemas.microsoft.com/office/drawing/2014/main" xmlns:xdr="http://schemas.openxmlformats.org/drawingml/2006/spreadsheetDrawing" id="{00000000-0008-0000-0100-000044000000}"/>
              </a:ext>
            </a:extLst>
          </p:cNvPr>
          <p:cNvGraphicFramePr>
            <a:graphicFrameLocks/>
          </p:cNvGraphicFramePr>
          <p:nvPr>
            <p:extLst>
              <p:ext uri="{D42A27DB-BD31-4B8C-83A1-F6EECF244321}">
                <p14:modId xmlns:p14="http://schemas.microsoft.com/office/powerpoint/2010/main" val="3486312202"/>
              </p:ext>
            </p:extLst>
          </p:nvPr>
        </p:nvGraphicFramePr>
        <p:xfrm>
          <a:off x="611351" y="1577288"/>
          <a:ext cx="10971050" cy="4584997"/>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9C167178-EF55-485E-AA9E-00B6FD4E37CC}" type="slidenum">
              <a:rPr lang="en-US" smtClean="0"/>
              <a:t>50</a:t>
            </a:fld>
            <a:endParaRPr lang="en-US"/>
          </a:p>
        </p:txBody>
      </p:sp>
    </p:spTree>
    <p:extLst>
      <p:ext uri="{BB962C8B-B14F-4D97-AF65-F5344CB8AC3E}">
        <p14:creationId xmlns:p14="http://schemas.microsoft.com/office/powerpoint/2010/main" val="567883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5.3. Respondentu zināšanas par dažādiem rūpnieciskā īpašuma veidiem </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611350" y="724756"/>
            <a:ext cx="11418502" cy="300082"/>
          </a:xfrm>
          <a:prstGeom prst="rect">
            <a:avLst/>
          </a:prstGeom>
          <a:noFill/>
        </p:spPr>
        <p:txBody>
          <a:bodyPr wrap="square" rtlCol="0">
            <a:spAutoFit/>
          </a:bodyPr>
          <a:lstStyle/>
          <a:p>
            <a:pPr algn="ctr"/>
            <a:r>
              <a:rPr lang="lv-LV" sz="1350" b="1" dirty="0" smtClean="0">
                <a:latin typeface="Arial" panose="020B0604020202020204" pitchFamily="34" charset="0"/>
                <a:cs typeface="Arial" panose="020B0604020202020204" pitchFamily="34" charset="0"/>
              </a:rPr>
              <a:t>Respondentu zināšanu salīdzinājums par preču zīmēm, patentiem un dizainparaugiem</a:t>
            </a:r>
            <a:endParaRPr lang="en-US" sz="1350" dirty="0">
              <a:latin typeface="Arial" panose="020B0604020202020204" pitchFamily="34" charset="0"/>
              <a:cs typeface="Arial" panose="020B0604020202020204" pitchFamily="34" charset="0"/>
            </a:endParaRPr>
          </a:p>
        </p:txBody>
      </p:sp>
      <p:sp>
        <p:nvSpPr>
          <p:cNvPr id="10" name="TextBox 9"/>
          <p:cNvSpPr txBox="1"/>
          <p:nvPr/>
        </p:nvSpPr>
        <p:spPr>
          <a:xfrm>
            <a:off x="2546697" y="6025975"/>
            <a:ext cx="7215446" cy="246221"/>
          </a:xfrm>
          <a:prstGeom prst="rect">
            <a:avLst/>
          </a:prstGeom>
          <a:noFill/>
        </p:spPr>
        <p:txBody>
          <a:bodyPr wrap="square" rtlCol="0">
            <a:spAutoFit/>
          </a:bodyPr>
          <a:lstStyle/>
          <a:p>
            <a:pPr algn="ctr"/>
            <a:r>
              <a:rPr lang="lv-LV" sz="1000" i="1" dirty="0">
                <a:latin typeface="Arial" panose="020B0604020202020204" pitchFamily="34" charset="0"/>
                <a:cs typeface="Arial" panose="020B0604020202020204" pitchFamily="34" charset="0"/>
              </a:rPr>
              <a:t>Bāze: </a:t>
            </a:r>
            <a:r>
              <a:rPr lang="lv-LV" sz="1000" i="1" dirty="0" smtClean="0">
                <a:latin typeface="Arial" panose="020B0604020202020204" pitchFamily="34" charset="0"/>
                <a:cs typeface="Arial" panose="020B0604020202020204" pitchFamily="34" charset="0"/>
              </a:rPr>
              <a:t>respondenti attiecīgajās grupās (skat</a:t>
            </a:r>
            <a:r>
              <a:rPr lang="lv-LV" sz="1000" i="1" dirty="0">
                <a:latin typeface="Arial" panose="020B0604020202020204" pitchFamily="34" charset="0"/>
                <a:cs typeface="Arial" panose="020B0604020202020204" pitchFamily="34" charset="0"/>
              </a:rPr>
              <a:t>. «n=» grafikā</a:t>
            </a:r>
            <a:r>
              <a:rPr lang="lv-LV" sz="1000" i="1" dirty="0" smtClean="0">
                <a:latin typeface="Arial" panose="020B0604020202020204" pitchFamily="34" charset="0"/>
                <a:cs typeface="Arial" panose="020B0604020202020204" pitchFamily="34" charset="0"/>
              </a:rPr>
              <a:t>)</a:t>
            </a:r>
            <a:endParaRPr lang="lv-LV" sz="1000" dirty="0">
              <a:latin typeface="Arial" panose="020B0604020202020204" pitchFamily="34" charset="0"/>
              <a:cs typeface="Arial" panose="020B0604020202020204" pitchFamily="34" charset="0"/>
            </a:endParaRPr>
          </a:p>
        </p:txBody>
      </p:sp>
      <p:graphicFrame>
        <p:nvGraphicFramePr>
          <p:cNvPr id="9" name="Chart 8">
            <a:extLst>
              <a:ext uri="{FF2B5EF4-FFF2-40B4-BE49-F238E27FC236}">
                <a16:creationId xmlns:lc="http://schemas.openxmlformats.org/drawingml/2006/lockedCanvas" xmlns="" xmlns:a16="http://schemas.microsoft.com/office/drawing/2014/main" xmlns:xdr="http://schemas.openxmlformats.org/drawingml/2006/spreadsheetDrawing" id="{00000000-0008-0000-0100-000021000000}"/>
              </a:ext>
            </a:extLst>
          </p:cNvPr>
          <p:cNvGraphicFramePr>
            <a:graphicFrameLocks/>
          </p:cNvGraphicFramePr>
          <p:nvPr>
            <p:extLst>
              <p:ext uri="{D42A27DB-BD31-4B8C-83A1-F6EECF244321}">
                <p14:modId xmlns:p14="http://schemas.microsoft.com/office/powerpoint/2010/main" val="3924212392"/>
              </p:ext>
            </p:extLst>
          </p:nvPr>
        </p:nvGraphicFramePr>
        <p:xfrm>
          <a:off x="1219200" y="1569594"/>
          <a:ext cx="9753600" cy="3916806"/>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9C167178-EF55-485E-AA9E-00B6FD4E37CC}" type="slidenum">
              <a:rPr lang="en-US" smtClean="0"/>
              <a:t>51</a:t>
            </a:fld>
            <a:endParaRPr lang="en-US"/>
          </a:p>
        </p:txBody>
      </p:sp>
    </p:spTree>
    <p:extLst>
      <p:ext uri="{BB962C8B-B14F-4D97-AF65-F5344CB8AC3E}">
        <p14:creationId xmlns:p14="http://schemas.microsoft.com/office/powerpoint/2010/main" val="35613722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910364" y="2113155"/>
            <a:ext cx="6346178" cy="2553891"/>
          </a:xfrm>
          <a:prstGeom prst="roundRect">
            <a:avLst/>
          </a:prstGeom>
          <a:noFill/>
          <a:ln w="19050">
            <a:solidFill>
              <a:srgbClr val="840C5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lv-LV" altLang="en-US" sz="3600" b="1" noProof="1" smtClean="0">
                <a:solidFill>
                  <a:srgbClr val="840C56"/>
                </a:solidFill>
                <a:latin typeface="Arial" panose="020B0604020202020204" pitchFamily="34" charset="0"/>
                <a:cs typeface="Arial" panose="020B0604020202020204" pitchFamily="34" charset="0"/>
              </a:rPr>
              <a:t>6. Saskarsme ar produkcijas kopēšanu un uzskati par viltotām precēm</a:t>
            </a:r>
            <a:endParaRPr lang="lv-LV" altLang="en-US" sz="2400" b="1" noProof="1">
              <a:solidFill>
                <a:srgbClr val="840C56"/>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A322A9DF-08DC-4EC6-A808-D3901E9DB9F5}" type="slidenum">
              <a:rPr lang="en-US" smtClean="0"/>
              <a:t>52</a:t>
            </a:fld>
            <a:endParaRPr lang="en-US"/>
          </a:p>
        </p:txBody>
      </p:sp>
    </p:spTree>
    <p:extLst>
      <p:ext uri="{BB962C8B-B14F-4D97-AF65-F5344CB8AC3E}">
        <p14:creationId xmlns:p14="http://schemas.microsoft.com/office/powerpoint/2010/main" val="27604897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6.1. Saskarsme ar produkcijas vai ražojumu ļaunprātīgu kopēšanu</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611350" y="724756"/>
            <a:ext cx="11418502" cy="307777"/>
          </a:xfrm>
          <a:prstGeom prst="rect">
            <a:avLst/>
          </a:prstGeom>
          <a:noFill/>
        </p:spPr>
        <p:txBody>
          <a:bodyPr wrap="square" rtlCol="0">
            <a:spAutoFit/>
          </a:bodyPr>
          <a:lstStyle/>
          <a:p>
            <a:pPr algn="ctr"/>
            <a:r>
              <a:rPr lang="lv-LV" sz="1400" b="1" noProof="1" smtClean="0">
                <a:latin typeface="Arial" panose="020B0604020202020204" pitchFamily="34" charset="0"/>
                <a:cs typeface="Arial" panose="020B0604020202020204" pitchFamily="34" charset="0"/>
              </a:rPr>
              <a:t>A22. Vai Jūsu uzņēmums ir saskāries ar savas produkcijas (ražojumu) ļaunprātīgu kopēšanu?</a:t>
            </a:r>
            <a:endParaRPr lang="lv-LV" sz="1350" noProof="1">
              <a:latin typeface="Arial" panose="020B0604020202020204" pitchFamily="34" charset="0"/>
              <a:cs typeface="Arial" panose="020B0604020202020204" pitchFamily="34" charset="0"/>
            </a:endParaRPr>
          </a:p>
        </p:txBody>
      </p:sp>
      <p:sp>
        <p:nvSpPr>
          <p:cNvPr id="10" name="TextBox 9"/>
          <p:cNvSpPr txBox="1"/>
          <p:nvPr/>
        </p:nvSpPr>
        <p:spPr>
          <a:xfrm>
            <a:off x="2546697" y="6025975"/>
            <a:ext cx="7215446" cy="246221"/>
          </a:xfrm>
          <a:prstGeom prst="rect">
            <a:avLst/>
          </a:prstGeom>
          <a:noFill/>
        </p:spPr>
        <p:txBody>
          <a:bodyPr wrap="square" rtlCol="0">
            <a:spAutoFit/>
          </a:bodyPr>
          <a:lstStyle/>
          <a:p>
            <a:pPr algn="ctr"/>
            <a:r>
              <a:rPr lang="lv-LV" sz="1000" i="1" dirty="0">
                <a:latin typeface="Arial" panose="020B0604020202020204" pitchFamily="34" charset="0"/>
                <a:cs typeface="Arial" panose="020B0604020202020204" pitchFamily="34" charset="0"/>
              </a:rPr>
              <a:t>Bāze: </a:t>
            </a:r>
            <a:r>
              <a:rPr lang="lv-LV" sz="1000" i="1" dirty="0" smtClean="0">
                <a:latin typeface="Arial" panose="020B0604020202020204" pitchFamily="34" charset="0"/>
                <a:cs typeface="Arial" panose="020B0604020202020204" pitchFamily="34" charset="0"/>
              </a:rPr>
              <a:t>visi respondenti (skat</a:t>
            </a:r>
            <a:r>
              <a:rPr lang="lv-LV" sz="1000" i="1" dirty="0">
                <a:latin typeface="Arial" panose="020B0604020202020204" pitchFamily="34" charset="0"/>
                <a:cs typeface="Arial" panose="020B0604020202020204" pitchFamily="34" charset="0"/>
              </a:rPr>
              <a:t>. «n=» grafikā</a:t>
            </a:r>
            <a:r>
              <a:rPr lang="lv-LV" sz="1000" i="1" dirty="0" smtClean="0">
                <a:latin typeface="Arial" panose="020B0604020202020204" pitchFamily="34" charset="0"/>
                <a:cs typeface="Arial" panose="020B0604020202020204" pitchFamily="34" charset="0"/>
              </a:rPr>
              <a:t>)</a:t>
            </a:r>
            <a:endParaRPr lang="lv-LV" sz="1000" dirty="0">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lc="http://schemas.openxmlformats.org/drawingml/2006/lockedCanvas" xmlns="" xmlns:a16="http://schemas.microsoft.com/office/drawing/2014/main" xmlns:xdr="http://schemas.openxmlformats.org/drawingml/2006/spreadsheetDrawing" id="{00000000-0008-0000-0100-00002F000000}"/>
              </a:ext>
            </a:extLst>
          </p:cNvPr>
          <p:cNvGraphicFramePr>
            <a:graphicFrameLocks/>
          </p:cNvGraphicFramePr>
          <p:nvPr>
            <p:extLst>
              <p:ext uri="{D42A27DB-BD31-4B8C-83A1-F6EECF244321}">
                <p14:modId xmlns:p14="http://schemas.microsoft.com/office/powerpoint/2010/main" val="2944042747"/>
              </p:ext>
            </p:extLst>
          </p:nvPr>
        </p:nvGraphicFramePr>
        <p:xfrm>
          <a:off x="1863407" y="1641656"/>
          <a:ext cx="8582026" cy="3227936"/>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9C167178-EF55-485E-AA9E-00B6FD4E37CC}" type="slidenum">
              <a:rPr lang="en-US" smtClean="0"/>
              <a:t>53</a:t>
            </a:fld>
            <a:endParaRPr lang="en-US"/>
          </a:p>
        </p:txBody>
      </p:sp>
    </p:spTree>
    <p:extLst>
      <p:ext uri="{BB962C8B-B14F-4D97-AF65-F5344CB8AC3E}">
        <p14:creationId xmlns:p14="http://schemas.microsoft.com/office/powerpoint/2010/main" val="14602638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6.1. Saskarsme ar produkcijas vai ražojumu ļaunprātīgu kopēšanu</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611350" y="724756"/>
            <a:ext cx="11418502" cy="307777"/>
          </a:xfrm>
          <a:prstGeom prst="rect">
            <a:avLst/>
          </a:prstGeom>
          <a:noFill/>
        </p:spPr>
        <p:txBody>
          <a:bodyPr wrap="square" rtlCol="0">
            <a:spAutoFit/>
          </a:bodyPr>
          <a:lstStyle/>
          <a:p>
            <a:pPr algn="ctr"/>
            <a:r>
              <a:rPr lang="lv-LV" sz="1400" b="1" noProof="1" smtClean="0">
                <a:latin typeface="Arial" panose="020B0604020202020204" pitchFamily="34" charset="0"/>
                <a:cs typeface="Arial" panose="020B0604020202020204" pitchFamily="34" charset="0"/>
              </a:rPr>
              <a:t>A22. Vai Jūsu uzņēmums ir saskāries ar savas produkcijas (ražojumu) ļaunprātīgu kopēšanu?</a:t>
            </a:r>
            <a:endParaRPr lang="lv-LV" sz="1350" noProof="1">
              <a:latin typeface="Arial" panose="020B0604020202020204" pitchFamily="34" charset="0"/>
              <a:cs typeface="Arial" panose="020B0604020202020204" pitchFamily="34" charset="0"/>
            </a:endParaRPr>
          </a:p>
        </p:txBody>
      </p:sp>
      <p:graphicFrame>
        <p:nvGraphicFramePr>
          <p:cNvPr id="8" name="Chart 7">
            <a:extLst>
              <a:ext uri="{FF2B5EF4-FFF2-40B4-BE49-F238E27FC236}">
                <a16:creationId xmlns:lc="http://schemas.openxmlformats.org/drawingml/2006/lockedCanvas" xmlns="" xmlns:a16="http://schemas.microsoft.com/office/drawing/2014/main" xmlns:xdr="http://schemas.openxmlformats.org/drawingml/2006/spreadsheetDrawing" id="{00000000-0008-0000-0100-00001E000000}"/>
              </a:ext>
            </a:extLst>
          </p:cNvPr>
          <p:cNvGraphicFramePr>
            <a:graphicFrameLocks/>
          </p:cNvGraphicFramePr>
          <p:nvPr>
            <p:extLst>
              <p:ext uri="{D42A27DB-BD31-4B8C-83A1-F6EECF244321}">
                <p14:modId xmlns:p14="http://schemas.microsoft.com/office/powerpoint/2010/main" val="1495247080"/>
              </p:ext>
            </p:extLst>
          </p:nvPr>
        </p:nvGraphicFramePr>
        <p:xfrm>
          <a:off x="611350" y="976925"/>
          <a:ext cx="9772650" cy="58810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315074" y="5374105"/>
            <a:ext cx="1604211" cy="707886"/>
          </a:xfrm>
          <a:prstGeom prst="rect">
            <a:avLst/>
          </a:prstGeom>
          <a:noFill/>
        </p:spPr>
        <p:txBody>
          <a:bodyPr wrap="square" rtlCol="0">
            <a:spAutoFit/>
          </a:bodyPr>
          <a:lstStyle/>
          <a:p>
            <a:r>
              <a:rPr lang="lv-LV" sz="1000" i="1" noProof="1" smtClean="0">
                <a:latin typeface="Arial" panose="020B0604020202020204" pitchFamily="34" charset="0"/>
                <a:cs typeface="Arial" panose="020B0604020202020204" pitchFamily="34" charset="0"/>
              </a:rPr>
              <a:t>Bāze: respondenti attiecīgajās grupās (skatīt «n=» grafikā)</a:t>
            </a:r>
          </a:p>
          <a:p>
            <a:r>
              <a:rPr lang="lv-LV" sz="1000" i="1" noProof="1" smtClean="0">
                <a:latin typeface="Arial" panose="020B0604020202020204" pitchFamily="34" charset="0"/>
                <a:cs typeface="Arial" panose="020B0604020202020204" pitchFamily="34" charset="0"/>
              </a:rPr>
              <a:t>*Vairākatbilžu jautājums</a:t>
            </a:r>
          </a:p>
        </p:txBody>
      </p:sp>
      <p:sp>
        <p:nvSpPr>
          <p:cNvPr id="5" name="Slide Number Placeholder 4"/>
          <p:cNvSpPr>
            <a:spLocks noGrp="1"/>
          </p:cNvSpPr>
          <p:nvPr>
            <p:ph type="sldNum" sz="quarter" idx="12"/>
          </p:nvPr>
        </p:nvSpPr>
        <p:spPr/>
        <p:txBody>
          <a:bodyPr/>
          <a:lstStyle/>
          <a:p>
            <a:fld id="{9C167178-EF55-485E-AA9E-00B6FD4E37CC}" type="slidenum">
              <a:rPr lang="en-US" smtClean="0"/>
              <a:t>54</a:t>
            </a:fld>
            <a:endParaRPr lang="en-US"/>
          </a:p>
        </p:txBody>
      </p:sp>
    </p:spTree>
    <p:extLst>
      <p:ext uri="{BB962C8B-B14F-4D97-AF65-F5344CB8AC3E}">
        <p14:creationId xmlns:p14="http://schemas.microsoft.com/office/powerpoint/2010/main" val="4491917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6.2. Uzskati par viltotām precēm</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611350" y="724756"/>
            <a:ext cx="11418502" cy="307777"/>
          </a:xfrm>
          <a:prstGeom prst="rect">
            <a:avLst/>
          </a:prstGeom>
          <a:noFill/>
        </p:spPr>
        <p:txBody>
          <a:bodyPr wrap="square" rtlCol="0">
            <a:spAutoFit/>
          </a:bodyPr>
          <a:lstStyle/>
          <a:p>
            <a:pPr algn="ctr"/>
            <a:r>
              <a:rPr lang="lv-LV" sz="1400" b="1" dirty="0">
                <a:latin typeface="Arial" panose="020B0604020202020204" pitchFamily="34" charset="0"/>
                <a:cs typeface="Arial" panose="020B0604020202020204" pitchFamily="34" charset="0"/>
              </a:rPr>
              <a:t>A23. Ir izskanējuši dažādi apgalvojumi par viltotām precēm. Cik lielā mērā Jūs piekrītat vai nepiekrītat šādiem apgalvojumiem?</a:t>
            </a:r>
            <a:endParaRPr lang="lv-LV" sz="1350" noProof="1">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lc="http://schemas.openxmlformats.org/drawingml/2006/lockedCanvas" xmlns="" xmlns:a16="http://schemas.microsoft.com/office/drawing/2014/main" xmlns:xdr="http://schemas.openxmlformats.org/drawingml/2006/spreadsheetDrawing" id="{00000000-0008-0000-0100-000032000000}"/>
              </a:ext>
            </a:extLst>
          </p:cNvPr>
          <p:cNvGraphicFramePr>
            <a:graphicFrameLocks/>
          </p:cNvGraphicFramePr>
          <p:nvPr>
            <p:extLst>
              <p:ext uri="{D42A27DB-BD31-4B8C-83A1-F6EECF244321}">
                <p14:modId xmlns:p14="http://schemas.microsoft.com/office/powerpoint/2010/main" val="348329581"/>
              </p:ext>
            </p:extLst>
          </p:nvPr>
        </p:nvGraphicFramePr>
        <p:xfrm>
          <a:off x="611350" y="1032533"/>
          <a:ext cx="10906881" cy="493783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546697" y="6025975"/>
            <a:ext cx="7215446" cy="246221"/>
          </a:xfrm>
          <a:prstGeom prst="rect">
            <a:avLst/>
          </a:prstGeom>
          <a:noFill/>
        </p:spPr>
        <p:txBody>
          <a:bodyPr wrap="square" rtlCol="0">
            <a:spAutoFit/>
          </a:bodyPr>
          <a:lstStyle/>
          <a:p>
            <a:pPr algn="ctr"/>
            <a:r>
              <a:rPr lang="lv-LV" sz="1000" i="1" dirty="0">
                <a:latin typeface="Arial" panose="020B0604020202020204" pitchFamily="34" charset="0"/>
                <a:cs typeface="Arial" panose="020B0604020202020204" pitchFamily="34" charset="0"/>
              </a:rPr>
              <a:t>Bāze: </a:t>
            </a:r>
            <a:r>
              <a:rPr lang="lv-LV" sz="1000" i="1" dirty="0" smtClean="0">
                <a:latin typeface="Arial" panose="020B0604020202020204" pitchFamily="34" charset="0"/>
                <a:cs typeface="Arial" panose="020B0604020202020204" pitchFamily="34" charset="0"/>
              </a:rPr>
              <a:t>visi respondenti (skat</a:t>
            </a:r>
            <a:r>
              <a:rPr lang="lv-LV" sz="1000" i="1" dirty="0">
                <a:latin typeface="Arial" panose="020B0604020202020204" pitchFamily="34" charset="0"/>
                <a:cs typeface="Arial" panose="020B0604020202020204" pitchFamily="34" charset="0"/>
              </a:rPr>
              <a:t>. «n=» grafikā</a:t>
            </a:r>
            <a:r>
              <a:rPr lang="lv-LV" sz="1000" i="1" dirty="0" smtClean="0">
                <a:latin typeface="Arial" panose="020B0604020202020204" pitchFamily="34" charset="0"/>
                <a:cs typeface="Arial" panose="020B0604020202020204" pitchFamily="34" charset="0"/>
              </a:rPr>
              <a:t>)</a:t>
            </a:r>
            <a:endParaRPr lang="lv-LV"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9C167178-EF55-485E-AA9E-00B6FD4E37CC}" type="slidenum">
              <a:rPr lang="en-US" smtClean="0"/>
              <a:t>55</a:t>
            </a:fld>
            <a:endParaRPr lang="en-US"/>
          </a:p>
        </p:txBody>
      </p:sp>
    </p:spTree>
    <p:extLst>
      <p:ext uri="{BB962C8B-B14F-4D97-AF65-F5344CB8AC3E}">
        <p14:creationId xmlns:p14="http://schemas.microsoft.com/office/powerpoint/2010/main" val="15263939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6.2. Uzskati par viltotām precēm</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611350" y="724756"/>
            <a:ext cx="11418502" cy="307777"/>
          </a:xfrm>
          <a:prstGeom prst="rect">
            <a:avLst/>
          </a:prstGeom>
          <a:noFill/>
        </p:spPr>
        <p:txBody>
          <a:bodyPr wrap="square" rtlCol="0">
            <a:spAutoFit/>
          </a:bodyPr>
          <a:lstStyle/>
          <a:p>
            <a:pPr algn="ctr"/>
            <a:r>
              <a:rPr lang="lv-LV" sz="1400" b="1" dirty="0">
                <a:latin typeface="Arial" panose="020B0604020202020204" pitchFamily="34" charset="0"/>
                <a:cs typeface="Arial" panose="020B0604020202020204" pitchFamily="34" charset="0"/>
              </a:rPr>
              <a:t>A23. Ir izskanējuši dažādi apgalvojumi par viltotām precēm. Cik lielā mērā Jūs piekrītat vai nepiekrītat šādiem apgalvojumiem?</a:t>
            </a:r>
            <a:endParaRPr lang="lv-LV" sz="1350" noProof="1">
              <a:latin typeface="Arial" panose="020B0604020202020204" pitchFamily="34" charset="0"/>
              <a:cs typeface="Arial" panose="020B0604020202020204" pitchFamily="34" charset="0"/>
            </a:endParaRPr>
          </a:p>
        </p:txBody>
      </p:sp>
      <p:graphicFrame>
        <p:nvGraphicFramePr>
          <p:cNvPr id="8" name="Chart 7">
            <a:extLst>
              <a:ext uri="{FF2B5EF4-FFF2-40B4-BE49-F238E27FC236}">
                <a16:creationId xmlns:lc="http://schemas.openxmlformats.org/drawingml/2006/lockedCanvas" xmlns="" xmlns:a16="http://schemas.microsoft.com/office/drawing/2014/main" xmlns:xdr="http://schemas.openxmlformats.org/drawingml/2006/spreadsheetDrawing" id="{00000000-0008-0000-0100-000027000000}"/>
              </a:ext>
            </a:extLst>
          </p:cNvPr>
          <p:cNvGraphicFramePr>
            <a:graphicFrameLocks/>
          </p:cNvGraphicFramePr>
          <p:nvPr>
            <p:extLst>
              <p:ext uri="{D42A27DB-BD31-4B8C-83A1-F6EECF244321}">
                <p14:modId xmlns:p14="http://schemas.microsoft.com/office/powerpoint/2010/main" val="1026350523"/>
              </p:ext>
            </p:extLst>
          </p:nvPr>
        </p:nvGraphicFramePr>
        <p:xfrm>
          <a:off x="1819275" y="1032533"/>
          <a:ext cx="8553450" cy="582229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0315074" y="5374105"/>
            <a:ext cx="1604211" cy="553998"/>
          </a:xfrm>
          <a:prstGeom prst="rect">
            <a:avLst/>
          </a:prstGeom>
          <a:noFill/>
        </p:spPr>
        <p:txBody>
          <a:bodyPr wrap="square" rtlCol="0">
            <a:spAutoFit/>
          </a:bodyPr>
          <a:lstStyle/>
          <a:p>
            <a:r>
              <a:rPr lang="lv-LV" sz="1000" i="1" noProof="1" smtClean="0">
                <a:latin typeface="Arial" panose="020B0604020202020204" pitchFamily="34" charset="0"/>
                <a:cs typeface="Arial" panose="020B0604020202020204" pitchFamily="34" charset="0"/>
              </a:rPr>
              <a:t>Bāze: respondenti attiecīgajās grupās (skatīt «n=» grafikā</a:t>
            </a:r>
            <a:r>
              <a:rPr lang="lv-LV" sz="1000" i="1" noProof="1" smtClean="0">
                <a:latin typeface="Arial" panose="020B0604020202020204" pitchFamily="34" charset="0"/>
                <a:cs typeface="Arial" panose="020B0604020202020204" pitchFamily="34" charset="0"/>
              </a:rPr>
              <a:t>)</a:t>
            </a:r>
            <a:endParaRPr lang="lv-LV" sz="1000" i="1" noProof="1" smtClean="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9C167178-EF55-485E-AA9E-00B6FD4E37CC}" type="slidenum">
              <a:rPr lang="en-US" smtClean="0"/>
              <a:t>56</a:t>
            </a:fld>
            <a:endParaRPr lang="en-US"/>
          </a:p>
        </p:txBody>
      </p:sp>
    </p:spTree>
    <p:extLst>
      <p:ext uri="{BB962C8B-B14F-4D97-AF65-F5344CB8AC3E}">
        <p14:creationId xmlns:p14="http://schemas.microsoft.com/office/powerpoint/2010/main" val="20588133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910364" y="2113155"/>
            <a:ext cx="6346178" cy="1940957"/>
          </a:xfrm>
          <a:prstGeom prst="roundRect">
            <a:avLst/>
          </a:prstGeom>
          <a:noFill/>
          <a:ln w="19050">
            <a:solidFill>
              <a:srgbClr val="840C5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lv-LV" altLang="en-US" sz="3600" b="1" noProof="1">
                <a:solidFill>
                  <a:srgbClr val="840C56"/>
                </a:solidFill>
                <a:latin typeface="Arial" panose="020B0604020202020204" pitchFamily="34" charset="0"/>
                <a:cs typeface="Arial" panose="020B0604020202020204" pitchFamily="34" charset="0"/>
              </a:rPr>
              <a:t>7</a:t>
            </a:r>
            <a:r>
              <a:rPr lang="lv-LV" altLang="en-US" sz="3600" b="1" noProof="1" smtClean="0">
                <a:solidFill>
                  <a:srgbClr val="840C56"/>
                </a:solidFill>
                <a:latin typeface="Arial" panose="020B0604020202020204" pitchFamily="34" charset="0"/>
                <a:cs typeface="Arial" panose="020B0604020202020204" pitchFamily="34" charset="0"/>
              </a:rPr>
              <a:t>. Zināšanas par pieejamo atbalstu rūpnieciskā īpašuma aizsardzībai</a:t>
            </a:r>
            <a:endParaRPr lang="lv-LV" altLang="en-US" sz="2400" b="1" noProof="1">
              <a:solidFill>
                <a:srgbClr val="840C56"/>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A322A9DF-08DC-4EC6-A808-D3901E9DB9F5}" type="slidenum">
              <a:rPr lang="en-US" smtClean="0"/>
              <a:t>57</a:t>
            </a:fld>
            <a:endParaRPr lang="en-US"/>
          </a:p>
        </p:txBody>
      </p:sp>
    </p:spTree>
    <p:extLst>
      <p:ext uri="{BB962C8B-B14F-4D97-AF65-F5344CB8AC3E}">
        <p14:creationId xmlns:p14="http://schemas.microsoft.com/office/powerpoint/2010/main" val="17218833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xdr="http://schemas.openxmlformats.org/drawingml/2006/spreadsheetDrawing" xmlns="" xmlns:a16="http://schemas.microsoft.com/office/drawing/2014/main" xmlns:lc="http://schemas.openxmlformats.org/drawingml/2006/lockedCanvas" id="{3E292300-2160-4998-9B84-DEA187AF2319}"/>
              </a:ext>
            </a:extLst>
          </p:cNvPr>
          <p:cNvGraphicFramePr>
            <a:graphicFrameLocks/>
          </p:cNvGraphicFramePr>
          <p:nvPr>
            <p:extLst>
              <p:ext uri="{D42A27DB-BD31-4B8C-83A1-F6EECF244321}">
                <p14:modId xmlns:p14="http://schemas.microsoft.com/office/powerpoint/2010/main" val="1855846307"/>
              </p:ext>
            </p:extLst>
          </p:nvPr>
        </p:nvGraphicFramePr>
        <p:xfrm>
          <a:off x="164019" y="1052226"/>
          <a:ext cx="9598124" cy="5373859"/>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7</a:t>
            </a:r>
            <a:r>
              <a:rPr lang="lv-LV" altLang="lv-LV" sz="2400" b="1" noProof="1" smtClean="0">
                <a:solidFill>
                  <a:srgbClr val="840C56"/>
                </a:solidFill>
                <a:latin typeface="Arial" panose="020B0604020202020204" pitchFamily="34" charset="0"/>
                <a:cs typeface="Arial" panose="020B0604020202020204" pitchFamily="34" charset="0"/>
              </a:rPr>
              <a:t>.1. Zināšanas par MVU fondu «Idejas stiprākam uzņēmumam»</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611350" y="724756"/>
            <a:ext cx="11418502" cy="307777"/>
          </a:xfrm>
          <a:prstGeom prst="rect">
            <a:avLst/>
          </a:prstGeom>
          <a:noFill/>
        </p:spPr>
        <p:txBody>
          <a:bodyPr wrap="square" rtlCol="0">
            <a:spAutoFit/>
          </a:bodyPr>
          <a:lstStyle/>
          <a:p>
            <a:pPr algn="ctr"/>
            <a:r>
              <a:rPr lang="lv-LV" sz="1400" b="1" dirty="0">
                <a:latin typeface="Arial" panose="020B0604020202020204" pitchFamily="34" charset="0"/>
                <a:cs typeface="Arial" panose="020B0604020202020204" pitchFamily="34" charset="0"/>
              </a:rPr>
              <a:t>B1. Vai esat izmantojuši kādu no šiem atbalsta rīkiem rūpnieciskā īpašuma aizsardzībai</a:t>
            </a:r>
            <a:r>
              <a:rPr lang="lv-LV" sz="1400" b="1" dirty="0" smtClean="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p:txBody>
      </p:sp>
      <p:sp>
        <p:nvSpPr>
          <p:cNvPr id="9" name="TextBox 8"/>
          <p:cNvSpPr txBox="1"/>
          <p:nvPr/>
        </p:nvSpPr>
        <p:spPr>
          <a:xfrm>
            <a:off x="9946105" y="5374105"/>
            <a:ext cx="2202316" cy="553998"/>
          </a:xfrm>
          <a:prstGeom prst="rect">
            <a:avLst/>
          </a:prstGeom>
          <a:noFill/>
        </p:spPr>
        <p:txBody>
          <a:bodyPr wrap="square" rtlCol="0">
            <a:spAutoFit/>
          </a:bodyPr>
          <a:lstStyle/>
          <a:p>
            <a:r>
              <a:rPr lang="lv-LV" sz="1000" i="1" noProof="1" smtClean="0">
                <a:latin typeface="Arial" panose="020B0604020202020204" pitchFamily="34" charset="0"/>
                <a:cs typeface="Arial" panose="020B0604020202020204" pitchFamily="34" charset="0"/>
              </a:rPr>
              <a:t>Bāze: </a:t>
            </a:r>
            <a:r>
              <a:rPr lang="lv-LV" sz="1000" i="1" noProof="1" smtClean="0">
                <a:latin typeface="Arial" panose="020B0604020202020204" pitchFamily="34" charset="0"/>
                <a:cs typeface="Arial" panose="020B0604020202020204" pitchFamily="34" charset="0"/>
              </a:rPr>
              <a:t>visi respondenti, n=2318</a:t>
            </a:r>
          </a:p>
          <a:p>
            <a:r>
              <a:rPr lang="lv-LV" sz="1000" i="1" noProof="1" smtClean="0">
                <a:latin typeface="Arial" panose="020B0604020202020204" pitchFamily="34" charset="0"/>
                <a:cs typeface="Arial" panose="020B0604020202020204" pitchFamily="34" charset="0"/>
              </a:rPr>
              <a:t>Vaiirākatbilžu jautājums (% summa &gt; 100)</a:t>
            </a:r>
            <a:endParaRPr lang="lv-LV" sz="1000" i="1" noProof="1" smtClean="0">
              <a:latin typeface="Arial" panose="020B0604020202020204" pitchFamily="34" charset="0"/>
              <a:cs typeface="Arial" panose="020B0604020202020204" pitchFamily="34" charset="0"/>
            </a:endParaRPr>
          </a:p>
        </p:txBody>
      </p:sp>
      <p:sp>
        <p:nvSpPr>
          <p:cNvPr id="5" name="TextBox 4"/>
          <p:cNvSpPr txBox="1"/>
          <p:nvPr/>
        </p:nvSpPr>
        <p:spPr>
          <a:xfrm>
            <a:off x="5598695" y="3095203"/>
            <a:ext cx="3657600" cy="2123658"/>
          </a:xfrm>
          <a:prstGeom prst="rect">
            <a:avLst/>
          </a:prstGeom>
          <a:noFill/>
          <a:ln>
            <a:solidFill>
              <a:srgbClr val="840C56"/>
            </a:solidFill>
          </a:ln>
        </p:spPr>
        <p:txBody>
          <a:bodyPr wrap="square" rtlCol="0">
            <a:spAutoFit/>
          </a:bodyPr>
          <a:lstStyle/>
          <a:p>
            <a:r>
              <a:rPr lang="lv-LV" sz="1200" b="1" noProof="1" smtClean="0">
                <a:latin typeface="Arial" panose="020B0604020202020204" pitchFamily="34" charset="0"/>
                <a:cs typeface="Arial" panose="020B0604020202020204" pitchFamily="34" charset="0"/>
              </a:rPr>
              <a:t>Atbilžu varianta «Cits» atšifrējums:</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ALFA-PATENTS, SIA intelektuālā īpašuma aģentūra</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juristu konsultācijas preču zīmes WunderBaum tirdzniecībā</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LAD</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patentu birojs "Pētersona patents" konsultācijas</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plānojam pieteikties MVU fonda atbalstam</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uzņēmuma privātie līdzekļi</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neesam izmantojuši</a:t>
            </a:r>
          </a:p>
          <a:p>
            <a:pPr marL="171450" indent="-171450">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neko neizmantojam</a:t>
            </a:r>
            <a:endParaRPr lang="lv-LV" sz="1200" noProof="1">
              <a:latin typeface="Arial" panose="020B0604020202020204" pitchFamily="34" charset="0"/>
              <a:cs typeface="Arial" panose="020B0604020202020204" pitchFamily="34" charset="0"/>
            </a:endParaRPr>
          </a:p>
        </p:txBody>
      </p:sp>
      <p:cxnSp>
        <p:nvCxnSpPr>
          <p:cNvPr id="11" name="Straight Arrow Connector 10"/>
          <p:cNvCxnSpPr/>
          <p:nvPr/>
        </p:nvCxnSpPr>
        <p:spPr>
          <a:xfrm>
            <a:off x="5133474" y="5037221"/>
            <a:ext cx="360000" cy="0"/>
          </a:xfrm>
          <a:prstGeom prst="straightConnector1">
            <a:avLst/>
          </a:prstGeom>
          <a:ln w="19050">
            <a:solidFill>
              <a:srgbClr val="840C56"/>
            </a:solidFill>
            <a:tailEnd type="triangle"/>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9C167178-EF55-485E-AA9E-00B6FD4E37CC}" type="slidenum">
              <a:rPr lang="en-US" smtClean="0"/>
              <a:t>58</a:t>
            </a:fld>
            <a:endParaRPr lang="en-US"/>
          </a:p>
        </p:txBody>
      </p:sp>
    </p:spTree>
    <p:extLst>
      <p:ext uri="{BB962C8B-B14F-4D97-AF65-F5344CB8AC3E}">
        <p14:creationId xmlns:p14="http://schemas.microsoft.com/office/powerpoint/2010/main" val="26688803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7</a:t>
            </a:r>
            <a:r>
              <a:rPr lang="lv-LV" altLang="lv-LV" sz="2400" b="1" noProof="1" smtClean="0">
                <a:solidFill>
                  <a:srgbClr val="840C56"/>
                </a:solidFill>
                <a:latin typeface="Arial" panose="020B0604020202020204" pitchFamily="34" charset="0"/>
                <a:cs typeface="Arial" panose="020B0604020202020204" pitchFamily="34" charset="0"/>
              </a:rPr>
              <a:t>.1. Zināšanas par MVU fondu «Idejas stiprākam uzņēmumam»</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611350" y="724756"/>
            <a:ext cx="11418502" cy="307777"/>
          </a:xfrm>
          <a:prstGeom prst="rect">
            <a:avLst/>
          </a:prstGeom>
          <a:noFill/>
        </p:spPr>
        <p:txBody>
          <a:bodyPr wrap="square" rtlCol="0">
            <a:spAutoFit/>
          </a:bodyPr>
          <a:lstStyle/>
          <a:p>
            <a:pPr algn="ctr"/>
            <a:r>
              <a:rPr lang="lv-LV" sz="1400" b="1" noProof="1" smtClean="0">
                <a:latin typeface="Arial" panose="020B0604020202020204" pitchFamily="34" charset="0"/>
                <a:cs typeface="Arial" panose="020B0604020202020204" pitchFamily="34" charset="0"/>
              </a:rPr>
              <a:t>B2. Cik daudz Jūs zināt par Eiropas Komisijas un EUIPO iniciatīvu MVU fonds “Idejas stiprākam uzņēmumam” (</a:t>
            </a:r>
            <a:r>
              <a:rPr lang="lv-LV" sz="1400" b="1" i="1" noProof="1" smtClean="0">
                <a:latin typeface="Arial" panose="020B0604020202020204" pitchFamily="34" charset="0"/>
                <a:cs typeface="Arial" panose="020B0604020202020204" pitchFamily="34" charset="0"/>
              </a:rPr>
              <a:t>SME Fund</a:t>
            </a:r>
            <a:r>
              <a:rPr lang="lv-LV" sz="1400" b="1" noProof="1" smtClean="0">
                <a:latin typeface="Arial" panose="020B0604020202020204" pitchFamily="34" charset="0"/>
                <a:cs typeface="Arial" panose="020B0604020202020204" pitchFamily="34" charset="0"/>
              </a:rPr>
              <a:t>)?*</a:t>
            </a:r>
            <a:endParaRPr lang="lv-LV" sz="1400" noProof="1">
              <a:latin typeface="Arial" panose="020B0604020202020204" pitchFamily="34" charset="0"/>
              <a:cs typeface="Arial" panose="020B0604020202020204" pitchFamily="34" charset="0"/>
            </a:endParaRPr>
          </a:p>
        </p:txBody>
      </p:sp>
      <p:sp>
        <p:nvSpPr>
          <p:cNvPr id="10" name="TextBox 9"/>
          <p:cNvSpPr txBox="1"/>
          <p:nvPr/>
        </p:nvSpPr>
        <p:spPr>
          <a:xfrm>
            <a:off x="2546697" y="6025975"/>
            <a:ext cx="7215446" cy="553998"/>
          </a:xfrm>
          <a:prstGeom prst="rect">
            <a:avLst/>
          </a:prstGeom>
          <a:noFill/>
        </p:spPr>
        <p:txBody>
          <a:bodyPr wrap="square" rtlCol="0">
            <a:spAutoFit/>
          </a:bodyPr>
          <a:lstStyle/>
          <a:p>
            <a:pPr algn="ctr"/>
            <a:r>
              <a:rPr lang="lv-LV" sz="1000" i="1" noProof="1" smtClean="0">
                <a:latin typeface="Arial" panose="020B0604020202020204" pitchFamily="34" charset="0"/>
                <a:cs typeface="Arial" panose="020B0604020202020204" pitchFamily="34" charset="0"/>
              </a:rPr>
              <a:t>Bāze: visi respondenti (skat. «n=» grafikā)</a:t>
            </a:r>
          </a:p>
          <a:p>
            <a:pPr algn="ctr"/>
            <a:r>
              <a:rPr lang="lv-LV" sz="1000" i="1" noProof="1" smtClean="0">
                <a:latin typeface="Arial" panose="020B0604020202020204" pitchFamily="34" charset="0"/>
                <a:cs typeface="Arial" panose="020B0604020202020204" pitchFamily="34" charset="0"/>
              </a:rPr>
              <a:t>*Jautājuma formulējums 2022. gadā: «Cik labi Jūs zināt par Eiropas Komisijas un Eiropas Savienības Intelektuālā īpašuma biroja iniciatīvu “Mazo un vidējo uzņēmumu (MVU) fonds “Idejas stiprākam uzņēmumam” (SME Fund)”?</a:t>
            </a:r>
            <a:endParaRPr lang="lv-LV" sz="1000" noProof="1">
              <a:latin typeface="Arial" panose="020B0604020202020204" pitchFamily="34" charset="0"/>
              <a:cs typeface="Arial" panose="020B0604020202020204" pitchFamily="34" charset="0"/>
            </a:endParaRPr>
          </a:p>
        </p:txBody>
      </p:sp>
      <p:graphicFrame>
        <p:nvGraphicFramePr>
          <p:cNvPr id="12" name="Chart 11">
            <a:extLst>
              <a:ext uri="{FF2B5EF4-FFF2-40B4-BE49-F238E27FC236}">
                <a16:creationId xmlns:xdr="http://schemas.openxmlformats.org/drawingml/2006/spreadsheetDrawing" xmlns="" xmlns:a16="http://schemas.microsoft.com/office/drawing/2014/main" xmlns:lc="http://schemas.openxmlformats.org/drawingml/2006/lockedCanvas" id="{870BEB31-7FB8-4E12-927D-9D21D92246EF}"/>
              </a:ext>
            </a:extLst>
          </p:cNvPr>
          <p:cNvGraphicFramePr>
            <a:graphicFrameLocks/>
          </p:cNvGraphicFramePr>
          <p:nvPr>
            <p:extLst>
              <p:ext uri="{D42A27DB-BD31-4B8C-83A1-F6EECF244321}">
                <p14:modId xmlns:p14="http://schemas.microsoft.com/office/powerpoint/2010/main" val="1121468495"/>
              </p:ext>
            </p:extLst>
          </p:nvPr>
        </p:nvGraphicFramePr>
        <p:xfrm>
          <a:off x="1510420" y="1577288"/>
          <a:ext cx="9288000" cy="3347637"/>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9C167178-EF55-485E-AA9E-00B6FD4E37CC}" type="slidenum">
              <a:rPr lang="en-US" smtClean="0"/>
              <a:t>59</a:t>
            </a:fld>
            <a:endParaRPr lang="en-US"/>
          </a:p>
        </p:txBody>
      </p:sp>
    </p:spTree>
    <p:extLst>
      <p:ext uri="{BB962C8B-B14F-4D97-AF65-F5344CB8AC3E}">
        <p14:creationId xmlns:p14="http://schemas.microsoft.com/office/powerpoint/2010/main" val="1593864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007644" y="2376000"/>
            <a:ext cx="4032250" cy="1328023"/>
          </a:xfrm>
          <a:prstGeom prst="roundRect">
            <a:avLst/>
          </a:prstGeom>
          <a:noFill/>
          <a:ln w="19050">
            <a:solidFill>
              <a:srgbClr val="840C5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lv-LV" altLang="en-US" sz="3600" b="1" noProof="1" smtClean="0">
                <a:solidFill>
                  <a:srgbClr val="840C56"/>
                </a:solidFill>
                <a:latin typeface="Arial" panose="020B0604020202020204" pitchFamily="34" charset="0"/>
                <a:cs typeface="Arial" panose="020B0604020202020204" pitchFamily="34" charset="0"/>
              </a:rPr>
              <a:t>Galvenie secinājumi</a:t>
            </a:r>
            <a:endParaRPr lang="lv-LV" altLang="en-US" sz="2400" b="1" noProof="1">
              <a:solidFill>
                <a:srgbClr val="840C56"/>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A322A9DF-08DC-4EC6-A808-D3901E9DB9F5}" type="slidenum">
              <a:rPr lang="en-US" smtClean="0"/>
              <a:t>6</a:t>
            </a:fld>
            <a:endParaRPr lang="en-US"/>
          </a:p>
        </p:txBody>
      </p:sp>
    </p:spTree>
    <p:extLst>
      <p:ext uri="{BB962C8B-B14F-4D97-AF65-F5344CB8AC3E}">
        <p14:creationId xmlns:p14="http://schemas.microsoft.com/office/powerpoint/2010/main" val="37452382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7</a:t>
            </a:r>
            <a:r>
              <a:rPr lang="lv-LV" altLang="lv-LV" sz="2400" b="1" noProof="1" smtClean="0">
                <a:solidFill>
                  <a:srgbClr val="840C56"/>
                </a:solidFill>
                <a:latin typeface="Arial" panose="020B0604020202020204" pitchFamily="34" charset="0"/>
                <a:cs typeface="Arial" panose="020B0604020202020204" pitchFamily="34" charset="0"/>
              </a:rPr>
              <a:t>.1. Zināšanas par MVU fondu «Idejas stiprākam uzņēmumam»</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611350" y="724756"/>
            <a:ext cx="11418502" cy="307777"/>
          </a:xfrm>
          <a:prstGeom prst="rect">
            <a:avLst/>
          </a:prstGeom>
          <a:noFill/>
        </p:spPr>
        <p:txBody>
          <a:bodyPr wrap="square" rtlCol="0">
            <a:spAutoFit/>
          </a:bodyPr>
          <a:lstStyle/>
          <a:p>
            <a:pPr algn="ctr"/>
            <a:r>
              <a:rPr lang="lv-LV" sz="1400" b="1" noProof="1" smtClean="0">
                <a:latin typeface="Arial" panose="020B0604020202020204" pitchFamily="34" charset="0"/>
                <a:cs typeface="Arial" panose="020B0604020202020204" pitchFamily="34" charset="0"/>
              </a:rPr>
              <a:t>B2. Cik daudz Jūs zināt par Eiropas Komisijas un EUIPO iniciatīvu MVU fonds “Idejas stiprākam uzņēmumam” (</a:t>
            </a:r>
            <a:r>
              <a:rPr lang="lv-LV" sz="1400" b="1" i="1" noProof="1" smtClean="0">
                <a:latin typeface="Arial" panose="020B0604020202020204" pitchFamily="34" charset="0"/>
                <a:cs typeface="Arial" panose="020B0604020202020204" pitchFamily="34" charset="0"/>
              </a:rPr>
              <a:t>SME Fund</a:t>
            </a:r>
            <a:r>
              <a:rPr lang="lv-LV" sz="1400" b="1" noProof="1" smtClean="0">
                <a:latin typeface="Arial" panose="020B0604020202020204" pitchFamily="34" charset="0"/>
                <a:cs typeface="Arial" panose="020B0604020202020204" pitchFamily="34" charset="0"/>
              </a:rPr>
              <a:t>)?*</a:t>
            </a:r>
            <a:endParaRPr lang="lv-LV" sz="1400" noProof="1">
              <a:latin typeface="Arial" panose="020B0604020202020204" pitchFamily="34" charset="0"/>
              <a:cs typeface="Arial" panose="020B0604020202020204" pitchFamily="34" charset="0"/>
            </a:endParaRPr>
          </a:p>
        </p:txBody>
      </p:sp>
      <p:sp>
        <p:nvSpPr>
          <p:cNvPr id="10" name="TextBox 9"/>
          <p:cNvSpPr txBox="1"/>
          <p:nvPr/>
        </p:nvSpPr>
        <p:spPr>
          <a:xfrm>
            <a:off x="2546697" y="6025975"/>
            <a:ext cx="7215446" cy="553998"/>
          </a:xfrm>
          <a:prstGeom prst="rect">
            <a:avLst/>
          </a:prstGeom>
          <a:noFill/>
        </p:spPr>
        <p:txBody>
          <a:bodyPr wrap="square" rtlCol="0">
            <a:spAutoFit/>
          </a:bodyPr>
          <a:lstStyle/>
          <a:p>
            <a:pPr algn="ctr"/>
            <a:r>
              <a:rPr lang="lv-LV" sz="1000" i="1" noProof="1" smtClean="0">
                <a:latin typeface="Arial" panose="020B0604020202020204" pitchFamily="34" charset="0"/>
                <a:cs typeface="Arial" panose="020B0604020202020204" pitchFamily="34" charset="0"/>
              </a:rPr>
              <a:t>Bāze: visi respondenti (skat. «n=» grafikā)</a:t>
            </a:r>
          </a:p>
          <a:p>
            <a:pPr algn="ctr"/>
            <a:r>
              <a:rPr lang="lv-LV" sz="1000" i="1" noProof="1" smtClean="0">
                <a:latin typeface="Arial" panose="020B0604020202020204" pitchFamily="34" charset="0"/>
                <a:cs typeface="Arial" panose="020B0604020202020204" pitchFamily="34" charset="0"/>
              </a:rPr>
              <a:t>*Jautājuma formulējums 2022. gadā: «Cik labi Jūs zināt par Eiropas Komisijas un Eiropas Savienības Intelektuālā īpašuma biroja iniciatīvu “Mazo un vidējo uzņēmumu (MVU) fonds “Idejas stiprākam uzņēmumam” (SME Fund)”?</a:t>
            </a:r>
            <a:endParaRPr lang="lv-LV" sz="1000" noProof="1">
              <a:latin typeface="Arial" panose="020B0604020202020204" pitchFamily="34" charset="0"/>
              <a:cs typeface="Arial" panose="020B0604020202020204" pitchFamily="34" charset="0"/>
            </a:endParaRPr>
          </a:p>
        </p:txBody>
      </p:sp>
      <p:sp>
        <p:nvSpPr>
          <p:cNvPr id="7" name="TextBox 6"/>
          <p:cNvSpPr txBox="1"/>
          <p:nvPr/>
        </p:nvSpPr>
        <p:spPr>
          <a:xfrm>
            <a:off x="8470726" y="1123292"/>
            <a:ext cx="3559126" cy="584775"/>
          </a:xfrm>
          <a:prstGeom prst="rect">
            <a:avLst/>
          </a:prstGeom>
          <a:noFill/>
        </p:spPr>
        <p:txBody>
          <a:bodyPr wrap="square" rtlCol="0">
            <a:spAutoFit/>
          </a:bodyPr>
          <a:lstStyle/>
          <a:p>
            <a:pPr algn="r"/>
            <a:r>
              <a:rPr lang="lv-LV" sz="1600" b="1" dirty="0" smtClean="0">
                <a:solidFill>
                  <a:srgbClr val="840C56"/>
                </a:solidFill>
                <a:latin typeface="Arial" panose="020B0604020202020204" pitchFamily="34" charset="0"/>
                <a:cs typeface="Arial" panose="020B0604020202020204" pitchFamily="34" charset="0"/>
              </a:rPr>
              <a:t>Respondentu atbildes atkarībā no tā, vai pieder tiesības</a:t>
            </a:r>
            <a:endParaRPr lang="en-US" sz="1600" b="1" dirty="0">
              <a:solidFill>
                <a:srgbClr val="840C56"/>
              </a:solidFill>
              <a:latin typeface="Arial" panose="020B0604020202020204" pitchFamily="34" charset="0"/>
              <a:cs typeface="Arial" panose="020B0604020202020204" pitchFamily="34" charset="0"/>
            </a:endParaRPr>
          </a:p>
        </p:txBody>
      </p:sp>
      <p:graphicFrame>
        <p:nvGraphicFramePr>
          <p:cNvPr id="8" name="Chart 7">
            <a:extLst>
              <a:ext uri="{FF2B5EF4-FFF2-40B4-BE49-F238E27FC236}">
                <a16:creationId xmlns:xdr="http://schemas.openxmlformats.org/drawingml/2006/spreadsheetDrawing" xmlns="" xmlns:a16="http://schemas.microsoft.com/office/drawing/2014/main" xmlns:lc="http://schemas.openxmlformats.org/drawingml/2006/lockedCanvas" id="{EB2C1B97-E3A7-40ED-9BF2-6ACEC089B911}"/>
              </a:ext>
            </a:extLst>
          </p:cNvPr>
          <p:cNvGraphicFramePr>
            <a:graphicFrameLocks/>
          </p:cNvGraphicFramePr>
          <p:nvPr>
            <p:extLst>
              <p:ext uri="{D42A27DB-BD31-4B8C-83A1-F6EECF244321}">
                <p14:modId xmlns:p14="http://schemas.microsoft.com/office/powerpoint/2010/main" val="473455327"/>
              </p:ext>
            </p:extLst>
          </p:nvPr>
        </p:nvGraphicFramePr>
        <p:xfrm>
          <a:off x="1004905" y="1708067"/>
          <a:ext cx="9753600" cy="3934326"/>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9C167178-EF55-485E-AA9E-00B6FD4E37CC}" type="slidenum">
              <a:rPr lang="en-US" smtClean="0"/>
              <a:t>60</a:t>
            </a:fld>
            <a:endParaRPr lang="en-US"/>
          </a:p>
        </p:txBody>
      </p:sp>
    </p:spTree>
    <p:extLst>
      <p:ext uri="{BB962C8B-B14F-4D97-AF65-F5344CB8AC3E}">
        <p14:creationId xmlns:p14="http://schemas.microsoft.com/office/powerpoint/2010/main" val="23591092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7</a:t>
            </a:r>
            <a:r>
              <a:rPr lang="lv-LV" altLang="lv-LV" sz="2400" b="1" noProof="1" smtClean="0">
                <a:solidFill>
                  <a:srgbClr val="840C56"/>
                </a:solidFill>
                <a:latin typeface="Arial" panose="020B0604020202020204" pitchFamily="34" charset="0"/>
                <a:cs typeface="Arial" panose="020B0604020202020204" pitchFamily="34" charset="0"/>
              </a:rPr>
              <a:t>.2. MVU fonda piedāvāto pakalpojumu izmantošana</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611350" y="724756"/>
            <a:ext cx="11418502" cy="307777"/>
          </a:xfrm>
          <a:prstGeom prst="rect">
            <a:avLst/>
          </a:prstGeom>
          <a:noFill/>
        </p:spPr>
        <p:txBody>
          <a:bodyPr wrap="square" rtlCol="0">
            <a:spAutoFit/>
          </a:bodyPr>
          <a:lstStyle/>
          <a:p>
            <a:pPr algn="ctr"/>
            <a:r>
              <a:rPr lang="lv-LV" sz="1400" b="1" dirty="0">
                <a:latin typeface="Arial" panose="020B0604020202020204" pitchFamily="34" charset="0"/>
                <a:cs typeface="Arial" panose="020B0604020202020204" pitchFamily="34" charset="0"/>
              </a:rPr>
              <a:t>B3. Vai Jūsu uzņēmums ir izmantojis vai pieteicies uz kādu no MVU fonda piedāvātajiem pakalpojumiem?</a:t>
            </a:r>
            <a:endParaRPr lang="lv-LV" sz="1400" noProof="1">
              <a:latin typeface="Arial" panose="020B0604020202020204" pitchFamily="34" charset="0"/>
              <a:cs typeface="Arial" panose="020B0604020202020204" pitchFamily="34" charset="0"/>
            </a:endParaRPr>
          </a:p>
        </p:txBody>
      </p:sp>
      <p:sp>
        <p:nvSpPr>
          <p:cNvPr id="10" name="TextBox 9"/>
          <p:cNvSpPr txBox="1"/>
          <p:nvPr/>
        </p:nvSpPr>
        <p:spPr>
          <a:xfrm>
            <a:off x="2546697" y="6025975"/>
            <a:ext cx="7215446" cy="553998"/>
          </a:xfrm>
          <a:prstGeom prst="rect">
            <a:avLst/>
          </a:prstGeom>
          <a:noFill/>
        </p:spPr>
        <p:txBody>
          <a:bodyPr wrap="square" rtlCol="0">
            <a:spAutoFit/>
          </a:bodyPr>
          <a:lstStyle/>
          <a:p>
            <a:pPr algn="ctr"/>
            <a:r>
              <a:rPr lang="lv-LV" sz="1000" i="1" noProof="1">
                <a:latin typeface="Arial" panose="020B0604020202020204" pitchFamily="34" charset="0"/>
                <a:cs typeface="Arial" panose="020B0604020202020204" pitchFamily="34" charset="0"/>
              </a:rPr>
              <a:t>Bāze: respondenti, kuri kopumā zina par Eiropas Komisijas un EUIPO iniciatīvu  MVU fonds “Idejas stiprākam uzņēmumam” (SME Fund</a:t>
            </a:r>
            <a:r>
              <a:rPr lang="lv-LV" sz="1000" i="1" noProof="1">
                <a:latin typeface="Arial" panose="020B0604020202020204" pitchFamily="34" charset="0"/>
                <a:cs typeface="Arial" panose="020B0604020202020204" pitchFamily="34" charset="0"/>
              </a:rPr>
              <a:t>) </a:t>
            </a:r>
            <a:r>
              <a:rPr lang="lv-LV" sz="1000" i="1" noProof="1" smtClean="0">
                <a:latin typeface="Arial" panose="020B0604020202020204" pitchFamily="34" charset="0"/>
                <a:cs typeface="Arial" panose="020B0604020202020204" pitchFamily="34" charset="0"/>
              </a:rPr>
              <a:t> n=62</a:t>
            </a:r>
          </a:p>
          <a:p>
            <a:pPr algn="ctr"/>
            <a:r>
              <a:rPr lang="lv-LV" sz="1000" i="1" noProof="1">
                <a:latin typeface="Arial" panose="020B0604020202020204" pitchFamily="34" charset="0"/>
                <a:cs typeface="Arial" panose="020B0604020202020204" pitchFamily="34" charset="0"/>
              </a:rPr>
              <a:t>Vairākatbilžu </a:t>
            </a:r>
            <a:r>
              <a:rPr lang="lv-LV" sz="1000" i="1" noProof="1">
                <a:latin typeface="Arial" panose="020B0604020202020204" pitchFamily="34" charset="0"/>
                <a:cs typeface="Arial" panose="020B0604020202020204" pitchFamily="34" charset="0"/>
              </a:rPr>
              <a:t>jautājums </a:t>
            </a:r>
            <a:r>
              <a:rPr lang="lv-LV" sz="1000" i="1" noProof="1" smtClean="0">
                <a:latin typeface="Arial" panose="020B0604020202020204" pitchFamily="34" charset="0"/>
                <a:cs typeface="Arial" panose="020B0604020202020204" pitchFamily="34" charset="0"/>
              </a:rPr>
              <a:t> (% </a:t>
            </a:r>
            <a:r>
              <a:rPr lang="lv-LV" sz="1000" i="1" noProof="1">
                <a:latin typeface="Arial" panose="020B0604020202020204" pitchFamily="34" charset="0"/>
                <a:cs typeface="Arial" panose="020B0604020202020204" pitchFamily="34" charset="0"/>
              </a:rPr>
              <a:t>summa &gt; 100)</a:t>
            </a:r>
            <a:endParaRPr lang="lv-LV" sz="1000" noProof="1">
              <a:latin typeface="Arial" panose="020B0604020202020204" pitchFamily="34" charset="0"/>
              <a:cs typeface="Arial" panose="020B0604020202020204" pitchFamily="34" charset="0"/>
            </a:endParaRPr>
          </a:p>
        </p:txBody>
      </p:sp>
      <p:graphicFrame>
        <p:nvGraphicFramePr>
          <p:cNvPr id="9" name="Chart 8">
            <a:extLst>
              <a:ext uri="{FF2B5EF4-FFF2-40B4-BE49-F238E27FC236}">
                <a16:creationId xmlns:xdr="http://schemas.openxmlformats.org/drawingml/2006/spreadsheetDrawing" xmlns="" xmlns:a16="http://schemas.microsoft.com/office/drawing/2014/main" xmlns:lc="http://schemas.openxmlformats.org/drawingml/2006/lockedCanvas" id="{00000000-0008-0000-0100-000024000000}"/>
              </a:ext>
            </a:extLst>
          </p:cNvPr>
          <p:cNvGraphicFramePr>
            <a:graphicFrameLocks/>
          </p:cNvGraphicFramePr>
          <p:nvPr>
            <p:extLst>
              <p:ext uri="{D42A27DB-BD31-4B8C-83A1-F6EECF244321}">
                <p14:modId xmlns:p14="http://schemas.microsoft.com/office/powerpoint/2010/main" val="1926452501"/>
              </p:ext>
            </p:extLst>
          </p:nvPr>
        </p:nvGraphicFramePr>
        <p:xfrm>
          <a:off x="1658620" y="1577289"/>
          <a:ext cx="8991600" cy="4143375"/>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9C167178-EF55-485E-AA9E-00B6FD4E37CC}" type="slidenum">
              <a:rPr lang="en-US" smtClean="0"/>
              <a:t>61</a:t>
            </a:fld>
            <a:endParaRPr lang="en-US"/>
          </a:p>
        </p:txBody>
      </p:sp>
    </p:spTree>
    <p:extLst>
      <p:ext uri="{BB962C8B-B14F-4D97-AF65-F5344CB8AC3E}">
        <p14:creationId xmlns:p14="http://schemas.microsoft.com/office/powerpoint/2010/main" val="41209801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7</a:t>
            </a:r>
            <a:r>
              <a:rPr lang="lv-LV" altLang="lv-LV" sz="2400" b="1" noProof="1" smtClean="0">
                <a:solidFill>
                  <a:srgbClr val="840C56"/>
                </a:solidFill>
                <a:latin typeface="Arial" panose="020B0604020202020204" pitchFamily="34" charset="0"/>
                <a:cs typeface="Arial" panose="020B0604020202020204" pitchFamily="34" charset="0"/>
              </a:rPr>
              <a:t>.2. MVU fonda piedāvāto pakalpojumu izmantošana</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611350" y="724756"/>
            <a:ext cx="11418502" cy="307777"/>
          </a:xfrm>
          <a:prstGeom prst="rect">
            <a:avLst/>
          </a:prstGeom>
          <a:noFill/>
        </p:spPr>
        <p:txBody>
          <a:bodyPr wrap="square" rtlCol="0">
            <a:spAutoFit/>
          </a:bodyPr>
          <a:lstStyle/>
          <a:p>
            <a:pPr algn="ctr"/>
            <a:r>
              <a:rPr lang="lv-LV" sz="1400" b="1" dirty="0">
                <a:latin typeface="Arial" panose="020B0604020202020204" pitchFamily="34" charset="0"/>
                <a:cs typeface="Arial" panose="020B0604020202020204" pitchFamily="34" charset="0"/>
              </a:rPr>
              <a:t>B3. Vai Jūsu uzņēmums ir izmantojis vai pieteicies uz kādu no MVU fonda piedāvātajiem pakalpojumiem?</a:t>
            </a:r>
            <a:endParaRPr lang="lv-LV" sz="1400" noProof="1">
              <a:latin typeface="Arial" panose="020B0604020202020204" pitchFamily="34" charset="0"/>
              <a:cs typeface="Arial" panose="020B0604020202020204" pitchFamily="34" charset="0"/>
            </a:endParaRPr>
          </a:p>
        </p:txBody>
      </p:sp>
      <p:sp>
        <p:nvSpPr>
          <p:cNvPr id="10" name="TextBox 9"/>
          <p:cNvSpPr txBox="1"/>
          <p:nvPr/>
        </p:nvSpPr>
        <p:spPr>
          <a:xfrm>
            <a:off x="2546697" y="6025975"/>
            <a:ext cx="7215446" cy="400110"/>
          </a:xfrm>
          <a:prstGeom prst="rect">
            <a:avLst/>
          </a:prstGeom>
          <a:noFill/>
        </p:spPr>
        <p:txBody>
          <a:bodyPr wrap="square" rtlCol="0">
            <a:spAutoFit/>
          </a:bodyPr>
          <a:lstStyle/>
          <a:p>
            <a:pPr algn="ctr"/>
            <a:r>
              <a:rPr lang="lv-LV" sz="1000" i="1" noProof="1">
                <a:latin typeface="Arial" panose="020B0604020202020204" pitchFamily="34" charset="0"/>
                <a:cs typeface="Arial" panose="020B0604020202020204" pitchFamily="34" charset="0"/>
              </a:rPr>
              <a:t>Bāze: respondenti, kuri kopumā zina par Eiropas Komisijas un EUIPO iniciatīvu  MVU fonds “Idejas stiprākam uzņēmumam” (SME </a:t>
            </a:r>
            <a:r>
              <a:rPr lang="lv-LV" sz="1000" i="1" noProof="1">
                <a:latin typeface="Arial" panose="020B0604020202020204" pitchFamily="34" charset="0"/>
                <a:cs typeface="Arial" panose="020B0604020202020204" pitchFamily="34" charset="0"/>
              </a:rPr>
              <a:t>Fund</a:t>
            </a:r>
            <a:r>
              <a:rPr lang="lv-LV" sz="1000" i="1" noProof="1" smtClean="0">
                <a:latin typeface="Arial" panose="020B0604020202020204" pitchFamily="34" charset="0"/>
                <a:cs typeface="Arial" panose="020B0604020202020204" pitchFamily="34" charset="0"/>
              </a:rPr>
              <a:t>) (skatīt «n=» grafikā)</a:t>
            </a:r>
          </a:p>
        </p:txBody>
      </p:sp>
      <p:graphicFrame>
        <p:nvGraphicFramePr>
          <p:cNvPr id="7" name="Chart 6">
            <a:extLst>
              <a:ext uri="{FF2B5EF4-FFF2-40B4-BE49-F238E27FC236}">
                <a16:creationId xmlns:xdr="http://schemas.openxmlformats.org/drawingml/2006/spreadsheetDrawing" xmlns="" xmlns:a16="http://schemas.microsoft.com/office/drawing/2014/main" xmlns:lc="http://schemas.openxmlformats.org/drawingml/2006/lockedCanvas" id="{4B876AD6-FEF7-42E5-BCB5-D719A791F2FE}"/>
              </a:ext>
            </a:extLst>
          </p:cNvPr>
          <p:cNvGraphicFramePr>
            <a:graphicFrameLocks/>
          </p:cNvGraphicFramePr>
          <p:nvPr>
            <p:extLst>
              <p:ext uri="{D42A27DB-BD31-4B8C-83A1-F6EECF244321}">
                <p14:modId xmlns:p14="http://schemas.microsoft.com/office/powerpoint/2010/main" val="3902034976"/>
              </p:ext>
            </p:extLst>
          </p:nvPr>
        </p:nvGraphicFramePr>
        <p:xfrm>
          <a:off x="2255744" y="1577290"/>
          <a:ext cx="7680511" cy="389306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9C167178-EF55-485E-AA9E-00B6FD4E37CC}" type="slidenum">
              <a:rPr lang="en-US" smtClean="0"/>
              <a:t>62</a:t>
            </a:fld>
            <a:endParaRPr lang="en-US"/>
          </a:p>
        </p:txBody>
      </p:sp>
    </p:spTree>
    <p:extLst>
      <p:ext uri="{BB962C8B-B14F-4D97-AF65-F5344CB8AC3E}">
        <p14:creationId xmlns:p14="http://schemas.microsoft.com/office/powerpoint/2010/main" val="34651408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7</a:t>
            </a:r>
            <a:r>
              <a:rPr lang="lv-LV" altLang="lv-LV" sz="2400" b="1" noProof="1" smtClean="0">
                <a:solidFill>
                  <a:srgbClr val="840C56"/>
                </a:solidFill>
                <a:latin typeface="Arial" panose="020B0604020202020204" pitchFamily="34" charset="0"/>
                <a:cs typeface="Arial" panose="020B0604020202020204" pitchFamily="34" charset="0"/>
              </a:rPr>
              <a:t>.2. MVU fonda piedāvāto pakalpojumu izmantošana</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611350" y="724756"/>
            <a:ext cx="11418502" cy="523220"/>
          </a:xfrm>
          <a:prstGeom prst="rect">
            <a:avLst/>
          </a:prstGeom>
          <a:noFill/>
        </p:spPr>
        <p:txBody>
          <a:bodyPr wrap="square" rtlCol="0">
            <a:spAutoFit/>
          </a:bodyPr>
          <a:lstStyle/>
          <a:p>
            <a:pPr algn="ctr"/>
            <a:r>
              <a:rPr lang="lv-LV" sz="1400" b="1" dirty="0">
                <a:latin typeface="Arial" panose="020B0604020202020204" pitchFamily="34" charset="0"/>
                <a:cs typeface="Arial" panose="020B0604020202020204" pitchFamily="34" charset="0"/>
              </a:rPr>
              <a:t>B4. Cik vienkārši Jums / Jūsu uzņēmumam bija pieteikties MVU fonda līdzfinansējumam? Tas bija…</a:t>
            </a:r>
            <a:endParaRPr lang="en-US" sz="1400" dirty="0">
              <a:latin typeface="Arial" panose="020B0604020202020204" pitchFamily="34" charset="0"/>
              <a:cs typeface="Arial" panose="020B0604020202020204" pitchFamily="34" charset="0"/>
            </a:endParaRPr>
          </a:p>
          <a:p>
            <a:pPr algn="ctr"/>
            <a:endParaRPr lang="lv-LV" sz="1400" noProof="1">
              <a:latin typeface="Arial" panose="020B0604020202020204" pitchFamily="34" charset="0"/>
              <a:cs typeface="Arial" panose="020B0604020202020204" pitchFamily="34" charset="0"/>
            </a:endParaRPr>
          </a:p>
        </p:txBody>
      </p:sp>
      <p:sp>
        <p:nvSpPr>
          <p:cNvPr id="10" name="TextBox 9"/>
          <p:cNvSpPr txBox="1"/>
          <p:nvPr/>
        </p:nvSpPr>
        <p:spPr>
          <a:xfrm>
            <a:off x="2546697" y="6025975"/>
            <a:ext cx="7215446" cy="400110"/>
          </a:xfrm>
          <a:prstGeom prst="rect">
            <a:avLst/>
          </a:prstGeom>
          <a:noFill/>
        </p:spPr>
        <p:txBody>
          <a:bodyPr wrap="square" rtlCol="0">
            <a:spAutoFit/>
          </a:bodyPr>
          <a:lstStyle/>
          <a:p>
            <a:pPr algn="ctr"/>
            <a:r>
              <a:rPr lang="lv-LV" sz="1000" i="1" noProof="1">
                <a:latin typeface="Arial" panose="020B0604020202020204" pitchFamily="34" charset="0"/>
                <a:cs typeface="Arial" panose="020B0604020202020204" pitchFamily="34" charset="0"/>
              </a:rPr>
              <a:t>Bāze: respondenti</a:t>
            </a:r>
            <a:r>
              <a:rPr lang="lv-LV" sz="1000" i="1" noProof="1">
                <a:latin typeface="Arial" panose="020B0604020202020204" pitchFamily="34" charset="0"/>
                <a:cs typeface="Arial" panose="020B0604020202020204" pitchFamily="34" charset="0"/>
              </a:rPr>
              <a:t>, </a:t>
            </a:r>
            <a:r>
              <a:rPr lang="lv-LV" sz="1000" i="1" noProof="1" smtClean="0">
                <a:latin typeface="Arial" panose="020B0604020202020204" pitchFamily="34" charset="0"/>
                <a:cs typeface="Arial" panose="020B0604020202020204" pitchFamily="34" charset="0"/>
              </a:rPr>
              <a:t>kuru </a:t>
            </a:r>
            <a:r>
              <a:rPr lang="lv-LV" sz="1000" b="1" i="1" dirty="0" smtClean="0">
                <a:latin typeface="Arial" panose="020B0604020202020204" pitchFamily="34" charset="0"/>
                <a:cs typeface="Arial" panose="020B0604020202020204" pitchFamily="34" charset="0"/>
              </a:rPr>
              <a:t>uzņēmums </a:t>
            </a:r>
            <a:r>
              <a:rPr lang="lv-LV" sz="1000" b="1" i="1" dirty="0">
                <a:latin typeface="Arial" panose="020B0604020202020204" pitchFamily="34" charset="0"/>
                <a:cs typeface="Arial" panose="020B0604020202020204" pitchFamily="34" charset="0"/>
              </a:rPr>
              <a:t>ir izmantojis vai pieteicies uz kādu no MVU fonda piedāvātajiem </a:t>
            </a:r>
            <a:r>
              <a:rPr lang="lv-LV" sz="1000" b="1" i="1" dirty="0" smtClean="0">
                <a:latin typeface="Arial" panose="020B0604020202020204" pitchFamily="34" charset="0"/>
                <a:cs typeface="Arial" panose="020B0604020202020204" pitchFamily="34" charset="0"/>
              </a:rPr>
              <a:t>pakalpojumiem (skatīt «n=» grafikā)</a:t>
            </a:r>
            <a:endParaRPr lang="lv-LV" sz="1000" i="1" noProof="1" smtClean="0">
              <a:latin typeface="Arial" panose="020B0604020202020204" pitchFamily="34" charset="0"/>
              <a:cs typeface="Arial" panose="020B0604020202020204" pitchFamily="34" charset="0"/>
            </a:endParaRPr>
          </a:p>
        </p:txBody>
      </p:sp>
      <p:graphicFrame>
        <p:nvGraphicFramePr>
          <p:cNvPr id="8" name="Chart 7">
            <a:extLst>
              <a:ext uri="{FF2B5EF4-FFF2-40B4-BE49-F238E27FC236}">
                <a16:creationId xmlns:xdr="http://schemas.openxmlformats.org/drawingml/2006/spreadsheetDrawing" xmlns="" xmlns:a16="http://schemas.microsoft.com/office/drawing/2014/main" xmlns:lc="http://schemas.openxmlformats.org/drawingml/2006/lockedCanvas" id="{9DCC0745-2033-459C-807B-FD3632E8EBE5}"/>
              </a:ext>
            </a:extLst>
          </p:cNvPr>
          <p:cNvGraphicFramePr>
            <a:graphicFrameLocks/>
          </p:cNvGraphicFramePr>
          <p:nvPr>
            <p:extLst>
              <p:ext uri="{D42A27DB-BD31-4B8C-83A1-F6EECF244321}">
                <p14:modId xmlns:p14="http://schemas.microsoft.com/office/powerpoint/2010/main" val="769403413"/>
              </p:ext>
            </p:extLst>
          </p:nvPr>
        </p:nvGraphicFramePr>
        <p:xfrm>
          <a:off x="1804987" y="1792733"/>
          <a:ext cx="8582026" cy="3822004"/>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9C167178-EF55-485E-AA9E-00B6FD4E37CC}" type="slidenum">
              <a:rPr lang="en-US" smtClean="0"/>
              <a:t>63</a:t>
            </a:fld>
            <a:endParaRPr lang="en-US"/>
          </a:p>
        </p:txBody>
      </p:sp>
    </p:spTree>
    <p:extLst>
      <p:ext uri="{BB962C8B-B14F-4D97-AF65-F5344CB8AC3E}">
        <p14:creationId xmlns:p14="http://schemas.microsoft.com/office/powerpoint/2010/main" val="40206740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7</a:t>
            </a:r>
            <a:r>
              <a:rPr lang="lv-LV" altLang="lv-LV" sz="2400" b="1" noProof="1" smtClean="0">
                <a:solidFill>
                  <a:srgbClr val="840C56"/>
                </a:solidFill>
                <a:latin typeface="Arial" panose="020B0604020202020204" pitchFamily="34" charset="0"/>
                <a:cs typeface="Arial" panose="020B0604020202020204" pitchFamily="34" charset="0"/>
              </a:rPr>
              <a:t>.3. MVU fonda vērtējums</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611350" y="724756"/>
            <a:ext cx="11418502" cy="307777"/>
          </a:xfrm>
          <a:prstGeom prst="rect">
            <a:avLst/>
          </a:prstGeom>
          <a:noFill/>
        </p:spPr>
        <p:txBody>
          <a:bodyPr wrap="square" rtlCol="0">
            <a:spAutoFit/>
          </a:bodyPr>
          <a:lstStyle/>
          <a:p>
            <a:pPr algn="ctr"/>
            <a:r>
              <a:rPr lang="lv-LV" sz="1400" b="1" dirty="0">
                <a:latin typeface="Arial" panose="020B0604020202020204" pitchFamily="34" charset="0"/>
                <a:cs typeface="Arial" panose="020B0604020202020204" pitchFamily="34" charset="0"/>
              </a:rPr>
              <a:t>B5. Cik noderīgi Jums bija MVU fonda piedāvātie pakalpojumi?</a:t>
            </a:r>
            <a:endParaRPr lang="lv-LV" sz="1400" noProof="1">
              <a:latin typeface="Arial" panose="020B0604020202020204" pitchFamily="34" charset="0"/>
              <a:cs typeface="Arial" panose="020B0604020202020204" pitchFamily="34" charset="0"/>
            </a:endParaRPr>
          </a:p>
        </p:txBody>
      </p:sp>
      <p:sp>
        <p:nvSpPr>
          <p:cNvPr id="10" name="TextBox 9"/>
          <p:cNvSpPr txBox="1"/>
          <p:nvPr/>
        </p:nvSpPr>
        <p:spPr>
          <a:xfrm>
            <a:off x="2546697" y="6025975"/>
            <a:ext cx="7215446" cy="400110"/>
          </a:xfrm>
          <a:prstGeom prst="rect">
            <a:avLst/>
          </a:prstGeom>
          <a:noFill/>
        </p:spPr>
        <p:txBody>
          <a:bodyPr wrap="square" rtlCol="0">
            <a:spAutoFit/>
          </a:bodyPr>
          <a:lstStyle/>
          <a:p>
            <a:pPr algn="ctr"/>
            <a:r>
              <a:rPr lang="lv-LV" sz="1000" i="1" noProof="1">
                <a:latin typeface="Arial" panose="020B0604020202020204" pitchFamily="34" charset="0"/>
                <a:cs typeface="Arial" panose="020B0604020202020204" pitchFamily="34" charset="0"/>
              </a:rPr>
              <a:t>Bāze: respondenti</a:t>
            </a:r>
            <a:r>
              <a:rPr lang="lv-LV" sz="1000" i="1" noProof="1">
                <a:latin typeface="Arial" panose="020B0604020202020204" pitchFamily="34" charset="0"/>
                <a:cs typeface="Arial" panose="020B0604020202020204" pitchFamily="34" charset="0"/>
              </a:rPr>
              <a:t>, </a:t>
            </a:r>
            <a:r>
              <a:rPr lang="lv-LV" sz="1000" i="1" noProof="1" smtClean="0">
                <a:latin typeface="Arial" panose="020B0604020202020204" pitchFamily="34" charset="0"/>
                <a:cs typeface="Arial" panose="020B0604020202020204" pitchFamily="34" charset="0"/>
              </a:rPr>
              <a:t>kuru </a:t>
            </a:r>
            <a:r>
              <a:rPr lang="lv-LV" sz="1000" b="1" i="1" dirty="0" smtClean="0">
                <a:latin typeface="Arial" panose="020B0604020202020204" pitchFamily="34" charset="0"/>
                <a:cs typeface="Arial" panose="020B0604020202020204" pitchFamily="34" charset="0"/>
              </a:rPr>
              <a:t>uzņēmums </a:t>
            </a:r>
            <a:r>
              <a:rPr lang="lv-LV" sz="1000" b="1" i="1" dirty="0">
                <a:latin typeface="Arial" panose="020B0604020202020204" pitchFamily="34" charset="0"/>
                <a:cs typeface="Arial" panose="020B0604020202020204" pitchFamily="34" charset="0"/>
              </a:rPr>
              <a:t>ir izmantojis vai pieteicies uz kādu no MVU fonda piedāvātajiem </a:t>
            </a:r>
            <a:r>
              <a:rPr lang="lv-LV" sz="1000" b="1" i="1" dirty="0" smtClean="0">
                <a:latin typeface="Arial" panose="020B0604020202020204" pitchFamily="34" charset="0"/>
                <a:cs typeface="Arial" panose="020B0604020202020204" pitchFamily="34" charset="0"/>
              </a:rPr>
              <a:t>pakalpojumiem (skatīt «n=» grafikā)</a:t>
            </a:r>
            <a:endParaRPr lang="lv-LV" sz="1000" i="1" noProof="1" smtClean="0">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xdr="http://schemas.openxmlformats.org/drawingml/2006/spreadsheetDrawing" xmlns="" xmlns:a16="http://schemas.microsoft.com/office/drawing/2014/main" xmlns:lc="http://schemas.openxmlformats.org/drawingml/2006/lockedCanvas" id="{AD7998E9-4350-47B2-ACE2-06B7AE83CCF9}"/>
              </a:ext>
            </a:extLst>
          </p:cNvPr>
          <p:cNvGraphicFramePr>
            <a:graphicFrameLocks/>
          </p:cNvGraphicFramePr>
          <p:nvPr>
            <p:extLst>
              <p:ext uri="{D42A27DB-BD31-4B8C-83A1-F6EECF244321}">
                <p14:modId xmlns:p14="http://schemas.microsoft.com/office/powerpoint/2010/main" val="679401621"/>
              </p:ext>
            </p:extLst>
          </p:nvPr>
        </p:nvGraphicFramePr>
        <p:xfrm>
          <a:off x="1219200" y="1577289"/>
          <a:ext cx="9753600" cy="3909111"/>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9C167178-EF55-485E-AA9E-00B6FD4E37CC}" type="slidenum">
              <a:rPr lang="en-US" smtClean="0"/>
              <a:t>64</a:t>
            </a:fld>
            <a:endParaRPr lang="en-US"/>
          </a:p>
        </p:txBody>
      </p:sp>
    </p:spTree>
    <p:extLst>
      <p:ext uri="{BB962C8B-B14F-4D97-AF65-F5344CB8AC3E}">
        <p14:creationId xmlns:p14="http://schemas.microsoft.com/office/powerpoint/2010/main" val="34664938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7</a:t>
            </a:r>
            <a:r>
              <a:rPr lang="lv-LV" altLang="lv-LV" sz="2400" b="1" noProof="1" smtClean="0">
                <a:solidFill>
                  <a:srgbClr val="840C56"/>
                </a:solidFill>
                <a:latin typeface="Arial" panose="020B0604020202020204" pitchFamily="34" charset="0"/>
                <a:cs typeface="Arial" panose="020B0604020202020204" pitchFamily="34" charset="0"/>
              </a:rPr>
              <a:t>.3. MVU fonda vērtējums</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611350" y="724756"/>
            <a:ext cx="11418502" cy="523220"/>
          </a:xfrm>
          <a:prstGeom prst="rect">
            <a:avLst/>
          </a:prstGeom>
          <a:noFill/>
        </p:spPr>
        <p:txBody>
          <a:bodyPr wrap="square" rtlCol="0">
            <a:spAutoFit/>
          </a:bodyPr>
          <a:lstStyle/>
          <a:p>
            <a:pPr algn="ctr"/>
            <a:r>
              <a:rPr lang="lv-LV" sz="1400" b="1" dirty="0">
                <a:latin typeface="Arial" panose="020B0604020202020204" pitchFamily="34" charset="0"/>
                <a:cs typeface="Arial" panose="020B0604020202020204" pitchFamily="34" charset="0"/>
              </a:rPr>
              <a:t>B6. Ņemot vērā jūsu zināšanas par šo iniciatīvu, cik lielā mērā Jūs / Jūsu uzņēmums esat apmierināti ar iniciatīvu MVU fondu “Idejas stiprākam uzņēmumam”?</a:t>
            </a:r>
            <a:endParaRPr lang="lv-LV" sz="1400" noProof="1">
              <a:latin typeface="Arial" panose="020B0604020202020204" pitchFamily="34" charset="0"/>
              <a:cs typeface="Arial" panose="020B0604020202020204" pitchFamily="34" charset="0"/>
            </a:endParaRPr>
          </a:p>
        </p:txBody>
      </p:sp>
      <p:sp>
        <p:nvSpPr>
          <p:cNvPr id="10" name="TextBox 9"/>
          <p:cNvSpPr txBox="1"/>
          <p:nvPr/>
        </p:nvSpPr>
        <p:spPr>
          <a:xfrm>
            <a:off x="2546697" y="6025975"/>
            <a:ext cx="7215446" cy="400110"/>
          </a:xfrm>
          <a:prstGeom prst="rect">
            <a:avLst/>
          </a:prstGeom>
          <a:noFill/>
        </p:spPr>
        <p:txBody>
          <a:bodyPr wrap="square" rtlCol="0">
            <a:spAutoFit/>
          </a:bodyPr>
          <a:lstStyle/>
          <a:p>
            <a:pPr algn="ctr"/>
            <a:r>
              <a:rPr lang="lv-LV" sz="1000" i="1" noProof="1">
                <a:latin typeface="Arial" panose="020B0604020202020204" pitchFamily="34" charset="0"/>
                <a:cs typeface="Arial" panose="020B0604020202020204" pitchFamily="34" charset="0"/>
              </a:rPr>
              <a:t>Bāze: respondenti, kuri kopumā zina par Eiropas Komisijas un EUIPO iniciatīvu  MVU fonds “Idejas stiprākam uzņēmumam” (SME </a:t>
            </a:r>
            <a:r>
              <a:rPr lang="lv-LV" sz="1000" i="1" noProof="1">
                <a:latin typeface="Arial" panose="020B0604020202020204" pitchFamily="34" charset="0"/>
                <a:cs typeface="Arial" panose="020B0604020202020204" pitchFamily="34" charset="0"/>
              </a:rPr>
              <a:t>Fund</a:t>
            </a:r>
            <a:r>
              <a:rPr lang="lv-LV" sz="1000" i="1" noProof="1" smtClean="0">
                <a:latin typeface="Arial" panose="020B0604020202020204" pitchFamily="34" charset="0"/>
                <a:cs typeface="Arial" panose="020B0604020202020204" pitchFamily="34" charset="0"/>
              </a:rPr>
              <a:t>), </a:t>
            </a:r>
            <a:r>
              <a:rPr lang="lv-LV" sz="1000" i="1" noProof="1">
                <a:latin typeface="Arial" panose="020B0604020202020204" pitchFamily="34" charset="0"/>
                <a:cs typeface="Arial" panose="020B0604020202020204" pitchFamily="34" charset="0"/>
              </a:rPr>
              <a:t>(skatīt «n=» grafikā)</a:t>
            </a:r>
          </a:p>
        </p:txBody>
      </p:sp>
      <p:graphicFrame>
        <p:nvGraphicFramePr>
          <p:cNvPr id="8" name="Chart 7">
            <a:extLst>
              <a:ext uri="{FF2B5EF4-FFF2-40B4-BE49-F238E27FC236}">
                <a16:creationId xmlns:xdr="http://schemas.openxmlformats.org/drawingml/2006/spreadsheetDrawing" xmlns="" xmlns:a16="http://schemas.microsoft.com/office/drawing/2014/main" xmlns:lc="http://schemas.openxmlformats.org/drawingml/2006/lockedCanvas" id="{4E795365-F971-404F-8001-8FA9AF224327}"/>
              </a:ext>
            </a:extLst>
          </p:cNvPr>
          <p:cNvGraphicFramePr>
            <a:graphicFrameLocks/>
          </p:cNvGraphicFramePr>
          <p:nvPr>
            <p:extLst>
              <p:ext uri="{D42A27DB-BD31-4B8C-83A1-F6EECF244321}">
                <p14:modId xmlns:p14="http://schemas.microsoft.com/office/powerpoint/2010/main" val="2061103567"/>
              </p:ext>
            </p:extLst>
          </p:nvPr>
        </p:nvGraphicFramePr>
        <p:xfrm>
          <a:off x="1804987" y="1751580"/>
          <a:ext cx="8582026" cy="393263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9C167178-EF55-485E-AA9E-00B6FD4E37CC}" type="slidenum">
              <a:rPr lang="en-US" smtClean="0"/>
              <a:t>65</a:t>
            </a:fld>
            <a:endParaRPr lang="en-US"/>
          </a:p>
        </p:txBody>
      </p:sp>
    </p:spTree>
    <p:extLst>
      <p:ext uri="{BB962C8B-B14F-4D97-AF65-F5344CB8AC3E}">
        <p14:creationId xmlns:p14="http://schemas.microsoft.com/office/powerpoint/2010/main" val="18638994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7</a:t>
            </a:r>
            <a:r>
              <a:rPr lang="lv-LV" altLang="lv-LV" sz="2400" b="1" noProof="1" smtClean="0">
                <a:solidFill>
                  <a:srgbClr val="840C56"/>
                </a:solidFill>
                <a:latin typeface="Arial" panose="020B0604020202020204" pitchFamily="34" charset="0"/>
                <a:cs typeface="Arial" panose="020B0604020202020204" pitchFamily="34" charset="0"/>
              </a:rPr>
              <a:t>.3. MVU fonda vērtējums</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611350" y="724756"/>
            <a:ext cx="11418502" cy="523220"/>
          </a:xfrm>
          <a:prstGeom prst="rect">
            <a:avLst/>
          </a:prstGeom>
          <a:noFill/>
        </p:spPr>
        <p:txBody>
          <a:bodyPr wrap="square" rtlCol="0">
            <a:spAutoFit/>
          </a:bodyPr>
          <a:lstStyle/>
          <a:p>
            <a:pPr algn="ctr"/>
            <a:r>
              <a:rPr lang="lv-LV" sz="1400" b="1" dirty="0">
                <a:latin typeface="Arial" panose="020B0604020202020204" pitchFamily="34" charset="0"/>
                <a:cs typeface="Arial" panose="020B0604020202020204" pitchFamily="34" charset="0"/>
              </a:rPr>
              <a:t>B6. Ņemot vērā jūsu zināšanas par šo iniciatīvu, cik lielā mērā Jūs / Jūsu uzņēmums esat apmierināti ar iniciatīvu MVU fondu “Idejas stiprākam uzņēmumam”?</a:t>
            </a:r>
            <a:endParaRPr lang="lv-LV" sz="1400" noProof="1">
              <a:latin typeface="Arial" panose="020B0604020202020204" pitchFamily="34" charset="0"/>
              <a:cs typeface="Arial" panose="020B0604020202020204" pitchFamily="34" charset="0"/>
            </a:endParaRPr>
          </a:p>
        </p:txBody>
      </p:sp>
      <p:sp>
        <p:nvSpPr>
          <p:cNvPr id="10" name="TextBox 9"/>
          <p:cNvSpPr txBox="1"/>
          <p:nvPr/>
        </p:nvSpPr>
        <p:spPr>
          <a:xfrm>
            <a:off x="2546697" y="6025975"/>
            <a:ext cx="7215446" cy="400110"/>
          </a:xfrm>
          <a:prstGeom prst="rect">
            <a:avLst/>
          </a:prstGeom>
          <a:noFill/>
        </p:spPr>
        <p:txBody>
          <a:bodyPr wrap="square" rtlCol="0">
            <a:spAutoFit/>
          </a:bodyPr>
          <a:lstStyle/>
          <a:p>
            <a:pPr algn="ctr"/>
            <a:r>
              <a:rPr lang="lv-LV" sz="1000" i="1" noProof="1">
                <a:latin typeface="Arial" panose="020B0604020202020204" pitchFamily="34" charset="0"/>
                <a:cs typeface="Arial" panose="020B0604020202020204" pitchFamily="34" charset="0"/>
              </a:rPr>
              <a:t>Bāze: respondenti, kuri kopumā zina par Eiropas Komisijas un EUIPO iniciatīvu  MVU fonds “Idejas stiprākam uzņēmumam” (SME </a:t>
            </a:r>
            <a:r>
              <a:rPr lang="lv-LV" sz="1000" i="1" noProof="1">
                <a:latin typeface="Arial" panose="020B0604020202020204" pitchFamily="34" charset="0"/>
                <a:cs typeface="Arial" panose="020B0604020202020204" pitchFamily="34" charset="0"/>
              </a:rPr>
              <a:t>Fund</a:t>
            </a:r>
            <a:r>
              <a:rPr lang="lv-LV" sz="1000" i="1" noProof="1" smtClean="0">
                <a:latin typeface="Arial" panose="020B0604020202020204" pitchFamily="34" charset="0"/>
                <a:cs typeface="Arial" panose="020B0604020202020204" pitchFamily="34" charset="0"/>
              </a:rPr>
              <a:t>), attiecīgajās grupās </a:t>
            </a:r>
            <a:r>
              <a:rPr lang="lv-LV" sz="1000" i="1" noProof="1">
                <a:latin typeface="Arial" panose="020B0604020202020204" pitchFamily="34" charset="0"/>
                <a:cs typeface="Arial" panose="020B0604020202020204" pitchFamily="34" charset="0"/>
              </a:rPr>
              <a:t>(skatīt «n=» grafikā)</a:t>
            </a:r>
          </a:p>
        </p:txBody>
      </p:sp>
      <p:sp>
        <p:nvSpPr>
          <p:cNvPr id="7" name="TextBox 6"/>
          <p:cNvSpPr txBox="1"/>
          <p:nvPr/>
        </p:nvSpPr>
        <p:spPr>
          <a:xfrm>
            <a:off x="8470726" y="1123292"/>
            <a:ext cx="3559126" cy="584775"/>
          </a:xfrm>
          <a:prstGeom prst="rect">
            <a:avLst/>
          </a:prstGeom>
          <a:noFill/>
        </p:spPr>
        <p:txBody>
          <a:bodyPr wrap="square" rtlCol="0">
            <a:spAutoFit/>
          </a:bodyPr>
          <a:lstStyle/>
          <a:p>
            <a:pPr algn="r"/>
            <a:r>
              <a:rPr lang="lv-LV" sz="1600" b="1" dirty="0" smtClean="0">
                <a:solidFill>
                  <a:srgbClr val="840C56"/>
                </a:solidFill>
                <a:latin typeface="Arial" panose="020B0604020202020204" pitchFamily="34" charset="0"/>
                <a:cs typeface="Arial" panose="020B0604020202020204" pitchFamily="34" charset="0"/>
              </a:rPr>
              <a:t>Respondentu atbildes atkarībā no tā, vai pieder tiesības</a:t>
            </a:r>
            <a:endParaRPr lang="en-US" sz="1600" b="1" dirty="0">
              <a:solidFill>
                <a:srgbClr val="840C56"/>
              </a:solidFill>
              <a:latin typeface="Arial" panose="020B0604020202020204" pitchFamily="34" charset="0"/>
              <a:cs typeface="Arial" panose="020B0604020202020204" pitchFamily="34" charset="0"/>
            </a:endParaRPr>
          </a:p>
        </p:txBody>
      </p:sp>
      <p:graphicFrame>
        <p:nvGraphicFramePr>
          <p:cNvPr id="9" name="Chart 8">
            <a:extLst>
              <a:ext uri="{FF2B5EF4-FFF2-40B4-BE49-F238E27FC236}">
                <a16:creationId xmlns:xdr="http://schemas.openxmlformats.org/drawingml/2006/spreadsheetDrawing" xmlns="" xmlns:a16="http://schemas.microsoft.com/office/drawing/2014/main" xmlns:lc="http://schemas.openxmlformats.org/drawingml/2006/lockedCanvas" id="{EB2C1B97-E3A7-40ED-9BF2-6ACEC089B911}"/>
              </a:ext>
            </a:extLst>
          </p:cNvPr>
          <p:cNvGraphicFramePr>
            <a:graphicFrameLocks/>
          </p:cNvGraphicFramePr>
          <p:nvPr>
            <p:extLst>
              <p:ext uri="{D42A27DB-BD31-4B8C-83A1-F6EECF244321}">
                <p14:modId xmlns:p14="http://schemas.microsoft.com/office/powerpoint/2010/main" val="2657266545"/>
              </p:ext>
            </p:extLst>
          </p:nvPr>
        </p:nvGraphicFramePr>
        <p:xfrm>
          <a:off x="1026694" y="1582292"/>
          <a:ext cx="9785684" cy="4271211"/>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9C167178-EF55-485E-AA9E-00B6FD4E37CC}" type="slidenum">
              <a:rPr lang="en-US" smtClean="0"/>
              <a:t>66</a:t>
            </a:fld>
            <a:endParaRPr lang="en-US"/>
          </a:p>
        </p:txBody>
      </p:sp>
    </p:spTree>
    <p:extLst>
      <p:ext uri="{BB962C8B-B14F-4D97-AF65-F5344CB8AC3E}">
        <p14:creationId xmlns:p14="http://schemas.microsoft.com/office/powerpoint/2010/main" val="12913181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926406" y="2819007"/>
            <a:ext cx="6346178" cy="715089"/>
          </a:xfrm>
          <a:prstGeom prst="roundRect">
            <a:avLst/>
          </a:prstGeom>
          <a:noFill/>
          <a:ln w="19050">
            <a:solidFill>
              <a:srgbClr val="840C5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lv-LV" altLang="en-US" sz="3600" b="1" noProof="1" smtClean="0">
                <a:solidFill>
                  <a:srgbClr val="840C56"/>
                </a:solidFill>
                <a:latin typeface="Arial" panose="020B0604020202020204" pitchFamily="34" charset="0"/>
                <a:cs typeface="Arial" panose="020B0604020202020204" pitchFamily="34" charset="0"/>
              </a:rPr>
              <a:t>Pielikums</a:t>
            </a:r>
            <a:endParaRPr lang="lv-LV" altLang="en-US" sz="2400" b="1" noProof="1">
              <a:solidFill>
                <a:srgbClr val="840C56"/>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A322A9DF-08DC-4EC6-A808-D3901E9DB9F5}" type="slidenum">
              <a:rPr lang="en-US" smtClean="0"/>
              <a:t>67</a:t>
            </a:fld>
            <a:endParaRPr lang="en-US"/>
          </a:p>
        </p:txBody>
      </p:sp>
    </p:spTree>
    <p:extLst>
      <p:ext uri="{BB962C8B-B14F-4D97-AF65-F5344CB8AC3E}">
        <p14:creationId xmlns:p14="http://schemas.microsoft.com/office/powerpoint/2010/main" val="15108382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Aptaujas anketa (1)</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12" name="Slide Number Placeholder 11"/>
          <p:cNvSpPr>
            <a:spLocks noGrp="1"/>
          </p:cNvSpPr>
          <p:nvPr>
            <p:ph type="sldNum" sz="quarter" idx="12"/>
          </p:nvPr>
        </p:nvSpPr>
        <p:spPr/>
        <p:txBody>
          <a:bodyPr/>
          <a:lstStyle/>
          <a:p>
            <a:fld id="{A322A9DF-08DC-4EC6-A808-D3901E9DB9F5}" type="slidenum">
              <a:rPr lang="en-US" smtClean="0"/>
              <a:t>68</a:t>
            </a:fld>
            <a:endParaRPr lang="en-US"/>
          </a:p>
        </p:txBody>
      </p:sp>
      <p:pic>
        <p:nvPicPr>
          <p:cNvPr id="13" name="Picture 12"/>
          <p:cNvPicPr>
            <a:picLocks noChangeAspect="1"/>
          </p:cNvPicPr>
          <p:nvPr/>
        </p:nvPicPr>
        <p:blipFill>
          <a:blip r:embed="rId3"/>
          <a:stretch>
            <a:fillRect/>
          </a:stretch>
        </p:blipFill>
        <p:spPr>
          <a:xfrm>
            <a:off x="264813" y="957596"/>
            <a:ext cx="5827658" cy="5398754"/>
          </a:xfrm>
          <a:prstGeom prst="rect">
            <a:avLst/>
          </a:prstGeom>
        </p:spPr>
      </p:pic>
      <p:pic>
        <p:nvPicPr>
          <p:cNvPr id="14" name="Picture 13"/>
          <p:cNvPicPr>
            <a:picLocks noChangeAspect="1"/>
          </p:cNvPicPr>
          <p:nvPr/>
        </p:nvPicPr>
        <p:blipFill>
          <a:blip r:embed="rId4"/>
          <a:stretch>
            <a:fillRect/>
          </a:stretch>
        </p:blipFill>
        <p:spPr>
          <a:xfrm>
            <a:off x="6092471" y="976925"/>
            <a:ext cx="4960540" cy="5767729"/>
          </a:xfrm>
          <a:prstGeom prst="rect">
            <a:avLst/>
          </a:prstGeom>
        </p:spPr>
      </p:pic>
    </p:spTree>
    <p:extLst>
      <p:ext uri="{BB962C8B-B14F-4D97-AF65-F5344CB8AC3E}">
        <p14:creationId xmlns:p14="http://schemas.microsoft.com/office/powerpoint/2010/main" val="5427512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Aptaujas anketa (2)</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6" name="Slide Number Placeholder 5"/>
          <p:cNvSpPr>
            <a:spLocks noGrp="1"/>
          </p:cNvSpPr>
          <p:nvPr>
            <p:ph type="sldNum" sz="quarter" idx="12"/>
          </p:nvPr>
        </p:nvSpPr>
        <p:spPr/>
        <p:txBody>
          <a:bodyPr/>
          <a:lstStyle/>
          <a:p>
            <a:fld id="{A322A9DF-08DC-4EC6-A808-D3901E9DB9F5}" type="slidenum">
              <a:rPr lang="en-US" smtClean="0"/>
              <a:t>69</a:t>
            </a:fld>
            <a:endParaRPr lang="en-US"/>
          </a:p>
        </p:txBody>
      </p:sp>
      <p:pic>
        <p:nvPicPr>
          <p:cNvPr id="7" name="Picture 6"/>
          <p:cNvPicPr>
            <a:picLocks noChangeAspect="1"/>
          </p:cNvPicPr>
          <p:nvPr/>
        </p:nvPicPr>
        <p:blipFill>
          <a:blip r:embed="rId3"/>
          <a:stretch>
            <a:fillRect/>
          </a:stretch>
        </p:blipFill>
        <p:spPr>
          <a:xfrm>
            <a:off x="160420" y="976925"/>
            <a:ext cx="5308255" cy="5744550"/>
          </a:xfrm>
          <a:prstGeom prst="rect">
            <a:avLst/>
          </a:prstGeom>
        </p:spPr>
      </p:pic>
      <p:pic>
        <p:nvPicPr>
          <p:cNvPr id="8" name="Picture 7"/>
          <p:cNvPicPr>
            <a:picLocks noChangeAspect="1"/>
          </p:cNvPicPr>
          <p:nvPr/>
        </p:nvPicPr>
        <p:blipFill>
          <a:blip r:embed="rId4"/>
          <a:stretch>
            <a:fillRect/>
          </a:stretch>
        </p:blipFill>
        <p:spPr>
          <a:xfrm>
            <a:off x="5593897" y="976925"/>
            <a:ext cx="5507239" cy="5803900"/>
          </a:xfrm>
          <a:prstGeom prst="rect">
            <a:avLst/>
          </a:prstGeom>
        </p:spPr>
      </p:pic>
    </p:spTree>
    <p:extLst>
      <p:ext uri="{BB962C8B-B14F-4D97-AF65-F5344CB8AC3E}">
        <p14:creationId xmlns:p14="http://schemas.microsoft.com/office/powerpoint/2010/main" val="1487164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4324039" y="180000"/>
            <a:ext cx="3600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Galvenie secinājumi (1)</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3" name="TextBox 2"/>
          <p:cNvSpPr txBox="1"/>
          <p:nvPr/>
        </p:nvSpPr>
        <p:spPr>
          <a:xfrm>
            <a:off x="770021" y="862610"/>
            <a:ext cx="5598694" cy="6001643"/>
          </a:xfrm>
          <a:prstGeom prst="rect">
            <a:avLst/>
          </a:prstGeom>
          <a:noFill/>
        </p:spPr>
        <p:txBody>
          <a:bodyPr wrap="square" rtlCol="0">
            <a:spAutoFit/>
          </a:bodyPr>
          <a:lstStyle/>
          <a:p>
            <a:pPr marL="228600" indent="-228600" algn="just">
              <a:buAutoNum type="arabicPeriod"/>
            </a:pPr>
            <a:r>
              <a:rPr lang="lv-LV" sz="1200" b="1" dirty="0" smtClean="0">
                <a:solidFill>
                  <a:srgbClr val="840C56"/>
                </a:solidFill>
                <a:latin typeface="Arial" panose="020B0604020202020204" pitchFamily="34" charset="0"/>
                <a:cs typeface="Arial" panose="020B0604020202020204" pitchFamily="34" charset="0"/>
              </a:rPr>
              <a:t>Informētība un uzskati par rūpniecisko īpašumu un tā </a:t>
            </a:r>
            <a:r>
              <a:rPr lang="lv-LV" sz="1200" b="1" dirty="0" smtClean="0">
                <a:solidFill>
                  <a:srgbClr val="840C56"/>
                </a:solidFill>
                <a:latin typeface="Arial" panose="020B0604020202020204" pitchFamily="34" charset="0"/>
                <a:cs typeface="Arial" panose="020B0604020202020204" pitchFamily="34" charset="0"/>
              </a:rPr>
              <a:t>aizsardzību</a:t>
            </a:r>
          </a:p>
          <a:p>
            <a:pPr algn="just"/>
            <a:r>
              <a:rPr lang="lv-LV" sz="1200" b="1" dirty="0" smtClean="0">
                <a:latin typeface="Arial" panose="020B0604020202020204" pitchFamily="34" charset="0"/>
                <a:cs typeface="Arial" panose="020B0604020202020204" pitchFamily="34" charset="0"/>
              </a:rPr>
              <a:t>1.1. Informētība par rūpnieciskā īpašuma aizsardzību</a:t>
            </a:r>
            <a:endParaRPr lang="lv-LV" sz="1200" b="1" dirty="0" smtClean="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lv-LV" sz="1200" dirty="0" smtClean="0">
                <a:latin typeface="Arial" panose="020B0604020202020204" pitchFamily="34" charset="0"/>
                <a:cs typeface="Arial" panose="020B0604020202020204" pitchFamily="34" charset="0"/>
              </a:rPr>
              <a:t>Pārliecinoši lielākā daļa respondentu (73%) ir dzirdējuši kaut ko par intelektuālo īpašumu un tā aizsardzības veidiem. 13% norādījuši, ka nav dzirdējuši, savukārt 14% nav atbildes uz šo jautājumu (izvēlējušies atbildi </a:t>
            </a:r>
            <a:r>
              <a:rPr lang="lv-LV" sz="1200" dirty="0" smtClean="0">
                <a:latin typeface="Arial" panose="020B0604020202020204" pitchFamily="34" charset="0"/>
                <a:cs typeface="Arial" panose="020B0604020202020204" pitchFamily="34" charset="0"/>
              </a:rPr>
              <a:t>«grūti </a:t>
            </a:r>
            <a:r>
              <a:rPr lang="lv-LV" sz="1200" dirty="0" smtClean="0">
                <a:latin typeface="Arial" panose="020B0604020202020204" pitchFamily="34" charset="0"/>
                <a:cs typeface="Arial" panose="020B0604020202020204" pitchFamily="34" charset="0"/>
              </a:rPr>
              <a:t>pateikt</a:t>
            </a:r>
            <a:r>
              <a:rPr lang="lv-LV" sz="1200" dirty="0" smtClean="0">
                <a:latin typeface="Arial" panose="020B0604020202020204" pitchFamily="34" charset="0"/>
                <a:cs typeface="Arial" panose="020B0604020202020204" pitchFamily="34" charset="0"/>
              </a:rPr>
              <a:t>»). </a:t>
            </a:r>
            <a:endParaRPr lang="lv-LV" sz="1200" dirty="0" smtClean="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lv-LV" sz="1200" dirty="0" smtClean="0">
                <a:latin typeface="Arial" panose="020B0604020202020204" pitchFamily="34" charset="0"/>
                <a:cs typeface="Arial" panose="020B0604020202020204" pitchFamily="34" charset="0"/>
              </a:rPr>
              <a:t>Vairāk kā puse respondentu (64%) norādījuši, ka rūpnieciskais īpašums, viņuprāt, ietver tiesības, kas saistītas ar izgudrojumu un produktu aizsardzību. Aptuveni ceturtā daļa respondentu (27%) norādījuši, ka rūpnieciskais īpašums ietver ekskluzīvas tiesības, kas palīdz cīnīties pret savu ideju kopēšanu, un aptuveni tikpat liela respondentu daļa (22%) norāda, ka rūpnieciskais īpašums ir ideju un inovāciju attīstības instruments. 9% šķiet, ka tā ir mākslas un literāro darbu aizsardzības forma, savukārt aptuveni piektdaļa respondentu (21%) nezina, ko ietver rūpnieciskais īpašums. </a:t>
            </a:r>
            <a:endParaRPr lang="lv-LV" sz="1200" dirty="0" smtClean="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lv-LV" sz="1200" dirty="0" smtClean="0">
                <a:latin typeface="Arial" panose="020B0604020202020204" pitchFamily="34" charset="0"/>
                <a:cs typeface="Arial" panose="020B0604020202020204" pitchFamily="34" charset="0"/>
              </a:rPr>
              <a:t>Salīdzinot ar iepriekš veikto pētījumu rezultātiem, nedaudz samazinājies to respondentu skaits, kuri atzīst, ka nezina, ko ietver rūpnieciskais īpašums, attiecīgi, 2019. gadā šādi norādījuši 31% respondentu, bet 2022. gadā – 33% respondentu. </a:t>
            </a:r>
          </a:p>
          <a:p>
            <a:pPr algn="just"/>
            <a:r>
              <a:rPr lang="lv-LV" sz="1200" b="1" dirty="0" smtClean="0">
                <a:latin typeface="Arial" panose="020B0604020202020204" pitchFamily="34" charset="0"/>
                <a:cs typeface="Arial" panose="020B0604020202020204" pitchFamily="34" charset="0"/>
              </a:rPr>
              <a:t>1.2. Zināšanu rūpnieciskā īpašuma aizsardzības jomā vērtējums</a:t>
            </a:r>
            <a:endParaRPr lang="lv-LV" sz="1200" b="1" dirty="0" smtClean="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lv-LV" sz="1200" dirty="0" smtClean="0">
                <a:latin typeface="Arial" panose="020B0604020202020204" pitchFamily="34" charset="0"/>
                <a:cs typeface="Arial" panose="020B0604020202020204" pitchFamily="34" charset="0"/>
              </a:rPr>
              <a:t>Salīdzinot ar iepriekš veikto pētījumu rezultātiem, nedaudz ir pieaudzis to respondentu skaits, kuri savas zināšanas rūpnieciskā īpašuma aizsardzības jomā vērtē kā kopumā sliktas: 2019. gadā tādi bija 49% respondentu, 2022. gadā 46% un 2024. gadā 54% respondentu. Kā kopumā labas savas zināšanas šogad vērtē 7% respondentu, savukārt 24% savas zināšanas vērtē kā vidējas, un 17% nespēj novērtēt savu zināšanu līmeni (atzīmējuši «grūti pateikt»).</a:t>
            </a:r>
          </a:p>
          <a:p>
            <a:pPr marL="171450" indent="-171450" algn="just">
              <a:buFont typeface="Arial" panose="020B0604020202020204" pitchFamily="34" charset="0"/>
              <a:buChar char="•"/>
            </a:pPr>
            <a:r>
              <a:rPr lang="lv-LV" sz="1200" dirty="0" smtClean="0">
                <a:latin typeface="Arial" panose="020B0604020202020204" pitchFamily="34" charset="0"/>
                <a:cs typeface="Arial" panose="020B0604020202020204" pitchFamily="34" charset="0"/>
              </a:rPr>
              <a:t>Respondenti</a:t>
            </a:r>
            <a:r>
              <a:rPr lang="lv-LV" sz="1200" dirty="0" smtClean="0">
                <a:latin typeface="Arial" panose="020B0604020202020204" pitchFamily="34" charset="0"/>
                <a:cs typeface="Arial" panose="020B0604020202020204" pitchFamily="34" charset="0"/>
              </a:rPr>
              <a:t>, kuru īpašumā ir reģistrētas tiesības uz uzņēmuma rīcībā esošajiem rūpnieciskā īpašuma objektiem, savas zināšanas </a:t>
            </a:r>
            <a:r>
              <a:rPr lang="lv-LV" sz="1200" dirty="0" smtClean="0">
                <a:latin typeface="Arial" panose="020B0604020202020204" pitchFamily="34" charset="0"/>
                <a:cs typeface="Arial" panose="020B0604020202020204" pitchFamily="34" charset="0"/>
              </a:rPr>
              <a:t>vērtē </a:t>
            </a:r>
            <a:r>
              <a:rPr lang="lv-LV" sz="1200" dirty="0" smtClean="0">
                <a:latin typeface="Arial" panose="020B0604020202020204" pitchFamily="34" charset="0"/>
                <a:cs typeface="Arial" panose="020B0604020202020204" pitchFamily="34" charset="0"/>
              </a:rPr>
              <a:t>augstāk par respondentiem, kuriem šādu tiesību īpašumā </a:t>
            </a:r>
            <a:r>
              <a:rPr lang="lv-LV" sz="1200" dirty="0" smtClean="0">
                <a:latin typeface="Arial" panose="020B0604020202020204" pitchFamily="34" charset="0"/>
                <a:cs typeface="Arial" panose="020B0604020202020204" pitchFamily="34" charset="0"/>
              </a:rPr>
              <a:t>nav, attiecīgi </a:t>
            </a:r>
            <a:r>
              <a:rPr lang="lv-LV" sz="1200" dirty="0" smtClean="0">
                <a:latin typeface="Arial" panose="020B0604020202020204" pitchFamily="34" charset="0"/>
                <a:cs typeface="Arial" panose="020B0604020202020204" pitchFamily="34" charset="0"/>
              </a:rPr>
              <a:t>15% </a:t>
            </a:r>
            <a:r>
              <a:rPr lang="lv-LV" sz="1200" dirty="0" smtClean="0">
                <a:latin typeface="Arial" panose="020B0604020202020204" pitchFamily="34" charset="0"/>
                <a:cs typeface="Arial" panose="020B0604020202020204" pitchFamily="34" charset="0"/>
              </a:rPr>
              <a:t>respondentu</a:t>
            </a:r>
            <a:r>
              <a:rPr lang="lv-LV" sz="1200" dirty="0" smtClean="0">
                <a:latin typeface="Arial" panose="020B0604020202020204" pitchFamily="34" charset="0"/>
                <a:cs typeface="Arial" panose="020B0604020202020204" pitchFamily="34" charset="0"/>
              </a:rPr>
              <a:t>, kuru īpašumā ir tiesības, savas zināšanas vērtē kā kopumā labas, taču </a:t>
            </a:r>
            <a:r>
              <a:rPr lang="lv-LV" sz="1200" dirty="0" smtClean="0">
                <a:latin typeface="Arial" panose="020B0604020202020204" pitchFamily="34" charset="0"/>
                <a:cs typeface="Arial" panose="020B0604020202020204" pitchFamily="34" charset="0"/>
              </a:rPr>
              <a:t>no respondentiem, kuriem šādu tiesību nav, tikai </a:t>
            </a:r>
            <a:r>
              <a:rPr lang="lv-LV" sz="1200" dirty="0" smtClean="0">
                <a:latin typeface="Arial" panose="020B0604020202020204" pitchFamily="34" charset="0"/>
                <a:cs typeface="Arial" panose="020B0604020202020204" pitchFamily="34" charset="0"/>
              </a:rPr>
              <a:t>4% </a:t>
            </a:r>
            <a:r>
              <a:rPr lang="lv-LV" sz="1200" dirty="0" smtClean="0">
                <a:latin typeface="Arial" panose="020B0604020202020204" pitchFamily="34" charset="0"/>
                <a:cs typeface="Arial" panose="020B0604020202020204" pitchFamily="34" charset="0"/>
              </a:rPr>
              <a:t>savas </a:t>
            </a:r>
            <a:r>
              <a:rPr lang="lv-LV" sz="1200" dirty="0" smtClean="0">
                <a:latin typeface="Arial" panose="020B0604020202020204" pitchFamily="34" charset="0"/>
                <a:cs typeface="Arial" panose="020B0604020202020204" pitchFamily="34" charset="0"/>
              </a:rPr>
              <a:t>zināšanas vērtē kā kopumā </a:t>
            </a:r>
            <a:r>
              <a:rPr lang="lv-LV" sz="1200" dirty="0" smtClean="0">
                <a:latin typeface="Arial" panose="020B0604020202020204" pitchFamily="34" charset="0"/>
                <a:cs typeface="Arial" panose="020B0604020202020204" pitchFamily="34" charset="0"/>
              </a:rPr>
              <a:t>labas.</a:t>
            </a:r>
            <a:endParaRPr lang="en-US" sz="1200" dirty="0">
              <a:latin typeface="Arial" panose="020B0604020202020204" pitchFamily="34" charset="0"/>
              <a:cs typeface="Arial" panose="020B0604020202020204" pitchFamily="34" charset="0"/>
            </a:endParaRPr>
          </a:p>
        </p:txBody>
      </p:sp>
      <p:sp>
        <p:nvSpPr>
          <p:cNvPr id="5" name="TextBox 4"/>
          <p:cNvSpPr txBox="1"/>
          <p:nvPr/>
        </p:nvSpPr>
        <p:spPr>
          <a:xfrm>
            <a:off x="6368715" y="862610"/>
            <a:ext cx="5598694" cy="6001643"/>
          </a:xfrm>
          <a:prstGeom prst="rect">
            <a:avLst/>
          </a:prstGeom>
          <a:noFill/>
        </p:spPr>
        <p:txBody>
          <a:bodyPr wrap="square" rtlCol="0">
            <a:spAutoFit/>
          </a:bodyPr>
          <a:lstStyle/>
          <a:p>
            <a:pPr algn="just"/>
            <a:r>
              <a:rPr lang="lv-LV" sz="1200" b="1" dirty="0" smtClean="0">
                <a:latin typeface="Arial" panose="020B0604020202020204" pitchFamily="34" charset="0"/>
                <a:cs typeface="Arial" panose="020B0604020202020204" pitchFamily="34" charset="0"/>
              </a:rPr>
              <a:t>1.3. Informācijas avoti par rūpnieciskā īpašuma aizsardzības jautājumiem</a:t>
            </a:r>
          </a:p>
          <a:p>
            <a:pPr marL="171450" indent="-171450" algn="just">
              <a:buFont typeface="Arial" panose="020B0604020202020204" pitchFamily="34" charset="0"/>
              <a:buChar char="•"/>
            </a:pPr>
            <a:r>
              <a:rPr lang="lv-LV" sz="1200" dirty="0" smtClean="0">
                <a:latin typeface="Arial" panose="020B0604020202020204" pitchFamily="34" charset="0"/>
                <a:cs typeface="Arial" panose="020B0604020202020204" pitchFamily="34" charset="0"/>
              </a:rPr>
              <a:t>Visbiežāk </a:t>
            </a:r>
            <a:r>
              <a:rPr lang="lv-LV" sz="1200" dirty="0" smtClean="0">
                <a:latin typeface="Arial" panose="020B0604020202020204" pitchFamily="34" charset="0"/>
                <a:cs typeface="Arial" panose="020B0604020202020204" pitchFamily="34" charset="0"/>
              </a:rPr>
              <a:t>respondenti uzskata, ka informāciju par rūpniecisko īpašumu var saņemt Patentu valdē – šo atbilžu variantu atzīmējuši aptuveni puse (52%) respondentu. Pārējās iestādes atzīmētas retāk, attiecīgi, Latvijas investīciju un attīstība aģentūra – 21%, Biznesa inkubators – 12%, Ekonomikas ministrija – 11%. Pārējās nosauktās iestādes nav sasniegušas 10% slieksni, taču aptuveni trešdaļa respondentu šajā jautājumā norādījuši, ka viņiem nav atbildes </a:t>
            </a:r>
            <a:r>
              <a:rPr lang="lv-LV" sz="1200" dirty="0" smtClean="0">
                <a:latin typeface="Arial" panose="020B0604020202020204" pitchFamily="34" charset="0"/>
                <a:cs typeface="Arial" panose="020B0604020202020204" pitchFamily="34" charset="0"/>
              </a:rPr>
              <a:t>(«grūti </a:t>
            </a:r>
            <a:r>
              <a:rPr lang="lv-LV" sz="1200" dirty="0" smtClean="0">
                <a:latin typeface="Arial" panose="020B0604020202020204" pitchFamily="34" charset="0"/>
                <a:cs typeface="Arial" panose="020B0604020202020204" pitchFamily="34" charset="0"/>
              </a:rPr>
              <a:t>pateikt»). </a:t>
            </a:r>
            <a:endParaRPr lang="lv-LV" sz="1200" dirty="0" smtClean="0">
              <a:latin typeface="Arial" panose="020B0604020202020204" pitchFamily="34" charset="0"/>
              <a:cs typeface="Arial" panose="020B0604020202020204" pitchFamily="34" charset="0"/>
            </a:endParaRPr>
          </a:p>
          <a:p>
            <a:pPr algn="just"/>
            <a:r>
              <a:rPr lang="lv-LV" sz="1200" b="1" dirty="0" smtClean="0">
                <a:latin typeface="Arial" panose="020B0604020202020204" pitchFamily="34" charset="0"/>
                <a:cs typeface="Arial" panose="020B0604020202020204" pitchFamily="34" charset="0"/>
              </a:rPr>
              <a:t>1.4. Priekšstats par Patentu valdes funkcijām</a:t>
            </a:r>
            <a:endParaRPr lang="lv-LV" sz="1200" b="1" dirty="0" smtClean="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lv-LV" sz="1200" dirty="0" smtClean="0">
                <a:latin typeface="Arial" panose="020B0604020202020204" pitchFamily="34" charset="0"/>
                <a:cs typeface="Arial" panose="020B0604020202020204" pitchFamily="34" charset="0"/>
              </a:rPr>
              <a:t>Lielākā daļa respondentu uzskata, ka Patentu valdes funkcijas ir  reģistrēt preču zīmes un dizainparaugus (71%), kā arī piešķirt patentus (66%). Mazāk kā puse respondentu (42%) uzskata, ka </a:t>
            </a:r>
            <a:r>
              <a:rPr lang="lv-LV" sz="1200" dirty="0" smtClean="0">
                <a:latin typeface="Arial" panose="020B0604020202020204" pitchFamily="34" charset="0"/>
                <a:cs typeface="Arial" panose="020B0604020202020204" pitchFamily="34" charset="0"/>
              </a:rPr>
              <a:t> </a:t>
            </a:r>
            <a:r>
              <a:rPr lang="lv-LV" sz="1200" dirty="0" smtClean="0">
                <a:latin typeface="Arial" panose="020B0604020202020204" pitchFamily="34" charset="0"/>
                <a:cs typeface="Arial" panose="020B0604020202020204" pitchFamily="34" charset="0"/>
              </a:rPr>
              <a:t>Patentu valdes </a:t>
            </a:r>
            <a:r>
              <a:rPr lang="lv-LV" sz="1200" dirty="0" smtClean="0">
                <a:latin typeface="Arial" panose="020B0604020202020204" pitchFamily="34" charset="0"/>
                <a:cs typeface="Arial" panose="020B0604020202020204" pitchFamily="34" charset="0"/>
              </a:rPr>
              <a:t>funkcija </a:t>
            </a:r>
            <a:r>
              <a:rPr lang="lv-LV" sz="1200" dirty="0" smtClean="0">
                <a:latin typeface="Arial" panose="020B0604020202020204" pitchFamily="34" charset="0"/>
                <a:cs typeface="Arial" panose="020B0604020202020204" pitchFamily="34" charset="0"/>
              </a:rPr>
              <a:t>ir uzraudzīt intelektuālā īpašuma tiesību  pārkāpumus. 29% respondenti kā Patentu valdes funkciju norāda sabiedrības informēšanu par intelektuālo īpašumu. 14% respondentu atzīst, ka nezina, kuras ir Patentu valdes funkcijas.</a:t>
            </a:r>
          </a:p>
          <a:p>
            <a:pPr marL="171450" indent="-171450" algn="just">
              <a:buFont typeface="Arial" panose="020B0604020202020204" pitchFamily="34" charset="0"/>
              <a:buChar char="•"/>
            </a:pPr>
            <a:r>
              <a:rPr lang="lv-LV" sz="1200" dirty="0" smtClean="0">
                <a:latin typeface="Arial" panose="020B0604020202020204" pitchFamily="34" charset="0"/>
                <a:cs typeface="Arial" panose="020B0604020202020204" pitchFamily="34" charset="0"/>
              </a:rPr>
              <a:t>Aptuveni puse respondentu (52%) uzskata, ka iestādes nosaukums «Patentu valde» atspoguļo galvenās iestādes darbības jomas. Aptuveni trešdaļai respondentu (31%) nav atbildes uz šo jautājumu </a:t>
            </a:r>
            <a:r>
              <a:rPr lang="lv-LV" sz="1200" dirty="0" smtClean="0">
                <a:latin typeface="Arial" panose="020B0604020202020204" pitchFamily="34" charset="0"/>
                <a:cs typeface="Arial" panose="020B0604020202020204" pitchFamily="34" charset="0"/>
              </a:rPr>
              <a:t>(«grūti </a:t>
            </a:r>
            <a:r>
              <a:rPr lang="lv-LV" sz="1200" dirty="0" smtClean="0">
                <a:latin typeface="Arial" panose="020B0604020202020204" pitchFamily="34" charset="0"/>
                <a:cs typeface="Arial" panose="020B0604020202020204" pitchFamily="34" charset="0"/>
              </a:rPr>
              <a:t>pateikt»), savukārt gandrīz piektā daļa (17%) uzskata, ka nosaukums neatspoguļo galvenās iestādes darbības jomas. </a:t>
            </a:r>
            <a:endParaRPr lang="lv-LV" sz="1200" dirty="0" smtClean="0">
              <a:latin typeface="Arial" panose="020B0604020202020204" pitchFamily="34" charset="0"/>
              <a:cs typeface="Arial" panose="020B0604020202020204" pitchFamily="34" charset="0"/>
            </a:endParaRPr>
          </a:p>
          <a:p>
            <a:pPr algn="just"/>
            <a:r>
              <a:rPr lang="lv-LV" sz="1200" b="1" dirty="0" smtClean="0">
                <a:latin typeface="Arial" panose="020B0604020202020204" pitchFamily="34" charset="0"/>
                <a:cs typeface="Arial" panose="020B0604020202020204" pitchFamily="34" charset="0"/>
              </a:rPr>
              <a:t>1.5. Uzskati par rūpnieciskā īpašuma aizsardzību</a:t>
            </a:r>
            <a:endParaRPr lang="lv-LV" sz="1200" b="1" dirty="0" smtClean="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lv-LV" sz="1200" dirty="0" smtClean="0">
                <a:latin typeface="Arial" panose="020B0604020202020204" pitchFamily="34" charset="0"/>
                <a:cs typeface="Arial" panose="020B0604020202020204" pitchFamily="34" charset="0"/>
              </a:rPr>
              <a:t>45% respondentu kopumā piekrīt apgalvojumam, ka rūpnieciskā īpašuma aizsardzība ir sarežģīts process. </a:t>
            </a:r>
            <a:r>
              <a:rPr lang="lv-LV" sz="1200" dirty="0" smtClean="0">
                <a:latin typeface="Arial" panose="020B0604020202020204" pitchFamily="34" charset="0"/>
                <a:cs typeface="Arial" panose="020B0604020202020204" pitchFamily="34" charset="0"/>
              </a:rPr>
              <a:t>11</a:t>
            </a:r>
            <a:r>
              <a:rPr lang="lv-LV" sz="1200" dirty="0" smtClean="0">
                <a:latin typeface="Arial" panose="020B0604020202020204" pitchFamily="34" charset="0"/>
                <a:cs typeface="Arial" panose="020B0604020202020204" pitchFamily="34" charset="0"/>
              </a:rPr>
              <a:t>% ir tādi, </a:t>
            </a:r>
            <a:r>
              <a:rPr lang="lv-LV" sz="1200" dirty="0" smtClean="0">
                <a:latin typeface="Arial" panose="020B0604020202020204" pitchFamily="34" charset="0"/>
                <a:cs typeface="Arial" panose="020B0604020202020204" pitchFamily="34" charset="0"/>
              </a:rPr>
              <a:t>kuri </a:t>
            </a:r>
            <a:r>
              <a:rPr lang="lv-LV" sz="1200" dirty="0" smtClean="0">
                <a:latin typeface="Arial" panose="020B0604020202020204" pitchFamily="34" charset="0"/>
                <a:cs typeface="Arial" panose="020B0604020202020204" pitchFamily="34" charset="0"/>
              </a:rPr>
              <a:t>šim </a:t>
            </a:r>
            <a:r>
              <a:rPr lang="lv-LV" sz="1200" dirty="0" smtClean="0">
                <a:latin typeface="Arial" panose="020B0604020202020204" pitchFamily="34" charset="0"/>
                <a:cs typeface="Arial" panose="020B0604020202020204" pitchFamily="34" charset="0"/>
              </a:rPr>
              <a:t>apgalvojumam kopumā </a:t>
            </a:r>
            <a:r>
              <a:rPr lang="lv-LV" sz="1200" dirty="0" smtClean="0">
                <a:latin typeface="Arial" panose="020B0604020202020204" pitchFamily="34" charset="0"/>
                <a:cs typeface="Arial" panose="020B0604020202020204" pitchFamily="34" charset="0"/>
              </a:rPr>
              <a:t>nepiekrīt. 44% pie šī apgalvojuma norādījuši </a:t>
            </a:r>
            <a:r>
              <a:rPr lang="lv-LV" sz="1200" dirty="0" smtClean="0">
                <a:latin typeface="Arial" panose="020B0604020202020204" pitchFamily="34" charset="0"/>
                <a:cs typeface="Arial" panose="020B0604020202020204" pitchFamily="34" charset="0"/>
              </a:rPr>
              <a:t>«grūti </a:t>
            </a:r>
            <a:r>
              <a:rPr lang="lv-LV" sz="1200" dirty="0" smtClean="0">
                <a:latin typeface="Arial" panose="020B0604020202020204" pitchFamily="34" charset="0"/>
                <a:cs typeface="Arial" panose="020B0604020202020204" pitchFamily="34" charset="0"/>
              </a:rPr>
              <a:t>pateikt».</a:t>
            </a:r>
            <a:r>
              <a:rPr lang="lv-LV" sz="1200" dirty="0">
                <a:latin typeface="Arial" panose="020B0604020202020204" pitchFamily="34" charset="0"/>
                <a:cs typeface="Arial" panose="020B0604020202020204" pitchFamily="34" charset="0"/>
              </a:rPr>
              <a:t> </a:t>
            </a:r>
            <a:r>
              <a:rPr lang="lv-LV" sz="1200" dirty="0" smtClean="0">
                <a:latin typeface="Arial" panose="020B0604020202020204" pitchFamily="34" charset="0"/>
                <a:cs typeface="Arial" panose="020B0604020202020204" pitchFamily="34" charset="0"/>
              </a:rPr>
              <a:t>Līdzīgs vērtējuma sadalījums ir arī apgalvojumam «Rūpnieciskā īpašuma aizsardzība ir dārgs process» - 44% respondentu šim apgalvojumam kopumā piekrīt, 11% kopumā </a:t>
            </a:r>
            <a:r>
              <a:rPr lang="lv-LV" sz="1200" dirty="0" smtClean="0">
                <a:latin typeface="Arial" panose="020B0604020202020204" pitchFamily="34" charset="0"/>
                <a:cs typeface="Arial" panose="020B0604020202020204" pitchFamily="34" charset="0"/>
              </a:rPr>
              <a:t>nepiekrīt, </a:t>
            </a:r>
            <a:r>
              <a:rPr lang="lv-LV" sz="1200" dirty="0" smtClean="0">
                <a:latin typeface="Arial" panose="020B0604020202020204" pitchFamily="34" charset="0"/>
                <a:cs typeface="Arial" panose="020B0604020202020204" pitchFamily="34" charset="0"/>
              </a:rPr>
              <a:t>un 48% atzīmējuši </a:t>
            </a:r>
            <a:r>
              <a:rPr lang="lv-LV" sz="1200" dirty="0" smtClean="0">
                <a:latin typeface="Arial" panose="020B0604020202020204" pitchFamily="34" charset="0"/>
                <a:cs typeface="Arial" panose="020B0604020202020204" pitchFamily="34" charset="0"/>
              </a:rPr>
              <a:t>«grūti </a:t>
            </a:r>
            <a:r>
              <a:rPr lang="lv-LV" sz="1200" dirty="0" smtClean="0">
                <a:latin typeface="Arial" panose="020B0604020202020204" pitchFamily="34" charset="0"/>
                <a:cs typeface="Arial" panose="020B0604020202020204" pitchFamily="34" charset="0"/>
              </a:rPr>
              <a:t>pateikt». Nedaudz mazāk atbalstītāju ir apgalvojumam «Rūpnieciskā īpašuma aizsardzības sistēma ir pieejama ikvienam Latvijā – 32% šim apgalvojumam kopumā piekrīt, kamēr 17% kopumā nepiekrīt, un 42% norādījuši, ka ir grūti pateikt. </a:t>
            </a:r>
          </a:p>
          <a:p>
            <a:pPr marL="171450" indent="-171450" algn="just">
              <a:buFont typeface="Arial" panose="020B0604020202020204" pitchFamily="34" charset="0"/>
              <a:buChar char="•"/>
            </a:pPr>
            <a:endParaRPr lang="lv-LV" sz="1200" dirty="0" smtClean="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9C167178-EF55-485E-AA9E-00B6FD4E37CC}" type="slidenum">
              <a:rPr lang="en-US" smtClean="0"/>
              <a:t>7</a:t>
            </a:fld>
            <a:endParaRPr lang="en-US"/>
          </a:p>
        </p:txBody>
      </p:sp>
    </p:spTree>
    <p:extLst>
      <p:ext uri="{BB962C8B-B14F-4D97-AF65-F5344CB8AC3E}">
        <p14:creationId xmlns:p14="http://schemas.microsoft.com/office/powerpoint/2010/main" val="5333283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Aptaujas anketa (3)</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8" name="Slide Number Placeholder 7"/>
          <p:cNvSpPr>
            <a:spLocks noGrp="1"/>
          </p:cNvSpPr>
          <p:nvPr>
            <p:ph type="sldNum" sz="quarter" idx="12"/>
          </p:nvPr>
        </p:nvSpPr>
        <p:spPr/>
        <p:txBody>
          <a:bodyPr/>
          <a:lstStyle/>
          <a:p>
            <a:fld id="{A322A9DF-08DC-4EC6-A808-D3901E9DB9F5}" type="slidenum">
              <a:rPr lang="en-US" smtClean="0"/>
              <a:t>70</a:t>
            </a:fld>
            <a:endParaRPr lang="en-US"/>
          </a:p>
        </p:txBody>
      </p:sp>
      <p:pic>
        <p:nvPicPr>
          <p:cNvPr id="9" name="Picture 8"/>
          <p:cNvPicPr>
            <a:picLocks noChangeAspect="1"/>
          </p:cNvPicPr>
          <p:nvPr/>
        </p:nvPicPr>
        <p:blipFill>
          <a:blip r:embed="rId3"/>
          <a:stretch>
            <a:fillRect/>
          </a:stretch>
        </p:blipFill>
        <p:spPr>
          <a:xfrm>
            <a:off x="160421" y="976924"/>
            <a:ext cx="5881577" cy="4509476"/>
          </a:xfrm>
          <a:prstGeom prst="rect">
            <a:avLst/>
          </a:prstGeom>
        </p:spPr>
      </p:pic>
      <p:pic>
        <p:nvPicPr>
          <p:cNvPr id="10" name="Picture 9"/>
          <p:cNvPicPr>
            <a:picLocks noChangeAspect="1"/>
          </p:cNvPicPr>
          <p:nvPr/>
        </p:nvPicPr>
        <p:blipFill>
          <a:blip r:embed="rId4"/>
          <a:stretch>
            <a:fillRect/>
          </a:stretch>
        </p:blipFill>
        <p:spPr>
          <a:xfrm>
            <a:off x="6154420" y="976924"/>
            <a:ext cx="5768859" cy="5744551"/>
          </a:xfrm>
          <a:prstGeom prst="rect">
            <a:avLst/>
          </a:prstGeom>
        </p:spPr>
      </p:pic>
    </p:spTree>
    <p:extLst>
      <p:ext uri="{BB962C8B-B14F-4D97-AF65-F5344CB8AC3E}">
        <p14:creationId xmlns:p14="http://schemas.microsoft.com/office/powerpoint/2010/main" val="7686586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Aptaujas anketa (4)</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8" name="Slide Number Placeholder 7"/>
          <p:cNvSpPr>
            <a:spLocks noGrp="1"/>
          </p:cNvSpPr>
          <p:nvPr>
            <p:ph type="sldNum" sz="quarter" idx="12"/>
          </p:nvPr>
        </p:nvSpPr>
        <p:spPr/>
        <p:txBody>
          <a:bodyPr/>
          <a:lstStyle/>
          <a:p>
            <a:fld id="{A322A9DF-08DC-4EC6-A808-D3901E9DB9F5}" type="slidenum">
              <a:rPr lang="en-US" smtClean="0"/>
              <a:t>71</a:t>
            </a:fld>
            <a:endParaRPr lang="en-US"/>
          </a:p>
        </p:txBody>
      </p:sp>
      <p:pic>
        <p:nvPicPr>
          <p:cNvPr id="9" name="Picture 8"/>
          <p:cNvPicPr>
            <a:picLocks noChangeAspect="1"/>
          </p:cNvPicPr>
          <p:nvPr/>
        </p:nvPicPr>
        <p:blipFill>
          <a:blip r:embed="rId3"/>
          <a:stretch>
            <a:fillRect/>
          </a:stretch>
        </p:blipFill>
        <p:spPr>
          <a:xfrm>
            <a:off x="160421" y="976924"/>
            <a:ext cx="5153688" cy="5616381"/>
          </a:xfrm>
          <a:prstGeom prst="rect">
            <a:avLst/>
          </a:prstGeom>
        </p:spPr>
      </p:pic>
      <p:pic>
        <p:nvPicPr>
          <p:cNvPr id="10" name="Picture 9"/>
          <p:cNvPicPr>
            <a:picLocks noChangeAspect="1"/>
          </p:cNvPicPr>
          <p:nvPr/>
        </p:nvPicPr>
        <p:blipFill>
          <a:blip r:embed="rId4"/>
          <a:stretch>
            <a:fillRect/>
          </a:stretch>
        </p:blipFill>
        <p:spPr>
          <a:xfrm>
            <a:off x="5719225" y="976923"/>
            <a:ext cx="5157321" cy="5835545"/>
          </a:xfrm>
          <a:prstGeom prst="rect">
            <a:avLst/>
          </a:prstGeom>
        </p:spPr>
      </p:pic>
    </p:spTree>
    <p:extLst>
      <p:ext uri="{BB962C8B-B14F-4D97-AF65-F5344CB8AC3E}">
        <p14:creationId xmlns:p14="http://schemas.microsoft.com/office/powerpoint/2010/main" val="21612158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160421" y="180000"/>
            <a:ext cx="11988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Statistiskās kļūdas novērtēšanas tabula</a:t>
            </a:r>
            <a:endParaRPr lang="lv-LV" altLang="lv-LV" sz="2400" b="1" noProof="1">
              <a:solidFill>
                <a:srgbClr val="840C56"/>
              </a:solidFill>
              <a:latin typeface="Arial" panose="020B0604020202020204" pitchFamily="34" charset="0"/>
              <a:cs typeface="Arial" panose="020B0604020202020204" pitchFamily="34" charset="0"/>
            </a:endParaRPr>
          </a:p>
        </p:txBody>
      </p:sp>
      <p:sp>
        <p:nvSpPr>
          <p:cNvPr id="101379" name="Rectangle 5"/>
          <p:cNvSpPr>
            <a:spLocks noChangeArrowheads="1"/>
          </p:cNvSpPr>
          <p:nvPr/>
        </p:nvSpPr>
        <p:spPr bwMode="auto">
          <a:xfrm>
            <a:off x="731404" y="922339"/>
            <a:ext cx="1072919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lv-LV" altLang="lv-LV" sz="1200" noProof="1">
                <a:latin typeface="Arial" panose="020B0604020202020204" pitchFamily="34" charset="0"/>
                <a:cs typeface="Arial" panose="020B0604020202020204" pitchFamily="34" charset="0"/>
              </a:rPr>
              <a:t>Pētījuma rezultātos vienmēr pastāv zināma </a:t>
            </a:r>
            <a:r>
              <a:rPr lang="lv-LV" altLang="lv-LV" sz="1200" i="1" noProof="1">
                <a:latin typeface="Arial" panose="020B0604020202020204" pitchFamily="34" charset="0"/>
                <a:cs typeface="Arial" panose="020B0604020202020204" pitchFamily="34" charset="0"/>
              </a:rPr>
              <a:t>statistiskās kļūdas</a:t>
            </a:r>
            <a:r>
              <a:rPr lang="lv-LV" altLang="lv-LV" sz="1200" noProof="1">
                <a:latin typeface="Arial" panose="020B0604020202020204" pitchFamily="34" charset="0"/>
                <a:cs typeface="Arial" panose="020B0604020202020204" pitchFamily="34" charset="0"/>
              </a:rPr>
              <a:t> varbūtība. Analizējot un interpretējot pētījumā iegūtos rezultātus, to vajadzētu ņemt vērā. Tās atšķirības, kuras iekļaujas statistiskās kļūdas robežās jeb ir mazākas par to, var uzskatīt par </a:t>
            </a:r>
            <a:r>
              <a:rPr lang="lv-LV" altLang="lv-LV" sz="1200" i="1" noProof="1">
                <a:latin typeface="Arial" panose="020B0604020202020204" pitchFamily="34" charset="0"/>
                <a:cs typeface="Arial" panose="020B0604020202020204" pitchFamily="34" charset="0"/>
              </a:rPr>
              <a:t>nenozīmīgām. </a:t>
            </a:r>
            <a:endParaRPr lang="lv-LV" altLang="lv-LV" sz="1200" noProof="1">
              <a:latin typeface="Arial" panose="020B0604020202020204" pitchFamily="34" charset="0"/>
              <a:cs typeface="Arial" panose="020B0604020202020204" pitchFamily="34" charset="0"/>
            </a:endParaRPr>
          </a:p>
        </p:txBody>
      </p:sp>
      <p:sp>
        <p:nvSpPr>
          <p:cNvPr id="101380" name="Rectangle 6"/>
          <p:cNvSpPr>
            <a:spLocks noChangeArrowheads="1"/>
          </p:cNvSpPr>
          <p:nvPr/>
        </p:nvSpPr>
        <p:spPr bwMode="auto">
          <a:xfrm>
            <a:off x="731404" y="5502701"/>
            <a:ext cx="107291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lv-LV" sz="1200" noProof="1">
                <a:latin typeface="Arial" panose="020B0604020202020204" pitchFamily="34" charset="0"/>
                <a:cs typeface="Arial" panose="020B0604020202020204" pitchFamily="34" charset="0"/>
              </a:rPr>
              <a:t>Lai noteiktu statistisko mērījuma kļūdu, ir jāzina respondentu skaits attiecīgajā grupā un rezultāts procentos. Izmantojot šos lielumus, tabulas attiecīgajā iedaļā var atrast statistiskās mērījuma kļūdas robežas +/- procentos ar </a:t>
            </a:r>
            <a:r>
              <a:rPr lang="en-GB" altLang="lv-LV" sz="1200" b="1" noProof="1">
                <a:latin typeface="Arial" panose="020B0604020202020204" pitchFamily="34" charset="0"/>
                <a:cs typeface="Arial" panose="020B0604020202020204" pitchFamily="34" charset="0"/>
              </a:rPr>
              <a:t>95% varbūtību.</a:t>
            </a:r>
            <a:r>
              <a:rPr lang="lv-LV" altLang="lv-LV" sz="1200" b="1" noProof="1">
                <a:latin typeface="Arial" panose="020B0604020202020204" pitchFamily="34" charset="0"/>
                <a:cs typeface="Arial" panose="020B0604020202020204" pitchFamily="34" charset="0"/>
              </a:rPr>
              <a:t> </a:t>
            </a:r>
            <a:r>
              <a:rPr lang="en-GB" altLang="lv-LV" sz="1200" noProof="1">
                <a:latin typeface="Arial" panose="020B0604020202020204" pitchFamily="34" charset="0"/>
                <a:cs typeface="Arial" panose="020B0604020202020204" pitchFamily="34" charset="0"/>
              </a:rPr>
              <a:t>Piemēram, ja pētījumā iegūtie dati rāda, ka </a:t>
            </a:r>
            <a:r>
              <a:rPr lang="lv-LV" altLang="lv-LV" sz="1200" noProof="1">
                <a:latin typeface="Arial" panose="020B0604020202020204" pitchFamily="34" charset="0"/>
                <a:cs typeface="Arial" panose="020B0604020202020204" pitchFamily="34" charset="0"/>
              </a:rPr>
              <a:t>48</a:t>
            </a:r>
            <a:r>
              <a:rPr lang="en-GB" altLang="lv-LV" sz="1200" noProof="1">
                <a:latin typeface="Arial" panose="020B0604020202020204" pitchFamily="34" charset="0"/>
                <a:cs typeface="Arial" panose="020B0604020202020204" pitchFamily="34" charset="0"/>
              </a:rPr>
              <a:t>% respondentu (respondentu skaits n=</a:t>
            </a:r>
            <a:r>
              <a:rPr lang="lv-LV" altLang="lv-LV" sz="1200" noProof="1">
                <a:latin typeface="Arial" panose="020B0604020202020204" pitchFamily="34" charset="0"/>
                <a:cs typeface="Arial" panose="020B0604020202020204" pitchFamily="34" charset="0"/>
              </a:rPr>
              <a:t>1017</a:t>
            </a:r>
            <a:r>
              <a:rPr lang="en-GB" altLang="lv-LV" sz="1200" noProof="1">
                <a:latin typeface="Arial" panose="020B0604020202020204" pitchFamily="34" charset="0"/>
                <a:cs typeface="Arial" panose="020B0604020202020204" pitchFamily="34" charset="0"/>
              </a:rPr>
              <a:t>) par SPRK ir dzirdējuši, tad ar 95% varbūtību mēs varam teikt, ka statistiskā mērījuma kļūda šeit ir +/-3,1% robežās. No tā izriet, ka kopumā par SPRK ir dzirdējuši no 4</a:t>
            </a:r>
            <a:r>
              <a:rPr lang="lv-LV" altLang="lv-LV" sz="1200" noProof="1">
                <a:latin typeface="Arial" panose="020B0604020202020204" pitchFamily="34" charset="0"/>
                <a:cs typeface="Arial" panose="020B0604020202020204" pitchFamily="34" charset="0"/>
              </a:rPr>
              <a:t>4</a:t>
            </a:r>
            <a:r>
              <a:rPr lang="en-GB" altLang="lv-LV" sz="1200" noProof="1">
                <a:latin typeface="Arial" panose="020B0604020202020204" pitchFamily="34" charset="0"/>
                <a:cs typeface="Arial" panose="020B0604020202020204" pitchFamily="34" charset="0"/>
              </a:rPr>
              <a:t>,9% līdz </a:t>
            </a:r>
            <a:r>
              <a:rPr lang="lv-LV" altLang="lv-LV" sz="1200" noProof="1">
                <a:latin typeface="Arial" panose="020B0604020202020204" pitchFamily="34" charset="0"/>
                <a:cs typeface="Arial" panose="020B0604020202020204" pitchFamily="34" charset="0"/>
              </a:rPr>
              <a:t>51</a:t>
            </a:r>
            <a:r>
              <a:rPr lang="en-GB" altLang="lv-LV" sz="1200" noProof="1">
                <a:latin typeface="Arial" panose="020B0604020202020204" pitchFamily="34" charset="0"/>
                <a:cs typeface="Arial" panose="020B0604020202020204" pitchFamily="34" charset="0"/>
              </a:rPr>
              <a:t>,1% mērķa grupai atbilstoši iedzīvotāji.</a:t>
            </a:r>
          </a:p>
        </p:txBody>
      </p:sp>
      <p:graphicFrame>
        <p:nvGraphicFramePr>
          <p:cNvPr id="144356" name="Group 996"/>
          <p:cNvGraphicFramePr>
            <a:graphicFrameLocks noGrp="1"/>
          </p:cNvGraphicFramePr>
          <p:nvPr>
            <p:extLst>
              <p:ext uri="{D42A27DB-BD31-4B8C-83A1-F6EECF244321}">
                <p14:modId xmlns:p14="http://schemas.microsoft.com/office/powerpoint/2010/main" val="2434327069"/>
              </p:ext>
            </p:extLst>
          </p:nvPr>
        </p:nvGraphicFramePr>
        <p:xfrm>
          <a:off x="2924175" y="1612884"/>
          <a:ext cx="6343650" cy="3632232"/>
        </p:xfrm>
        <a:graphic>
          <a:graphicData uri="http://schemas.openxmlformats.org/drawingml/2006/table">
            <a:tbl>
              <a:tblPr/>
              <a:tblGrid>
                <a:gridCol w="771525">
                  <a:extLst>
                    <a:ext uri="{9D8B030D-6E8A-4147-A177-3AD203B41FA5}">
                      <a16:colId xmlns="" xmlns:a16="http://schemas.microsoft.com/office/drawing/2014/main" val="20000"/>
                    </a:ext>
                  </a:extLst>
                </a:gridCol>
                <a:gridCol w="428625">
                  <a:extLst>
                    <a:ext uri="{9D8B030D-6E8A-4147-A177-3AD203B41FA5}">
                      <a16:colId xmlns="" xmlns:a16="http://schemas.microsoft.com/office/drawing/2014/main" val="20001"/>
                    </a:ext>
                  </a:extLst>
                </a:gridCol>
                <a:gridCol w="428625">
                  <a:extLst>
                    <a:ext uri="{9D8B030D-6E8A-4147-A177-3AD203B41FA5}">
                      <a16:colId xmlns="" xmlns:a16="http://schemas.microsoft.com/office/drawing/2014/main" val="20002"/>
                    </a:ext>
                  </a:extLst>
                </a:gridCol>
                <a:gridCol w="428625">
                  <a:extLst>
                    <a:ext uri="{9D8B030D-6E8A-4147-A177-3AD203B41FA5}">
                      <a16:colId xmlns="" xmlns:a16="http://schemas.microsoft.com/office/drawing/2014/main" val="20003"/>
                    </a:ext>
                  </a:extLst>
                </a:gridCol>
                <a:gridCol w="428625">
                  <a:extLst>
                    <a:ext uri="{9D8B030D-6E8A-4147-A177-3AD203B41FA5}">
                      <a16:colId xmlns="" xmlns:a16="http://schemas.microsoft.com/office/drawing/2014/main" val="20004"/>
                    </a:ext>
                  </a:extLst>
                </a:gridCol>
                <a:gridCol w="428625">
                  <a:extLst>
                    <a:ext uri="{9D8B030D-6E8A-4147-A177-3AD203B41FA5}">
                      <a16:colId xmlns="" xmlns:a16="http://schemas.microsoft.com/office/drawing/2014/main" val="20005"/>
                    </a:ext>
                  </a:extLst>
                </a:gridCol>
                <a:gridCol w="428625">
                  <a:extLst>
                    <a:ext uri="{9D8B030D-6E8A-4147-A177-3AD203B41FA5}">
                      <a16:colId xmlns="" xmlns:a16="http://schemas.microsoft.com/office/drawing/2014/main" val="20006"/>
                    </a:ext>
                  </a:extLst>
                </a:gridCol>
                <a:gridCol w="428625">
                  <a:extLst>
                    <a:ext uri="{9D8B030D-6E8A-4147-A177-3AD203B41FA5}">
                      <a16:colId xmlns="" xmlns:a16="http://schemas.microsoft.com/office/drawing/2014/main" val="20007"/>
                    </a:ext>
                  </a:extLst>
                </a:gridCol>
                <a:gridCol w="428625">
                  <a:extLst>
                    <a:ext uri="{9D8B030D-6E8A-4147-A177-3AD203B41FA5}">
                      <a16:colId xmlns="" xmlns:a16="http://schemas.microsoft.com/office/drawing/2014/main" val="20008"/>
                    </a:ext>
                  </a:extLst>
                </a:gridCol>
                <a:gridCol w="428625">
                  <a:extLst>
                    <a:ext uri="{9D8B030D-6E8A-4147-A177-3AD203B41FA5}">
                      <a16:colId xmlns="" xmlns:a16="http://schemas.microsoft.com/office/drawing/2014/main" val="20009"/>
                    </a:ext>
                  </a:extLst>
                </a:gridCol>
                <a:gridCol w="428625">
                  <a:extLst>
                    <a:ext uri="{9D8B030D-6E8A-4147-A177-3AD203B41FA5}">
                      <a16:colId xmlns="" xmlns:a16="http://schemas.microsoft.com/office/drawing/2014/main" val="20010"/>
                    </a:ext>
                  </a:extLst>
                </a:gridCol>
                <a:gridCol w="428625">
                  <a:extLst>
                    <a:ext uri="{9D8B030D-6E8A-4147-A177-3AD203B41FA5}">
                      <a16:colId xmlns="" xmlns:a16="http://schemas.microsoft.com/office/drawing/2014/main" val="20011"/>
                    </a:ext>
                  </a:extLst>
                </a:gridCol>
                <a:gridCol w="428625">
                  <a:extLst>
                    <a:ext uri="{9D8B030D-6E8A-4147-A177-3AD203B41FA5}">
                      <a16:colId xmlns="" xmlns:a16="http://schemas.microsoft.com/office/drawing/2014/main" val="20012"/>
                    </a:ext>
                  </a:extLst>
                </a:gridCol>
                <a:gridCol w="428625">
                  <a:extLst>
                    <a:ext uri="{9D8B030D-6E8A-4147-A177-3AD203B41FA5}">
                      <a16:colId xmlns="" xmlns:a16="http://schemas.microsoft.com/office/drawing/2014/main" val="20013"/>
                    </a:ext>
                  </a:extLst>
                </a:gridCol>
              </a:tblGrid>
              <a:tr h="518154">
                <a:tc rowSpan="2">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charset="0"/>
                        <a:buNone/>
                        <a:tabLst/>
                      </a:pPr>
                      <a:r>
                        <a:rPr kumimoji="0" lang="en-GB" altLang="lv-LV" sz="1000" b="1" i="0" u="none" strike="noStrike" cap="none" normalizeH="0" baseline="0" noProof="1">
                          <a:ln>
                            <a:noFill/>
                          </a:ln>
                          <a:solidFill>
                            <a:schemeClr val="tx1"/>
                          </a:solidFill>
                          <a:effectLst/>
                          <a:latin typeface="Arial" charset="0"/>
                        </a:rPr>
                        <a:t>Atbilžu sadalījums</a:t>
                      </a:r>
                    </a:p>
                    <a:p>
                      <a:pPr marL="0" marR="0" lvl="0" indent="0" algn="ctr" defTabSz="914400" rtl="0" eaLnBrk="0" fontAlgn="base" latinLnBrk="0" hangingPunct="0">
                        <a:lnSpc>
                          <a:spcPct val="100000"/>
                        </a:lnSpc>
                        <a:spcBef>
                          <a:spcPct val="20000"/>
                        </a:spcBef>
                        <a:spcAft>
                          <a:spcPct val="0"/>
                        </a:spcAft>
                        <a:buClr>
                          <a:schemeClr val="hlink"/>
                        </a:buClr>
                        <a:buSzPct val="80000"/>
                        <a:buFont typeface="Arial" charset="0"/>
                        <a:buNone/>
                        <a:tabLst/>
                      </a:pPr>
                      <a:r>
                        <a:rPr kumimoji="0" lang="en-GB" altLang="lv-LV" sz="1000" b="1" i="0" u="none" strike="noStrike" cap="none" normalizeH="0" baseline="0" noProof="1">
                          <a:ln>
                            <a:noFill/>
                          </a:ln>
                          <a:solidFill>
                            <a:schemeClr val="tx1"/>
                          </a:solidFill>
                          <a:effectLst/>
                          <a:latin typeface="Arial" charset="0"/>
                        </a:rPr>
                        <a:t>%</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gridSpan="13">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tx1"/>
                          </a:solidFill>
                          <a:effectLst/>
                          <a:latin typeface="Arial" charset="0"/>
                          <a:cs typeface="Arial" charset="0"/>
                        </a:rPr>
                        <a:t>Respondentu skaits</a:t>
                      </a:r>
                      <a:r>
                        <a:rPr kumimoji="0" lang="en-GB" altLang="lv-LV" sz="1000" b="1" i="0" u="none" strike="noStrike" cap="none" normalizeH="0" baseline="0" noProof="1">
                          <a:ln>
                            <a:noFill/>
                          </a:ln>
                          <a:solidFill>
                            <a:schemeClr val="tx1"/>
                          </a:solidFill>
                          <a:effectLst/>
                          <a:latin typeface="Arial" charset="0"/>
                        </a:rPr>
                        <a:t> (</a:t>
                      </a:r>
                      <a:r>
                        <a:rPr kumimoji="0" lang="en-GB" altLang="lv-LV" sz="1000" b="1" i="0" u="none" strike="noStrike" cap="none" normalizeH="0" baseline="0" noProof="1">
                          <a:ln>
                            <a:noFill/>
                          </a:ln>
                          <a:solidFill>
                            <a:schemeClr val="tx1"/>
                          </a:solidFill>
                          <a:effectLst/>
                          <a:latin typeface="Arial" charset="0"/>
                          <a:cs typeface="Arial" charset="0"/>
                        </a:rPr>
                        <a:t>bāze</a:t>
                      </a:r>
                      <a:r>
                        <a:rPr kumimoji="0" lang="en-GB" altLang="lv-LV" sz="1000" b="1" i="0" u="none" strike="noStrike" cap="none" normalizeH="0" baseline="0" noProof="1">
                          <a:ln>
                            <a:noFill/>
                          </a:ln>
                          <a:solidFill>
                            <a:schemeClr val="tx1"/>
                          </a:solidFill>
                          <a:effectLst/>
                          <a:latin typeface="Arial" charset="0"/>
                          <a:cs typeface="Times New Roman" pitchFamily="18" charset="0"/>
                        </a:rPr>
                        <a:t>)</a:t>
                      </a:r>
                    </a:p>
                    <a:p>
                      <a:pPr marL="0" marR="0" lvl="0" indent="0" algn="ctr" defTabSz="914400" rtl="0" eaLnBrk="0" fontAlgn="base" latinLnBrk="0" hangingPunct="0">
                        <a:lnSpc>
                          <a:spcPct val="100000"/>
                        </a:lnSpc>
                        <a:spcBef>
                          <a:spcPct val="20000"/>
                        </a:spcBef>
                        <a:spcAft>
                          <a:spcPct val="0"/>
                        </a:spcAft>
                        <a:buClr>
                          <a:schemeClr val="hlink"/>
                        </a:buClr>
                        <a:buSzPct val="80000"/>
                        <a:buFont typeface="Arial" charset="0"/>
                        <a:buNone/>
                        <a:tabLst/>
                      </a:pPr>
                      <a:r>
                        <a:rPr kumimoji="0" lang="en-GB" altLang="lv-LV" sz="1000" b="1" i="0" u="none" strike="noStrike" cap="none" normalizeH="0" baseline="0" noProof="1">
                          <a:ln>
                            <a:noFill/>
                          </a:ln>
                          <a:solidFill>
                            <a:schemeClr val="tx1"/>
                          </a:solidFill>
                          <a:effectLst/>
                          <a:latin typeface="Arial" charset="0"/>
                          <a:cs typeface="Times New Roman" pitchFamily="18" charset="0"/>
                        </a:rPr>
                        <a:t>N=</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 xmlns:a16="http://schemas.microsoft.com/office/drawing/2014/main" val="10000"/>
                  </a:ext>
                </a:extLst>
              </a:tr>
              <a:tr h="202968">
                <a:tc vMerge="1">
                  <a:txBody>
                    <a:bodyPr/>
                    <a:lstStyle/>
                    <a:p>
                      <a:endParaRPr lang="lv-LV"/>
                    </a:p>
                  </a:txBody>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50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840C56"/>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75</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840C56"/>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100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840C56"/>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200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840C56"/>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300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840C56"/>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400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840C56"/>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500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840C56"/>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600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840C56"/>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cs typeface="Arial" charset="0"/>
                        </a:rPr>
                        <a:t>700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840C56"/>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800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840C56"/>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cs typeface="Arial" charset="0"/>
                        </a:rPr>
                        <a:t>900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840C56"/>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1000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840C56"/>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cs typeface="Arial" charset="0"/>
                        </a:rPr>
                        <a:t>1100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840C56"/>
                    </a:solidFill>
                  </a:tcPr>
                </a:tc>
                <a:extLst>
                  <a:ext uri="{0D108BD9-81ED-4DB2-BD59-A6C34878D82A}">
                    <a16:rowId xmlns="" xmlns:a16="http://schemas.microsoft.com/office/drawing/2014/main" val="10001"/>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cs typeface="Arial" charset="0"/>
                        </a:rPr>
                        <a:t>1 </a:t>
                      </a:r>
                      <a:r>
                        <a:rPr kumimoji="0" lang="en-GB" altLang="lv-LV" sz="1000" b="1" i="0" u="none" strike="noStrike" cap="none" normalizeH="0" baseline="0" noProof="1">
                          <a:ln>
                            <a:noFill/>
                          </a:ln>
                          <a:solidFill>
                            <a:schemeClr val="bg1"/>
                          </a:solidFill>
                          <a:effectLst/>
                          <a:latin typeface="Arial" charset="0"/>
                        </a:rPr>
                        <a:t>vai</a:t>
                      </a:r>
                      <a:r>
                        <a:rPr kumimoji="0" lang="en-GB" altLang="lv-LV" sz="1000" b="1" i="0" u="none" strike="noStrike" cap="none" normalizeH="0" baseline="0" noProof="1">
                          <a:ln>
                            <a:noFill/>
                          </a:ln>
                          <a:solidFill>
                            <a:schemeClr val="bg1"/>
                          </a:solidFill>
                          <a:effectLst/>
                          <a:latin typeface="Arial" charset="0"/>
                          <a:cs typeface="Arial" charset="0"/>
                        </a:rPr>
                        <a:t> 99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840C56"/>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0,9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0,8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0,7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0,7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0,6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0,6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0,6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2 vai 98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840C56"/>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0,9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0,9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0,8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4 vai 96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840C56"/>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6 vai 94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840C56"/>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6,6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5"/>
                  </a:ext>
                </a:extLst>
              </a:tr>
              <a:tr h="153811">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8 vai 92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840C56"/>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7,5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6,1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6"/>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10 vai 90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840C56"/>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8,3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6,8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7"/>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12 vai 88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840C56"/>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9,0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7,4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6,4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8"/>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15 vai 85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840C56"/>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9,9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8,0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7,0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9"/>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cs typeface="Arial" charset="0"/>
                        </a:rPr>
                        <a:t>18 </a:t>
                      </a:r>
                      <a:r>
                        <a:rPr kumimoji="0" lang="en-GB" altLang="lv-LV" sz="1000" b="1" i="0" u="none" strike="noStrike" cap="none" normalizeH="0" baseline="0" noProof="1">
                          <a:ln>
                            <a:noFill/>
                          </a:ln>
                          <a:solidFill>
                            <a:schemeClr val="bg1"/>
                          </a:solidFill>
                          <a:effectLst/>
                          <a:latin typeface="Arial" charset="0"/>
                        </a:rPr>
                        <a:t>vai</a:t>
                      </a:r>
                      <a:r>
                        <a:rPr kumimoji="0" lang="en-GB" altLang="lv-LV" sz="1000" b="1" i="0" u="none" strike="noStrike" cap="none" normalizeH="0" baseline="0" noProof="1">
                          <a:ln>
                            <a:noFill/>
                          </a:ln>
                          <a:solidFill>
                            <a:schemeClr val="bg1"/>
                          </a:solidFill>
                          <a:effectLst/>
                          <a:latin typeface="Arial" charset="0"/>
                          <a:cs typeface="Arial" charset="0"/>
                        </a:rPr>
                        <a:t> 82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840C56"/>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10,7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8,7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7,5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0"/>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20 vai 80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840C56"/>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11,1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9,1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7,8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1"/>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cs typeface="Arial" charset="0"/>
                        </a:rPr>
                        <a:t>22 </a:t>
                      </a:r>
                      <a:r>
                        <a:rPr kumimoji="0" lang="en-GB" altLang="lv-LV" sz="1000" b="1" i="0" u="none" strike="noStrike" cap="none" normalizeH="0" baseline="0" noProof="1">
                          <a:ln>
                            <a:noFill/>
                          </a:ln>
                          <a:solidFill>
                            <a:schemeClr val="bg1"/>
                          </a:solidFill>
                          <a:effectLst/>
                          <a:latin typeface="Arial" charset="0"/>
                        </a:rPr>
                        <a:t>vai</a:t>
                      </a:r>
                      <a:r>
                        <a:rPr kumimoji="0" lang="en-GB" altLang="lv-LV" sz="1000" b="1" i="0" u="none" strike="noStrike" cap="none" normalizeH="0" baseline="0" noProof="1">
                          <a:ln>
                            <a:noFill/>
                          </a:ln>
                          <a:solidFill>
                            <a:schemeClr val="bg1"/>
                          </a:solidFill>
                          <a:effectLst/>
                          <a:latin typeface="Arial" charset="0"/>
                          <a:cs typeface="Arial" charset="0"/>
                        </a:rPr>
                        <a:t> 78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840C56"/>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11,5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9,4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8,1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2"/>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25 vai 75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840C56"/>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12,0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9,8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8,5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6,0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3"/>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cs typeface="Arial" charset="0"/>
                        </a:rPr>
                        <a:t>28 </a:t>
                      </a:r>
                      <a:r>
                        <a:rPr kumimoji="0" lang="en-GB" altLang="lv-LV" sz="1000" b="1" i="0" u="none" strike="noStrike" cap="none" normalizeH="0" baseline="0" noProof="1">
                          <a:ln>
                            <a:noFill/>
                          </a:ln>
                          <a:solidFill>
                            <a:schemeClr val="bg1"/>
                          </a:solidFill>
                          <a:effectLst/>
                          <a:latin typeface="Arial" charset="0"/>
                        </a:rPr>
                        <a:t>vai</a:t>
                      </a:r>
                      <a:r>
                        <a:rPr kumimoji="0" lang="en-GB" altLang="lv-LV" sz="1000" b="1" i="0" u="none" strike="noStrike" cap="none" normalizeH="0" baseline="0" noProof="1">
                          <a:ln>
                            <a:noFill/>
                          </a:ln>
                          <a:solidFill>
                            <a:schemeClr val="bg1"/>
                          </a:solidFill>
                          <a:effectLst/>
                          <a:latin typeface="Arial" charset="0"/>
                          <a:cs typeface="Arial" charset="0"/>
                        </a:rPr>
                        <a:t> 72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840C56"/>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12,5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10,2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8,8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6,2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4"/>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30 vai 70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840C56"/>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12,7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10,4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9,0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6,4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5"/>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cs typeface="Arial" charset="0"/>
                        </a:rPr>
                        <a:t>32 </a:t>
                      </a:r>
                      <a:r>
                        <a:rPr kumimoji="0" lang="en-GB" altLang="lv-LV" sz="1000" b="1" i="0" u="none" strike="noStrike" cap="none" normalizeH="0" baseline="0" noProof="1">
                          <a:ln>
                            <a:noFill/>
                          </a:ln>
                          <a:solidFill>
                            <a:schemeClr val="bg1"/>
                          </a:solidFill>
                          <a:effectLst/>
                          <a:latin typeface="Arial" charset="0"/>
                        </a:rPr>
                        <a:t>vai</a:t>
                      </a:r>
                      <a:r>
                        <a:rPr kumimoji="0" lang="en-GB" altLang="lv-LV" sz="1000" b="1" i="0" u="none" strike="noStrike" cap="none" normalizeH="0" baseline="0" noProof="1">
                          <a:ln>
                            <a:noFill/>
                          </a:ln>
                          <a:solidFill>
                            <a:schemeClr val="bg1"/>
                          </a:solidFill>
                          <a:effectLst/>
                          <a:latin typeface="Arial" charset="0"/>
                          <a:cs typeface="Arial" charset="0"/>
                        </a:rPr>
                        <a:t> 68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840C56"/>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12,9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10,6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9,1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6,5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6"/>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35 vai 65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840C56"/>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13,2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10,8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9,4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6,6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7"/>
                  </a:ext>
                </a:extLst>
              </a:tr>
              <a:tr h="166499">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40 vai 60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840C56"/>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13,6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11,1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9,6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6,8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3,2</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8"/>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45 vai 55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840C56"/>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13,8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11,3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9,8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6,9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5,6</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2,9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9"/>
                  </a:ext>
                </a:extLst>
              </a:tr>
              <a:tr h="152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chemeClr val="bg1"/>
                          </a:solidFill>
                          <a:effectLst/>
                          <a:latin typeface="Arial" charset="0"/>
                        </a:rPr>
                        <a:t>50 vai 50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840C56"/>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13,9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11,3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9,8</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6,9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5,7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4,9</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4,4</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4,0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3,7</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3,5</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3,3</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1" i="0" u="none" strike="noStrike" cap="none" normalizeH="0" baseline="0" noProof="1">
                          <a:ln>
                            <a:noFill/>
                          </a:ln>
                          <a:solidFill>
                            <a:srgbClr val="336699"/>
                          </a:solidFill>
                          <a:effectLst/>
                          <a:latin typeface="Arial" charset="0"/>
                          <a:cs typeface="Arial" charset="0"/>
                        </a:rPr>
                        <a:t>3,1</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bg1"/>
                        </a:buClr>
                        <a:buSzPct val="80000"/>
                        <a:buFontTx/>
                        <a:buNone/>
                        <a:tabLst/>
                      </a:pPr>
                      <a:r>
                        <a:rPr kumimoji="0" lang="en-GB" altLang="lv-LV" sz="1000" b="0" i="0" u="none" strike="noStrike" cap="none" normalizeH="0" baseline="0" noProof="1">
                          <a:ln>
                            <a:noFill/>
                          </a:ln>
                          <a:solidFill>
                            <a:schemeClr val="tx1"/>
                          </a:solidFill>
                          <a:effectLst/>
                          <a:latin typeface="Arial" charset="0"/>
                          <a:cs typeface="Arial" charset="0"/>
                        </a:rPr>
                        <a:t>3,0</a:t>
                      </a:r>
                    </a:p>
                  </a:txBody>
                  <a:tcPr marL="0" marR="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20"/>
                  </a:ext>
                </a:extLst>
              </a:tr>
            </a:tbl>
          </a:graphicData>
        </a:graphic>
      </p:graphicFrame>
      <p:sp>
        <p:nvSpPr>
          <p:cNvPr id="2" name="Slide Number Placeholder 1"/>
          <p:cNvSpPr>
            <a:spLocks noGrp="1"/>
          </p:cNvSpPr>
          <p:nvPr>
            <p:ph type="sldNum" sz="quarter" idx="12"/>
          </p:nvPr>
        </p:nvSpPr>
        <p:spPr/>
        <p:txBody>
          <a:bodyPr/>
          <a:lstStyle/>
          <a:p>
            <a:fld id="{A322A9DF-08DC-4EC6-A808-D3901E9DB9F5}" type="slidenum">
              <a:rPr lang="en-US" smtClean="0"/>
              <a:t>72</a:t>
            </a:fld>
            <a:endParaRPr lang="en-US"/>
          </a:p>
        </p:txBody>
      </p:sp>
    </p:spTree>
    <p:extLst>
      <p:ext uri="{BB962C8B-B14F-4D97-AF65-F5344CB8AC3E}">
        <p14:creationId xmlns:p14="http://schemas.microsoft.com/office/powerpoint/2010/main" val="1470052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txBox="1">
            <a:spLocks noChangeArrowheads="1"/>
          </p:cNvSpPr>
          <p:nvPr/>
        </p:nvSpPr>
        <p:spPr bwMode="auto">
          <a:xfrm>
            <a:off x="3791744" y="1988840"/>
            <a:ext cx="4645025" cy="2168525"/>
          </a:xfrm>
          <a:prstGeom prst="roundRect">
            <a:avLst/>
          </a:prstGeom>
          <a:noFill/>
          <a:ln w="19050">
            <a:solidFill>
              <a:srgbClr val="840C5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lv-LV" altLang="lv-LV" sz="1400" b="1" u="sng" noProof="1">
                <a:solidFill>
                  <a:srgbClr val="840C56"/>
                </a:solidFill>
                <a:latin typeface="Arial" panose="020B0604020202020204" pitchFamily="34" charset="0"/>
                <a:cs typeface="Arial" panose="020B0604020202020204" pitchFamily="34" charset="0"/>
              </a:rPr>
              <a:t>SKDS</a:t>
            </a:r>
            <a:r>
              <a:rPr lang="lv-LV" altLang="lv-LV" sz="1400" noProof="1">
                <a:solidFill>
                  <a:srgbClr val="840C56"/>
                </a:solidFill>
                <a:latin typeface="Arial" panose="020B0604020202020204" pitchFamily="34" charset="0"/>
                <a:cs typeface="Arial" panose="020B0604020202020204" pitchFamily="34" charset="0"/>
              </a:rPr>
              <a:t/>
            </a:r>
            <a:br>
              <a:rPr lang="lv-LV" altLang="lv-LV" sz="1400" noProof="1">
                <a:solidFill>
                  <a:srgbClr val="840C56"/>
                </a:solidFill>
                <a:latin typeface="Arial" panose="020B0604020202020204" pitchFamily="34" charset="0"/>
                <a:cs typeface="Arial" panose="020B0604020202020204" pitchFamily="34" charset="0"/>
              </a:rPr>
            </a:br>
            <a:r>
              <a:rPr lang="lv-LV" altLang="lv-LV" sz="1400" noProof="1">
                <a:solidFill>
                  <a:srgbClr val="840C56"/>
                </a:solidFill>
                <a:latin typeface="Arial" panose="020B0604020202020204" pitchFamily="34" charset="0"/>
                <a:cs typeface="Arial" panose="020B0604020202020204" pitchFamily="34" charset="0"/>
              </a:rPr>
              <a:t>sabiedriskās domas pētījumu centrs</a:t>
            </a:r>
            <a:br>
              <a:rPr lang="lv-LV" altLang="lv-LV" sz="1400" noProof="1">
                <a:solidFill>
                  <a:srgbClr val="840C56"/>
                </a:solidFill>
                <a:latin typeface="Arial" panose="020B0604020202020204" pitchFamily="34" charset="0"/>
                <a:cs typeface="Arial" panose="020B0604020202020204" pitchFamily="34" charset="0"/>
              </a:rPr>
            </a:br>
            <a:r>
              <a:rPr lang="lv-LV" altLang="lv-LV" sz="1400" noProof="1">
                <a:solidFill>
                  <a:srgbClr val="840C56"/>
                </a:solidFill>
                <a:latin typeface="Arial" panose="020B0604020202020204" pitchFamily="34" charset="0"/>
                <a:cs typeface="Arial" panose="020B0604020202020204" pitchFamily="34" charset="0"/>
              </a:rPr>
              <a:t>Baznīcas iela 32-2, Rīga, Latvija, LV-1010 </a:t>
            </a:r>
            <a:br>
              <a:rPr lang="lv-LV" altLang="lv-LV" sz="1400" noProof="1">
                <a:solidFill>
                  <a:srgbClr val="840C56"/>
                </a:solidFill>
                <a:latin typeface="Arial" panose="020B0604020202020204" pitchFamily="34" charset="0"/>
                <a:cs typeface="Arial" panose="020B0604020202020204" pitchFamily="34" charset="0"/>
              </a:rPr>
            </a:br>
            <a:r>
              <a:rPr lang="lv-LV" altLang="lv-LV" sz="1400" noProof="1">
                <a:solidFill>
                  <a:srgbClr val="840C56"/>
                </a:solidFill>
                <a:latin typeface="Arial" panose="020B0604020202020204" pitchFamily="34" charset="0"/>
                <a:cs typeface="Arial" panose="020B0604020202020204" pitchFamily="34" charset="0"/>
              </a:rPr>
              <a:t>Tālr.: +371 67 312 876, E-pasts: skds@skds.lv</a:t>
            </a:r>
            <a:br>
              <a:rPr lang="lv-LV" altLang="lv-LV" sz="1400" noProof="1">
                <a:solidFill>
                  <a:srgbClr val="840C56"/>
                </a:solidFill>
                <a:latin typeface="Arial" panose="020B0604020202020204" pitchFamily="34" charset="0"/>
                <a:cs typeface="Arial" panose="020B0604020202020204" pitchFamily="34" charset="0"/>
              </a:rPr>
            </a:br>
            <a:r>
              <a:rPr lang="lv-LV" altLang="lv-LV" sz="1400" noProof="1">
                <a:solidFill>
                  <a:srgbClr val="840C56"/>
                </a:solidFill>
                <a:latin typeface="Arial" panose="020B0604020202020204" pitchFamily="34" charset="0"/>
                <a:cs typeface="Arial" panose="020B0604020202020204" pitchFamily="34" charset="0"/>
              </a:rPr>
              <a:t>www.skds.lv </a:t>
            </a:r>
          </a:p>
        </p:txBody>
      </p:sp>
      <p:sp>
        <p:nvSpPr>
          <p:cNvPr id="2" name="Slide Number Placeholder 1"/>
          <p:cNvSpPr>
            <a:spLocks noGrp="1"/>
          </p:cNvSpPr>
          <p:nvPr>
            <p:ph type="sldNum" sz="quarter" idx="12"/>
          </p:nvPr>
        </p:nvSpPr>
        <p:spPr/>
        <p:txBody>
          <a:bodyPr/>
          <a:lstStyle/>
          <a:p>
            <a:fld id="{A322A9DF-08DC-4EC6-A808-D3901E9DB9F5}" type="slidenum">
              <a:rPr lang="en-US" smtClean="0"/>
              <a:t>73</a:t>
            </a:fld>
            <a:endParaRPr lang="en-US"/>
          </a:p>
        </p:txBody>
      </p:sp>
    </p:spTree>
    <p:extLst>
      <p:ext uri="{BB962C8B-B14F-4D97-AF65-F5344CB8AC3E}">
        <p14:creationId xmlns:p14="http://schemas.microsoft.com/office/powerpoint/2010/main" val="186764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4324039" y="180000"/>
            <a:ext cx="3600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Galvenie secinājumi (2)</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5" name="TextBox 4"/>
          <p:cNvSpPr txBox="1"/>
          <p:nvPr/>
        </p:nvSpPr>
        <p:spPr>
          <a:xfrm>
            <a:off x="770021" y="976925"/>
            <a:ext cx="5598694" cy="5816977"/>
          </a:xfrm>
          <a:prstGeom prst="rect">
            <a:avLst/>
          </a:prstGeom>
          <a:noFill/>
        </p:spPr>
        <p:txBody>
          <a:bodyPr wrap="square" rtlCol="0">
            <a:spAutoFit/>
          </a:bodyPr>
          <a:lstStyle/>
          <a:p>
            <a:pPr algn="just"/>
            <a:r>
              <a:rPr lang="lv-LV" sz="1200" dirty="0" smtClean="0">
                <a:latin typeface="Arial" panose="020B0604020202020204" pitchFamily="34" charset="0"/>
                <a:cs typeface="Arial" panose="020B0604020202020204" pitchFamily="34" charset="0"/>
              </a:rPr>
              <a:t>Krietni mazāk respondentu piekrīt apgalvojumam «Zina, kā rīkoties, lai aizsargātu savu rūpniecisko īpašumu» – kopumā piekrīt 19%, kopumā nepiekrīt 36%, un 45% ir grūti pateikt. Vēl mazāka atsaucība un lielāka neskaidrība respondentu vidū ir par apgalvojumu «Rūpnieciskā īpašuma aizsardzībai ir pieejams finansiāls atbalsts»: 16% kopumā piekrīt, 17% kopumā nepiekrīt, taču aptuveni divām trešdaļām respondentu (68%) ir grūti pateikt, vai viņi piekrīt vai nepiekrīt šim apgalvojumam. </a:t>
            </a:r>
            <a:endParaRPr lang="lv-LV" sz="1200" dirty="0" smtClean="0">
              <a:latin typeface="Arial" panose="020B0604020202020204" pitchFamily="34" charset="0"/>
              <a:cs typeface="Arial" panose="020B0604020202020204" pitchFamily="34" charset="0"/>
            </a:endParaRPr>
          </a:p>
          <a:p>
            <a:pPr algn="just"/>
            <a:r>
              <a:rPr lang="lv-LV" sz="1200" b="1" dirty="0" smtClean="0">
                <a:latin typeface="Arial" panose="020B0604020202020204" pitchFamily="34" charset="0"/>
                <a:cs typeface="Arial" panose="020B0604020202020204" pitchFamily="34" charset="0"/>
              </a:rPr>
              <a:t>1.6. Uzskati par tiesību uz rūpnieciskā īpašuma nostiprināšanu</a:t>
            </a:r>
            <a:endParaRPr lang="lv-LV" sz="1200" b="1" dirty="0" smtClean="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lv-LV" sz="1200" dirty="0" smtClean="0">
                <a:latin typeface="Arial" panose="020B0604020202020204" pitchFamily="34" charset="0"/>
                <a:cs typeface="Arial" panose="020B0604020202020204" pitchFamily="34" charset="0"/>
              </a:rPr>
              <a:t>Līdzīgi </a:t>
            </a:r>
            <a:r>
              <a:rPr lang="lv-LV" sz="1200" dirty="0" smtClean="0">
                <a:latin typeface="Arial" panose="020B0604020202020204" pitchFamily="34" charset="0"/>
                <a:cs typeface="Arial" panose="020B0604020202020204" pitchFamily="34" charset="0"/>
              </a:rPr>
              <a:t>kā iepriekš notikušajās aptaujās 2019. un 2022. gadā, respondenti visvairāk piekrīt apgalvojumam, ka reģistrēta rūpnieciskā īpašuma tiesības paaugstina uzņēmuma vērtību (kopumā piekrīt 68%, kopumā nepiekrīt </a:t>
            </a:r>
            <a:r>
              <a:rPr lang="lv-LV" sz="1200" dirty="0">
                <a:latin typeface="Arial" panose="020B0604020202020204" pitchFamily="34" charset="0"/>
                <a:cs typeface="Arial" panose="020B0604020202020204" pitchFamily="34" charset="0"/>
              </a:rPr>
              <a:t>5</a:t>
            </a:r>
            <a:r>
              <a:rPr lang="lv-LV" sz="1200" dirty="0" smtClean="0">
                <a:latin typeface="Arial" panose="020B0604020202020204" pitchFamily="34" charset="0"/>
                <a:cs typeface="Arial" panose="020B0604020202020204" pitchFamily="34" charset="0"/>
              </a:rPr>
              <a:t>%, </a:t>
            </a:r>
            <a:r>
              <a:rPr lang="lv-LV" sz="1200" dirty="0" smtClean="0">
                <a:latin typeface="Arial" panose="020B0604020202020204" pitchFamily="34" charset="0"/>
                <a:cs typeface="Arial" panose="020B0604020202020204" pitchFamily="34" charset="0"/>
              </a:rPr>
              <a:t>grūti pateikt 27%). Apmēram 64% aptaujāto uzņēmumu pārstāvju piekrīt apgalvojumam, ka reģistrēts rūpnieciskais īpašums uzlabo uzņēmuma reputāciju (kopumā nepiekrīt 8</a:t>
            </a:r>
            <a:r>
              <a:rPr lang="lv-LV" sz="1200" dirty="0" smtClean="0">
                <a:latin typeface="Arial" panose="020B0604020202020204" pitchFamily="34" charset="0"/>
                <a:cs typeface="Arial" panose="020B0604020202020204" pitchFamily="34" charset="0"/>
              </a:rPr>
              <a:t>%, </a:t>
            </a:r>
            <a:r>
              <a:rPr lang="lv-LV" sz="1200" dirty="0" smtClean="0">
                <a:latin typeface="Arial" panose="020B0604020202020204" pitchFamily="34" charset="0"/>
                <a:cs typeface="Arial" panose="020B0604020202020204" pitchFamily="34" charset="0"/>
              </a:rPr>
              <a:t>grūti pateikt – 27%). 62% respondentu kopumā piekrīt, ka rūpnieciskā īpašuma tiesību reģistrēšana nodrošina tā īpašniekam sava radītā darba aizsardzību pret ļaunprātīgu kopēšanu vai izmantošanu bez atļaujas (9% kopumā nepiekrīt, 28% ir grūti pateikt</a:t>
            </a:r>
            <a:r>
              <a:rPr lang="lv-LV" sz="1200" dirty="0" smtClean="0">
                <a:latin typeface="Arial" panose="020B0604020202020204" pitchFamily="34" charset="0"/>
                <a:cs typeface="Arial" panose="020B0604020202020204" pitchFamily="34" charset="0"/>
              </a:rPr>
              <a:t>). Apgalvojumam</a:t>
            </a:r>
            <a:r>
              <a:rPr lang="lv-LV" sz="1200" dirty="0" smtClean="0">
                <a:latin typeface="Arial" panose="020B0604020202020204" pitchFamily="34" charset="0"/>
                <a:cs typeface="Arial" panose="020B0604020202020204" pitchFamily="34" charset="0"/>
              </a:rPr>
              <a:t>, ka labāka uzņēmuma reputācija, kuru nodrošina rūpnieciskā īpašuma reģistrācija,  nozīmē lielāku peļņu, piekrīt mazāk nekā puse no aptaujātajiem (47% respondentu), savukārt 17% kopumā nepiekrīt. Trešdaļa respondentu šim apgalvojumam nespēj sniegt novērtējumu (36% atzīmējuši «Grūti pateikt»). Gandrīz pusei respondentu (46%) ir grūti pateikt, vai ierobežojumi, kas saistīti ar rūpniecisko īpašumu, kavē tehnoloģisko un ekonomisko progresu. Šim apgalvojumam 31% kopumā nepiekrīt, bet 24% - kopumā piekrīt. </a:t>
            </a:r>
            <a:endParaRPr lang="lv-LV" sz="1200" dirty="0" smtClean="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lv-LV" sz="1200" dirty="0" smtClean="0">
                <a:latin typeface="Arial" panose="020B0604020202020204" pitchFamily="34" charset="0"/>
                <a:cs typeface="Arial" panose="020B0604020202020204" pitchFamily="34" charset="0"/>
              </a:rPr>
              <a:t>Salīdzinot </a:t>
            </a:r>
            <a:r>
              <a:rPr lang="lv-LV" sz="1200" dirty="0" smtClean="0">
                <a:latin typeface="Arial" panose="020B0604020202020204" pitchFamily="34" charset="0"/>
                <a:cs typeface="Arial" panose="020B0604020202020204" pitchFamily="34" charset="0"/>
              </a:rPr>
              <a:t>respondentu uzskatus par tiesību uz rūpnieciskā īpašuma nostiprināšanu, redzams, ka kopš 2019. gada attieksme kļuvusi kopumā pozitīvāka – aizvien vairāk respondentu kopumā piekrīt pozitīvu nostāju vēstošiem apgalvojumiem, savukārt </a:t>
            </a:r>
            <a:r>
              <a:rPr lang="lv-LV" sz="1200" dirty="0" smtClean="0">
                <a:latin typeface="Arial" panose="020B0604020202020204" pitchFamily="34" charset="0"/>
                <a:cs typeface="Arial" panose="020B0604020202020204" pitchFamily="34" charset="0"/>
              </a:rPr>
              <a:t>apgalvojumam, </a:t>
            </a:r>
            <a:r>
              <a:rPr lang="lv-LV" sz="1200" dirty="0" smtClean="0">
                <a:latin typeface="Arial" panose="020B0604020202020204" pitchFamily="34" charset="0"/>
                <a:cs typeface="Arial" panose="020B0604020202020204" pitchFamily="34" charset="0"/>
              </a:rPr>
              <a:t>kas par rūpnieciskā īpašuma tiesību nostiprināšanu pauž negatīvu nostāju, aizvien vairāk respondentu nepiekrīt. </a:t>
            </a:r>
          </a:p>
        </p:txBody>
      </p:sp>
      <p:sp>
        <p:nvSpPr>
          <p:cNvPr id="6" name="TextBox 5"/>
          <p:cNvSpPr txBox="1"/>
          <p:nvPr/>
        </p:nvSpPr>
        <p:spPr>
          <a:xfrm>
            <a:off x="6368715" y="976925"/>
            <a:ext cx="5598694" cy="4708981"/>
          </a:xfrm>
          <a:prstGeom prst="rect">
            <a:avLst/>
          </a:prstGeom>
          <a:noFill/>
        </p:spPr>
        <p:txBody>
          <a:bodyPr wrap="square" rtlCol="0">
            <a:spAutoFit/>
          </a:bodyPr>
          <a:lstStyle/>
          <a:p>
            <a:pPr marL="171450" indent="-171450" algn="just">
              <a:buFont typeface="Arial" panose="020B0604020202020204" pitchFamily="34" charset="0"/>
              <a:buChar char="•"/>
            </a:pPr>
            <a:r>
              <a:rPr lang="lv-LV" sz="1200" dirty="0" smtClean="0">
                <a:latin typeface="Arial" panose="020B0604020202020204" pitchFamily="34" charset="0"/>
                <a:cs typeface="Arial" panose="020B0604020202020204" pitchFamily="34" charset="0"/>
              </a:rPr>
              <a:t>Domājot par iemesliem, kāpēc uzņēmumam vajadzētu nostiprināt tiesības uz rūpniecisko īpašumu, tāpat kā 2019. un 2022. gada aptaujā, par trīs </a:t>
            </a:r>
            <a:r>
              <a:rPr lang="lv-LV" sz="1200" dirty="0" smtClean="0">
                <a:latin typeface="Arial" panose="020B0604020202020204" pitchFamily="34" charset="0"/>
                <a:cs typeface="Arial" panose="020B0604020202020204" pitchFamily="34" charset="0"/>
              </a:rPr>
              <a:t>svarīgākajiem </a:t>
            </a:r>
            <a:r>
              <a:rPr lang="lv-LV" sz="1200" dirty="0" smtClean="0">
                <a:latin typeface="Arial" panose="020B0604020202020204" pitchFamily="34" charset="0"/>
                <a:cs typeface="Arial" panose="020B0604020202020204" pitchFamily="34" charset="0"/>
              </a:rPr>
              <a:t>iemesliem respondenti uzskata: 1. rūpnieciskā īpašuma reģistrācija palīdz uzturēt godīgu konkurenci (atzīmējuši 42%); 2. palīdz izveidot spēcīgu identitāti (42%); 3. veicina preces/produkta atpazīstamību (40</a:t>
            </a:r>
            <a:r>
              <a:rPr lang="lv-LV" sz="1200" dirty="0" smtClean="0">
                <a:latin typeface="Arial" panose="020B0604020202020204" pitchFamily="34" charset="0"/>
                <a:cs typeface="Arial" panose="020B0604020202020204" pitchFamily="34" charset="0"/>
              </a:rPr>
              <a:t>%). Aptuveni </a:t>
            </a:r>
            <a:r>
              <a:rPr lang="lv-LV" sz="1200" dirty="0" smtClean="0">
                <a:latin typeface="Arial" panose="020B0604020202020204" pitchFamily="34" charset="0"/>
                <a:cs typeface="Arial" panose="020B0604020202020204" pitchFamily="34" charset="0"/>
              </a:rPr>
              <a:t>trešdaļa respondentu uzskata, ka viens no galvenajiem iemesliem ir investīciju piesaiste (30%). 23% atzīmējuši, ka uzņēmumam vajadzētu nostiprināt tiesības uz rūpniecisko īpašumu, jo tas veicina uzņēmuma izaugsmi. 18% uzskata, ka tiesību nostiprināšana var palīdzēt iesaistīties sadarbības projektos. </a:t>
            </a:r>
            <a:r>
              <a:rPr lang="lv-LV" sz="1200" dirty="0" smtClean="0">
                <a:latin typeface="Arial" panose="020B0604020202020204" pitchFamily="34" charset="0"/>
                <a:cs typeface="Arial" panose="020B0604020202020204" pitchFamily="34" charset="0"/>
              </a:rPr>
              <a:t>7</a:t>
            </a:r>
            <a:r>
              <a:rPr lang="lv-LV" sz="1200" dirty="0" smtClean="0">
                <a:latin typeface="Arial" panose="020B0604020202020204" pitchFamily="34" charset="0"/>
                <a:cs typeface="Arial" panose="020B0604020202020204" pitchFamily="34" charset="0"/>
              </a:rPr>
              <a:t>% uzskata, ka uzņēmumam nevajag nostiprināt savas tiesības uz rūpniecisko īpašumu, savukārt piektdaļa respondentu (21%) nav atbildes uz šo jautājumu («grūti pateikt»).  </a:t>
            </a:r>
          </a:p>
          <a:p>
            <a:pPr marL="171450" indent="-171450" algn="just">
              <a:buFont typeface="Arial" panose="020B0604020202020204" pitchFamily="34" charset="0"/>
              <a:buChar char="•"/>
            </a:pPr>
            <a:r>
              <a:rPr lang="lv-LV" sz="1200" dirty="0" smtClean="0">
                <a:latin typeface="Arial" panose="020B0604020202020204" pitchFamily="34" charset="0"/>
                <a:cs typeface="Arial" panose="020B0604020202020204" pitchFamily="34" charset="0"/>
              </a:rPr>
              <a:t>No piedāvātājiem atbilžu variantiem par Patentu valdes </a:t>
            </a:r>
            <a:r>
              <a:rPr lang="lv-LV" sz="1200" dirty="0" smtClean="0">
                <a:latin typeface="Arial" panose="020B0604020202020204" pitchFamily="34" charset="0"/>
                <a:cs typeface="Arial" panose="020B0604020202020204" pitchFamily="34" charset="0"/>
              </a:rPr>
              <a:t>sniegtajām </a:t>
            </a:r>
            <a:r>
              <a:rPr lang="lv-LV" sz="1200" dirty="0" smtClean="0">
                <a:latin typeface="Arial" panose="020B0604020202020204" pitchFamily="34" charset="0"/>
                <a:cs typeface="Arial" panose="020B0604020202020204" pitchFamily="34" charset="0"/>
              </a:rPr>
              <a:t>iespējām uzņēmējiem, visatsaucīgāk respondenti vērtē bezmaksas informatīvās lekcijas – tās atbalstītu vairāk kā puse (58%). Padziļinātas ekspertu konsultācijas par noderīgām uzskata 47% respondentu, savukārt 36% vēlētos rūpnieciskā īpašuma novērtēšanas rīku, kas nosaka rūpniecisko īpašumu naudas izteiksmē. Tikai 4% norādījuši, ka papildus nekas nav nepieciešams, savukārt 23% respondentu ir grūti pateikt, kuras no norādītajām iespējām būtu noderīgas.</a:t>
            </a:r>
          </a:p>
          <a:p>
            <a:pPr marL="171450" indent="-171450" algn="just">
              <a:buFont typeface="Arial" panose="020B0604020202020204" pitchFamily="34" charset="0"/>
              <a:buChar char="•"/>
            </a:pPr>
            <a:r>
              <a:rPr lang="lv-LV" sz="1200" dirty="0" smtClean="0">
                <a:latin typeface="Arial" panose="020B0604020202020204" pitchFamily="34" charset="0"/>
                <a:cs typeface="Arial" panose="020B0604020202020204" pitchFamily="34" charset="0"/>
              </a:rPr>
              <a:t>Pārliecinoši lielākā daļa respondentu (73%) uzskata, ka būtu noderīgi, ja uzņēmumi jau to reģistrācijas brīdī saņemtu informāciju par  intelektuālā īpašuma aizsardzību (t.i., kur, ko un kā Latvijā šajā jomā ir iespējams un ieteicams darīt). 7% uz šo jautājumu ir atbildējuši noliedzoši, savukārt 20% ir izvēlējušies atbildi «Grūti pateikt».  </a:t>
            </a:r>
          </a:p>
        </p:txBody>
      </p:sp>
      <p:sp>
        <p:nvSpPr>
          <p:cNvPr id="3" name="Slide Number Placeholder 2"/>
          <p:cNvSpPr>
            <a:spLocks noGrp="1"/>
          </p:cNvSpPr>
          <p:nvPr>
            <p:ph type="sldNum" sz="quarter" idx="12"/>
          </p:nvPr>
        </p:nvSpPr>
        <p:spPr/>
        <p:txBody>
          <a:bodyPr/>
          <a:lstStyle/>
          <a:p>
            <a:fld id="{9C167178-EF55-485E-AA9E-00B6FD4E37CC}" type="slidenum">
              <a:rPr lang="en-US" smtClean="0"/>
              <a:t>8</a:t>
            </a:fld>
            <a:endParaRPr lang="en-US"/>
          </a:p>
        </p:txBody>
      </p:sp>
    </p:spTree>
    <p:extLst>
      <p:ext uri="{BB962C8B-B14F-4D97-AF65-F5344CB8AC3E}">
        <p14:creationId xmlns:p14="http://schemas.microsoft.com/office/powerpoint/2010/main" val="173433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2A64828A-6BE6-4680-9624-50BA9AFBAF60}"/>
              </a:ext>
            </a:extLst>
          </p:cNvPr>
          <p:cNvSpPr txBox="1">
            <a:spLocks noRot="1" noChangeArrowheads="1"/>
          </p:cNvSpPr>
          <p:nvPr/>
        </p:nvSpPr>
        <p:spPr bwMode="auto">
          <a:xfrm>
            <a:off x="4324039" y="180000"/>
            <a:ext cx="3600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lnSpc>
                <a:spcPct val="80000"/>
              </a:lnSpc>
            </a:pPr>
            <a:r>
              <a:rPr lang="lv-LV" altLang="lv-LV" sz="2400" b="1" noProof="1" smtClean="0">
                <a:solidFill>
                  <a:srgbClr val="840C56"/>
                </a:solidFill>
                <a:latin typeface="Arial" panose="020B0604020202020204" pitchFamily="34" charset="0"/>
                <a:cs typeface="Arial" panose="020B0604020202020204" pitchFamily="34" charset="0"/>
              </a:rPr>
              <a:t>Galvenie secinājumi (3)</a:t>
            </a:r>
            <a:endParaRPr lang="lv-LV" altLang="lv-LV" sz="2400" b="1" noProof="1">
              <a:solidFill>
                <a:srgbClr val="840C56"/>
              </a:solidFill>
              <a:latin typeface="Arial" panose="020B0604020202020204" pitchFamily="34" charset="0"/>
              <a:cs typeface="Arial" panose="020B0604020202020204" pitchFamily="34" charset="0"/>
            </a:endParaRPr>
          </a:p>
        </p:txBody>
      </p:sp>
      <p:pic>
        <p:nvPicPr>
          <p:cNvPr id="4" name="Picture 19">
            <a:extLst>
              <a:ext uri="{FF2B5EF4-FFF2-40B4-BE49-F238E27FC236}">
                <a16:creationId xmlns="" xmlns:a16="http://schemas.microsoft.com/office/drawing/2014/main" id="{43EFB993-AFB0-073F-6A61-9BF343DA0D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775" y="2955195"/>
            <a:ext cx="1359792" cy="600858"/>
          </a:xfrm>
          <a:prstGeom prst="rect">
            <a:avLst/>
          </a:prstGeom>
        </p:spPr>
      </p:pic>
      <p:sp>
        <p:nvSpPr>
          <p:cNvPr id="5" name="TextBox 4"/>
          <p:cNvSpPr txBox="1"/>
          <p:nvPr/>
        </p:nvSpPr>
        <p:spPr>
          <a:xfrm>
            <a:off x="770021" y="976925"/>
            <a:ext cx="5598694" cy="6740307"/>
          </a:xfrm>
          <a:prstGeom prst="rect">
            <a:avLst/>
          </a:prstGeom>
          <a:noFill/>
        </p:spPr>
        <p:txBody>
          <a:bodyPr wrap="square" rtlCol="0">
            <a:spAutoFit/>
          </a:bodyPr>
          <a:lstStyle/>
          <a:p>
            <a:pPr marL="171450" indent="-171450" algn="just">
              <a:buFont typeface="Arial" panose="020B0604020202020204" pitchFamily="34" charset="0"/>
              <a:buChar char="•"/>
            </a:pPr>
            <a:r>
              <a:rPr lang="lv-LV" sz="1200" dirty="0" smtClean="0">
                <a:latin typeface="Arial" panose="020B0604020202020204" pitchFamily="34" charset="0"/>
                <a:cs typeface="Arial" panose="020B0604020202020204" pitchFamily="34" charset="0"/>
              </a:rPr>
              <a:t>Kā trīs teju vienlīdz novērtētas problēmas, ar kurām var saskarties, ja netiek aizsargāts īpašums, ir: 1. ļaunprātīgas kopēšanas dēļ uzņēmums var gūt ievērojamus finansiālus zaudējumus (norādījuši 63% respondentu); 2. inovatīva ideja vai komerciāli veiksmīgs produkts/prece var tikt kopēts (62%); 3. ir grūtāk pierādīt, kam pieder tiesības uz ideju vai produktu/preci (61%). Salīdzinoši mazāk respondentu uzskata, ka īpašuma neaizsargāšanas gadījumā  neaizsargātu produktu/preci ir grūtāk ieviest jaunos tirgos. 21% aptaujāto izvēlējušies atbilžu variantu «Grūti pateikt».</a:t>
            </a:r>
          </a:p>
          <a:p>
            <a:pPr marL="171450" indent="-171450" algn="just">
              <a:buFont typeface="Arial" panose="020B0604020202020204" pitchFamily="34" charset="0"/>
              <a:buChar char="•"/>
            </a:pPr>
            <a:endParaRPr lang="lv-LV" sz="1200" dirty="0">
              <a:latin typeface="Arial" panose="020B0604020202020204" pitchFamily="34" charset="0"/>
              <a:cs typeface="Arial" panose="020B0604020202020204" pitchFamily="34" charset="0"/>
            </a:endParaRPr>
          </a:p>
          <a:p>
            <a:pPr algn="just"/>
            <a:r>
              <a:rPr lang="lv-LV" sz="1200" b="1" dirty="0" smtClean="0">
                <a:solidFill>
                  <a:srgbClr val="840C56"/>
                </a:solidFill>
                <a:latin typeface="Arial" panose="020B0604020202020204" pitchFamily="34" charset="0"/>
                <a:cs typeface="Arial" panose="020B0604020202020204" pitchFamily="34" charset="0"/>
              </a:rPr>
              <a:t>2. Saskarsme ar rūpnieciskā īpašuma reģistrācijas procesu un tā vērtējums</a:t>
            </a:r>
          </a:p>
          <a:p>
            <a:pPr algn="just"/>
            <a:r>
              <a:rPr lang="lv-LV" sz="1200" b="1" dirty="0" smtClean="0">
                <a:latin typeface="Arial" panose="020B0604020202020204" pitchFamily="34" charset="0"/>
                <a:cs typeface="Arial" panose="020B0604020202020204" pitchFamily="34" charset="0"/>
              </a:rPr>
              <a:t>2.1. Saskarsme ar rūpnieciskā īpašuma reģistrācijas procesu</a:t>
            </a:r>
            <a:endParaRPr lang="lv-LV" sz="1200" b="1"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lv-LV" sz="1200" dirty="0" smtClean="0">
                <a:latin typeface="Arial" panose="020B0604020202020204" pitchFamily="34" charset="0"/>
                <a:cs typeface="Arial" panose="020B0604020202020204" pitchFamily="34" charset="0"/>
              </a:rPr>
              <a:t>85% respondentu nepieder neviens no rūpnieciskā īpašuma objektiem. No tiem respondentiem, kuriem pieder kādas reģistrētas tiesības, lielākajai daļai (12%) pieder tiesības uz preču zīmi. 3% atzīmējuši, ka viņiem pieder tiesības uz dizainparaugu, 2% - ka pieder tiesības uz patentu. </a:t>
            </a:r>
          </a:p>
          <a:p>
            <a:pPr marL="171450" indent="-171450" algn="just">
              <a:buFont typeface="Arial" panose="020B0604020202020204" pitchFamily="34" charset="0"/>
              <a:buChar char="•"/>
            </a:pPr>
            <a:r>
              <a:rPr lang="lv-LV" sz="1200" dirty="0" smtClean="0">
                <a:latin typeface="Arial" panose="020B0604020202020204" pitchFamily="34" charset="0"/>
                <a:cs typeface="Arial" panose="020B0604020202020204" pitchFamily="34" charset="0"/>
              </a:rPr>
              <a:t>3% no visiem aptaujātajiem pēdējo 3 gadu laikā ir pieteikušies kāda rūpnieciskā īpašuma reģistrācijas procesam Patentu valdē. Attiecīgi, 94% nav pieteikušies, savukārt 3% uz šo jautājumu nav varējuši atbildēt (atbilžu variants </a:t>
            </a:r>
            <a:r>
              <a:rPr lang="lv-LV" sz="1200" dirty="0" smtClean="0">
                <a:latin typeface="Arial" panose="020B0604020202020204" pitchFamily="34" charset="0"/>
                <a:cs typeface="Arial" panose="020B0604020202020204" pitchFamily="34" charset="0"/>
              </a:rPr>
              <a:t>«grūti </a:t>
            </a:r>
            <a:r>
              <a:rPr lang="lv-LV" sz="1200" dirty="0" smtClean="0">
                <a:latin typeface="Arial" panose="020B0604020202020204" pitchFamily="34" charset="0"/>
                <a:cs typeface="Arial" panose="020B0604020202020204" pitchFamily="34" charset="0"/>
              </a:rPr>
              <a:t>pateikt</a:t>
            </a:r>
            <a:r>
              <a:rPr lang="lv-LV" sz="1200" dirty="0" smtClean="0">
                <a:latin typeface="Arial" panose="020B0604020202020204" pitchFamily="34" charset="0"/>
                <a:cs typeface="Arial" panose="020B0604020202020204" pitchFamily="34" charset="0"/>
              </a:rPr>
              <a:t>»).</a:t>
            </a:r>
          </a:p>
          <a:p>
            <a:pPr algn="just"/>
            <a:r>
              <a:rPr lang="lv-LV" sz="1200" b="1" dirty="0" smtClean="0">
                <a:latin typeface="Arial" panose="020B0604020202020204" pitchFamily="34" charset="0"/>
                <a:cs typeface="Arial" panose="020B0604020202020204" pitchFamily="34" charset="0"/>
              </a:rPr>
              <a:t>2.2. Rūpnieciskā īpašuma reģistrācijas procesa vērtējums</a:t>
            </a:r>
            <a:endParaRPr lang="lv-LV" sz="1200" b="1" dirty="0" smtClean="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lv-LV" sz="1200" dirty="0" smtClean="0">
                <a:latin typeface="Arial" panose="020B0604020202020204" pitchFamily="34" charset="0"/>
                <a:cs typeface="Arial" panose="020B0604020202020204" pitchFamily="34" charset="0"/>
              </a:rPr>
              <a:t>No tiem respondentiem, </a:t>
            </a:r>
            <a:r>
              <a:rPr lang="lv-LV" sz="1200" dirty="0">
                <a:latin typeface="Arial" panose="020B0604020202020204" pitchFamily="34" charset="0"/>
                <a:cs typeface="Arial" panose="020B0604020202020204" pitchFamily="34" charset="0"/>
              </a:rPr>
              <a:t>kuru uzņēmums pēdējo 3 gadu laikā ir pieteicies kāda rūpnieciskā īpašuma reģistrācijas procesam Patentu </a:t>
            </a:r>
            <a:r>
              <a:rPr lang="lv-LV" sz="1200" dirty="0" smtClean="0">
                <a:latin typeface="Arial" panose="020B0604020202020204" pitchFamily="34" charset="0"/>
                <a:cs typeface="Arial" panose="020B0604020202020204" pitchFamily="34" charset="0"/>
              </a:rPr>
              <a:t>valdē, </a:t>
            </a:r>
            <a:r>
              <a:rPr lang="lv-LV" sz="1200" dirty="0" smtClean="0">
                <a:latin typeface="Arial" panose="020B0604020202020204" pitchFamily="34" charset="0"/>
                <a:cs typeface="Arial" panose="020B0604020202020204" pitchFamily="34" charset="0"/>
              </a:rPr>
              <a:t>visapmierinātākie </a:t>
            </a:r>
            <a:r>
              <a:rPr lang="lv-LV" sz="1200" dirty="0" smtClean="0">
                <a:latin typeface="Arial" panose="020B0604020202020204" pitchFamily="34" charset="0"/>
                <a:cs typeface="Arial" panose="020B0604020202020204" pitchFamily="34" charset="0"/>
              </a:rPr>
              <a:t>(70</a:t>
            </a:r>
            <a:r>
              <a:rPr lang="lv-LV" sz="1200" dirty="0" smtClean="0">
                <a:latin typeface="Arial" panose="020B0604020202020204" pitchFamily="34" charset="0"/>
                <a:cs typeface="Arial" panose="020B0604020202020204" pitchFamily="34" charset="0"/>
              </a:rPr>
              <a:t>% kopumā apmierināti) ar </a:t>
            </a:r>
            <a:r>
              <a:rPr lang="lv-LV" sz="1200" dirty="0" smtClean="0">
                <a:latin typeface="Arial" panose="020B0604020202020204" pitchFamily="34" charset="0"/>
                <a:cs typeface="Arial" panose="020B0604020202020204" pitchFamily="34" charset="0"/>
              </a:rPr>
              <a:t>rūpnieciskā īpašuma reģistrācijas procesa ātrumu. 20% norādījuši, ka kopumā ar procesa ātrumu nav apmierināti, savukārt 10% atzīmējuši </a:t>
            </a:r>
            <a:r>
              <a:rPr lang="lv-LV" sz="1200" dirty="0" smtClean="0">
                <a:latin typeface="Arial" panose="020B0604020202020204" pitchFamily="34" charset="0"/>
                <a:cs typeface="Arial" panose="020B0604020202020204" pitchFamily="34" charset="0"/>
              </a:rPr>
              <a:t>«grūti </a:t>
            </a:r>
            <a:r>
              <a:rPr lang="lv-LV" sz="1200" dirty="0" smtClean="0">
                <a:latin typeface="Arial" panose="020B0604020202020204" pitchFamily="34" charset="0"/>
                <a:cs typeface="Arial" panose="020B0604020202020204" pitchFamily="34" charset="0"/>
              </a:rPr>
              <a:t>pateikt». 63% ir kopumā apmierināti ar procesa vienkāršumu un saprotamību, taču 25</a:t>
            </a:r>
            <a:r>
              <a:rPr lang="lv-LV" sz="1200" dirty="0" smtClean="0">
                <a:latin typeface="Arial" panose="020B0604020202020204" pitchFamily="34" charset="0"/>
                <a:cs typeface="Arial" panose="020B0604020202020204" pitchFamily="34" charset="0"/>
              </a:rPr>
              <a:t>% </a:t>
            </a:r>
            <a:r>
              <a:rPr lang="lv-LV" sz="1200" dirty="0" smtClean="0">
                <a:latin typeface="Arial" panose="020B0604020202020204" pitchFamily="34" charset="0"/>
                <a:cs typeface="Arial" panose="020B0604020202020204" pitchFamily="34" charset="0"/>
              </a:rPr>
              <a:t>ar šo </a:t>
            </a:r>
            <a:r>
              <a:rPr lang="lv-LV" sz="1200" dirty="0" smtClean="0">
                <a:latin typeface="Arial" panose="020B0604020202020204" pitchFamily="34" charset="0"/>
                <a:cs typeface="Arial" panose="020B0604020202020204" pitchFamily="34" charset="0"/>
              </a:rPr>
              <a:t>aspektu kopumā </a:t>
            </a:r>
            <a:r>
              <a:rPr lang="lv-LV" sz="1200" dirty="0" smtClean="0">
                <a:latin typeface="Arial" panose="020B0604020202020204" pitchFamily="34" charset="0"/>
                <a:cs typeface="Arial" panose="020B0604020202020204" pitchFamily="34" charset="0"/>
              </a:rPr>
              <a:t>nav apmierināti, un 10% nevar </a:t>
            </a:r>
            <a:r>
              <a:rPr lang="lv-LV" sz="1200" dirty="0" smtClean="0">
                <a:latin typeface="Arial" panose="020B0604020202020204" pitchFamily="34" charset="0"/>
                <a:cs typeface="Arial" panose="020B0604020202020204" pitchFamily="34" charset="0"/>
              </a:rPr>
              <a:t>novērtēt («</a:t>
            </a:r>
            <a:r>
              <a:rPr lang="lv-LV" sz="1200" dirty="0">
                <a:latin typeface="Arial" panose="020B0604020202020204" pitchFamily="34" charset="0"/>
                <a:cs typeface="Arial" panose="020B0604020202020204" pitchFamily="34" charset="0"/>
              </a:rPr>
              <a:t>g</a:t>
            </a:r>
            <a:r>
              <a:rPr lang="lv-LV" sz="1200" dirty="0" smtClean="0">
                <a:latin typeface="Arial" panose="020B0604020202020204" pitchFamily="34" charset="0"/>
                <a:cs typeface="Arial" panose="020B0604020202020204" pitchFamily="34" charset="0"/>
              </a:rPr>
              <a:t>rūti </a:t>
            </a:r>
            <a:r>
              <a:rPr lang="lv-LV" sz="1200" dirty="0" smtClean="0">
                <a:latin typeface="Arial" panose="020B0604020202020204" pitchFamily="34" charset="0"/>
                <a:cs typeface="Arial" panose="020B0604020202020204" pitchFamily="34" charset="0"/>
              </a:rPr>
              <a:t>pateikt»). Savukārt vismazāk apmierināti, respondenti ir ar procesa </a:t>
            </a:r>
            <a:r>
              <a:rPr lang="lv-LV" sz="1200" dirty="0" smtClean="0">
                <a:latin typeface="Arial" panose="020B0604020202020204" pitchFamily="34" charset="0"/>
                <a:cs typeface="Arial" panose="020B0604020202020204" pitchFamily="34" charset="0"/>
              </a:rPr>
              <a:t>izmaksām</a:t>
            </a:r>
            <a:r>
              <a:rPr lang="lv-LV" sz="1200" dirty="0">
                <a:latin typeface="Arial" panose="020B0604020202020204" pitchFamily="34" charset="0"/>
                <a:cs typeface="Arial" panose="020B0604020202020204" pitchFamily="34" charset="0"/>
              </a:rPr>
              <a:t> </a:t>
            </a:r>
            <a:r>
              <a:rPr lang="lv-LV" sz="1200" dirty="0" smtClean="0">
                <a:latin typeface="Arial" panose="020B0604020202020204" pitchFamily="34" charset="0"/>
                <a:cs typeface="Arial" panose="020B0604020202020204" pitchFamily="34" charset="0"/>
              </a:rPr>
              <a:t>-</a:t>
            </a:r>
            <a:r>
              <a:rPr lang="lv-LV" sz="1200" dirty="0" smtClean="0">
                <a:latin typeface="Arial" panose="020B0604020202020204" pitchFamily="34" charset="0"/>
                <a:cs typeface="Arial" panose="020B0604020202020204" pitchFamily="34" charset="0"/>
              </a:rPr>
              <a:t> </a:t>
            </a:r>
            <a:r>
              <a:rPr lang="lv-LV" sz="1200" dirty="0" smtClean="0">
                <a:latin typeface="Arial" panose="020B0604020202020204" pitchFamily="34" charset="0"/>
                <a:cs typeface="Arial" panose="020B0604020202020204" pitchFamily="34" charset="0"/>
              </a:rPr>
              <a:t>kopumā </a:t>
            </a:r>
            <a:r>
              <a:rPr lang="lv-LV" sz="1200" dirty="0" smtClean="0">
                <a:latin typeface="Arial" panose="020B0604020202020204" pitchFamily="34" charset="0"/>
                <a:cs typeface="Arial" panose="020B0604020202020204" pitchFamily="34" charset="0"/>
              </a:rPr>
              <a:t>apmierināti ir </a:t>
            </a:r>
            <a:r>
              <a:rPr lang="lv-LV" sz="1200" dirty="0" smtClean="0">
                <a:latin typeface="Arial" panose="020B0604020202020204" pitchFamily="34" charset="0"/>
                <a:cs typeface="Arial" panose="020B0604020202020204" pitchFamily="34" charset="0"/>
              </a:rPr>
              <a:t>58% respondentu, taču gandrīz trešdaļa kopumā nav apmierināti, </a:t>
            </a:r>
            <a:r>
              <a:rPr lang="lv-LV" sz="1200" dirty="0" smtClean="0">
                <a:latin typeface="Arial" panose="020B0604020202020204" pitchFamily="34" charset="0"/>
                <a:cs typeface="Arial" panose="020B0604020202020204" pitchFamily="34" charset="0"/>
              </a:rPr>
              <a:t>un</a:t>
            </a:r>
            <a:r>
              <a:rPr lang="lv-LV" sz="1200" dirty="0" smtClean="0">
                <a:latin typeface="Arial" panose="020B0604020202020204" pitchFamily="34" charset="0"/>
                <a:cs typeface="Arial" panose="020B0604020202020204" pitchFamily="34" charset="0"/>
              </a:rPr>
              <a:t> </a:t>
            </a:r>
            <a:r>
              <a:rPr lang="lv-LV" sz="1200" dirty="0" smtClean="0">
                <a:latin typeface="Arial" panose="020B0604020202020204" pitchFamily="34" charset="0"/>
                <a:cs typeface="Arial" panose="020B0604020202020204" pitchFamily="34" charset="0"/>
              </a:rPr>
              <a:t>11% šo aspektu nevar novērtēt </a:t>
            </a:r>
            <a:r>
              <a:rPr lang="lv-LV" sz="1200" dirty="0" smtClean="0">
                <a:latin typeface="Arial" panose="020B0604020202020204" pitchFamily="34" charset="0"/>
                <a:cs typeface="Arial" panose="020B0604020202020204" pitchFamily="34" charset="0"/>
              </a:rPr>
              <a:t>(</a:t>
            </a:r>
            <a:r>
              <a:rPr lang="lv-LV" sz="1200" dirty="0" smtClean="0">
                <a:latin typeface="Arial" panose="020B0604020202020204" pitchFamily="34" charset="0"/>
                <a:cs typeface="Arial" panose="020B0604020202020204" pitchFamily="34" charset="0"/>
              </a:rPr>
              <a:t>«g</a:t>
            </a:r>
            <a:r>
              <a:rPr lang="lv-LV" sz="1200" dirty="0" smtClean="0">
                <a:latin typeface="Arial" panose="020B0604020202020204" pitchFamily="34" charset="0"/>
                <a:cs typeface="Arial" panose="020B0604020202020204" pitchFamily="34" charset="0"/>
              </a:rPr>
              <a:t>rūti </a:t>
            </a:r>
            <a:r>
              <a:rPr lang="lv-LV" sz="1200" dirty="0" smtClean="0">
                <a:latin typeface="Arial" panose="020B0604020202020204" pitchFamily="34" charset="0"/>
                <a:cs typeface="Arial" panose="020B0604020202020204" pitchFamily="34" charset="0"/>
              </a:rPr>
              <a:t>pateikt</a:t>
            </a:r>
            <a:r>
              <a:rPr lang="lv-LV" sz="1200" dirty="0" smtClean="0">
                <a:latin typeface="Arial" panose="020B0604020202020204" pitchFamily="34" charset="0"/>
                <a:cs typeface="Arial" panose="020B0604020202020204" pitchFamily="34" charset="0"/>
              </a:rPr>
              <a:t>»).</a:t>
            </a:r>
            <a:endParaRPr lang="lv-LV" sz="1200" dirty="0" smtClean="0">
              <a:latin typeface="Arial" panose="020B0604020202020204" pitchFamily="34" charset="0"/>
              <a:cs typeface="Arial" panose="020B0604020202020204" pitchFamily="34" charset="0"/>
            </a:endParaRPr>
          </a:p>
          <a:p>
            <a:endParaRPr lang="lv-LV" sz="1200" dirty="0">
              <a:latin typeface="Arial" panose="020B0604020202020204" pitchFamily="34" charset="0"/>
              <a:cs typeface="Arial" panose="020B0604020202020204" pitchFamily="34" charset="0"/>
            </a:endParaRPr>
          </a:p>
          <a:p>
            <a:endParaRPr lang="lv-LV" sz="1200" b="1" dirty="0" smtClean="0">
              <a:latin typeface="Arial" panose="020B0604020202020204" pitchFamily="34" charset="0"/>
              <a:cs typeface="Arial" panose="020B0604020202020204" pitchFamily="34" charset="0"/>
            </a:endParaRPr>
          </a:p>
          <a:p>
            <a:r>
              <a:rPr lang="lv-LV" sz="1200" b="1" dirty="0" smtClean="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endParaRPr lang="lv-LV" sz="1200" dirty="0" smtClean="0">
              <a:latin typeface="Arial" panose="020B0604020202020204" pitchFamily="34" charset="0"/>
              <a:cs typeface="Arial" panose="020B0604020202020204" pitchFamily="34" charset="0"/>
            </a:endParaRPr>
          </a:p>
        </p:txBody>
      </p:sp>
      <p:sp>
        <p:nvSpPr>
          <p:cNvPr id="6" name="TextBox 5"/>
          <p:cNvSpPr txBox="1"/>
          <p:nvPr/>
        </p:nvSpPr>
        <p:spPr>
          <a:xfrm>
            <a:off x="6368715" y="976925"/>
            <a:ext cx="5598694" cy="5447645"/>
          </a:xfrm>
          <a:prstGeom prst="rect">
            <a:avLst/>
          </a:prstGeom>
          <a:noFill/>
        </p:spPr>
        <p:txBody>
          <a:bodyPr wrap="square" rtlCol="0">
            <a:spAutoFit/>
          </a:bodyPr>
          <a:lstStyle/>
          <a:p>
            <a:pPr marL="171450" indent="-1714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No tiem respondentiem, kuru uzņēmums pēdējo 3 gadu laikā ir pieteicies kāda rūpnieciskā īpašuma reģistrācijas procesam Patentu valdē, aptuveni puse (53%) uzskata, ka tiesību reģistrācija neko nemainīja uzņēmējdarbības attīstībā. 32% aptaujāto uzskata, ka tiesību reģistrācija kopumā ir uzlabojusi uzņēmējdarbības attīstību, kas ir par 5% mazāk nekā 2022. gada pētījumā (2022. gadā 37% uzskatīja, ka tiesību reģistrācija kopumā ir uzlabojusi uzņēmējdarbības attīstību). </a:t>
            </a:r>
          </a:p>
          <a:p>
            <a:pPr marL="171450" indent="-171450" algn="just">
              <a:buFont typeface="Arial" panose="020B0604020202020204" pitchFamily="34" charset="0"/>
              <a:buChar char="•"/>
            </a:pPr>
            <a:endParaRPr lang="lv-LV" sz="1200" noProof="1" smtClean="0">
              <a:latin typeface="Arial" panose="020B0604020202020204" pitchFamily="34" charset="0"/>
              <a:cs typeface="Arial" panose="020B0604020202020204" pitchFamily="34" charset="0"/>
            </a:endParaRPr>
          </a:p>
          <a:p>
            <a:pPr algn="just"/>
            <a:r>
              <a:rPr lang="lv-LV" sz="1200" b="1" noProof="1" smtClean="0">
                <a:solidFill>
                  <a:srgbClr val="840C56"/>
                </a:solidFill>
                <a:latin typeface="Arial" panose="020B0604020202020204" pitchFamily="34" charset="0"/>
                <a:cs typeface="Arial" panose="020B0604020202020204" pitchFamily="34" charset="0"/>
              </a:rPr>
              <a:t>3. Informētība un uzskati par preču zīmēm un </a:t>
            </a:r>
            <a:r>
              <a:rPr lang="lv-LV" sz="1200" b="1" noProof="1" smtClean="0">
                <a:solidFill>
                  <a:srgbClr val="840C56"/>
                </a:solidFill>
                <a:latin typeface="Arial" panose="020B0604020202020204" pitchFamily="34" charset="0"/>
                <a:cs typeface="Arial" panose="020B0604020202020204" pitchFamily="34" charset="0"/>
              </a:rPr>
              <a:t>to </a:t>
            </a:r>
            <a:r>
              <a:rPr lang="lv-LV" sz="1200" b="1" noProof="1" smtClean="0">
                <a:solidFill>
                  <a:srgbClr val="840C56"/>
                </a:solidFill>
                <a:latin typeface="Arial" panose="020B0604020202020204" pitchFamily="34" charset="0"/>
                <a:cs typeface="Arial" panose="020B0604020202020204" pitchFamily="34" charset="0"/>
              </a:rPr>
              <a:t>reģistrāciju</a:t>
            </a:r>
          </a:p>
          <a:p>
            <a:pPr algn="just"/>
            <a:r>
              <a:rPr lang="lv-LV" sz="1200" b="1" noProof="1" smtClean="0">
                <a:latin typeface="Arial" panose="020B0604020202020204" pitchFamily="34" charset="0"/>
                <a:cs typeface="Arial" panose="020B0604020202020204" pitchFamily="34" charset="0"/>
              </a:rPr>
              <a:t>3.1. Informētība par preču zīmēm un to reģistrāciju</a:t>
            </a:r>
            <a:endParaRPr lang="lv-LV" sz="1200" b="1" noProof="1" smtClean="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Respondenti savas </a:t>
            </a:r>
            <a:r>
              <a:rPr lang="lv-LV" sz="1200" noProof="1" smtClean="0">
                <a:latin typeface="Arial" panose="020B0604020202020204" pitchFamily="34" charset="0"/>
                <a:cs typeface="Arial" panose="020B0604020202020204" pitchFamily="34" charset="0"/>
              </a:rPr>
              <a:t>zināšanas saistībā ar preču zīmēm un to reģistrāciju vērtē kā kopumā sliktas – šādu vērtējumu snieguši gandrīz puse (49%) respondentu. Salīdzinot </a:t>
            </a:r>
            <a:r>
              <a:rPr lang="lv-LV" sz="1200" noProof="1" smtClean="0">
                <a:latin typeface="Arial" panose="020B0604020202020204" pitchFamily="34" charset="0"/>
                <a:cs typeface="Arial" panose="020B0604020202020204" pitchFamily="34" charset="0"/>
              </a:rPr>
              <a:t>ar </a:t>
            </a:r>
            <a:r>
              <a:rPr lang="lv-LV" sz="1200" noProof="1" smtClean="0">
                <a:latin typeface="Arial" panose="020B0604020202020204" pitchFamily="34" charset="0"/>
                <a:cs typeface="Arial" panose="020B0604020202020204" pitchFamily="34" charset="0"/>
              </a:rPr>
              <a:t>2019. </a:t>
            </a:r>
            <a:r>
              <a:rPr lang="lv-LV" sz="1200" noProof="1" smtClean="0">
                <a:latin typeface="Arial" panose="020B0604020202020204" pitchFamily="34" charset="0"/>
                <a:cs typeface="Arial" panose="020B0604020202020204" pitchFamily="34" charset="0"/>
              </a:rPr>
              <a:t>un </a:t>
            </a:r>
            <a:r>
              <a:rPr lang="lv-LV" sz="1200" noProof="1" smtClean="0">
                <a:latin typeface="Arial" panose="020B0604020202020204" pitchFamily="34" charset="0"/>
                <a:cs typeface="Arial" panose="020B0604020202020204" pitchFamily="34" charset="0"/>
              </a:rPr>
              <a:t>2022. </a:t>
            </a:r>
            <a:r>
              <a:rPr lang="lv-LV" sz="1200" noProof="1" smtClean="0">
                <a:latin typeface="Arial" panose="020B0604020202020204" pitchFamily="34" charset="0"/>
                <a:cs typeface="Arial" panose="020B0604020202020204" pitchFamily="34" charset="0"/>
              </a:rPr>
              <a:t>gada pētījumu rezultātiem, arī šogad nemainīgi 24% respondentu savas zināšanas vērtē </a:t>
            </a:r>
            <a:r>
              <a:rPr lang="lv-LV" sz="1200" noProof="1" smtClean="0">
                <a:latin typeface="Arial" panose="020B0604020202020204" pitchFamily="34" charset="0"/>
                <a:cs typeface="Arial" panose="020B0604020202020204" pitchFamily="34" charset="0"/>
              </a:rPr>
              <a:t>kā </a:t>
            </a:r>
            <a:r>
              <a:rPr lang="lv-LV" sz="1200" noProof="1" smtClean="0">
                <a:latin typeface="Arial" panose="020B0604020202020204" pitchFamily="34" charset="0"/>
                <a:cs typeface="Arial" panose="020B0604020202020204" pitchFamily="34" charset="0"/>
              </a:rPr>
              <a:t>vidējas. Šogad 10% respondentu savas zināšanas vērtē kā kopumā labas, un </a:t>
            </a:r>
            <a:r>
              <a:rPr lang="lv-LV" sz="1200" noProof="1" smtClean="0">
                <a:latin typeface="Arial" panose="020B0604020202020204" pitchFamily="34" charset="0"/>
                <a:cs typeface="Arial" panose="020B0604020202020204" pitchFamily="34" charset="0"/>
              </a:rPr>
              <a:t>nedaudz mazāk kā citus gadus respondenti norādījuši </a:t>
            </a:r>
            <a:r>
              <a:rPr lang="lv-LV" sz="1200" noProof="1" smtClean="0">
                <a:latin typeface="Arial" panose="020B0604020202020204" pitchFamily="34" charset="0"/>
                <a:cs typeface="Arial" panose="020B0604020202020204" pitchFamily="34" charset="0"/>
              </a:rPr>
              <a:t>atbildi </a:t>
            </a:r>
            <a:r>
              <a:rPr lang="lv-LV" sz="1200" noProof="1" smtClean="0">
                <a:latin typeface="Arial" panose="020B0604020202020204" pitchFamily="34" charset="0"/>
                <a:cs typeface="Arial" panose="020B0604020202020204" pitchFamily="34" charset="0"/>
              </a:rPr>
              <a:t>«grūti </a:t>
            </a:r>
            <a:r>
              <a:rPr lang="lv-LV" sz="1200" noProof="1" smtClean="0">
                <a:latin typeface="Arial" panose="020B0604020202020204" pitchFamily="34" charset="0"/>
                <a:cs typeface="Arial" panose="020B0604020202020204" pitchFamily="34" charset="0"/>
              </a:rPr>
              <a:t>pateikt» – 1999. gadā 21%,  2022. gadā 24%, 2024. gadā – 18%. </a:t>
            </a:r>
          </a:p>
          <a:p>
            <a:pPr marL="171450" indent="-1714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Respondenti, kuru īpašumā ir tiesības uz preču zīmēm, savas zināšanas par preču zīmēm un to reģistrāciju kopumā vērtē augstāk nekā respondenti</a:t>
            </a:r>
            <a:r>
              <a:rPr lang="lv-LV" sz="1200" noProof="1" smtClean="0">
                <a:latin typeface="Arial" panose="020B0604020202020204" pitchFamily="34" charset="0"/>
                <a:cs typeface="Arial" panose="020B0604020202020204" pitchFamily="34" charset="0"/>
              </a:rPr>
              <a:t>, </a:t>
            </a:r>
            <a:r>
              <a:rPr lang="lv-LV" sz="1200" noProof="1" smtClean="0">
                <a:latin typeface="Arial" panose="020B0604020202020204" pitchFamily="34" charset="0"/>
                <a:cs typeface="Arial" panose="020B0604020202020204" pitchFamily="34" charset="0"/>
              </a:rPr>
              <a:t>kuriem </a:t>
            </a:r>
            <a:r>
              <a:rPr lang="lv-LV" sz="1200" noProof="1" smtClean="0">
                <a:latin typeface="Arial" panose="020B0604020202020204" pitchFamily="34" charset="0"/>
                <a:cs typeface="Arial" panose="020B0604020202020204" pitchFamily="34" charset="0"/>
              </a:rPr>
              <a:t>šādu </a:t>
            </a:r>
            <a:r>
              <a:rPr lang="lv-LV" sz="1200" noProof="1" smtClean="0">
                <a:latin typeface="Arial" panose="020B0604020202020204" pitchFamily="34" charset="0"/>
                <a:cs typeface="Arial" panose="020B0604020202020204" pitchFamily="34" charset="0"/>
              </a:rPr>
              <a:t>tiesību nav. </a:t>
            </a:r>
          </a:p>
          <a:p>
            <a:pPr algn="just"/>
            <a:r>
              <a:rPr lang="lv-LV" sz="1200" b="1" noProof="1" smtClean="0">
                <a:latin typeface="Arial" panose="020B0604020202020204" pitchFamily="34" charset="0"/>
                <a:cs typeface="Arial" panose="020B0604020202020204" pitchFamily="34" charset="0"/>
              </a:rPr>
              <a:t>3.2. Uzskati par preču zīmēm un to reģistrāciju</a:t>
            </a:r>
            <a:endParaRPr lang="lv-LV" sz="1200" b="1" noProof="1" smtClean="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lv-LV" sz="1200" noProof="1" smtClean="0">
                <a:latin typeface="Arial" panose="020B0604020202020204" pitchFamily="34" charset="0"/>
                <a:cs typeface="Arial" panose="020B0604020202020204" pitchFamily="34" charset="0"/>
              </a:rPr>
              <a:t>Šī </a:t>
            </a:r>
            <a:r>
              <a:rPr lang="lv-LV" sz="1200" noProof="1" smtClean="0">
                <a:latin typeface="Arial" panose="020B0604020202020204" pitchFamily="34" charset="0"/>
                <a:cs typeface="Arial" panose="020B0604020202020204" pitchFamily="34" charset="0"/>
              </a:rPr>
              <a:t>gada aptaujā, tāpat kā 2019. un 2022. gada aptaujās, respondenti visbiežāk kopumā piekrīt apgalvojumam, ka ir svarīgi parūpēties par savas preču zīmes aizsardzību: kopumā piekrīt 84% respondentu, kopumā nepiekrīt 2,5%, un 14% izvēlējušies atbilžu variantu «Grūti pateikt». Otrajā vietā, tāpat kā iepriekš, ir apgalvojums, ka reģistrēta preču zīme ir efektīvas zīmolvedības sastāvdaļa. Šim apgalvojumam piekrīt  77% respondentu, kopumā nepiekrīt 4,8%, grūti pateikt – 17</a:t>
            </a:r>
            <a:r>
              <a:rPr lang="lv-LV" sz="1200" noProof="1" smtClean="0">
                <a:latin typeface="Arial" panose="020B0604020202020204" pitchFamily="34" charset="0"/>
                <a:cs typeface="Arial" panose="020B0604020202020204" pitchFamily="34" charset="0"/>
              </a:rPr>
              <a:t>%. </a:t>
            </a:r>
            <a:endParaRPr lang="lv-LV" sz="1200" b="1" dirty="0">
              <a:latin typeface="Arial" panose="020B0604020202020204" pitchFamily="34" charset="0"/>
              <a:cs typeface="Arial" panose="020B0604020202020204" pitchFamily="34" charset="0"/>
            </a:endParaRPr>
          </a:p>
          <a:p>
            <a:endParaRPr lang="lv-LV" sz="1200" dirty="0" smtClean="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9C167178-EF55-485E-AA9E-00B6FD4E37CC}" type="slidenum">
              <a:rPr lang="en-US" smtClean="0"/>
              <a:t>9</a:t>
            </a:fld>
            <a:endParaRPr lang="en-US"/>
          </a:p>
        </p:txBody>
      </p:sp>
    </p:spTree>
    <p:extLst>
      <p:ext uri="{BB962C8B-B14F-4D97-AF65-F5344CB8AC3E}">
        <p14:creationId xmlns:p14="http://schemas.microsoft.com/office/powerpoint/2010/main" val="3207275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8336</TotalTime>
  <Words>8779</Words>
  <Application>Microsoft Office PowerPoint</Application>
  <PresentationFormat>Widescreen</PresentationFormat>
  <Paragraphs>1419</Paragraphs>
  <Slides>73</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73</vt:i4>
      </vt:variant>
    </vt:vector>
  </HeadingPairs>
  <TitlesOfParts>
    <vt:vector size="80" baseType="lpstr">
      <vt:lpstr>맑은 고딕</vt:lpstr>
      <vt:lpstr>Arial</vt:lpstr>
      <vt:lpstr>Calibri</vt:lpstr>
      <vt:lpstr>Calibri Light</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Ieva Smite</dc:creator>
  <cp:lastModifiedBy>Ieva Smite</cp:lastModifiedBy>
  <cp:revision>151</cp:revision>
  <dcterms:created xsi:type="dcterms:W3CDTF">2024-08-07T11:32:41Z</dcterms:created>
  <dcterms:modified xsi:type="dcterms:W3CDTF">2024-08-15T07:08:53Z</dcterms:modified>
</cp:coreProperties>
</file>